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7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17" y="6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33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133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BCCB148-35E5-41A1-9CFB-E1F1BB7168FF}" type="slidenum">
              <a:rPr lang="cs-CZ" altLang="cs-CZ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184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D03D3-30DC-48A5-9D58-69910411DCC4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65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D0803-7B2A-4057-ADA7-0DC477DFB1F1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92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5A41F-1F82-48D4-AA5F-68FA16B7406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83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EE93F-174F-4F56-9097-E9A9C3447530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64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481E6-1385-4784-98C4-C7CD89A4CE84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31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D3AC5-9C28-4E18-A384-9FD10BB7749A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45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C6031-502C-4B77-9A3A-5C474DAA28B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32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627B2-954D-4754-A505-0BB3388C5DD6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97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C8BCD-54DF-4D2B-AB2B-B9F9E7EA8F02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18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4DE8F-BF75-4831-8965-2BC42EDBB3EE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04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9C1588-F40D-4272-837C-9C127D51795E}" type="slidenum">
              <a:rPr lang="cs-CZ" alt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68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Základy účetnictví</a:t>
            </a:r>
            <a:endParaRPr lang="cs-CZ" altLang="cs-CZ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 smtClean="0"/>
              <a:t>Účetní </a:t>
            </a:r>
            <a:r>
              <a:rPr lang="cs-CZ" sz="2400" dirty="0"/>
              <a:t>období, účetní doklady a účetní </a:t>
            </a:r>
            <a:r>
              <a:rPr lang="cs-CZ" sz="2400" dirty="0" smtClean="0"/>
              <a:t>zápisy</a:t>
            </a:r>
            <a:endParaRPr lang="cs-CZ" sz="2400" dirty="0"/>
          </a:p>
          <a:p>
            <a:r>
              <a:rPr lang="cs-CZ" sz="2400" dirty="0" smtClean="0"/>
              <a:t>Účetní </a:t>
            </a:r>
            <a:r>
              <a:rPr lang="cs-CZ" sz="2400" dirty="0"/>
              <a:t>zásady, principy a podvojnosti a </a:t>
            </a:r>
            <a:r>
              <a:rPr lang="cs-CZ" sz="2400" dirty="0" smtClean="0"/>
              <a:t>souvztažnosti</a:t>
            </a:r>
            <a:endParaRPr lang="cs-CZ" sz="2400" dirty="0"/>
          </a:p>
          <a:p>
            <a:r>
              <a:rPr lang="cs-CZ" sz="2400" dirty="0" smtClean="0"/>
              <a:t>Majetek </a:t>
            </a:r>
            <a:r>
              <a:rPr lang="cs-CZ" sz="2400" dirty="0"/>
              <a:t>a zdroje jeho krytí v </a:t>
            </a:r>
            <a:r>
              <a:rPr lang="cs-CZ" sz="2400" dirty="0" smtClean="0"/>
              <a:t>podniku</a:t>
            </a:r>
            <a:endParaRPr lang="cs-CZ" sz="2400" dirty="0"/>
          </a:p>
          <a:p>
            <a:r>
              <a:rPr lang="cs-CZ" sz="2400" dirty="0" smtClean="0"/>
              <a:t>Oceňování </a:t>
            </a:r>
            <a:r>
              <a:rPr lang="cs-CZ" sz="2400" dirty="0"/>
              <a:t>majetku a </a:t>
            </a:r>
            <a:r>
              <a:rPr lang="cs-CZ" sz="2400" dirty="0" smtClean="0"/>
              <a:t>závazků</a:t>
            </a:r>
            <a:endParaRPr lang="cs-CZ" sz="2400" dirty="0"/>
          </a:p>
          <a:p>
            <a:r>
              <a:rPr lang="cs-CZ" sz="2400" dirty="0" smtClean="0"/>
              <a:t>Rozvaha</a:t>
            </a:r>
            <a:r>
              <a:rPr lang="cs-CZ" sz="2400" dirty="0"/>
              <a:t>, účty aktiv a </a:t>
            </a:r>
            <a:r>
              <a:rPr lang="cs-CZ" sz="2400" dirty="0" smtClean="0"/>
              <a:t>pasiv</a:t>
            </a:r>
            <a:endParaRPr lang="cs-CZ" sz="2400" dirty="0"/>
          </a:p>
          <a:p>
            <a:r>
              <a:rPr lang="cs-CZ" sz="2400" dirty="0" smtClean="0"/>
              <a:t>Výsledek </a:t>
            </a:r>
            <a:r>
              <a:rPr lang="cs-CZ" sz="2400" dirty="0"/>
              <a:t>hospodaření, výnosy a </a:t>
            </a:r>
            <a:r>
              <a:rPr lang="cs-CZ" sz="2400" dirty="0" smtClean="0"/>
              <a:t>náklady</a:t>
            </a:r>
            <a:endParaRPr lang="cs-CZ" sz="2400" dirty="0"/>
          </a:p>
          <a:p>
            <a:r>
              <a:rPr lang="cs-CZ" sz="2400" dirty="0" smtClean="0"/>
              <a:t>Směrná </a:t>
            </a:r>
            <a:r>
              <a:rPr lang="cs-CZ" sz="2400" dirty="0"/>
              <a:t>účtová osnova a účtový </a:t>
            </a:r>
            <a:r>
              <a:rPr lang="cs-CZ" sz="2400" dirty="0" smtClean="0"/>
              <a:t>rozvrh</a:t>
            </a:r>
            <a:endParaRPr lang="cs-CZ" sz="2400" dirty="0"/>
          </a:p>
          <a:p>
            <a:r>
              <a:rPr lang="cs-CZ" sz="2400" dirty="0" smtClean="0"/>
              <a:t>Výkaz cash-</a:t>
            </a:r>
            <a:r>
              <a:rPr lang="cs-CZ" sz="2400" dirty="0" err="1" smtClean="0"/>
              <a:t>flow</a:t>
            </a:r>
            <a:endParaRPr lang="cs-CZ" sz="2400" dirty="0"/>
          </a:p>
          <a:p>
            <a:r>
              <a:rPr lang="cs-CZ" sz="2400" dirty="0" smtClean="0"/>
              <a:t>Daňová evidence</a:t>
            </a: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977803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Rozvaha, účty aktiv a pasiv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Měnit rozvahu při každé hospodářské operaci je </a:t>
            </a:r>
            <a:r>
              <a:rPr lang="cs-CZ" sz="1600" dirty="0" smtClean="0"/>
              <a:t>v</a:t>
            </a:r>
            <a:r>
              <a:rPr lang="cs-CZ" sz="1600" dirty="0"/>
              <a:t> praxi nereálné, proto v účetnictví pro každé aktivum a pasivum </a:t>
            </a:r>
            <a:r>
              <a:rPr lang="cs-CZ" sz="1600" b="1" dirty="0"/>
              <a:t>existuje samostatný</a:t>
            </a:r>
            <a:r>
              <a:rPr lang="cs-CZ" sz="1600" dirty="0"/>
              <a:t> </a:t>
            </a:r>
            <a:r>
              <a:rPr lang="cs-CZ" sz="1600" b="1" dirty="0" smtClean="0"/>
              <a:t>účet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Každý </a:t>
            </a:r>
            <a:r>
              <a:rPr lang="cs-CZ" sz="1600" dirty="0"/>
              <a:t>účet má dvě </a:t>
            </a:r>
            <a:r>
              <a:rPr lang="cs-CZ" sz="1600" dirty="0" smtClean="0"/>
              <a:t>strany - stranu </a:t>
            </a:r>
            <a:r>
              <a:rPr lang="cs-CZ" sz="1600" dirty="0"/>
              <a:t>„</a:t>
            </a:r>
            <a:r>
              <a:rPr lang="cs-CZ" sz="1600" b="1" dirty="0"/>
              <a:t>Má dáti</a:t>
            </a:r>
            <a:r>
              <a:rPr lang="cs-CZ" sz="1600" dirty="0"/>
              <a:t>“ („</a:t>
            </a:r>
            <a:r>
              <a:rPr lang="cs-CZ" sz="1600" b="1" dirty="0"/>
              <a:t>MD</a:t>
            </a:r>
            <a:r>
              <a:rPr lang="cs-CZ" sz="1600" dirty="0"/>
              <a:t>“) a </a:t>
            </a:r>
            <a:r>
              <a:rPr lang="cs-CZ" sz="1600" dirty="0" smtClean="0"/>
              <a:t>stranu </a:t>
            </a:r>
            <a:r>
              <a:rPr lang="cs-CZ" sz="1600" dirty="0"/>
              <a:t>„</a:t>
            </a:r>
            <a:r>
              <a:rPr lang="cs-CZ" sz="1600" b="1" dirty="0"/>
              <a:t>Dal</a:t>
            </a:r>
            <a:r>
              <a:rPr lang="cs-CZ" sz="1600" dirty="0"/>
              <a:t>“ („</a:t>
            </a:r>
            <a:r>
              <a:rPr lang="cs-CZ" sz="1600" b="1" dirty="0"/>
              <a:t>D</a:t>
            </a:r>
            <a:r>
              <a:rPr lang="cs-CZ" sz="1600" dirty="0" smtClean="0"/>
              <a:t>“).</a:t>
            </a:r>
          </a:p>
          <a:p>
            <a:r>
              <a:rPr lang="cs-CZ" sz="1600" dirty="0" smtClean="0"/>
              <a:t>Na </a:t>
            </a:r>
            <a:r>
              <a:rPr lang="cs-CZ" sz="1600" dirty="0"/>
              <a:t>každém účtu jsou </a:t>
            </a:r>
            <a:r>
              <a:rPr lang="cs-CZ" sz="1600" b="1" dirty="0"/>
              <a:t>zachyceny počáteční stav</a:t>
            </a:r>
            <a:r>
              <a:rPr lang="cs-CZ" sz="1600" dirty="0"/>
              <a:t>, </a:t>
            </a:r>
            <a:r>
              <a:rPr lang="cs-CZ" sz="1600" b="1" dirty="0"/>
              <a:t>přírůstky</a:t>
            </a:r>
            <a:r>
              <a:rPr lang="cs-CZ" sz="1600" dirty="0"/>
              <a:t>, </a:t>
            </a:r>
            <a:r>
              <a:rPr lang="cs-CZ" sz="1600" b="1" dirty="0"/>
              <a:t>úbytky</a:t>
            </a:r>
            <a:r>
              <a:rPr lang="cs-CZ" sz="1600" dirty="0"/>
              <a:t> a </a:t>
            </a:r>
            <a:r>
              <a:rPr lang="cs-CZ" sz="1600" b="1" dirty="0"/>
              <a:t>stav </a:t>
            </a:r>
            <a:r>
              <a:rPr lang="cs-CZ" sz="1600" b="1" dirty="0" smtClean="0"/>
              <a:t>konečný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Kromě </a:t>
            </a:r>
            <a:r>
              <a:rPr lang="cs-CZ" sz="1600" dirty="0"/>
              <a:t>těchto účtů zachycujících stav a pohyb majetku a jeho zdroje krytí existují ještě </a:t>
            </a:r>
            <a:r>
              <a:rPr lang="cs-CZ" sz="1600" b="1" dirty="0"/>
              <a:t>účty výsledkové</a:t>
            </a:r>
            <a:r>
              <a:rPr lang="cs-CZ" sz="1600" dirty="0"/>
              <a:t>, kde jsou zachyceny </a:t>
            </a:r>
            <a:r>
              <a:rPr lang="cs-CZ" sz="1600" b="1" dirty="0"/>
              <a:t>výnosy a náklady</a:t>
            </a:r>
            <a:r>
              <a:rPr lang="cs-CZ" sz="1600" dirty="0"/>
              <a:t>, a </a:t>
            </a:r>
            <a:r>
              <a:rPr lang="cs-CZ" sz="1600" b="1" dirty="0"/>
              <a:t>účty podrozvahové</a:t>
            </a:r>
            <a:r>
              <a:rPr lang="cs-CZ" sz="1600" dirty="0"/>
              <a:t>.</a:t>
            </a:r>
          </a:p>
          <a:p>
            <a:r>
              <a:rPr lang="cs-CZ" sz="1600" dirty="0"/>
              <a:t>Účet může být </a:t>
            </a:r>
            <a:r>
              <a:rPr lang="cs-CZ" sz="1600" b="1" dirty="0"/>
              <a:t>aktivní</a:t>
            </a:r>
            <a:r>
              <a:rPr lang="cs-CZ" sz="1600" dirty="0"/>
              <a:t>, nebo </a:t>
            </a:r>
            <a:r>
              <a:rPr lang="cs-CZ" sz="1600" b="1" dirty="0" smtClean="0"/>
              <a:t>pasivní</a:t>
            </a:r>
            <a:r>
              <a:rPr lang="cs-CZ" sz="1600" dirty="0" smtClean="0"/>
              <a:t>.</a:t>
            </a:r>
          </a:p>
          <a:p>
            <a:r>
              <a:rPr lang="cs-CZ" sz="1600" b="1" dirty="0" smtClean="0"/>
              <a:t>Počáteční </a:t>
            </a:r>
            <a:r>
              <a:rPr lang="cs-CZ" sz="1600" b="1" dirty="0"/>
              <a:t>stav či konečný stav</a:t>
            </a:r>
            <a:r>
              <a:rPr lang="cs-CZ" sz="1600" dirty="0"/>
              <a:t> </a:t>
            </a:r>
            <a:r>
              <a:rPr lang="cs-CZ" sz="1600" b="1" dirty="0"/>
              <a:t>aktivního účtu</a:t>
            </a:r>
            <a:r>
              <a:rPr lang="cs-CZ" sz="1600" dirty="0"/>
              <a:t> se zapisuje </a:t>
            </a:r>
            <a:r>
              <a:rPr lang="cs-CZ" sz="1600" b="1" dirty="0"/>
              <a:t>na stranu Má dáti</a:t>
            </a:r>
            <a:r>
              <a:rPr lang="cs-CZ" sz="1600" dirty="0"/>
              <a:t> (MD) z důvodu, že v rozvaze je toto aktivum také na levé </a:t>
            </a:r>
            <a:r>
              <a:rPr lang="cs-CZ" sz="1600" dirty="0" smtClean="0"/>
              <a:t>straně.</a:t>
            </a:r>
          </a:p>
          <a:p>
            <a:r>
              <a:rPr lang="cs-CZ" sz="1600" dirty="0" smtClean="0"/>
              <a:t>Na </a:t>
            </a:r>
            <a:r>
              <a:rPr lang="cs-CZ" sz="1600" dirty="0"/>
              <a:t>stranu Má dáti (MD) se zaznamenávají také všechny přírůstky, naopak </a:t>
            </a:r>
            <a:r>
              <a:rPr lang="cs-CZ" sz="1600" b="1" dirty="0"/>
              <a:t>úbytky se zachycují na stranu Dal</a:t>
            </a:r>
            <a:r>
              <a:rPr lang="cs-CZ" sz="1600" dirty="0"/>
              <a:t> (D</a:t>
            </a:r>
            <a:r>
              <a:rPr lang="cs-CZ" sz="1600" dirty="0" smtClean="0"/>
              <a:t>).</a:t>
            </a:r>
          </a:p>
          <a:p>
            <a:r>
              <a:rPr lang="cs-CZ" sz="1600" dirty="0" smtClean="0"/>
              <a:t>V případě </a:t>
            </a:r>
            <a:r>
              <a:rPr lang="cs-CZ" sz="1600" b="1" dirty="0" smtClean="0"/>
              <a:t>pasivního účtu </a:t>
            </a:r>
            <a:r>
              <a:rPr lang="cs-CZ" sz="1600" dirty="0" smtClean="0"/>
              <a:t>je tomu naopak.</a:t>
            </a:r>
          </a:p>
          <a:p>
            <a:r>
              <a:rPr lang="cs-CZ" sz="1600" b="1" dirty="0"/>
              <a:t>Součet peněžních částek</a:t>
            </a:r>
            <a:r>
              <a:rPr lang="cs-CZ" sz="1600" dirty="0"/>
              <a:t>, které jsme účtovali během účetního období </a:t>
            </a:r>
            <a:r>
              <a:rPr lang="cs-CZ" sz="1600" b="1" dirty="0"/>
              <a:t>bez počátečního stavu</a:t>
            </a:r>
            <a:r>
              <a:rPr lang="cs-CZ" sz="1600" dirty="0"/>
              <a:t>, se nazývají </a:t>
            </a:r>
            <a:r>
              <a:rPr lang="cs-CZ" sz="1600" b="1" dirty="0"/>
              <a:t>obratem</a:t>
            </a:r>
            <a:r>
              <a:rPr lang="cs-CZ" sz="1600" dirty="0"/>
              <a:t>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630286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Rozvaha, účty aktiv a pasiv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Účty, na které se zachycuje účetní případ metodou podvojného zápisu, to znamená, jak na straně Má dáti, tak i na straně Dal, se označují jako </a:t>
            </a:r>
            <a:r>
              <a:rPr lang="cs-CZ" sz="1800" b="1" dirty="0"/>
              <a:t>účty </a:t>
            </a:r>
            <a:r>
              <a:rPr lang="cs-CZ" sz="1800" b="1" dirty="0" smtClean="0"/>
              <a:t>souvztažné</a:t>
            </a:r>
            <a:r>
              <a:rPr lang="cs-CZ" sz="1800" dirty="0" smtClean="0"/>
              <a:t>.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sz="1800" b="1" dirty="0" smtClean="0"/>
              <a:t>Souvztažné </a:t>
            </a:r>
            <a:r>
              <a:rPr lang="cs-CZ" sz="1800" b="1" dirty="0"/>
              <a:t>účetní zápisy mohou být:</a:t>
            </a:r>
            <a:endParaRPr lang="cs-CZ" sz="1800" dirty="0"/>
          </a:p>
          <a:p>
            <a:pPr lvl="0"/>
            <a:r>
              <a:rPr lang="cs-CZ" sz="1800" b="1" dirty="0"/>
              <a:t>jednoduché</a:t>
            </a:r>
            <a:r>
              <a:rPr lang="cs-CZ" sz="1800" dirty="0"/>
              <a:t>, kdy účetní případ zapíšeme na jednom účtu na straně MD a na druhém na straně D,</a:t>
            </a:r>
          </a:p>
          <a:p>
            <a:pPr lvl="0"/>
            <a:r>
              <a:rPr lang="cs-CZ" sz="1800" b="1" dirty="0"/>
              <a:t>složené</a:t>
            </a:r>
            <a:r>
              <a:rPr lang="cs-CZ" sz="1800" dirty="0"/>
              <a:t>, kdy účetní případ zapíšeme na jednom účtu na straně D a na dvou a více účtech na stranu MD nebo naopak.</a:t>
            </a:r>
          </a:p>
          <a:p>
            <a:pPr marL="0" indent="0">
              <a:buNone/>
            </a:pPr>
            <a:endParaRPr lang="cs-CZ" sz="1700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98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49263" algn="l"/>
              </a:tabLst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783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hospodaření, výnosy a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147591"/>
          </a:xfrm>
        </p:spPr>
        <p:txBody>
          <a:bodyPr/>
          <a:lstStyle/>
          <a:p>
            <a:r>
              <a:rPr lang="cs-CZ" sz="1800" dirty="0"/>
              <a:t>Při podnikatelské činnosti </a:t>
            </a:r>
            <a:r>
              <a:rPr lang="cs-CZ" sz="1800" dirty="0" smtClean="0"/>
              <a:t>vznikají </a:t>
            </a:r>
            <a:r>
              <a:rPr lang="cs-CZ" sz="1800" dirty="0"/>
              <a:t>i operace, u nichž dochází ke změně pouze u jedné rozvahové položky a zároveň vznikají náklady či </a:t>
            </a:r>
            <a:r>
              <a:rPr lang="cs-CZ" sz="1800" dirty="0" smtClean="0"/>
              <a:t>výnosy.</a:t>
            </a:r>
          </a:p>
          <a:p>
            <a:r>
              <a:rPr lang="cs-CZ" sz="1800" dirty="0" smtClean="0"/>
              <a:t>Tyto </a:t>
            </a:r>
            <a:r>
              <a:rPr lang="cs-CZ" sz="1800" dirty="0"/>
              <a:t>operace se účtují na </a:t>
            </a:r>
            <a:r>
              <a:rPr lang="cs-CZ" sz="1800" b="1" dirty="0"/>
              <a:t>účtech nákladů a </a:t>
            </a:r>
            <a:r>
              <a:rPr lang="cs-CZ" sz="1800" b="1" dirty="0" smtClean="0"/>
              <a:t>výnosů</a:t>
            </a:r>
            <a:r>
              <a:rPr lang="cs-CZ" sz="1800" dirty="0" smtClean="0"/>
              <a:t>.</a:t>
            </a:r>
          </a:p>
          <a:p>
            <a:r>
              <a:rPr lang="cs-CZ" sz="1800" dirty="0" smtClean="0"/>
              <a:t>Jedná </a:t>
            </a:r>
            <a:r>
              <a:rPr lang="cs-CZ" sz="1800" dirty="0"/>
              <a:t>se o takzvané </a:t>
            </a:r>
            <a:r>
              <a:rPr lang="cs-CZ" sz="1800" b="1" dirty="0"/>
              <a:t>účty výsledkové</a:t>
            </a:r>
            <a:r>
              <a:rPr lang="cs-CZ" sz="1800" dirty="0"/>
              <a:t> a na základě jejich evidence zjišťujeme výsledek hospodaření </a:t>
            </a:r>
            <a:r>
              <a:rPr lang="cs-CZ" sz="1800" dirty="0" smtClean="0"/>
              <a:t>podniku.</a:t>
            </a:r>
          </a:p>
          <a:p>
            <a:r>
              <a:rPr lang="cs-CZ" sz="1800" b="1" dirty="0" smtClean="0"/>
              <a:t>Výsledek </a:t>
            </a:r>
            <a:r>
              <a:rPr lang="cs-CZ" sz="1800" b="1" dirty="0"/>
              <a:t>hospodaření podniku</a:t>
            </a:r>
            <a:r>
              <a:rPr lang="cs-CZ" sz="1800" dirty="0"/>
              <a:t> zjistíme odečtením nákladů od </a:t>
            </a:r>
            <a:r>
              <a:rPr lang="cs-CZ" sz="1800" dirty="0" smtClean="0"/>
              <a:t>výnosů.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sz="1800" b="1" dirty="0" smtClean="0"/>
              <a:t>Výsledkem </a:t>
            </a:r>
            <a:r>
              <a:rPr lang="cs-CZ" sz="1800" b="1" dirty="0"/>
              <a:t>hospodaření může být:</a:t>
            </a:r>
            <a:endParaRPr lang="cs-CZ" sz="1800" dirty="0"/>
          </a:p>
          <a:p>
            <a:pPr lvl="0"/>
            <a:r>
              <a:rPr lang="cs-CZ" sz="1800" b="1" dirty="0"/>
              <a:t>zisk</a:t>
            </a:r>
            <a:r>
              <a:rPr lang="cs-CZ" sz="1800" dirty="0"/>
              <a:t> (výnosy &gt; náklady),</a:t>
            </a:r>
          </a:p>
          <a:p>
            <a:pPr lvl="0"/>
            <a:r>
              <a:rPr lang="cs-CZ" sz="1800" b="1" dirty="0"/>
              <a:t>ztráta</a:t>
            </a:r>
            <a:r>
              <a:rPr lang="cs-CZ" sz="1800" dirty="0"/>
              <a:t> (výnosy &lt; náklady),</a:t>
            </a:r>
          </a:p>
          <a:p>
            <a:pPr lvl="0"/>
            <a:r>
              <a:rPr lang="cs-CZ" sz="1800" b="1" dirty="0"/>
              <a:t>nula</a:t>
            </a:r>
            <a:r>
              <a:rPr lang="cs-CZ" sz="1800" dirty="0"/>
              <a:t> (výnosy = náklady</a:t>
            </a:r>
            <a:r>
              <a:rPr lang="cs-CZ" sz="1800" dirty="0" smtClean="0"/>
              <a:t>).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82696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hospodaření, výnosy a náklady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147591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sz="1800" dirty="0"/>
              <a:t>Náklady („</a:t>
            </a:r>
            <a:r>
              <a:rPr lang="cs-CZ" sz="1800" b="1" dirty="0"/>
              <a:t>N</a:t>
            </a:r>
            <a:r>
              <a:rPr lang="cs-CZ" sz="1800" dirty="0"/>
              <a:t>“) se člení v účetnictví podle druhů, které byly </a:t>
            </a:r>
            <a:r>
              <a:rPr lang="cs-CZ" sz="1800" dirty="0" smtClean="0"/>
              <a:t>při hospodářské </a:t>
            </a:r>
            <a:r>
              <a:rPr lang="cs-CZ" sz="1800" dirty="0"/>
              <a:t>činnosti vynaloženy na konkrétní </a:t>
            </a:r>
            <a:r>
              <a:rPr lang="cs-CZ" sz="1800" dirty="0" smtClean="0"/>
              <a:t>účely.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9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 smtClean="0"/>
              <a:t>Náklady </a:t>
            </a:r>
            <a:r>
              <a:rPr lang="cs-CZ" sz="1800" b="1" dirty="0"/>
              <a:t>v účetnictví jsou</a:t>
            </a:r>
            <a:r>
              <a:rPr lang="cs-CZ" sz="1800" dirty="0"/>
              <a:t> podle účetní osnovy </a:t>
            </a:r>
            <a:r>
              <a:rPr lang="cs-CZ" sz="1800" b="1" dirty="0"/>
              <a:t>rozděleny na:</a:t>
            </a:r>
            <a:endParaRPr lang="cs-CZ" sz="1800" dirty="0"/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spotřebované nákupy</a:t>
            </a:r>
            <a:r>
              <a:rPr lang="cs-CZ" sz="1600" dirty="0"/>
              <a:t> (např. spotřeba materiálu, spotřeba energií),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služby</a:t>
            </a:r>
            <a:r>
              <a:rPr lang="cs-CZ" sz="1600" dirty="0"/>
              <a:t> (např. opravy a udržování, cestovné),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osobní náklady</a:t>
            </a:r>
            <a:r>
              <a:rPr lang="cs-CZ" sz="1600" dirty="0"/>
              <a:t> (např. mzdové náklady, sociální pojištění),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daně a poplatky</a:t>
            </a:r>
            <a:r>
              <a:rPr lang="cs-CZ" sz="1600" dirty="0"/>
              <a:t> (např. daň silniční, daň z nemovitých věcí),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jiné provozní náklady</a:t>
            </a:r>
            <a:r>
              <a:rPr lang="cs-CZ" sz="1600" dirty="0"/>
              <a:t> (např. prodaný materiál, dary),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odpisy, rezervy, komplexní náklady příštích období a opravné položky v provozní oblasti</a:t>
            </a:r>
            <a:r>
              <a:rPr lang="cs-CZ" sz="1600" dirty="0"/>
              <a:t>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změna stavu zásob vlastní činnosti a aktivace</a:t>
            </a:r>
            <a:r>
              <a:rPr lang="cs-CZ" sz="1600" dirty="0"/>
              <a:t> (např. změna stavu nedokončené výroby),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daně z příjmů, převodové účty a rezerva na daň z příjmů</a:t>
            </a:r>
            <a:r>
              <a:rPr lang="cs-CZ" sz="1600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900" dirty="0"/>
          </a:p>
          <a:p>
            <a:pPr algn="just">
              <a:spcBef>
                <a:spcPts val="0"/>
              </a:spcBef>
            </a:pPr>
            <a:r>
              <a:rPr lang="cs-CZ" sz="1800" b="1" dirty="0"/>
              <a:t>Náklady se</a:t>
            </a:r>
            <a:r>
              <a:rPr lang="cs-CZ" sz="1800" dirty="0"/>
              <a:t> zásadně </a:t>
            </a:r>
            <a:r>
              <a:rPr lang="cs-CZ" sz="1800" b="1" dirty="0"/>
              <a:t>účtují na stranu Má dáti </a:t>
            </a:r>
            <a:r>
              <a:rPr lang="cs-CZ" sz="1800" dirty="0"/>
              <a:t>nákladových účtů </a:t>
            </a:r>
            <a:r>
              <a:rPr lang="cs-CZ" sz="1800" dirty="0" smtClean="0"/>
              <a:t>a</a:t>
            </a:r>
            <a:r>
              <a:rPr lang="cs-CZ" sz="1800" dirty="0"/>
              <a:t> </a:t>
            </a:r>
            <a:r>
              <a:rPr lang="cs-CZ" sz="1800" b="1" dirty="0"/>
              <a:t>souvztažný zápis je na straně Dal účtů aktiv</a:t>
            </a:r>
            <a:r>
              <a:rPr lang="cs-CZ" sz="1800" dirty="0"/>
              <a:t> (při snížení stavu majetku) </a:t>
            </a:r>
            <a:r>
              <a:rPr lang="cs-CZ" sz="1800" b="1" dirty="0"/>
              <a:t>či pasiv</a:t>
            </a:r>
            <a:r>
              <a:rPr lang="cs-CZ" sz="1800" dirty="0"/>
              <a:t> (při zvýšení závazků).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54844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hospodaření, výnosy a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4680519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sz="1800" b="1" dirty="0"/>
              <a:t>Výnosy </a:t>
            </a:r>
            <a:r>
              <a:rPr lang="cs-CZ" sz="1800" dirty="0"/>
              <a:t>(„</a:t>
            </a:r>
            <a:r>
              <a:rPr lang="cs-CZ" sz="1800" b="1" dirty="0"/>
              <a:t>V</a:t>
            </a:r>
            <a:r>
              <a:rPr lang="cs-CZ" sz="1800" dirty="0"/>
              <a:t>“) se v účetnictví také člení podle druhů a </a:t>
            </a:r>
            <a:r>
              <a:rPr lang="cs-CZ" sz="1800" b="1" dirty="0"/>
              <a:t>jsou spojeny s výstupy </a:t>
            </a:r>
            <a:r>
              <a:rPr lang="cs-CZ" sz="1800" b="1" dirty="0" smtClean="0"/>
              <a:t>podniku</a:t>
            </a:r>
            <a:r>
              <a:rPr lang="cs-CZ" sz="1800" dirty="0" smtClean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9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1800" dirty="0" smtClean="0"/>
              <a:t>Výnosy </a:t>
            </a:r>
            <a:r>
              <a:rPr lang="cs-CZ" sz="1800" dirty="0"/>
              <a:t>jsou podle účetní osnovy </a:t>
            </a:r>
            <a:r>
              <a:rPr lang="cs-CZ" sz="1800" b="1" dirty="0"/>
              <a:t>rozděleny na:</a:t>
            </a:r>
            <a:r>
              <a:rPr lang="cs-CZ" sz="1800" dirty="0"/>
              <a:t> 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tržby za vlastní výkony a zboží</a:t>
            </a:r>
            <a:r>
              <a:rPr lang="cs-CZ" sz="1600" dirty="0"/>
              <a:t> (např. tržby za služby či zboží),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jiné provozní výnosy</a:t>
            </a:r>
            <a:r>
              <a:rPr lang="cs-CZ" sz="1600" dirty="0"/>
              <a:t> (např. tržby z prodeje dlouhodobého majetku, materiálu),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finanční výnosy</a:t>
            </a:r>
            <a:r>
              <a:rPr lang="cs-CZ" sz="1600" dirty="0"/>
              <a:t> (např. tržby z prodeje cenných papírů, úroky, kursové zisky),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převodové účty</a:t>
            </a:r>
            <a:r>
              <a:rPr lang="cs-CZ" sz="1600" dirty="0"/>
              <a:t> (převod provozních a finančních výnosů).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900" dirty="0"/>
          </a:p>
          <a:p>
            <a:pPr algn="just">
              <a:spcBef>
                <a:spcPts val="0"/>
              </a:spcBef>
            </a:pPr>
            <a:r>
              <a:rPr lang="cs-CZ" sz="1800" b="1" dirty="0"/>
              <a:t>Výnosy se účtují na straně Dal</a:t>
            </a:r>
            <a:r>
              <a:rPr lang="cs-CZ" sz="1800" dirty="0"/>
              <a:t> výnosových účtů a </a:t>
            </a:r>
            <a:r>
              <a:rPr lang="cs-CZ" sz="1800" b="1" dirty="0"/>
              <a:t>souvztažný zápis je na straně Má dáti účtů aktiv </a:t>
            </a:r>
            <a:r>
              <a:rPr lang="cs-CZ" sz="1800" dirty="0"/>
              <a:t>(při zvýšení majetku) </a:t>
            </a:r>
            <a:r>
              <a:rPr lang="cs-CZ" sz="1800" b="1" dirty="0"/>
              <a:t>nebo pasiv</a:t>
            </a:r>
            <a:r>
              <a:rPr lang="cs-CZ" sz="1800" dirty="0"/>
              <a:t> (při snížení závazků).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Náklady </a:t>
            </a:r>
            <a:r>
              <a:rPr lang="cs-CZ" sz="1800" dirty="0"/>
              <a:t>a výnosy se porovnávají pro sestavení nejdůležitějšího výkazu v účetnictví, tzv. </a:t>
            </a:r>
            <a:r>
              <a:rPr lang="cs-CZ" sz="1800" b="1" dirty="0"/>
              <a:t>výkazu zisku a </a:t>
            </a:r>
            <a:r>
              <a:rPr lang="cs-CZ" sz="1800" b="1" dirty="0" smtClean="0"/>
              <a:t>ztráty</a:t>
            </a:r>
            <a:r>
              <a:rPr lang="cs-CZ" sz="1800" dirty="0" smtClean="0"/>
              <a:t>.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Pro </a:t>
            </a:r>
            <a:r>
              <a:rPr lang="cs-CZ" sz="1800" dirty="0"/>
              <a:t>sestavení tohoto výkazu se zjišťují náklady a výnosy na „účtu zisků a ztrát“, kde náklady řadíme na stranu Má dáti a výnosy na stranu Dal.</a:t>
            </a:r>
          </a:p>
          <a:p>
            <a:pPr lvl="0" algn="just">
              <a:spcBef>
                <a:spcPts val="0"/>
              </a:spcBef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58060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Směrná účtová osnova a účtový rozvrh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259632" y="1916832"/>
            <a:ext cx="741682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Při vedení účetnictví jsou účetní jednotky povinny dodržovat </a:t>
            </a:r>
            <a:r>
              <a:rPr lang="cs-CZ" sz="1400" b="1" dirty="0"/>
              <a:t>směrnou účtovou </a:t>
            </a:r>
            <a:r>
              <a:rPr lang="cs-CZ" sz="1400" b="1" dirty="0" smtClean="0"/>
              <a:t>osnovu</a:t>
            </a:r>
            <a:r>
              <a:rPr lang="cs-CZ" sz="1400" dirty="0" smtClean="0"/>
              <a:t>.</a:t>
            </a:r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dirty="0" smtClean="0"/>
              <a:t>V</a:t>
            </a:r>
            <a:r>
              <a:rPr lang="cs-CZ" sz="1400" dirty="0"/>
              <a:t> praxi existují </a:t>
            </a:r>
            <a:r>
              <a:rPr lang="cs-CZ" sz="1400" b="1" dirty="0"/>
              <a:t>různé druhy účtových </a:t>
            </a:r>
            <a:r>
              <a:rPr lang="cs-CZ" sz="1400" b="1" dirty="0" smtClean="0"/>
              <a:t>osnov</a:t>
            </a:r>
            <a:r>
              <a:rPr lang="cs-CZ" sz="1400" dirty="0" smtClean="0"/>
              <a:t>, v</a:t>
            </a:r>
            <a:r>
              <a:rPr lang="cs-CZ" sz="1400" dirty="0"/>
              <a:t> dalším výkladu budeme používat pouze </a:t>
            </a:r>
            <a:r>
              <a:rPr lang="cs-CZ" sz="1400" b="1" dirty="0"/>
              <a:t>účtovou osnovu pro </a:t>
            </a:r>
            <a:r>
              <a:rPr lang="cs-CZ" sz="1400" b="1" dirty="0" smtClean="0"/>
              <a:t>podnikatele</a:t>
            </a:r>
            <a:r>
              <a:rPr lang="cs-CZ" sz="1400" dirty="0" smtClean="0"/>
              <a:t>.</a:t>
            </a:r>
          </a:p>
          <a:p>
            <a:endParaRPr lang="cs-CZ" sz="900" b="1" dirty="0"/>
          </a:p>
          <a:p>
            <a:r>
              <a:rPr lang="cs-CZ" sz="1400" b="1" dirty="0" smtClean="0"/>
              <a:t>Základní </a:t>
            </a:r>
            <a:r>
              <a:rPr lang="cs-CZ" sz="1400" b="1" dirty="0"/>
              <a:t>rozdělení účtové osnovy podle tříd:</a:t>
            </a:r>
            <a:r>
              <a:rPr lang="cs-CZ" sz="1400" dirty="0"/>
              <a:t> 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0</a:t>
            </a:r>
            <a:r>
              <a:rPr lang="cs-CZ" sz="1400" dirty="0"/>
              <a:t> – Dlouhodobý majetek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1</a:t>
            </a:r>
            <a:r>
              <a:rPr lang="cs-CZ" sz="1400" dirty="0"/>
              <a:t> – Zásoby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2</a:t>
            </a:r>
            <a:r>
              <a:rPr lang="cs-CZ" sz="1400" dirty="0"/>
              <a:t> – Krátkodobý finanční majetek a peněžní prostředky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3</a:t>
            </a:r>
            <a:r>
              <a:rPr lang="cs-CZ" sz="1400" dirty="0"/>
              <a:t> – Zúčtovací vztahy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4</a:t>
            </a:r>
            <a:r>
              <a:rPr lang="cs-CZ" sz="1400" dirty="0"/>
              <a:t> – Kapitálové účty a dlouhodobé závazky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5</a:t>
            </a:r>
            <a:r>
              <a:rPr lang="cs-CZ" sz="1400" dirty="0"/>
              <a:t> – Náklady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6</a:t>
            </a:r>
            <a:r>
              <a:rPr lang="cs-CZ" sz="1400" dirty="0"/>
              <a:t> – Výnosy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7</a:t>
            </a:r>
            <a:r>
              <a:rPr lang="cs-CZ" sz="1400" dirty="0"/>
              <a:t> – Závěrkové a podrozvahové účty</a:t>
            </a:r>
          </a:p>
          <a:p>
            <a:endParaRPr lang="cs-CZ" sz="900" dirty="0"/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Jednotlivé účetní třídy se dále dělí na účetní skupiny a syntetické </a:t>
            </a:r>
            <a:r>
              <a:rPr lang="cs-CZ" sz="1400" dirty="0" smtClean="0"/>
              <a:t>účty.</a:t>
            </a:r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dirty="0" smtClean="0"/>
              <a:t>Účetní </a:t>
            </a:r>
            <a:r>
              <a:rPr lang="cs-CZ" sz="1400" dirty="0"/>
              <a:t>třídy mohou obsahovat aktivní i pasivní účetní </a:t>
            </a:r>
            <a:r>
              <a:rPr lang="cs-CZ" sz="1400" dirty="0" smtClean="0"/>
              <a:t>skupiny.</a:t>
            </a:r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 smtClean="0"/>
              <a:t>Syntetické </a:t>
            </a:r>
            <a:r>
              <a:rPr lang="cs-CZ" sz="1400" b="1" dirty="0"/>
              <a:t>účty</a:t>
            </a:r>
            <a:r>
              <a:rPr lang="cs-CZ" sz="1400" dirty="0"/>
              <a:t> jsou buď aktivní, nebo pasivní a účetní jednotka si jejich čísla </a:t>
            </a:r>
            <a:r>
              <a:rPr lang="cs-CZ" sz="1400" b="1" dirty="0"/>
              <a:t>může od roku 2003</a:t>
            </a:r>
            <a:r>
              <a:rPr lang="cs-CZ" sz="1400" dirty="0"/>
              <a:t> </a:t>
            </a:r>
            <a:r>
              <a:rPr lang="cs-CZ" sz="1400" b="1" dirty="0"/>
              <a:t>stanovit podle svého vlastního účetního rozvrhu</a:t>
            </a:r>
            <a:r>
              <a:rPr lang="cs-CZ" sz="1400" dirty="0"/>
              <a:t> (se závazným dodržením účtových tříd ze směrné účtové osnovy</a:t>
            </a:r>
            <a:r>
              <a:rPr lang="cs-CZ" sz="1400" dirty="0" smtClean="0"/>
              <a:t>).</a:t>
            </a:r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dirty="0" smtClean="0"/>
              <a:t>Veškeré účty, </a:t>
            </a:r>
            <a:r>
              <a:rPr lang="cs-CZ" sz="1400" dirty="0"/>
              <a:t>které účetní jednotka používá, musí být vedeny v </a:t>
            </a:r>
            <a:r>
              <a:rPr lang="cs-CZ" sz="1400" b="1" dirty="0"/>
              <a:t>účtovém rozvrhu</a:t>
            </a:r>
            <a:r>
              <a:rPr lang="cs-CZ" sz="1400" dirty="0"/>
              <a:t> a musí být </a:t>
            </a:r>
            <a:r>
              <a:rPr lang="cs-CZ" sz="1400" b="1" dirty="0"/>
              <a:t>vedeny v rámci řádných účetních knih</a:t>
            </a:r>
            <a:r>
              <a:rPr lang="cs-CZ" sz="1400" dirty="0" smtClean="0"/>
              <a:t>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001342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cash-</a:t>
            </a:r>
            <a:r>
              <a:rPr lang="cs-CZ" dirty="0" err="1"/>
              <a:t>flow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4608512"/>
          </a:xfrm>
        </p:spPr>
        <p:txBody>
          <a:bodyPr/>
          <a:lstStyle/>
          <a:p>
            <a:r>
              <a:rPr lang="cs-CZ" sz="1600" dirty="0"/>
              <a:t>Výkaz cash </a:t>
            </a:r>
            <a:r>
              <a:rPr lang="cs-CZ" sz="1600" dirty="0" err="1"/>
              <a:t>flow</a:t>
            </a:r>
            <a:r>
              <a:rPr lang="cs-CZ" sz="1600" dirty="0"/>
              <a:t> informuje o pohybu </a:t>
            </a:r>
            <a:r>
              <a:rPr lang="cs-CZ" sz="1600" b="1" dirty="0"/>
              <a:t>peněžních prostředků</a:t>
            </a:r>
            <a:r>
              <a:rPr lang="cs-CZ" sz="1600" dirty="0"/>
              <a:t> a </a:t>
            </a:r>
            <a:r>
              <a:rPr lang="cs-CZ" sz="1600" b="1" dirty="0"/>
              <a:t>peněžních ekvivalentů </a:t>
            </a:r>
            <a:r>
              <a:rPr lang="cs-CZ" sz="1600" dirty="0"/>
              <a:t>za určitý časový </a:t>
            </a:r>
            <a:r>
              <a:rPr lang="cs-CZ" sz="1600" dirty="0" smtClean="0"/>
              <a:t>interval.</a:t>
            </a:r>
          </a:p>
          <a:p>
            <a:r>
              <a:rPr lang="cs-CZ" sz="1600" dirty="0" smtClean="0"/>
              <a:t>Při </a:t>
            </a:r>
            <a:r>
              <a:rPr lang="cs-CZ" sz="1600" dirty="0"/>
              <a:t>jeho sestavování je třeba především podchytit přehled operací, jimiž se stav peněžních prostředků a peněžních ekvivalentů na jedné straně zvýšil a na druhé straně snížil a dále je nutno každý tento pohyb zatřídit do tří oblastí:</a:t>
            </a:r>
          </a:p>
          <a:p>
            <a:pPr lvl="1"/>
            <a:r>
              <a:rPr lang="cs-CZ" sz="1400" dirty="0" smtClean="0"/>
              <a:t>oblast </a:t>
            </a:r>
            <a:r>
              <a:rPr lang="cs-CZ" sz="1400" dirty="0"/>
              <a:t>provozní činnosti, </a:t>
            </a:r>
          </a:p>
          <a:p>
            <a:pPr lvl="1"/>
            <a:r>
              <a:rPr lang="cs-CZ" sz="1400" dirty="0" smtClean="0"/>
              <a:t>oblast </a:t>
            </a:r>
            <a:r>
              <a:rPr lang="cs-CZ" sz="1400" dirty="0"/>
              <a:t>investic, </a:t>
            </a:r>
          </a:p>
          <a:p>
            <a:pPr lvl="1"/>
            <a:r>
              <a:rPr lang="cs-CZ" sz="1400" dirty="0" smtClean="0"/>
              <a:t>oblast </a:t>
            </a:r>
            <a:r>
              <a:rPr lang="cs-CZ" sz="1400" dirty="0"/>
              <a:t>financování. </a:t>
            </a:r>
          </a:p>
          <a:p>
            <a:pPr marL="0" indent="0">
              <a:buNone/>
            </a:pPr>
            <a:endParaRPr lang="cs-CZ" sz="900" dirty="0"/>
          </a:p>
          <a:p>
            <a:r>
              <a:rPr lang="cs-CZ" sz="1600" b="1" dirty="0"/>
              <a:t>Provozní činností</a:t>
            </a:r>
            <a:r>
              <a:rPr lang="cs-CZ" sz="1600" dirty="0"/>
              <a:t> se rozumí základní výdělečné činnosti účetní jednotky a ostatní činnosti, které nelze zahrnout mezi investiční nebo finanční činnosti.  </a:t>
            </a:r>
          </a:p>
          <a:p>
            <a:r>
              <a:rPr lang="cs-CZ" sz="1600" b="1" dirty="0"/>
              <a:t>Investiční činností</a:t>
            </a:r>
            <a:r>
              <a:rPr lang="cs-CZ" sz="1600" dirty="0"/>
              <a:t> se rozumí pořízení a vyřazení dlouhodobého majetku z titulu prodeje, dále činnost související s poskytováním </a:t>
            </a:r>
            <a:r>
              <a:rPr lang="cs-CZ" sz="1600" dirty="0" smtClean="0"/>
              <a:t>úvěrů,</a:t>
            </a:r>
            <a:r>
              <a:rPr lang="cs-CZ" sz="1600" dirty="0"/>
              <a:t> zápůjček a výpomocí, které nejsou považovány za provozní </a:t>
            </a:r>
            <a:r>
              <a:rPr lang="cs-CZ" sz="1600" dirty="0" smtClean="0"/>
              <a:t>činnost.</a:t>
            </a:r>
          </a:p>
          <a:p>
            <a:r>
              <a:rPr lang="cs-CZ" sz="1600" b="1" dirty="0" smtClean="0"/>
              <a:t>Finanční </a:t>
            </a:r>
            <a:r>
              <a:rPr lang="cs-CZ" sz="1600" b="1" dirty="0"/>
              <a:t>činností</a:t>
            </a:r>
            <a:r>
              <a:rPr lang="cs-CZ" sz="1600" dirty="0"/>
              <a:t> se rozumí účetní případy, které mají za následek změny ve velikosti a složení </a:t>
            </a:r>
            <a:r>
              <a:rPr lang="cs-CZ" sz="1600" dirty="0" smtClean="0"/>
              <a:t>vlastního kapitálu a </a:t>
            </a:r>
            <a:r>
              <a:rPr lang="cs-CZ" sz="1600" dirty="0"/>
              <a:t>dlouhodobých, popř. i </a:t>
            </a:r>
            <a:r>
              <a:rPr lang="cs-CZ" sz="1600" dirty="0" smtClean="0"/>
              <a:t>krátkodobých závazků.</a:t>
            </a:r>
          </a:p>
        </p:txBody>
      </p:sp>
    </p:spTree>
    <p:extLst>
      <p:ext uri="{BB962C8B-B14F-4D97-AF65-F5344CB8AC3E}">
        <p14:creationId xmlns:p14="http://schemas.microsoft.com/office/powerpoint/2010/main" val="1103739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cash-</a:t>
            </a:r>
            <a:r>
              <a:rPr lang="cs-CZ" dirty="0" err="1"/>
              <a:t>flow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4114800"/>
          </a:xfrm>
        </p:spPr>
        <p:txBody>
          <a:bodyPr/>
          <a:lstStyle/>
          <a:p>
            <a:r>
              <a:rPr lang="cs-CZ" sz="1600" b="1" dirty="0"/>
              <a:t>Peněžními toky</a:t>
            </a:r>
            <a:r>
              <a:rPr lang="cs-CZ" sz="1600" dirty="0"/>
              <a:t> se rozumí </a:t>
            </a:r>
            <a:r>
              <a:rPr lang="cs-CZ" sz="1600" b="1" dirty="0"/>
              <a:t>přírůstky (příjmy) a úbytky (výdaje)</a:t>
            </a:r>
            <a:r>
              <a:rPr lang="cs-CZ" sz="1600" dirty="0"/>
              <a:t> peněžních prostředků a </a:t>
            </a:r>
            <a:r>
              <a:rPr lang="cs-CZ" sz="1600" dirty="0" smtClean="0"/>
              <a:t>ekvivalentů.</a:t>
            </a:r>
          </a:p>
          <a:p>
            <a:r>
              <a:rPr lang="cs-CZ" sz="1600" b="1" dirty="0" smtClean="0"/>
              <a:t>Peněžní </a:t>
            </a:r>
            <a:r>
              <a:rPr lang="cs-CZ" sz="1600" b="1" dirty="0"/>
              <a:t>prostředky</a:t>
            </a:r>
            <a:r>
              <a:rPr lang="cs-CZ" sz="1600" dirty="0"/>
              <a:t> zahrnují peníze v hotovosti včetně </a:t>
            </a:r>
            <a:r>
              <a:rPr lang="cs-CZ" sz="1600" dirty="0" smtClean="0"/>
              <a:t>cenin, peněžní </a:t>
            </a:r>
            <a:r>
              <a:rPr lang="cs-CZ" sz="1600" dirty="0"/>
              <a:t>prostředky na účtu </a:t>
            </a:r>
            <a:r>
              <a:rPr lang="cs-CZ" sz="1600" dirty="0" smtClean="0"/>
              <a:t>a </a:t>
            </a:r>
            <a:r>
              <a:rPr lang="cs-CZ" sz="1600" dirty="0"/>
              <a:t>peníze </a:t>
            </a:r>
            <a:r>
              <a:rPr lang="cs-CZ" sz="1600" dirty="0" smtClean="0"/>
              <a:t>na cestě.</a:t>
            </a:r>
          </a:p>
          <a:p>
            <a:r>
              <a:rPr lang="cs-CZ" sz="1600" b="1" dirty="0" smtClean="0"/>
              <a:t>Peněžními </a:t>
            </a:r>
            <a:r>
              <a:rPr lang="cs-CZ" sz="1600" b="1" dirty="0"/>
              <a:t>ekvivalenty</a:t>
            </a:r>
            <a:r>
              <a:rPr lang="cs-CZ" sz="1600" dirty="0"/>
              <a:t> se rozumí </a:t>
            </a:r>
            <a:r>
              <a:rPr lang="cs-CZ" sz="1600" dirty="0" smtClean="0"/>
              <a:t>krátkodobý likvidní majetek, </a:t>
            </a:r>
            <a:r>
              <a:rPr lang="cs-CZ" sz="1600" dirty="0"/>
              <a:t>který je snadno a pohotově směnitelný za předem známou částku peněžních </a:t>
            </a:r>
            <a:r>
              <a:rPr lang="cs-CZ" sz="1600" dirty="0" smtClean="0"/>
              <a:t>prostředků (např</a:t>
            </a:r>
            <a:r>
              <a:rPr lang="cs-CZ" sz="1600" dirty="0"/>
              <a:t>. peněžní úložky s nejvýše tříměsíční výpovědní lhůtou a likvidní a obchodovatelné cenné </a:t>
            </a:r>
            <a:r>
              <a:rPr lang="cs-CZ" sz="1600" dirty="0" smtClean="0"/>
              <a:t>papíry).</a:t>
            </a:r>
          </a:p>
          <a:p>
            <a:r>
              <a:rPr lang="cs-CZ" sz="1600" dirty="0" smtClean="0"/>
              <a:t>Sestavení </a:t>
            </a:r>
            <a:r>
              <a:rPr lang="cs-CZ" sz="1600" dirty="0"/>
              <a:t>výkazu cash </a:t>
            </a:r>
            <a:r>
              <a:rPr lang="cs-CZ" sz="1600" dirty="0" err="1"/>
              <a:t>flow</a:t>
            </a:r>
            <a:r>
              <a:rPr lang="cs-CZ" sz="1600" dirty="0"/>
              <a:t> </a:t>
            </a:r>
            <a:r>
              <a:rPr lang="cs-CZ" sz="1600" b="1" dirty="0"/>
              <a:t>přímou metodou</a:t>
            </a:r>
            <a:r>
              <a:rPr lang="cs-CZ" sz="1600" dirty="0"/>
              <a:t> (pomocí příjmů a výdajů) je v účetnictví problematické, protože </a:t>
            </a:r>
            <a:r>
              <a:rPr lang="cs-CZ" sz="1600" dirty="0" smtClean="0"/>
              <a:t>účtová osnova neobsahuje </a:t>
            </a:r>
            <a:r>
              <a:rPr lang="cs-CZ" sz="1600" dirty="0"/>
              <a:t>účty příjmů a </a:t>
            </a:r>
            <a:r>
              <a:rPr lang="cs-CZ" sz="1600" dirty="0" smtClean="0"/>
              <a:t>výdajů.</a:t>
            </a:r>
          </a:p>
          <a:p>
            <a:r>
              <a:rPr lang="cs-CZ" sz="1600" dirty="0" smtClean="0"/>
              <a:t>Při sestavení </a:t>
            </a:r>
            <a:r>
              <a:rPr lang="cs-CZ" sz="1600" dirty="0"/>
              <a:t>výkazu tzv. </a:t>
            </a:r>
            <a:r>
              <a:rPr lang="cs-CZ" sz="1600" b="1" dirty="0"/>
              <a:t>nepřímou </a:t>
            </a:r>
            <a:r>
              <a:rPr lang="cs-CZ" sz="1600" b="1" dirty="0" smtClean="0"/>
              <a:t>metodu</a:t>
            </a:r>
            <a:r>
              <a:rPr lang="cs-CZ" sz="1600" dirty="0"/>
              <a:t> </a:t>
            </a:r>
            <a:r>
              <a:rPr lang="cs-CZ" sz="1600" dirty="0" smtClean="0"/>
              <a:t>vycházíme </a:t>
            </a:r>
            <a:r>
              <a:rPr lang="cs-CZ" sz="1600" dirty="0"/>
              <a:t>z předpokladu, že každá hospodářská operace představující příjem či výdej peněz má vliv na jinou položku - rozvahovou nebo výsledkovou</a:t>
            </a:r>
            <a:r>
              <a:rPr lang="cs-CZ" sz="1600" dirty="0" smtClean="0"/>
              <a:t>.</a:t>
            </a:r>
          </a:p>
          <a:p>
            <a:r>
              <a:rPr lang="cs-CZ" sz="1600" dirty="0"/>
              <a:t>Základem nepřímé metody je tedy korekce zisku běžného </a:t>
            </a:r>
            <a:r>
              <a:rPr lang="cs-CZ" sz="1600" dirty="0" smtClean="0"/>
              <a:t>období, kdy se vychází </a:t>
            </a:r>
            <a:r>
              <a:rPr lang="cs-CZ" sz="1600" dirty="0"/>
              <a:t>z toho, že pokles aktiv a přírůstek pasiv lze považovat za zdroje (přírůstek peněz) a naopak růst aktiv a pokles pasiv působí užití zdrojů (úbytek peněz).</a:t>
            </a:r>
          </a:p>
        </p:txBody>
      </p:sp>
    </p:spTree>
    <p:extLst>
      <p:ext uri="{BB962C8B-B14F-4D97-AF65-F5344CB8AC3E}">
        <p14:creationId xmlns:p14="http://schemas.microsoft.com/office/powerpoint/2010/main" val="3356161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evidence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Daňová evidence nahrazuje dřívější jednoduché </a:t>
            </a:r>
            <a:r>
              <a:rPr lang="cs-CZ" sz="1600" dirty="0" smtClean="0"/>
              <a:t>účetnictví.</a:t>
            </a:r>
          </a:p>
          <a:p>
            <a:r>
              <a:rPr lang="cs-CZ" sz="1600" dirty="0" smtClean="0"/>
              <a:t>Daňovou </a:t>
            </a:r>
            <a:r>
              <a:rPr lang="cs-CZ" sz="1600" dirty="0"/>
              <a:t>evidenci se musí vést, pokud má (fyzická) osoba </a:t>
            </a:r>
            <a:r>
              <a:rPr lang="cs-CZ" sz="1600" dirty="0" smtClean="0"/>
              <a:t>příjmy ze samostatné činnosti </a:t>
            </a:r>
            <a:r>
              <a:rPr lang="cs-CZ" sz="1600" dirty="0"/>
              <a:t>a chce v přiznání k dani z příjmu uplatnit výdaje podle skutečnosti, tedy podle </a:t>
            </a:r>
            <a:r>
              <a:rPr lang="cs-CZ" sz="1600" dirty="0" smtClean="0"/>
              <a:t>dokladů.</a:t>
            </a:r>
          </a:p>
          <a:p>
            <a:r>
              <a:rPr lang="cs-CZ" sz="1600" dirty="0" smtClean="0"/>
              <a:t>Daňová </a:t>
            </a:r>
            <a:r>
              <a:rPr lang="cs-CZ" sz="1600" dirty="0"/>
              <a:t>evidence není potřeba, pokud bude osoba uplatňovat paušální výdaje, tedy </a:t>
            </a:r>
            <a:r>
              <a:rPr lang="cs-CZ" sz="1600" dirty="0" smtClean="0"/>
              <a:t>výdaje procentem z příjmů.</a:t>
            </a:r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r>
              <a:rPr lang="cs-CZ" sz="1600" dirty="0" smtClean="0"/>
              <a:t>Daňová </a:t>
            </a:r>
            <a:r>
              <a:rPr lang="cs-CZ" sz="1600" dirty="0"/>
              <a:t>evidence může být velmi jednoduchá, stačí jednoduše evidovat:</a:t>
            </a:r>
          </a:p>
          <a:p>
            <a:pPr lvl="1"/>
            <a:r>
              <a:rPr lang="cs-CZ" sz="1400" dirty="0"/>
              <a:t>příjmy a výdaje</a:t>
            </a:r>
          </a:p>
          <a:p>
            <a:pPr lvl="1"/>
            <a:r>
              <a:rPr lang="cs-CZ" sz="1400" dirty="0"/>
              <a:t>majetek a </a:t>
            </a:r>
            <a:r>
              <a:rPr lang="cs-CZ" sz="1400" dirty="0" smtClean="0"/>
              <a:t>závazky</a:t>
            </a:r>
          </a:p>
          <a:p>
            <a:pPr lvl="0"/>
            <a:r>
              <a:rPr lang="cs-CZ" sz="1600" b="1" dirty="0"/>
              <a:t>Pro evidenci příjmů a výdajů</a:t>
            </a:r>
            <a:r>
              <a:rPr lang="cs-CZ" sz="1600" dirty="0"/>
              <a:t> stačí jeden sloupeček pro příjmy a druhý pro výdaje. </a:t>
            </a:r>
            <a:endParaRPr lang="cs-CZ" sz="1600" dirty="0" smtClean="0"/>
          </a:p>
          <a:p>
            <a:r>
              <a:rPr lang="cs-CZ" sz="1600" b="1" dirty="0"/>
              <a:t>Při vedení daňové evidence majetku a závazků</a:t>
            </a:r>
            <a:r>
              <a:rPr lang="cs-CZ" sz="1600" dirty="0"/>
              <a:t> záleží na podnikateli, jakou formu evidence </a:t>
            </a:r>
            <a:r>
              <a:rPr lang="cs-CZ" sz="1600" dirty="0" smtClean="0"/>
              <a:t>majetku zvolí</a:t>
            </a:r>
            <a:r>
              <a:rPr lang="cs-CZ" sz="1600" dirty="0"/>
              <a:t>, přičemž nemusí dodržovat přísné účetní předpisy.</a:t>
            </a:r>
          </a:p>
          <a:p>
            <a:r>
              <a:rPr lang="cs-CZ" sz="1600" dirty="0"/>
              <a:t>Nesmí však chybět </a:t>
            </a:r>
            <a:r>
              <a:rPr lang="cs-CZ" sz="1600" dirty="0" smtClean="0"/>
              <a:t>inventura majetku k </a:t>
            </a:r>
            <a:r>
              <a:rPr lang="cs-CZ" sz="1600" dirty="0"/>
              <a:t>1.1. a 31.12. kalendářního roku, pro který se evidence dělá.</a:t>
            </a:r>
          </a:p>
        </p:txBody>
      </p:sp>
    </p:spTree>
    <p:extLst>
      <p:ext uri="{BB962C8B-B14F-4D97-AF65-F5344CB8AC3E}">
        <p14:creationId xmlns:p14="http://schemas.microsoft.com/office/powerpoint/2010/main" val="496170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Základy účetnictví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/>
              <a:t>Účetnictví</a:t>
            </a:r>
            <a:r>
              <a:rPr lang="cs-CZ" sz="1600" dirty="0"/>
              <a:t> lze definovat jako </a:t>
            </a:r>
            <a:r>
              <a:rPr lang="cs-CZ" sz="1600" b="1" dirty="0"/>
              <a:t>písemné zaznamenávání informací o hospodářských jevech podniku</a:t>
            </a:r>
            <a:r>
              <a:rPr lang="cs-CZ" sz="1600" dirty="0"/>
              <a:t>, a to </a:t>
            </a:r>
            <a:r>
              <a:rPr lang="cs-CZ" sz="1600" b="1" dirty="0"/>
              <a:t>v peněžních jednotkách</a:t>
            </a:r>
            <a:r>
              <a:rPr lang="cs-CZ" sz="1600" dirty="0" smtClean="0"/>
              <a:t>.</a:t>
            </a:r>
            <a:endParaRPr lang="cs-CZ" sz="1600" dirty="0"/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r>
              <a:rPr lang="cs-CZ" sz="1600" dirty="0"/>
              <a:t>Zákon o účetnictví rozlišuje tři způsoby vedení účetnictví:</a:t>
            </a:r>
          </a:p>
          <a:p>
            <a:pPr lvl="0"/>
            <a:r>
              <a:rPr lang="cs-CZ" sz="1600" b="1" dirty="0"/>
              <a:t>Účetnictví v plném rozsahu</a:t>
            </a:r>
            <a:r>
              <a:rPr lang="cs-CZ" sz="1600" dirty="0"/>
              <a:t> vedou ho všechny účetní jednotky, nestanoví-li zákon o účetnictví nebo zvláštní právní předpis jinak.</a:t>
            </a:r>
          </a:p>
          <a:p>
            <a:pPr lvl="0"/>
            <a:r>
              <a:rPr lang="cs-CZ" sz="1600" b="1" dirty="0"/>
              <a:t>Účetnictví ve zjednodušeném rozsahu </a:t>
            </a:r>
            <a:r>
              <a:rPr lang="cs-CZ" sz="1600" dirty="0"/>
              <a:t>mohou vést příspěvkové organizace, spolky, odborové organizace, církevní a náboženské společnosti, honební </a:t>
            </a:r>
            <a:r>
              <a:rPr lang="cs-CZ" sz="1600" dirty="0" smtClean="0"/>
              <a:t>společnosti apod. dle §</a:t>
            </a:r>
            <a:r>
              <a:rPr lang="cs-CZ" sz="1600" dirty="0"/>
              <a:t> 9 odst. 4 Zákona o účetnictví.</a:t>
            </a:r>
          </a:p>
          <a:p>
            <a:pPr lvl="0"/>
            <a:r>
              <a:rPr lang="cs-CZ" sz="1600" b="1" dirty="0"/>
              <a:t>Jednoduché účetnictví </a:t>
            </a:r>
            <a:r>
              <a:rPr lang="cs-CZ" sz="1600" dirty="0"/>
              <a:t>mohou vést účetní jednotky </a:t>
            </a:r>
            <a:r>
              <a:rPr lang="cs-CZ" sz="1600" dirty="0" smtClean="0"/>
              <a:t>pokud </a:t>
            </a:r>
            <a:r>
              <a:rPr lang="cs-CZ" sz="1600" b="1" dirty="0"/>
              <a:t>nejsou plátci DPH</a:t>
            </a:r>
            <a:r>
              <a:rPr lang="cs-CZ" sz="1600" dirty="0"/>
              <a:t>, jejich celkové </a:t>
            </a:r>
            <a:r>
              <a:rPr lang="cs-CZ" sz="1600" b="1" dirty="0"/>
              <a:t>příjmy</a:t>
            </a:r>
            <a:r>
              <a:rPr lang="cs-CZ" sz="1600" dirty="0"/>
              <a:t> za poslední uzavřené účetní období </a:t>
            </a:r>
            <a:r>
              <a:rPr lang="cs-CZ" sz="1600" b="1" dirty="0"/>
              <a:t>nepřesáhnou 3 000 000 Kč</a:t>
            </a:r>
            <a:r>
              <a:rPr lang="cs-CZ" sz="1600" dirty="0"/>
              <a:t>, hodnota jejich </a:t>
            </a:r>
            <a:r>
              <a:rPr lang="cs-CZ" sz="1600" b="1" dirty="0"/>
              <a:t>majetku nepřesáhne 3 000 000 Kč</a:t>
            </a:r>
            <a:r>
              <a:rPr lang="cs-CZ" sz="1600" dirty="0"/>
              <a:t> a současně jsou spolkem, odborovou </a:t>
            </a:r>
            <a:r>
              <a:rPr lang="cs-CZ" sz="1600" dirty="0" smtClean="0"/>
              <a:t>organizací</a:t>
            </a:r>
            <a:r>
              <a:rPr lang="cs-CZ" sz="1600" dirty="0"/>
              <a:t> </a:t>
            </a:r>
            <a:r>
              <a:rPr lang="cs-CZ" sz="1600" dirty="0" smtClean="0"/>
              <a:t>apod. (viz výše).</a:t>
            </a:r>
            <a:endParaRPr lang="cs-CZ" sz="1600" dirty="0"/>
          </a:p>
          <a:p>
            <a:pPr marL="0" indent="0">
              <a:buNone/>
            </a:pPr>
            <a:endParaRPr lang="cs-CZ" sz="900" dirty="0"/>
          </a:p>
          <a:p>
            <a:r>
              <a:rPr lang="cs-CZ" sz="1600" dirty="0"/>
              <a:t>Další výklad bude zaměřen na </a:t>
            </a:r>
            <a:r>
              <a:rPr lang="cs-CZ" sz="1600" b="1" dirty="0"/>
              <a:t>vedení účetnictví v plném rozsahu, </a:t>
            </a:r>
            <a:r>
              <a:rPr lang="cs-CZ" sz="1600" dirty="0"/>
              <a:t>který se týká většiny standardních podniků a organizací</a:t>
            </a:r>
            <a:r>
              <a:rPr lang="cs-CZ" sz="1600" b="1" dirty="0"/>
              <a:t>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58568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období, účetní doklady a účetní </a:t>
            </a:r>
            <a:r>
              <a:rPr lang="cs-CZ" dirty="0" smtClean="0"/>
              <a:t>zápisy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Účetním obdobím</a:t>
            </a:r>
            <a:r>
              <a:rPr lang="cs-CZ" sz="1800" dirty="0"/>
              <a:t> je nepřetržitě po sobě jdoucích </a:t>
            </a:r>
            <a:r>
              <a:rPr lang="cs-CZ" sz="1800" b="1" dirty="0"/>
              <a:t>dvanáct měsíců</a:t>
            </a:r>
            <a:r>
              <a:rPr lang="cs-CZ" sz="1800" dirty="0"/>
              <a:t>, není-li stanoveno </a:t>
            </a:r>
            <a:r>
              <a:rPr lang="cs-CZ" sz="1800" dirty="0" smtClean="0"/>
              <a:t>jinak a nejčastěji se </a:t>
            </a:r>
            <a:r>
              <a:rPr lang="cs-CZ" sz="1800" b="1" dirty="0" smtClean="0"/>
              <a:t>shoduje </a:t>
            </a:r>
            <a:r>
              <a:rPr lang="cs-CZ" sz="1800" b="1" dirty="0"/>
              <a:t>s kalendářním </a:t>
            </a:r>
            <a:r>
              <a:rPr lang="cs-CZ" sz="1800" b="1" dirty="0" smtClean="0"/>
              <a:t>rokem</a:t>
            </a:r>
            <a:r>
              <a:rPr lang="cs-CZ" sz="1800" dirty="0" smtClean="0"/>
              <a:t>.</a:t>
            </a:r>
          </a:p>
          <a:p>
            <a:r>
              <a:rPr lang="cs-CZ" sz="1800" b="1" dirty="0" smtClean="0"/>
              <a:t>Hospodářským </a:t>
            </a:r>
            <a:r>
              <a:rPr lang="cs-CZ" sz="1800" b="1" dirty="0"/>
              <a:t>rokem</a:t>
            </a:r>
            <a:r>
              <a:rPr lang="cs-CZ" sz="1800" dirty="0"/>
              <a:t> je účetní období, které může začínat pouze prvním dnem jiného měsíce, než je </a:t>
            </a:r>
            <a:r>
              <a:rPr lang="cs-CZ" sz="1800" dirty="0" smtClean="0"/>
              <a:t>leden.</a:t>
            </a:r>
          </a:p>
          <a:p>
            <a:r>
              <a:rPr lang="cs-CZ" sz="1800" dirty="0" smtClean="0"/>
              <a:t>Účetní </a:t>
            </a:r>
            <a:r>
              <a:rPr lang="cs-CZ" sz="1800" dirty="0"/>
              <a:t>období bezprostředně předcházející změně účetního období může být </a:t>
            </a:r>
            <a:r>
              <a:rPr lang="cs-CZ" sz="1800" b="1" dirty="0"/>
              <a:t>kratší nebo i delší</a:t>
            </a:r>
            <a:r>
              <a:rPr lang="cs-CZ" sz="1800" dirty="0"/>
              <a:t> </a:t>
            </a:r>
            <a:r>
              <a:rPr lang="cs-CZ" sz="1800" b="1" dirty="0"/>
              <a:t>než </a:t>
            </a:r>
            <a:r>
              <a:rPr lang="cs-CZ" sz="1800" dirty="0"/>
              <a:t>uvedených </a:t>
            </a:r>
            <a:r>
              <a:rPr lang="cs-CZ" sz="1800" b="1" dirty="0"/>
              <a:t>dvanáct měsíců</a:t>
            </a:r>
            <a:r>
              <a:rPr lang="cs-CZ" sz="1800" dirty="0"/>
              <a:t>.</a:t>
            </a:r>
          </a:p>
          <a:p>
            <a:pPr marL="0" indent="0">
              <a:buNone/>
            </a:pPr>
            <a:endParaRPr lang="cs-CZ" sz="1800" b="1" dirty="0" smtClean="0"/>
          </a:p>
          <a:p>
            <a:pPr marL="0" indent="0">
              <a:buNone/>
            </a:pPr>
            <a:r>
              <a:rPr lang="cs-CZ" sz="1800" b="1" dirty="0" smtClean="0"/>
              <a:t>V</a:t>
            </a:r>
            <a:r>
              <a:rPr lang="cs-CZ" sz="1800" b="1" dirty="0"/>
              <a:t> soustavě účetnictví účtují jednotlivé účetní jednotky </a:t>
            </a:r>
            <a:r>
              <a:rPr lang="cs-CZ" sz="1800" dirty="0"/>
              <a:t>(podniky)</a:t>
            </a:r>
            <a:r>
              <a:rPr lang="cs-CZ" sz="1800" b="1" dirty="0"/>
              <a:t> o:</a:t>
            </a:r>
            <a:r>
              <a:rPr lang="cs-CZ" sz="1800" dirty="0"/>
              <a:t> </a:t>
            </a:r>
          </a:p>
          <a:p>
            <a:pPr lvl="0"/>
            <a:r>
              <a:rPr lang="cs-CZ" sz="1800" b="1" dirty="0"/>
              <a:t>stavu a pohybu majetku</a:t>
            </a:r>
            <a:r>
              <a:rPr lang="cs-CZ" sz="1800" dirty="0"/>
              <a:t> (o aktivech),</a:t>
            </a:r>
          </a:p>
          <a:p>
            <a:pPr lvl="0"/>
            <a:r>
              <a:rPr lang="cs-CZ" sz="1800" b="1" dirty="0"/>
              <a:t>o jeho zdrojích</a:t>
            </a:r>
            <a:r>
              <a:rPr lang="cs-CZ" sz="1800" dirty="0"/>
              <a:t> (o pasivech),</a:t>
            </a:r>
          </a:p>
          <a:p>
            <a:pPr lvl="0"/>
            <a:r>
              <a:rPr lang="cs-CZ" sz="1800" b="1" dirty="0"/>
              <a:t>o nákladech a výnosech</a:t>
            </a:r>
            <a:r>
              <a:rPr lang="cs-CZ" sz="1800" dirty="0"/>
              <a:t>,</a:t>
            </a:r>
          </a:p>
          <a:p>
            <a:pPr lvl="0"/>
            <a:r>
              <a:rPr lang="cs-CZ" sz="1800" b="1" dirty="0"/>
              <a:t>o výsledku hospodaření</a:t>
            </a:r>
            <a:r>
              <a:rPr lang="cs-CZ" sz="1800" dirty="0" smtClean="0"/>
              <a:t>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40440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období, účetní doklady a účetní zápisy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916832"/>
            <a:ext cx="7920880" cy="4536504"/>
          </a:xfrm>
        </p:spPr>
        <p:txBody>
          <a:bodyPr/>
          <a:lstStyle/>
          <a:p>
            <a:r>
              <a:rPr lang="cs-CZ" sz="1600" dirty="0" smtClean="0"/>
              <a:t>Účetní </a:t>
            </a:r>
            <a:r>
              <a:rPr lang="cs-CZ" sz="1600" dirty="0"/>
              <a:t>jednotky jsou povinny </a:t>
            </a:r>
            <a:r>
              <a:rPr lang="cs-CZ" sz="1600" b="1" dirty="0"/>
              <a:t>vést účetnictví správné, úplné, průkazné, srozumitelné, přehledné</a:t>
            </a:r>
            <a:r>
              <a:rPr lang="cs-CZ" sz="1600" dirty="0"/>
              <a:t> a způsobem zaručujícím </a:t>
            </a:r>
            <a:r>
              <a:rPr lang="cs-CZ" sz="1600" b="1" dirty="0"/>
              <a:t>trvalost účetních záznamů</a:t>
            </a:r>
            <a:r>
              <a:rPr lang="cs-CZ" sz="1600" dirty="0" smtClean="0"/>
              <a:t>.</a:t>
            </a:r>
          </a:p>
          <a:p>
            <a:r>
              <a:rPr lang="cs-CZ" sz="1600" dirty="0"/>
              <a:t>Účetní jednotky mají povinnost </a:t>
            </a:r>
            <a:r>
              <a:rPr lang="cs-CZ" sz="1600" b="1" dirty="0"/>
              <a:t>vyhotovovat účetní doklady</a:t>
            </a:r>
            <a:r>
              <a:rPr lang="cs-CZ" sz="1600" dirty="0"/>
              <a:t> bez zbytečného odkladu pro zjištění skutečností, které se jimi zachycují</a:t>
            </a:r>
            <a:r>
              <a:rPr lang="cs-CZ" sz="1600" dirty="0" smtClean="0"/>
              <a:t>.</a:t>
            </a:r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r>
              <a:rPr lang="cs-CZ" sz="1600" b="1" dirty="0"/>
              <a:t>Účetní zápisy</a:t>
            </a:r>
            <a:r>
              <a:rPr lang="cs-CZ" sz="1600" dirty="0"/>
              <a:t> </a:t>
            </a:r>
            <a:r>
              <a:rPr lang="cs-CZ" sz="1600" b="1" dirty="0" smtClean="0"/>
              <a:t>účetní </a:t>
            </a:r>
            <a:r>
              <a:rPr lang="cs-CZ" sz="1600" b="1" dirty="0"/>
              <a:t>jednotky </a:t>
            </a:r>
            <a:r>
              <a:rPr lang="cs-CZ" sz="1600" b="1" dirty="0" smtClean="0"/>
              <a:t>provádí v rámci účetních knih</a:t>
            </a:r>
            <a:r>
              <a:rPr lang="cs-CZ" sz="1600" dirty="0" smtClean="0"/>
              <a:t>:</a:t>
            </a:r>
            <a:endParaRPr lang="cs-CZ" sz="1600" dirty="0"/>
          </a:p>
          <a:p>
            <a:pPr lvl="0"/>
            <a:r>
              <a:rPr lang="cs-CZ" sz="1600" b="1" dirty="0"/>
              <a:t>deník</a:t>
            </a:r>
            <a:r>
              <a:rPr lang="cs-CZ" sz="1600" dirty="0"/>
              <a:t>, v němž účetní zápisy uspořádají z hlediska časového (</a:t>
            </a:r>
            <a:r>
              <a:rPr lang="cs-CZ" sz="1600" b="1" dirty="0"/>
              <a:t>chronologicky</a:t>
            </a:r>
            <a:r>
              <a:rPr lang="cs-CZ" sz="1600" dirty="0"/>
              <a:t>), a jímž prokazují zaúčtování všech účetních případů v účetním období,</a:t>
            </a:r>
          </a:p>
          <a:p>
            <a:pPr lvl="0"/>
            <a:r>
              <a:rPr lang="cs-CZ" sz="1600" b="1" dirty="0"/>
              <a:t>hlavní kniha</a:t>
            </a:r>
            <a:r>
              <a:rPr lang="cs-CZ" sz="1600" dirty="0"/>
              <a:t>, v níž účetní zápisy uspořádají z hlediska věcného (</a:t>
            </a:r>
            <a:r>
              <a:rPr lang="cs-CZ" sz="1600" b="1" dirty="0"/>
              <a:t>systematicky</a:t>
            </a:r>
            <a:r>
              <a:rPr lang="cs-CZ" sz="1600" dirty="0"/>
              <a:t>),</a:t>
            </a:r>
          </a:p>
          <a:p>
            <a:pPr lvl="0"/>
            <a:r>
              <a:rPr lang="cs-CZ" sz="1600" b="1" dirty="0"/>
              <a:t>knihy analytických účtů</a:t>
            </a:r>
            <a:r>
              <a:rPr lang="cs-CZ" sz="1600" dirty="0"/>
              <a:t>, v nichž podrobně rozvádějí </a:t>
            </a:r>
            <a:r>
              <a:rPr lang="cs-CZ" sz="1600" dirty="0" smtClean="0"/>
              <a:t>zápisy </a:t>
            </a:r>
            <a:r>
              <a:rPr lang="cs-CZ" sz="1600" dirty="0"/>
              <a:t>hlavní knihy,</a:t>
            </a:r>
          </a:p>
          <a:p>
            <a:pPr lvl="0"/>
            <a:r>
              <a:rPr lang="cs-CZ" sz="1600" b="1" dirty="0"/>
              <a:t>knihy podrozvahových účtů</a:t>
            </a:r>
            <a:r>
              <a:rPr lang="cs-CZ" sz="1600" dirty="0"/>
              <a:t>, ve kterých se uvádějí účetní zápisy, které se neprovádějí v deníku a hlavní knize.</a:t>
            </a:r>
          </a:p>
          <a:p>
            <a:pPr marL="0" indent="0">
              <a:buNone/>
            </a:pPr>
            <a:endParaRPr lang="cs-CZ" sz="900" dirty="0"/>
          </a:p>
          <a:p>
            <a:r>
              <a:rPr lang="cs-CZ" sz="1600" dirty="0"/>
              <a:t>Účtování </a:t>
            </a:r>
            <a:r>
              <a:rPr lang="cs-CZ" sz="1600" dirty="0" smtClean="0"/>
              <a:t>se </a:t>
            </a:r>
            <a:r>
              <a:rPr lang="cs-CZ" sz="1600" dirty="0"/>
              <a:t>provádí pomocí </a:t>
            </a:r>
            <a:r>
              <a:rPr lang="cs-CZ" sz="1600" b="1" dirty="0"/>
              <a:t>směrné účtové osnovy</a:t>
            </a:r>
            <a:r>
              <a:rPr lang="cs-CZ" sz="1600" dirty="0"/>
              <a:t>, která určuje uspořádání a označení účtových tříd, popřípadě účtových skupin nebo i syntetických </a:t>
            </a:r>
            <a:r>
              <a:rPr lang="cs-CZ" sz="1600" dirty="0" smtClean="0"/>
              <a:t>účtů.</a:t>
            </a:r>
          </a:p>
          <a:p>
            <a:r>
              <a:rPr lang="cs-CZ" sz="1600" dirty="0" smtClean="0"/>
              <a:t>Na </a:t>
            </a:r>
            <a:r>
              <a:rPr lang="cs-CZ" sz="1600" dirty="0"/>
              <a:t>podkladě směrné účtové osnovy jsou účetní jednotky povinny </a:t>
            </a:r>
            <a:r>
              <a:rPr lang="cs-CZ" sz="1600" b="1" dirty="0"/>
              <a:t>sestavit účtový rozvrh</a:t>
            </a:r>
            <a:r>
              <a:rPr lang="cs-CZ" sz="1600" dirty="0"/>
              <a:t> </a:t>
            </a:r>
            <a:r>
              <a:rPr lang="cs-CZ" sz="1600" b="1" dirty="0"/>
              <a:t>pro každé účetní </a:t>
            </a:r>
            <a:r>
              <a:rPr lang="cs-CZ" sz="1600" b="1" dirty="0" smtClean="0"/>
              <a:t>období</a:t>
            </a:r>
            <a:r>
              <a:rPr lang="cs-CZ" sz="1600" dirty="0" smtClean="0"/>
              <a:t>.</a:t>
            </a:r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19468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zásady, </a:t>
            </a:r>
            <a:r>
              <a:rPr lang="cs-CZ" dirty="0" smtClean="0"/>
              <a:t>principy </a:t>
            </a:r>
            <a:r>
              <a:rPr lang="cs-CZ" dirty="0"/>
              <a:t>podvojnosti a souvztažnosti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15616" y="1916832"/>
            <a:ext cx="763284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Účetní zásady</a:t>
            </a:r>
            <a:r>
              <a:rPr lang="cs-CZ" sz="1600" dirty="0"/>
              <a:t> jsou ucelený soubor pravidel, které podniky udržují při vedení účetnictví, sestavování a předkládání účetních </a:t>
            </a:r>
            <a:r>
              <a:rPr lang="cs-CZ" sz="1600" dirty="0" smtClean="0"/>
              <a:t>výkazů:</a:t>
            </a:r>
            <a:endParaRPr lang="cs-CZ" sz="1600" dirty="0"/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věrného a poctivého zobrazení</a:t>
            </a:r>
            <a:r>
              <a:rPr lang="cs-CZ" sz="1600" dirty="0"/>
              <a:t> (fair and </a:t>
            </a:r>
            <a:r>
              <a:rPr lang="cs-CZ" sz="1600" dirty="0" err="1"/>
              <a:t>true</a:t>
            </a:r>
            <a:r>
              <a:rPr lang="cs-CZ" sz="1600" dirty="0"/>
              <a:t> </a:t>
            </a:r>
            <a:r>
              <a:rPr lang="cs-CZ" sz="1600" dirty="0" err="1"/>
              <a:t>view</a:t>
            </a:r>
            <a:r>
              <a:rPr lang="cs-CZ" sz="1600" dirty="0" smtClean="0"/>
              <a:t>). </a:t>
            </a:r>
            <a:r>
              <a:rPr lang="cs-CZ" sz="1600" dirty="0"/>
              <a:t>Tato zásada je </a:t>
            </a:r>
            <a:r>
              <a:rPr lang="cs-CZ" sz="1600" b="1" dirty="0"/>
              <a:t>nadřazena všem ostatním</a:t>
            </a:r>
            <a:r>
              <a:rPr lang="cs-CZ" sz="1600" dirty="0"/>
              <a:t>.</a:t>
            </a:r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účetní </a:t>
            </a:r>
            <a:r>
              <a:rPr lang="cs-CZ" sz="1600" b="1" dirty="0" smtClean="0"/>
              <a:t>jednotky</a:t>
            </a:r>
            <a:endParaRPr lang="cs-CZ" sz="1600" dirty="0"/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neomezeného trvání účetní </a:t>
            </a:r>
            <a:r>
              <a:rPr lang="cs-CZ" sz="1600" b="1" dirty="0" smtClean="0"/>
              <a:t>jednotky</a:t>
            </a:r>
            <a:endParaRPr lang="cs-CZ" sz="1600" dirty="0"/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 smtClean="0"/>
              <a:t>Zásada </a:t>
            </a:r>
            <a:r>
              <a:rPr lang="cs-CZ" sz="1600" b="1" dirty="0"/>
              <a:t>zjišťování hospodářského výsledku v pravidelných intervalech </a:t>
            </a:r>
            <a:r>
              <a:rPr lang="cs-CZ" sz="1600" b="1" dirty="0" smtClean="0"/>
              <a:t>Bilanční </a:t>
            </a:r>
            <a:r>
              <a:rPr lang="cs-CZ" sz="1600" b="1" dirty="0"/>
              <a:t>kontinuita</a:t>
            </a:r>
            <a:r>
              <a:rPr lang="cs-CZ" sz="1600" dirty="0"/>
              <a:t> </a:t>
            </a:r>
            <a:endParaRPr lang="cs-CZ" sz="1600" dirty="0" smtClean="0"/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 smtClean="0"/>
              <a:t>Zásada </a:t>
            </a:r>
            <a:r>
              <a:rPr lang="cs-CZ" sz="1600" b="1" dirty="0"/>
              <a:t>objektivity účetních </a:t>
            </a:r>
            <a:r>
              <a:rPr lang="cs-CZ" sz="1600" b="1" dirty="0" smtClean="0"/>
              <a:t>informací</a:t>
            </a:r>
            <a:endParaRPr lang="cs-CZ" sz="1600" dirty="0"/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Akruální </a:t>
            </a:r>
            <a:r>
              <a:rPr lang="cs-CZ" sz="1600" b="1" dirty="0" smtClean="0"/>
              <a:t>princip</a:t>
            </a:r>
            <a:endParaRPr lang="cs-CZ" sz="1600" dirty="0"/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 smtClean="0"/>
              <a:t>Zásada </a:t>
            </a:r>
            <a:r>
              <a:rPr lang="cs-CZ" sz="1600" b="1" dirty="0"/>
              <a:t>oceňování v historických </a:t>
            </a:r>
            <a:r>
              <a:rPr lang="cs-CZ" sz="1600" b="1" dirty="0" smtClean="0"/>
              <a:t>cenách</a:t>
            </a:r>
            <a:endParaRPr lang="cs-CZ" sz="1600" dirty="0"/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stálosti metod </a:t>
            </a:r>
            <a:r>
              <a:rPr lang="cs-CZ" sz="1600" b="1" dirty="0" smtClean="0"/>
              <a:t>účetnictví</a:t>
            </a:r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 smtClean="0"/>
              <a:t>Zásada opatrnosti</a:t>
            </a:r>
            <a:endParaRPr lang="cs-CZ" sz="1600" dirty="0"/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 smtClean="0"/>
              <a:t>Zásada </a:t>
            </a:r>
            <a:r>
              <a:rPr lang="cs-CZ" sz="1600" b="1" dirty="0"/>
              <a:t>vymezení okamžiku </a:t>
            </a:r>
            <a:r>
              <a:rPr lang="cs-CZ" sz="1600" b="1" dirty="0" smtClean="0"/>
              <a:t>realizace</a:t>
            </a:r>
            <a:endParaRPr lang="cs-CZ" sz="1600" dirty="0"/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 smtClean="0"/>
              <a:t>Zásada </a:t>
            </a:r>
            <a:r>
              <a:rPr lang="cs-CZ" sz="1600" b="1" dirty="0"/>
              <a:t>zákazu vzájemného </a:t>
            </a:r>
            <a:r>
              <a:rPr lang="cs-CZ" sz="1600" b="1" dirty="0" smtClean="0"/>
              <a:t>zúčtování</a:t>
            </a:r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 smtClean="0"/>
              <a:t>Přednost </a:t>
            </a:r>
            <a:r>
              <a:rPr lang="cs-CZ" sz="1600" b="1" dirty="0"/>
              <a:t>obsahu před </a:t>
            </a:r>
            <a:r>
              <a:rPr lang="cs-CZ" sz="1600" b="1" dirty="0" smtClean="0"/>
              <a:t>formou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071565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Majetek </a:t>
            </a:r>
            <a:r>
              <a:rPr lang="cs-CZ" dirty="0" smtClean="0"/>
              <a:t>v </a:t>
            </a:r>
            <a:r>
              <a:rPr lang="cs-CZ" dirty="0"/>
              <a:t>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4579639"/>
          </a:xfrm>
        </p:spPr>
        <p:txBody>
          <a:bodyPr/>
          <a:lstStyle/>
          <a:p>
            <a:r>
              <a:rPr lang="cs-CZ" sz="1800" dirty="0"/>
              <a:t>K zajištění podnikatelského záměru musí být podnik vybaven určitým </a:t>
            </a:r>
            <a:r>
              <a:rPr lang="cs-CZ" sz="1800" dirty="0" smtClean="0"/>
              <a:t>majetkem (aktiva), </a:t>
            </a:r>
            <a:r>
              <a:rPr lang="cs-CZ" sz="1800" dirty="0"/>
              <a:t>o jehož stavu a pohybu účetní jednotky </a:t>
            </a:r>
            <a:r>
              <a:rPr lang="cs-CZ" sz="1800" dirty="0" smtClean="0"/>
              <a:t>účtují.</a:t>
            </a:r>
          </a:p>
          <a:p>
            <a:pPr marL="0" indent="0">
              <a:buNone/>
            </a:pPr>
            <a:endParaRPr lang="cs-CZ" sz="900" dirty="0" smtClean="0"/>
          </a:p>
          <a:p>
            <a:pPr marL="0" indent="0">
              <a:buNone/>
            </a:pPr>
            <a:r>
              <a:rPr lang="cs-CZ" sz="1800" b="1" dirty="0" smtClean="0"/>
              <a:t>Majetek</a:t>
            </a:r>
            <a:r>
              <a:rPr lang="cs-CZ" sz="1800" dirty="0" smtClean="0"/>
              <a:t> </a:t>
            </a:r>
            <a:r>
              <a:rPr lang="cs-CZ" sz="1800" dirty="0"/>
              <a:t>může být:</a:t>
            </a:r>
          </a:p>
          <a:p>
            <a:pPr lvl="0"/>
            <a:r>
              <a:rPr lang="cs-CZ" sz="1600" b="1" dirty="0"/>
              <a:t>dlouhodobý</a:t>
            </a:r>
            <a:r>
              <a:rPr lang="cs-CZ" sz="1600" dirty="0"/>
              <a:t>, který slouží v podniku delší dobu, během používání se </a:t>
            </a:r>
            <a:r>
              <a:rPr lang="cs-CZ" sz="1600" b="1" dirty="0" smtClean="0"/>
              <a:t>opotřebovává</a:t>
            </a:r>
            <a:r>
              <a:rPr lang="cs-CZ" sz="1600" dirty="0" smtClean="0"/>
              <a:t> </a:t>
            </a:r>
            <a:r>
              <a:rPr lang="cs-CZ" sz="1600" dirty="0"/>
              <a:t>– toto opotřebení vyjadřujeme v účetnictví tzv. </a:t>
            </a:r>
            <a:r>
              <a:rPr lang="cs-CZ" sz="1600" b="1" dirty="0"/>
              <a:t>odpisy</a:t>
            </a:r>
            <a:r>
              <a:rPr lang="cs-CZ" sz="1600" dirty="0"/>
              <a:t> </a:t>
            </a:r>
          </a:p>
          <a:p>
            <a:pPr lvl="1"/>
            <a:r>
              <a:rPr lang="cs-CZ" sz="1400" b="1" dirty="0"/>
              <a:t>hmotný dlouhodobý majetek</a:t>
            </a:r>
            <a:r>
              <a:rPr lang="cs-CZ" sz="1400" dirty="0"/>
              <a:t> (nemovitosti, movité věci s dobou použitelnosti </a:t>
            </a:r>
            <a:r>
              <a:rPr lang="cs-CZ" sz="1400" b="1" dirty="0"/>
              <a:t>delší než 1 rok</a:t>
            </a:r>
            <a:r>
              <a:rPr lang="cs-CZ" sz="1400" dirty="0"/>
              <a:t> a </a:t>
            </a:r>
            <a:r>
              <a:rPr lang="cs-CZ" sz="1400" b="1" dirty="0"/>
              <a:t>pořizovací cenou více než 40 000 Kč</a:t>
            </a:r>
            <a:r>
              <a:rPr lang="cs-CZ" sz="1400" dirty="0"/>
              <a:t>, zvířata),</a:t>
            </a:r>
          </a:p>
          <a:p>
            <a:pPr lvl="1"/>
            <a:r>
              <a:rPr lang="cs-CZ" sz="1400" b="1" dirty="0"/>
              <a:t>nehmotný dlouhodobý majetek</a:t>
            </a:r>
            <a:r>
              <a:rPr lang="cs-CZ" sz="1400" dirty="0"/>
              <a:t> (software, licence, výsledky výzkumně-vývojové činnosti, ocenitelná práva </a:t>
            </a:r>
            <a:r>
              <a:rPr lang="cs-CZ" sz="1400" b="1" dirty="0"/>
              <a:t>s cenou vyšší než 60 000 Kč</a:t>
            </a:r>
            <a:r>
              <a:rPr lang="cs-CZ" sz="1400" dirty="0"/>
              <a:t>),</a:t>
            </a:r>
          </a:p>
          <a:p>
            <a:pPr lvl="1"/>
            <a:r>
              <a:rPr lang="cs-CZ" sz="1400" b="1" dirty="0"/>
              <a:t>dlouhodobý finanční majetek</a:t>
            </a:r>
            <a:r>
              <a:rPr lang="cs-CZ" sz="1400" dirty="0"/>
              <a:t> (dlouhodobé cenné </a:t>
            </a:r>
            <a:r>
              <a:rPr lang="cs-CZ" sz="1400" dirty="0" smtClean="0"/>
              <a:t>papíry vlastněné </a:t>
            </a:r>
            <a:r>
              <a:rPr lang="cs-CZ" sz="1400" dirty="0"/>
              <a:t>podnikem </a:t>
            </a:r>
            <a:r>
              <a:rPr lang="cs-CZ" sz="1400" b="1" dirty="0"/>
              <a:t>za účelem dalšího obchodování </a:t>
            </a:r>
            <a:r>
              <a:rPr lang="cs-CZ" sz="1400" dirty="0"/>
              <a:t>či uložení volných finančních prostředků do </a:t>
            </a:r>
            <a:r>
              <a:rPr lang="cs-CZ" sz="1400" dirty="0" smtClean="0"/>
              <a:t>majetku),</a:t>
            </a:r>
            <a:endParaRPr lang="cs-CZ" sz="1400" dirty="0"/>
          </a:p>
          <a:p>
            <a:pPr lvl="0"/>
            <a:r>
              <a:rPr lang="cs-CZ" sz="1600" b="1" dirty="0"/>
              <a:t>oběžný</a:t>
            </a:r>
            <a:r>
              <a:rPr lang="cs-CZ" sz="1600" dirty="0"/>
              <a:t>, který se používá krátkodobě a </a:t>
            </a:r>
            <a:r>
              <a:rPr lang="cs-CZ" sz="1600" b="1" dirty="0"/>
              <a:t>spotřebovává </a:t>
            </a:r>
            <a:r>
              <a:rPr lang="cs-CZ" sz="1600" dirty="0" smtClean="0"/>
              <a:t>se </a:t>
            </a:r>
            <a:r>
              <a:rPr lang="cs-CZ" sz="1600" b="1" dirty="0" smtClean="0"/>
              <a:t>jednorázově</a:t>
            </a:r>
            <a:r>
              <a:rPr lang="cs-CZ" sz="1600" dirty="0" smtClean="0"/>
              <a:t> </a:t>
            </a:r>
            <a:endParaRPr lang="cs-CZ" sz="1600" dirty="0"/>
          </a:p>
          <a:p>
            <a:pPr lvl="1"/>
            <a:r>
              <a:rPr lang="cs-CZ" sz="1400" b="1" dirty="0"/>
              <a:t>zásoby</a:t>
            </a:r>
            <a:r>
              <a:rPr lang="cs-CZ" sz="1400" dirty="0"/>
              <a:t> (skladovaný materiál, zásoby vlastní výroby, zboží s pořizovací cenou </a:t>
            </a:r>
            <a:r>
              <a:rPr lang="cs-CZ" sz="1400" b="1" dirty="0" smtClean="0"/>
              <a:t>nižší </a:t>
            </a:r>
            <a:r>
              <a:rPr lang="cs-CZ" sz="1400" b="1" dirty="0"/>
              <a:t>než 40 000 Kč</a:t>
            </a:r>
            <a:r>
              <a:rPr lang="cs-CZ" sz="1400" dirty="0"/>
              <a:t> a životností </a:t>
            </a:r>
            <a:r>
              <a:rPr lang="cs-CZ" sz="1400" b="1" dirty="0"/>
              <a:t>kratší než 1 rok</a:t>
            </a:r>
            <a:r>
              <a:rPr lang="cs-CZ" sz="1400" dirty="0"/>
              <a:t>),</a:t>
            </a:r>
          </a:p>
          <a:p>
            <a:pPr lvl="1"/>
            <a:r>
              <a:rPr lang="cs-CZ" sz="1400" b="1" dirty="0"/>
              <a:t>krátkodobý finanční majetek </a:t>
            </a:r>
            <a:r>
              <a:rPr lang="cs-CZ" sz="1400" dirty="0"/>
              <a:t>(peníze v hotovosti, </a:t>
            </a:r>
            <a:r>
              <a:rPr lang="cs-CZ" sz="1400" dirty="0" smtClean="0"/>
              <a:t>na </a:t>
            </a:r>
            <a:r>
              <a:rPr lang="cs-CZ" sz="1400" dirty="0"/>
              <a:t>bankovním účtu, krátkodobé cenné papíry </a:t>
            </a:r>
            <a:r>
              <a:rPr lang="cs-CZ" sz="1400" b="1" dirty="0"/>
              <a:t>se splatností do 1 roku</a:t>
            </a:r>
            <a:r>
              <a:rPr lang="cs-CZ" sz="1400" dirty="0"/>
              <a:t>),</a:t>
            </a:r>
          </a:p>
          <a:p>
            <a:pPr lvl="1"/>
            <a:r>
              <a:rPr lang="cs-CZ" sz="1400" b="1" dirty="0"/>
              <a:t>pohledávky</a:t>
            </a:r>
            <a:r>
              <a:rPr lang="cs-CZ" sz="1400" dirty="0"/>
              <a:t> (krátkodobé či dlouhodobé za odběrateli, zaměstnanci atd.).</a:t>
            </a:r>
          </a:p>
        </p:txBody>
      </p:sp>
    </p:spTree>
    <p:extLst>
      <p:ext uri="{BB962C8B-B14F-4D97-AF65-F5344CB8AC3E}">
        <p14:creationId xmlns:p14="http://schemas.microsoft.com/office/powerpoint/2010/main" val="813224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krytí </a:t>
            </a:r>
            <a:r>
              <a:rPr lang="cs-CZ" dirty="0"/>
              <a:t>v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4114800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sz="1800" dirty="0"/>
              <a:t>V soustavě účetnictví </a:t>
            </a:r>
            <a:r>
              <a:rPr lang="cs-CZ" sz="1800" dirty="0" smtClean="0"/>
              <a:t>účetní </a:t>
            </a:r>
            <a:r>
              <a:rPr lang="cs-CZ" sz="1800" dirty="0"/>
              <a:t>jednotky účtují také o tom, </a:t>
            </a:r>
            <a:r>
              <a:rPr lang="cs-CZ" sz="1800" b="1" dirty="0"/>
              <a:t>z jakých zdrojů si majetek </a:t>
            </a:r>
            <a:r>
              <a:rPr lang="cs-CZ" sz="1800" b="1" dirty="0" smtClean="0"/>
              <a:t>opatřily</a:t>
            </a:r>
            <a:r>
              <a:rPr lang="cs-CZ" sz="1800" dirty="0"/>
              <a:t> </a:t>
            </a:r>
            <a:r>
              <a:rPr lang="cs-CZ" sz="1800" dirty="0" smtClean="0"/>
              <a:t>= </a:t>
            </a:r>
            <a:r>
              <a:rPr lang="cs-CZ" sz="1800" b="1" dirty="0" smtClean="0"/>
              <a:t>zdroje </a:t>
            </a:r>
            <a:r>
              <a:rPr lang="cs-CZ" sz="1800" b="1" dirty="0"/>
              <a:t>krytí </a:t>
            </a:r>
            <a:r>
              <a:rPr lang="cs-CZ" sz="1800" b="1" dirty="0" smtClean="0"/>
              <a:t>majetku</a:t>
            </a:r>
            <a:r>
              <a:rPr lang="cs-CZ" sz="1800" dirty="0"/>
              <a:t> </a:t>
            </a:r>
            <a:r>
              <a:rPr lang="cs-CZ" sz="1800" dirty="0" smtClean="0"/>
              <a:t>= </a:t>
            </a:r>
            <a:r>
              <a:rPr lang="cs-CZ" sz="1800" b="1" dirty="0" smtClean="0"/>
              <a:t>pasiva</a:t>
            </a:r>
            <a:r>
              <a:rPr lang="cs-CZ" sz="1800" b="1" dirty="0"/>
              <a:t>.</a:t>
            </a:r>
            <a:endParaRPr lang="cs-CZ" sz="1800" dirty="0"/>
          </a:p>
          <a:p>
            <a:pPr marL="0" indent="0" algn="just">
              <a:spcBef>
                <a:spcPts val="0"/>
              </a:spcBef>
              <a:buNone/>
            </a:pPr>
            <a:endParaRPr lang="cs-CZ" sz="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 smtClean="0"/>
              <a:t>Zdroje </a:t>
            </a:r>
            <a:r>
              <a:rPr lang="cs-CZ" sz="1800" b="1" dirty="0"/>
              <a:t>krytí </a:t>
            </a:r>
            <a:r>
              <a:rPr lang="cs-CZ" sz="1800" dirty="0"/>
              <a:t>můžeme rozdělit na: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vlastní zdroje</a:t>
            </a:r>
            <a:r>
              <a:rPr lang="cs-CZ" sz="1600" dirty="0"/>
              <a:t> 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/>
              <a:t>základní kapitál </a:t>
            </a:r>
            <a:r>
              <a:rPr lang="cs-CZ" sz="1400" dirty="0"/>
              <a:t>(např. základní kapitál individuálního podnikatele),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/>
              <a:t>fondy</a:t>
            </a:r>
            <a:r>
              <a:rPr lang="cs-CZ" sz="1400" dirty="0"/>
              <a:t> (rezervní, ostatní, kapitálový),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/>
              <a:t>nerozdělený zisk minulých let</a:t>
            </a:r>
            <a:r>
              <a:rPr lang="cs-CZ" sz="1400" dirty="0"/>
              <a:t>,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/>
              <a:t>zisk běžného roku</a:t>
            </a:r>
            <a:r>
              <a:rPr lang="cs-CZ" sz="1400" dirty="0"/>
              <a:t>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cizí zdroje</a:t>
            </a:r>
            <a:r>
              <a:rPr lang="cs-CZ" sz="1600" dirty="0"/>
              <a:t> 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/>
              <a:t>dlouhodobé</a:t>
            </a:r>
            <a:r>
              <a:rPr lang="cs-CZ" sz="1400" dirty="0"/>
              <a:t> (bankovní úvěr se splatností </a:t>
            </a:r>
            <a:r>
              <a:rPr lang="cs-CZ" sz="1400" b="1" dirty="0"/>
              <a:t>delší než 1 rok</a:t>
            </a:r>
            <a:r>
              <a:rPr lang="cs-CZ" sz="1400" dirty="0"/>
              <a:t>, rezervy),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/>
              <a:t>krátkodobé</a:t>
            </a:r>
            <a:r>
              <a:rPr lang="cs-CZ" sz="1400" dirty="0"/>
              <a:t> (bankovní úvěr se splatností </a:t>
            </a:r>
            <a:r>
              <a:rPr lang="cs-CZ" sz="1400" b="1" dirty="0"/>
              <a:t>do 1 roku</a:t>
            </a:r>
            <a:r>
              <a:rPr lang="cs-CZ" sz="1400" dirty="0"/>
              <a:t>, závazky vůči dodavatelům, zaměstnancům, zdravotním pojišťovnám, institucím sociálního zabezpečení, </a:t>
            </a:r>
            <a:r>
              <a:rPr lang="cs-CZ" sz="1400" dirty="0" smtClean="0"/>
              <a:t>státu</a:t>
            </a:r>
            <a:r>
              <a:rPr lang="cs-CZ" sz="1400" dirty="0"/>
              <a:t>).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900" dirty="0"/>
          </a:p>
          <a:p>
            <a:pPr algn="just">
              <a:spcBef>
                <a:spcPts val="0"/>
              </a:spcBef>
            </a:pPr>
            <a:r>
              <a:rPr lang="cs-CZ" sz="1800" dirty="0"/>
              <a:t>Každá jednotlivá složka majetku se v účetnictví označuje jako </a:t>
            </a:r>
            <a:r>
              <a:rPr lang="cs-CZ" sz="1800" b="1" dirty="0"/>
              <a:t>aktivum</a:t>
            </a:r>
            <a:r>
              <a:rPr lang="cs-CZ" sz="1800" dirty="0"/>
              <a:t> (</a:t>
            </a:r>
            <a:r>
              <a:rPr lang="cs-CZ" sz="1800" b="1" dirty="0"/>
              <a:t>A</a:t>
            </a:r>
            <a:r>
              <a:rPr lang="cs-CZ" sz="1800" dirty="0"/>
              <a:t>) a každý jednotlivý zdroj nazýváme </a:t>
            </a:r>
            <a:r>
              <a:rPr lang="cs-CZ" sz="1800" b="1" dirty="0"/>
              <a:t>pasivum</a:t>
            </a:r>
            <a:r>
              <a:rPr lang="cs-CZ" sz="1800" dirty="0"/>
              <a:t> (</a:t>
            </a:r>
            <a:r>
              <a:rPr lang="cs-CZ" sz="1800" b="1" dirty="0"/>
              <a:t>P</a:t>
            </a:r>
            <a:r>
              <a:rPr lang="cs-CZ" sz="1800" dirty="0" smtClean="0"/>
              <a:t>).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Součty aktiv </a:t>
            </a:r>
            <a:r>
              <a:rPr lang="cs-CZ" sz="1800" dirty="0"/>
              <a:t>a pasiv vyjádřené v penězích se musejí rovnat (</a:t>
            </a:r>
            <a:r>
              <a:rPr lang="cs-CZ" sz="1800" b="1" dirty="0"/>
              <a:t>A = P</a:t>
            </a:r>
            <a:r>
              <a:rPr lang="cs-CZ" sz="1800" dirty="0"/>
              <a:t>)</a:t>
            </a:r>
            <a:r>
              <a:rPr lang="cs-CZ" sz="1800" b="1" dirty="0"/>
              <a:t>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65379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Oceňování majetku a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Všechen </a:t>
            </a:r>
            <a:r>
              <a:rPr lang="cs-CZ" sz="1800" b="1" dirty="0"/>
              <a:t>majetek a závazky</a:t>
            </a:r>
            <a:r>
              <a:rPr lang="cs-CZ" sz="1800" dirty="0"/>
              <a:t> pro účely účetnictví se musí </a:t>
            </a:r>
            <a:r>
              <a:rPr lang="cs-CZ" sz="1800" b="1" dirty="0"/>
              <a:t>ocenit v peněžních jednotkách české </a:t>
            </a:r>
            <a:r>
              <a:rPr lang="cs-CZ" sz="1800" b="1" dirty="0" smtClean="0"/>
              <a:t>měny</a:t>
            </a:r>
            <a:r>
              <a:rPr lang="cs-CZ" sz="1800" dirty="0" smtClean="0"/>
              <a:t>.</a:t>
            </a:r>
          </a:p>
          <a:p>
            <a:pPr marL="0" indent="0">
              <a:buNone/>
            </a:pPr>
            <a:r>
              <a:rPr lang="cs-CZ" sz="1800" dirty="0" smtClean="0"/>
              <a:t>Účetní </a:t>
            </a:r>
            <a:r>
              <a:rPr lang="cs-CZ" sz="1800" dirty="0"/>
              <a:t>jednotky oceňují majetek:</a:t>
            </a:r>
          </a:p>
          <a:p>
            <a:pPr marL="571500" indent="-514350">
              <a:buFont typeface="+mj-lt"/>
              <a:buAutoNum type="arabicPeriod"/>
            </a:pPr>
            <a:r>
              <a:rPr lang="cs-CZ" sz="1600" b="1" dirty="0"/>
              <a:t>K okamžiku uskutečnění účetního případu</a:t>
            </a:r>
            <a:r>
              <a:rPr lang="cs-CZ" sz="1600" dirty="0"/>
              <a:t> přičemž jednotlivé položky majetku a závazků se oceňují takto:</a:t>
            </a:r>
          </a:p>
          <a:p>
            <a:pPr lvl="2"/>
            <a:r>
              <a:rPr lang="cs-CZ" sz="1600" b="1" dirty="0" smtClean="0"/>
              <a:t>pořizovacími </a:t>
            </a:r>
            <a:r>
              <a:rPr lang="cs-CZ" sz="1600" b="1" dirty="0"/>
              <a:t>cenami</a:t>
            </a:r>
            <a:r>
              <a:rPr lang="cs-CZ" sz="1600" dirty="0"/>
              <a:t>,</a:t>
            </a:r>
          </a:p>
          <a:p>
            <a:pPr lvl="2"/>
            <a:r>
              <a:rPr lang="cs-CZ" sz="1600" b="1" dirty="0" smtClean="0"/>
              <a:t>vlastními </a:t>
            </a:r>
            <a:r>
              <a:rPr lang="cs-CZ" sz="1600" b="1" dirty="0"/>
              <a:t>náklady</a:t>
            </a:r>
            <a:r>
              <a:rPr lang="cs-CZ" sz="1600" dirty="0"/>
              <a:t>,</a:t>
            </a:r>
          </a:p>
          <a:p>
            <a:pPr lvl="2"/>
            <a:r>
              <a:rPr lang="cs-CZ" sz="1600" b="1" dirty="0" smtClean="0"/>
              <a:t>jmenovitými </a:t>
            </a:r>
            <a:r>
              <a:rPr lang="cs-CZ" sz="1600" b="1" dirty="0"/>
              <a:t>hodnotami</a:t>
            </a:r>
            <a:r>
              <a:rPr lang="cs-CZ" sz="1600" dirty="0"/>
              <a:t>,</a:t>
            </a:r>
          </a:p>
          <a:p>
            <a:pPr lvl="2"/>
            <a:r>
              <a:rPr lang="cs-CZ" sz="1600" b="1" dirty="0" smtClean="0"/>
              <a:t>reprodukční </a:t>
            </a:r>
            <a:r>
              <a:rPr lang="cs-CZ" sz="1600" b="1" dirty="0"/>
              <a:t>pořizovací cenou</a:t>
            </a:r>
            <a:r>
              <a:rPr lang="cs-CZ" sz="1600" dirty="0" smtClean="0"/>
              <a:t>.</a:t>
            </a:r>
          </a:p>
          <a:p>
            <a:pPr marL="914400" lvl="2" indent="0">
              <a:buNone/>
            </a:pPr>
            <a:endParaRPr lang="cs-CZ" sz="900" dirty="0"/>
          </a:p>
          <a:p>
            <a:pPr marL="514350" indent="-514350">
              <a:buFont typeface="+mj-lt"/>
              <a:buAutoNum type="arabicPeriod"/>
            </a:pPr>
            <a:r>
              <a:rPr lang="cs-CZ" sz="1600" b="1" dirty="0"/>
              <a:t>Ke konci rozvahového dne</a:t>
            </a:r>
            <a:r>
              <a:rPr lang="cs-CZ" sz="1600" dirty="0"/>
              <a:t> nebo </a:t>
            </a:r>
            <a:r>
              <a:rPr lang="cs-CZ" sz="1600" b="1" dirty="0"/>
              <a:t>k jinému okamžiku</a:t>
            </a:r>
            <a:r>
              <a:rPr lang="cs-CZ" sz="1600" dirty="0"/>
              <a:t>, k němuž se sestavuje účetní </a:t>
            </a:r>
            <a:r>
              <a:rPr lang="cs-CZ" sz="1600" dirty="0" smtClean="0"/>
              <a:t>závěrka, přičemž také toto </a:t>
            </a:r>
            <a:r>
              <a:rPr lang="cs-CZ" sz="1600" dirty="0"/>
              <a:t>ocenění je účetní jednotka </a:t>
            </a:r>
            <a:r>
              <a:rPr lang="cs-CZ" sz="1600" b="1" dirty="0"/>
              <a:t>povinna zaznamenat v účetních knihách</a:t>
            </a:r>
            <a:r>
              <a:rPr lang="cs-CZ" sz="1600" dirty="0" smtClean="0"/>
              <a:t>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762972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Rozvaha, účty aktiv a pasiv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Jednotlivé činnosti, které účetní jednotka uskutečňuje, se v účetnictví nazývají </a:t>
            </a:r>
            <a:r>
              <a:rPr lang="cs-CZ" sz="1800" b="1" dirty="0"/>
              <a:t>hospodářské operace</a:t>
            </a:r>
            <a:r>
              <a:rPr lang="cs-CZ" sz="1800" dirty="0"/>
              <a:t> a jsou </a:t>
            </a:r>
            <a:r>
              <a:rPr lang="cs-CZ" sz="1800" b="1" dirty="0"/>
              <a:t>doloženy různými </a:t>
            </a:r>
            <a:r>
              <a:rPr lang="cs-CZ" sz="1800" b="1" dirty="0" smtClean="0"/>
              <a:t>doklady</a:t>
            </a:r>
            <a:r>
              <a:rPr lang="cs-CZ" sz="1800" dirty="0" smtClean="0"/>
              <a:t>.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Na </a:t>
            </a:r>
            <a:r>
              <a:rPr lang="cs-CZ" sz="1800" dirty="0"/>
              <a:t>základě </a:t>
            </a:r>
            <a:r>
              <a:rPr lang="cs-CZ" sz="1800" dirty="0" smtClean="0"/>
              <a:t>těchto </a:t>
            </a:r>
            <a:r>
              <a:rPr lang="cs-CZ" sz="1800" dirty="0"/>
              <a:t>operací vznikají účetní </a:t>
            </a:r>
            <a:r>
              <a:rPr lang="cs-CZ" sz="1800" dirty="0" smtClean="0"/>
              <a:t>případy (čtyři základní), </a:t>
            </a:r>
            <a:r>
              <a:rPr lang="cs-CZ" sz="1800" dirty="0"/>
              <a:t>které zachycují stav a pohyb majetku a zdrojů </a:t>
            </a:r>
            <a:r>
              <a:rPr lang="cs-CZ" sz="1800" dirty="0" smtClean="0"/>
              <a:t>krytí:</a:t>
            </a:r>
            <a:endParaRPr lang="cs-CZ" sz="1800" dirty="0"/>
          </a:p>
          <a:p>
            <a:r>
              <a:rPr lang="cs-CZ" sz="1600" b="1" dirty="0" smtClean="0"/>
              <a:t>A</a:t>
            </a:r>
            <a:r>
              <a:rPr lang="cs-CZ" sz="1600" b="1" dirty="0"/>
              <a:t>+, P+,</a:t>
            </a:r>
            <a:r>
              <a:rPr lang="cs-CZ" sz="1600" b="1" i="1" dirty="0"/>
              <a:t> </a:t>
            </a:r>
            <a:r>
              <a:rPr lang="cs-CZ" sz="1600" dirty="0"/>
              <a:t>kdy např. faktura za dodaný materiál na sklad znamená A+, materiál na skladě: 20 000,- a zároveň P+, dodavatel: 20 000,-</a:t>
            </a:r>
          </a:p>
          <a:p>
            <a:pPr lvl="0"/>
            <a:r>
              <a:rPr lang="cs-CZ" sz="1600" b="1" dirty="0"/>
              <a:t>A−, A+,</a:t>
            </a:r>
            <a:r>
              <a:rPr lang="cs-CZ" sz="1600" b="1" i="1" dirty="0"/>
              <a:t> </a:t>
            </a:r>
            <a:r>
              <a:rPr lang="cs-CZ" sz="1600" dirty="0"/>
              <a:t>kdy např.</a:t>
            </a:r>
            <a:r>
              <a:rPr lang="cs-CZ" sz="1600" b="1" i="1" dirty="0"/>
              <a:t> </a:t>
            </a:r>
            <a:r>
              <a:rPr lang="cs-CZ" sz="1600" dirty="0"/>
              <a:t>úhrada faktury vydané odběratelem znamená A−, odběratel: 50 000,- a zároveň A+, bankovní účet: 50 000,-</a:t>
            </a:r>
          </a:p>
          <a:p>
            <a:pPr lvl="0"/>
            <a:r>
              <a:rPr lang="cs-CZ" sz="1600" b="1" dirty="0"/>
              <a:t>A−, P−,</a:t>
            </a:r>
            <a:r>
              <a:rPr lang="cs-CZ" sz="1600" b="1" i="1" dirty="0"/>
              <a:t> </a:t>
            </a:r>
            <a:r>
              <a:rPr lang="cs-CZ" sz="1600" dirty="0"/>
              <a:t>kdy např. úhrada faktury dodavateli z běžného účtu znamená A−, bankovní účet: 30 000,- a zároveň P−, dodavatel: 30 000,-</a:t>
            </a:r>
          </a:p>
          <a:p>
            <a:pPr lvl="0"/>
            <a:r>
              <a:rPr lang="cs-CZ" sz="1600" b="1" dirty="0"/>
              <a:t>P+, P−</a:t>
            </a:r>
            <a:r>
              <a:rPr lang="cs-CZ" sz="1600" i="1" dirty="0"/>
              <a:t>,</a:t>
            </a:r>
            <a:r>
              <a:rPr lang="cs-CZ" sz="1600" dirty="0"/>
              <a:t> kdy např. úhrada faktury dodavateli z provozního úvěru znamená P+, bankovní úvěr: 100 000,- a zároveň P−, dodavatel: 100 000,-.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8633453"/>
      </p:ext>
    </p:extLst>
  </p:cSld>
  <p:clrMapOvr>
    <a:masterClrMapping/>
  </p:clrMapOvr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506</Words>
  <Application>Microsoft Office PowerPoint</Application>
  <PresentationFormat>Předvádění na obrazovce (4:3)</PresentationFormat>
  <Paragraphs>199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Směsice</vt:lpstr>
      <vt:lpstr>Základy účetnictví</vt:lpstr>
      <vt:lpstr>Základy účetnictví</vt:lpstr>
      <vt:lpstr>Účetní období, účetní doklady a účetní zápisy</vt:lpstr>
      <vt:lpstr>Účetní období, účetní doklady a účetní zápisy</vt:lpstr>
      <vt:lpstr>Účetní zásady, principy podvojnosti a souvztažnosti</vt:lpstr>
      <vt:lpstr>Majetek v podniku</vt:lpstr>
      <vt:lpstr>Zdroje krytí v podniku</vt:lpstr>
      <vt:lpstr>Oceňování majetku a závazků</vt:lpstr>
      <vt:lpstr>Rozvaha, účty aktiv a pasiv</vt:lpstr>
      <vt:lpstr>Rozvaha, účty aktiv a pasiv</vt:lpstr>
      <vt:lpstr>Rozvaha, účty aktiv a pasiv</vt:lpstr>
      <vt:lpstr>Výsledek hospodaření, výnosy a náklady</vt:lpstr>
      <vt:lpstr>Výsledek hospodaření, výnosy a náklady</vt:lpstr>
      <vt:lpstr>Výsledek hospodaření, výnosy a náklady</vt:lpstr>
      <vt:lpstr>Směrná účtová osnova a účtový rozvrh</vt:lpstr>
      <vt:lpstr>Výkaz cash-flow</vt:lpstr>
      <vt:lpstr>Výkaz cash-flow</vt:lpstr>
      <vt:lpstr>Daňová evidence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organizace podniku</dc:title>
  <dc:creator>Uzivatel</dc:creator>
  <cp:lastModifiedBy>Uzivatel</cp:lastModifiedBy>
  <cp:revision>143</cp:revision>
  <dcterms:created xsi:type="dcterms:W3CDTF">2020-11-01T14:42:00Z</dcterms:created>
  <dcterms:modified xsi:type="dcterms:W3CDTF">2020-11-19T14:09:24Z</dcterms:modified>
</cp:coreProperties>
</file>