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84" r:id="rId4"/>
    <p:sldId id="289" r:id="rId5"/>
    <p:sldId id="354" r:id="rId6"/>
    <p:sldId id="302" r:id="rId7"/>
    <p:sldId id="285" r:id="rId8"/>
    <p:sldId id="306" r:id="rId9"/>
    <p:sldId id="307" r:id="rId10"/>
    <p:sldId id="291" r:id="rId11"/>
    <p:sldId id="303" r:id="rId12"/>
    <p:sldId id="292" r:id="rId13"/>
    <p:sldId id="318" r:id="rId14"/>
    <p:sldId id="286" r:id="rId15"/>
    <p:sldId id="298" r:id="rId16"/>
    <p:sldId id="299" r:id="rId17"/>
    <p:sldId id="300" r:id="rId18"/>
    <p:sldId id="304" r:id="rId19"/>
    <p:sldId id="305" r:id="rId20"/>
    <p:sldId id="308" r:id="rId21"/>
    <p:sldId id="309" r:id="rId22"/>
    <p:sldId id="290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259" r:id="rId31"/>
    <p:sldId id="287" r:id="rId32"/>
    <p:sldId id="288" r:id="rId33"/>
    <p:sldId id="260" r:id="rId34"/>
    <p:sldId id="294" r:id="rId35"/>
    <p:sldId id="327" r:id="rId36"/>
    <p:sldId id="331" r:id="rId37"/>
    <p:sldId id="332" r:id="rId38"/>
    <p:sldId id="339" r:id="rId39"/>
    <p:sldId id="326" r:id="rId40"/>
    <p:sldId id="325" r:id="rId41"/>
    <p:sldId id="330" r:id="rId42"/>
    <p:sldId id="341" r:id="rId43"/>
    <p:sldId id="329" r:id="rId44"/>
    <p:sldId id="281" r:id="rId45"/>
    <p:sldId id="319" r:id="rId46"/>
    <p:sldId id="320" r:id="rId47"/>
    <p:sldId id="321" r:id="rId48"/>
    <p:sldId id="322" r:id="rId49"/>
    <p:sldId id="282" r:id="rId50"/>
    <p:sldId id="295" r:id="rId51"/>
    <p:sldId id="345" r:id="rId52"/>
    <p:sldId id="343" r:id="rId53"/>
    <p:sldId id="347" r:id="rId54"/>
    <p:sldId id="344" r:id="rId55"/>
    <p:sldId id="346" r:id="rId56"/>
    <p:sldId id="270" r:id="rId57"/>
    <p:sldId id="355" r:id="rId58"/>
    <p:sldId id="333" r:id="rId59"/>
    <p:sldId id="334" r:id="rId60"/>
    <p:sldId id="335" r:id="rId61"/>
    <p:sldId id="342" r:id="rId62"/>
    <p:sldId id="324" r:id="rId63"/>
    <p:sldId id="317" r:id="rId64"/>
    <p:sldId id="283" r:id="rId65"/>
    <p:sldId id="338" r:id="rId66"/>
    <p:sldId id="265" r:id="rId67"/>
    <p:sldId id="266" r:id="rId68"/>
    <p:sldId id="323" r:id="rId69"/>
    <p:sldId id="348" r:id="rId70"/>
    <p:sldId id="350" r:id="rId71"/>
    <p:sldId id="351" r:id="rId72"/>
    <p:sldId id="352" r:id="rId73"/>
    <p:sldId id="353" r:id="rId74"/>
    <p:sldId id="263" r:id="rId75"/>
    <p:sldId id="264" r:id="rId76"/>
    <p:sldId id="340" r:id="rId77"/>
    <p:sldId id="279" r:id="rId7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AEBA0C-8C08-4E17-8F20-E6B22D4A77D3}" type="datetimeFigureOut">
              <a:rPr lang="cs-CZ" smtClean="0"/>
              <a:pPr/>
              <a:t>4.1.2019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357684-F73D-455D-A19D-63691E44854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582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Přehled přípravků pro </a:t>
            </a:r>
            <a:r>
              <a:rPr lang="cs-CZ" dirty="0" err="1"/>
              <a:t>sondovou</a:t>
            </a:r>
            <a:r>
              <a:rPr lang="cs-CZ" dirty="0"/>
              <a:t> enterální výživu, skupiny přípravků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/>
              <a:t>	</a:t>
            </a:r>
            <a:br>
              <a:rPr lang="cs-CZ" dirty="0"/>
            </a:br>
            <a:r>
              <a:rPr lang="cs-CZ" dirty="0"/>
              <a:t>Komplikace enterální výživy</a:t>
            </a:r>
            <a:r>
              <a:rPr lang="cs-CZ" dirty="0" smtClean="0"/>
              <a:t>.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/>
              <a:t>	</a:t>
            </a:r>
            <a:br>
              <a:rPr lang="cs-CZ" dirty="0"/>
            </a:br>
            <a:r>
              <a:rPr lang="pt-BR" dirty="0"/>
              <a:t>Monitorování nemocného s enterální výživou.	</a:t>
            </a:r>
          </a:p>
        </p:txBody>
      </p:sp>
    </p:spTree>
    <p:extLst>
      <p:ext uri="{BB962C8B-B14F-4D97-AF65-F5344CB8AC3E}">
        <p14:creationId xmlns:p14="http://schemas.microsoft.com/office/powerpoint/2010/main" val="229245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Sondy pro podávání </a:t>
            </a:r>
            <a:r>
              <a:rPr lang="cs-CZ" dirty="0" err="1" smtClean="0"/>
              <a:t>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Nasogastrická</a:t>
            </a:r>
            <a:r>
              <a:rPr lang="cs-CZ" dirty="0" smtClean="0"/>
              <a:t> sonda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52" y="2459151"/>
            <a:ext cx="3150096" cy="31500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59151"/>
            <a:ext cx="3895393" cy="32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Nasogastrická</a:t>
            </a:r>
            <a:r>
              <a:rPr lang="sk-SK" dirty="0" smtClean="0"/>
              <a:t> sonda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dirty="0" smtClean="0"/>
              <a:t>Výhody</a:t>
            </a:r>
          </a:p>
          <a:p>
            <a:r>
              <a:rPr lang="sk-SK" dirty="0" smtClean="0"/>
              <a:t>Cena</a:t>
            </a:r>
          </a:p>
          <a:p>
            <a:r>
              <a:rPr lang="sk-SK" dirty="0" smtClean="0"/>
              <a:t>Širší </a:t>
            </a:r>
            <a:r>
              <a:rPr lang="sk-SK" dirty="0" err="1" smtClean="0"/>
              <a:t>průsvit</a:t>
            </a:r>
            <a:r>
              <a:rPr lang="sk-SK" dirty="0" smtClean="0"/>
              <a:t> umožňuje i </a:t>
            </a:r>
            <a:r>
              <a:rPr lang="sk-SK" dirty="0" err="1" smtClean="0"/>
              <a:t>aplikaci</a:t>
            </a:r>
            <a:r>
              <a:rPr lang="sk-SK" dirty="0" smtClean="0"/>
              <a:t> </a:t>
            </a:r>
            <a:r>
              <a:rPr lang="sk-SK" dirty="0" err="1" smtClean="0"/>
              <a:t>tablet</a:t>
            </a:r>
            <a:r>
              <a:rPr lang="sk-SK" dirty="0" smtClean="0"/>
              <a:t> a</a:t>
            </a:r>
          </a:p>
          <a:p>
            <a:pPr>
              <a:buNone/>
            </a:pPr>
            <a:r>
              <a:rPr lang="sk-SK" dirty="0" smtClean="0"/>
              <a:t>   umožňuje </a:t>
            </a:r>
            <a:r>
              <a:rPr lang="sk-SK" dirty="0" err="1" smtClean="0"/>
              <a:t>derivaci</a:t>
            </a:r>
            <a:r>
              <a:rPr lang="sk-SK" dirty="0" smtClean="0"/>
              <a:t> </a:t>
            </a:r>
            <a:r>
              <a:rPr lang="sk-SK" dirty="0" err="1" smtClean="0"/>
              <a:t>stagnačního</a:t>
            </a:r>
            <a:r>
              <a:rPr lang="sk-SK" dirty="0" smtClean="0"/>
              <a:t> obsahu</a:t>
            </a:r>
          </a:p>
          <a:p>
            <a:pPr>
              <a:buNone/>
            </a:pPr>
            <a:r>
              <a:rPr lang="sk-SK" b="1" dirty="0" smtClean="0"/>
              <a:t>Nevýhody</a:t>
            </a:r>
          </a:p>
          <a:p>
            <a:r>
              <a:rPr lang="sk-SK" dirty="0" smtClean="0"/>
              <a:t>Vyšší riziko vzniku </a:t>
            </a:r>
            <a:r>
              <a:rPr lang="sk-SK" dirty="0" err="1" smtClean="0"/>
              <a:t>dekubitů</a:t>
            </a:r>
            <a:r>
              <a:rPr lang="sk-SK" dirty="0" smtClean="0"/>
              <a:t> v GIT, </a:t>
            </a:r>
            <a:r>
              <a:rPr lang="sk-SK" dirty="0" err="1" smtClean="0"/>
              <a:t>proto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/>
              <a:t>    </a:t>
            </a:r>
            <a:r>
              <a:rPr lang="sk-SK" dirty="0" err="1" smtClean="0"/>
              <a:t>doporučena</a:t>
            </a:r>
            <a:r>
              <a:rPr lang="sk-SK" dirty="0" smtClean="0"/>
              <a:t> doba zavedení max. 14 dní</a:t>
            </a:r>
          </a:p>
          <a:p>
            <a:r>
              <a:rPr lang="sk-SK" dirty="0" smtClean="0"/>
              <a:t>Vyšší riziko </a:t>
            </a:r>
            <a:r>
              <a:rPr lang="sk-SK" dirty="0" err="1" smtClean="0"/>
              <a:t>aspirace</a:t>
            </a:r>
            <a:r>
              <a:rPr lang="sk-SK" dirty="0" smtClean="0"/>
              <a:t>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srovnání</a:t>
            </a:r>
            <a:r>
              <a:rPr lang="sk-SK" dirty="0" smtClean="0"/>
              <a:t> s NJS</a:t>
            </a:r>
          </a:p>
          <a:p>
            <a:pPr>
              <a:buNone/>
            </a:pPr>
            <a:r>
              <a:rPr lang="sk-SK" dirty="0" smtClean="0"/>
              <a:t>   (</a:t>
            </a:r>
            <a:r>
              <a:rPr lang="sk-SK" dirty="0" err="1" smtClean="0"/>
              <a:t>nedoporučuje</a:t>
            </a:r>
            <a:r>
              <a:rPr lang="sk-SK" dirty="0" smtClean="0"/>
              <a:t> </a:t>
            </a:r>
            <a:r>
              <a:rPr lang="sk-SK" dirty="0" err="1" smtClean="0"/>
              <a:t>podávat</a:t>
            </a:r>
            <a:r>
              <a:rPr lang="sk-SK" dirty="0" smtClean="0"/>
              <a:t> noční EV)</a:t>
            </a:r>
          </a:p>
          <a:p>
            <a:pPr>
              <a:buFontTx/>
              <a:buChar char="-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Nasojejunální</a:t>
            </a:r>
            <a:r>
              <a:rPr lang="cs-CZ" dirty="0" smtClean="0"/>
              <a:t> sonda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268760"/>
            <a:ext cx="4320480" cy="5346594"/>
          </a:xfrm>
        </p:spPr>
      </p:pic>
    </p:spTree>
    <p:extLst>
      <p:ext uri="{BB962C8B-B14F-4D97-AF65-F5344CB8AC3E}">
        <p14:creationId xmlns:p14="http://schemas.microsoft.com/office/powerpoint/2010/main" val="32369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NASOJEJUNÁLNí</a:t>
            </a:r>
            <a:r>
              <a:rPr lang="sk-SK" dirty="0" smtClean="0"/>
              <a:t> sonda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k-SK" b="1" dirty="0" smtClean="0"/>
              <a:t>Výhody</a:t>
            </a:r>
          </a:p>
          <a:p>
            <a:r>
              <a:rPr lang="sk-SK" dirty="0" smtClean="0"/>
              <a:t>Lepší </a:t>
            </a:r>
            <a:r>
              <a:rPr lang="sk-SK" dirty="0" err="1" smtClean="0"/>
              <a:t>tolerance</a:t>
            </a:r>
            <a:endParaRPr lang="sk-SK" dirty="0" smtClean="0"/>
          </a:p>
          <a:p>
            <a:r>
              <a:rPr lang="sk-SK" dirty="0" err="1" smtClean="0"/>
              <a:t>Delší</a:t>
            </a:r>
            <a:r>
              <a:rPr lang="sk-SK" dirty="0" smtClean="0"/>
              <a:t> </a:t>
            </a:r>
            <a:r>
              <a:rPr lang="sk-SK" dirty="0" err="1" smtClean="0"/>
              <a:t>životnost</a:t>
            </a:r>
            <a:r>
              <a:rPr lang="sk-SK" dirty="0" smtClean="0"/>
              <a:t> (cca 6 </a:t>
            </a:r>
            <a:r>
              <a:rPr lang="sk-SK" dirty="0" err="1" smtClean="0"/>
              <a:t>týdnů</a:t>
            </a:r>
            <a:r>
              <a:rPr lang="sk-SK" dirty="0" smtClean="0"/>
              <a:t>)</a:t>
            </a:r>
          </a:p>
          <a:p>
            <a:r>
              <a:rPr lang="sk-SK" dirty="0" smtClean="0"/>
              <a:t>Menší </a:t>
            </a:r>
            <a:r>
              <a:rPr lang="sk-SK" dirty="0" err="1" smtClean="0"/>
              <a:t>průsvit</a:t>
            </a:r>
            <a:endParaRPr lang="sk-SK" dirty="0" smtClean="0"/>
          </a:p>
          <a:p>
            <a:r>
              <a:rPr lang="sk-SK" dirty="0" err="1" smtClean="0"/>
              <a:t>Možnost</a:t>
            </a:r>
            <a:r>
              <a:rPr lang="sk-SK" dirty="0" smtClean="0"/>
              <a:t> zavedení až do tenkého </a:t>
            </a:r>
            <a:r>
              <a:rPr lang="sk-SK" dirty="0" err="1" smtClean="0"/>
              <a:t>střeva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Nevýhody</a:t>
            </a:r>
          </a:p>
          <a:p>
            <a:r>
              <a:rPr lang="sk-SK" dirty="0" smtClean="0"/>
              <a:t>Cena</a:t>
            </a:r>
          </a:p>
          <a:p>
            <a:r>
              <a:rPr lang="sk-SK" dirty="0" smtClean="0"/>
              <a:t>Menší </a:t>
            </a:r>
            <a:r>
              <a:rPr lang="sk-SK" dirty="0" err="1" smtClean="0"/>
              <a:t>průsvit</a:t>
            </a:r>
            <a:r>
              <a:rPr lang="sk-SK" dirty="0" smtClean="0"/>
              <a:t> (vyšší riziko </a:t>
            </a:r>
            <a:r>
              <a:rPr lang="sk-SK" dirty="0" err="1" smtClean="0"/>
              <a:t>ucpání</a:t>
            </a:r>
            <a:r>
              <a:rPr lang="sk-SK" dirty="0" smtClean="0"/>
              <a:t>, </a:t>
            </a:r>
            <a:r>
              <a:rPr lang="sk-SK" dirty="0" err="1" smtClean="0"/>
              <a:t>nelze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aplikovat</a:t>
            </a:r>
            <a:r>
              <a:rPr lang="sk-SK" dirty="0" smtClean="0"/>
              <a:t> </a:t>
            </a:r>
            <a:r>
              <a:rPr lang="sk-SK" dirty="0" err="1" smtClean="0"/>
              <a:t>léky</a:t>
            </a:r>
            <a:r>
              <a:rPr lang="sk-SK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1444" y="40466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Vstupy na podávání </a:t>
            </a:r>
            <a:r>
              <a:rPr lang="cs-CZ" dirty="0" err="1" smtClean="0"/>
              <a:t>sondové</a:t>
            </a:r>
            <a:r>
              <a:rPr lang="cs-CZ" dirty="0" smtClean="0"/>
              <a:t> EV</a:t>
            </a:r>
            <a:br>
              <a:rPr lang="cs-CZ" dirty="0" smtClean="0"/>
            </a:br>
            <a:r>
              <a:rPr lang="cs-CZ" dirty="0" smtClean="0"/>
              <a:t>PEG, PEG-J, PEJ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3200"/>
            <a:ext cx="3400377" cy="2448272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4482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1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Indikace PEG</a:t>
            </a:r>
            <a:b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 smtClean="0">
                <a:solidFill>
                  <a:srgbClr val="000066"/>
                </a:solidFill>
                <a:latin typeface="Arial" charset="0"/>
              </a:rPr>
              <a:t>u onkologických pacientů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Dysfagické potíže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postižení polykacích cest nádorem</a:t>
            </a:r>
          </a:p>
          <a:p>
            <a:pPr marL="914400" lvl="2" indent="0">
              <a:spcBef>
                <a:spcPct val="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dirty="0" smtClean="0">
                <a:latin typeface="Arial" charset="0"/>
              </a:rPr>
              <a:t>nádory dutiny ústní, kořene jazyka, hltanu, hrtanu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err="1" smtClean="0">
                <a:latin typeface="Arial" charset="0"/>
              </a:rPr>
              <a:t>mukozitida</a:t>
            </a:r>
            <a:r>
              <a:rPr lang="cs-CZ" altLang="cs-CZ" dirty="0" smtClean="0">
                <a:latin typeface="Arial" charset="0"/>
              </a:rPr>
              <a:t> horního GIT po CHT nebo RT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dlouhodobé komplikace nádoru a jeho léčby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Profylaktické zavedení PEG</a:t>
            </a:r>
          </a:p>
          <a:p>
            <a:pPr lvl="1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efekt proti NGS není jednoznačný</a:t>
            </a:r>
          </a:p>
          <a:p>
            <a:pPr lvl="1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nemusí být u všech pacientů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Méně časté indikace</a:t>
            </a:r>
          </a:p>
          <a:p>
            <a:pPr lvl="1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anorexie, hubnutí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Ošetření přístupu PEG</a:t>
            </a:r>
            <a:b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 smtClean="0">
                <a:solidFill>
                  <a:srgbClr val="000066"/>
                </a:solidFill>
                <a:latin typeface="Arial" charset="0"/>
              </a:rPr>
              <a:t>obvykle podle doporučení lékaře, </a:t>
            </a:r>
            <a:br>
              <a:rPr lang="cs-CZ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dirty="0" smtClean="0">
                <a:solidFill>
                  <a:srgbClr val="000066"/>
                </a:solidFill>
                <a:latin typeface="Arial" charset="0"/>
              </a:rPr>
              <a:t>který PEG zavedl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2071678"/>
            <a:ext cx="8686800" cy="415132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První týden sterilní převazy 1x denně</a:t>
            </a:r>
          </a:p>
          <a:p>
            <a:pPr>
              <a:spcBef>
                <a:spcPts val="3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Dále ob den a později 2x týdně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závisí na prosáknutí obvazů</a:t>
            </a:r>
          </a:p>
          <a:p>
            <a:pPr>
              <a:spcBef>
                <a:spcPts val="3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Při převazech se sondou otáčet </a:t>
            </a:r>
            <a:r>
              <a:rPr lang="cs-CZ" altLang="cs-CZ" sz="2400" dirty="0" smtClean="0">
                <a:latin typeface="Arial" charset="0"/>
              </a:rPr>
              <a:t>kolem osy</a:t>
            </a:r>
          </a:p>
          <a:p>
            <a:pPr>
              <a:spcBef>
                <a:spcPts val="3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Fixační destičku nepřitahovat ke kůži 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nechávat mezeru 0,5-1 cm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riziko syndromu </a:t>
            </a:r>
            <a:r>
              <a:rPr lang="cs-CZ" altLang="cs-CZ" dirty="0" err="1" smtClean="0">
                <a:latin typeface="Arial" charset="0"/>
              </a:rPr>
              <a:t>burried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bumper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sy</a:t>
            </a:r>
            <a:endParaRPr lang="cs-CZ" altLang="cs-CZ" dirty="0" smtClean="0">
              <a:latin typeface="Arial" charset="0"/>
            </a:endParaRPr>
          </a:p>
          <a:p>
            <a:pPr>
              <a:spcBef>
                <a:spcPts val="3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Za měsíc je vytvořený vazivový kanál bez komunikace s peritoneální dutinou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Nutriční podpora cestou PEG</a:t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dirty="0" smtClean="0">
                <a:solidFill>
                  <a:srgbClr val="000066"/>
                </a:solidFill>
                <a:latin typeface="Arial" charset="0"/>
              </a:rPr>
              <a:t>u onkologických pacientů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Úplná enterální výživa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nulový příjem ústy (úplná nemožnost polykat)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nebo zachovalý příjem tekutin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Enterální výživa s částečným perorálním příjmem stravy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malý příjem stravy + většina do PEG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50% strava + 50% PEG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téměř plný příjem stravy + doplněk do PEG</a:t>
            </a:r>
          </a:p>
          <a:p>
            <a:pPr>
              <a:spcBef>
                <a:spcPts val="12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Plný perorální příjem + zajištění </a:t>
            </a:r>
            <a:r>
              <a:rPr lang="cs-CZ" altLang="cs-CZ" b="1" dirty="0" err="1" smtClean="0">
                <a:latin typeface="Arial" charset="0"/>
              </a:rPr>
              <a:t>PEGem</a:t>
            </a:r>
            <a:endParaRPr lang="cs-CZ" altLang="cs-CZ" dirty="0" smtClean="0">
              <a:latin typeface="Arial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Výživa do PEG</a:t>
            </a:r>
            <a:br>
              <a:rPr lang="cs-CZ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bolusový způsob podávání je preferován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928802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Jednotlivý bolus/dávka: 150 - 500 ml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Malé bolusy kolem 150 ml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na začátku podávání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u pacientů s intolerancí</a:t>
            </a:r>
          </a:p>
          <a:p>
            <a:pPr lvl="2">
              <a:spcBef>
                <a:spcPct val="0"/>
              </a:spcBef>
            </a:pPr>
            <a:r>
              <a:rPr lang="cs-CZ" dirty="0" err="1" smtClean="0">
                <a:latin typeface="Arial" charset="0"/>
              </a:rPr>
              <a:t>nausea</a:t>
            </a:r>
            <a:r>
              <a:rPr lang="cs-CZ" dirty="0" smtClean="0">
                <a:latin typeface="Arial" charset="0"/>
              </a:rPr>
              <a:t>, návrat výživy, plnost žaludku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starší pacient, nižší hmotnost, menší výška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těžká malnutrice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Velké bolusy 400-500 ml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adaptovaný pacient s dobrou tolerancí výživy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aktivní pacient preferující menší počet dávek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Aplikace bolusové výživy do PEG</a:t>
            </a:r>
            <a:b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  <a:r>
              <a:rPr lang="cs-CZ" sz="24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injekční stříkačkou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Injekční stříkačka 60ml, 100ml, 150ml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Určit počet stříkaček na 1 dávku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Stříkačka je spotřební materiál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vydrží max. 3-4 dny, nikdy ne déle než týden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Udržovat v čistotě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po každém bolusu proplach vlažnou vodou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1x denně protažení horkou vodou 80°C, 2 min.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Nemocní si stříkačky kupují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nejsou hrazeny pojišťovnou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Enterální výživa - Definice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Enterální výživa je definována jako podávání bilancovaných roztoků obsahujících cukry, tuky, bílkoviny, ionty, vitaminy, stopové prvky a vodu do trávicího traktu popíjením nebo sondou. </a:t>
            </a:r>
            <a:endParaRPr lang="cs-CZ" dirty="0" smtClean="0"/>
          </a:p>
          <a:p>
            <a:r>
              <a:rPr lang="cs-CZ" dirty="0" smtClean="0"/>
              <a:t>Dnešní přednáška bude zaměřená na výživu </a:t>
            </a:r>
            <a:r>
              <a:rPr lang="cs-CZ" dirty="0" err="1" smtClean="0"/>
              <a:t>sondovou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Denní dávka výživy do PEG</a:t>
            </a:r>
            <a:br>
              <a:rPr lang="cs-CZ" sz="4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při bolusovém způsobu podávání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Rozhodující je celková denní dávka tekuté enterální výživy za den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např. 1500 ml nebo 1800 ml nebo 2000 ml 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Stanovit velikost 1 bolusu a počet/den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v rozmezí 3-10 bolusů za den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nikoliv doporučení typu „každé 2 hodiny“ 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Intervaly mezi bolusy individuální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podle denní aktivity a podle tolerance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Při nedodržení dohnat další den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kumulovaná bilance energie a dusíku  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Celková denní dávka výživy do PEG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Běžné režimy při úplné EV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standardní přípravek: 		    6x 300 ml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přípravek „</a:t>
            </a:r>
            <a:r>
              <a:rPr lang="cs-CZ" dirty="0" err="1" smtClean="0">
                <a:latin typeface="Arial" charset="0"/>
              </a:rPr>
              <a:t>Energy</a:t>
            </a:r>
            <a:r>
              <a:rPr lang="cs-CZ" dirty="0" smtClean="0">
                <a:latin typeface="Arial" charset="0"/>
              </a:rPr>
              <a:t>“ 1,5 </a:t>
            </a:r>
            <a:r>
              <a:rPr lang="cs-CZ" dirty="0" err="1" smtClean="0">
                <a:latin typeface="Arial" charset="0"/>
              </a:rPr>
              <a:t>kcal</a:t>
            </a:r>
            <a:r>
              <a:rPr lang="cs-CZ" dirty="0" smtClean="0">
                <a:latin typeface="Arial" charset="0"/>
              </a:rPr>
              <a:t>/ml:   4x 300 ml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Příklad flexibilního doporučení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buď 6x 300 ml nebo 4x 450 ml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V případě zájmu pacienta o doplněk mixované nebo tekuté stravy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zjistit počet dávek a velikost 1 dávky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počítáme s energetickou </a:t>
            </a:r>
            <a:r>
              <a:rPr lang="cs-CZ" dirty="0" err="1" smtClean="0">
                <a:latin typeface="Arial" charset="0"/>
              </a:rPr>
              <a:t>denzitou</a:t>
            </a:r>
            <a:r>
              <a:rPr lang="cs-CZ" dirty="0" smtClean="0">
                <a:latin typeface="Arial" charset="0"/>
              </a:rPr>
              <a:t> 0,5 </a:t>
            </a:r>
            <a:r>
              <a:rPr lang="cs-CZ" dirty="0" err="1" smtClean="0">
                <a:latin typeface="Arial" charset="0"/>
              </a:rPr>
              <a:t>kcal</a:t>
            </a:r>
            <a:r>
              <a:rPr lang="cs-CZ" dirty="0" smtClean="0">
                <a:latin typeface="Arial" charset="0"/>
              </a:rPr>
              <a:t>/ml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Chrurgická</a:t>
            </a:r>
            <a:r>
              <a:rPr lang="cs-CZ" dirty="0" smtClean="0"/>
              <a:t> </a:t>
            </a:r>
            <a:r>
              <a:rPr lang="cs-CZ" dirty="0" err="1" smtClean="0"/>
              <a:t>jejunostomie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Chirurgická </a:t>
            </a:r>
            <a:r>
              <a:rPr lang="cs-CZ" dirty="0" err="1"/>
              <a:t>jejunostomie</a:t>
            </a:r>
            <a:r>
              <a:rPr lang="cs-CZ" dirty="0"/>
              <a:t> sonda zavedená při laparotomii přes břišní stěnu do kličky jejuna, fixuje se k břišní stěně nelze-li použít gastrický </a:t>
            </a:r>
            <a:r>
              <a:rPr lang="cs-CZ" dirty="0" smtClean="0"/>
              <a:t>přístup.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96952"/>
            <a:ext cx="3952020" cy="3930284"/>
          </a:xfrm>
          <a:prstGeom prst="rect">
            <a:avLst/>
          </a:prstGeom>
        </p:spPr>
      </p:pic>
      <p:pic>
        <p:nvPicPr>
          <p:cNvPr id="5" name="Obrázek 4" descr="image006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3786190"/>
            <a:ext cx="248216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Indikace pro zavedení výživové </a:t>
            </a:r>
            <a:r>
              <a:rPr lang="cs-CZ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jejunostomie</a:t>
            </a: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400" dirty="0" smtClean="0">
                <a:solidFill>
                  <a:srgbClr val="000066"/>
                </a:solidFill>
                <a:latin typeface="Arial" charset="0"/>
              </a:rPr>
              <a:t>v onkologii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Inoperabilní nádor žaludku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včetně nefungující </a:t>
            </a:r>
            <a:r>
              <a:rPr lang="cs-CZ" altLang="cs-CZ" dirty="0" err="1" smtClean="0">
                <a:latin typeface="Arial" charset="0"/>
              </a:rPr>
              <a:t>gastro</a:t>
            </a:r>
            <a:r>
              <a:rPr lang="cs-CZ" altLang="cs-CZ" dirty="0" smtClean="0">
                <a:latin typeface="Arial" charset="0"/>
              </a:rPr>
              <a:t>-</a:t>
            </a:r>
            <a:r>
              <a:rPr lang="cs-CZ" altLang="cs-CZ" dirty="0" err="1" smtClean="0">
                <a:latin typeface="Arial" charset="0"/>
              </a:rPr>
              <a:t>enteroanastomózy</a:t>
            </a:r>
            <a:r>
              <a:rPr lang="cs-CZ" altLang="cs-CZ" dirty="0" smtClean="0">
                <a:latin typeface="Arial" charset="0"/>
              </a:rPr>
              <a:t>   po paliativní operaci (GEA)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Nádor jícnu před resekcí části jícnu a jeho náhradou </a:t>
            </a:r>
            <a:r>
              <a:rPr lang="cs-CZ" altLang="cs-CZ" b="1" dirty="0" err="1" smtClean="0">
                <a:latin typeface="Arial" charset="0"/>
              </a:rPr>
              <a:t>tubulizovaným</a:t>
            </a:r>
            <a:r>
              <a:rPr lang="cs-CZ" altLang="cs-CZ" b="1" dirty="0" smtClean="0">
                <a:latin typeface="Arial" charset="0"/>
              </a:rPr>
              <a:t> žaludkem</a:t>
            </a:r>
          </a:p>
          <a:p>
            <a:pPr lvl="1">
              <a:spcBef>
                <a:spcPts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PEG není v tomto případě vhodný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Těžká dlouhodobá dysfunkce žaludku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Těžká malnutrice s dysfunkcí žaludku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Výživová </a:t>
            </a:r>
            <a:r>
              <a:rPr lang="cs-CZ" sz="48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jejunostomie</a:t>
            </a:r>
            <a: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 smtClean="0">
                <a:solidFill>
                  <a:srgbClr val="000066"/>
                </a:solidFill>
                <a:latin typeface="Arial" charset="0"/>
              </a:rPr>
              <a:t>zavedená operačním přístupem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785926"/>
            <a:ext cx="8686800" cy="4525963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„Malá“ samostatná operace nebo na konci velké břišní operace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resekce nádoru horního GIT </a:t>
            </a:r>
          </a:p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Fixace proximální kličky jejuna k vnitřní straně břišní stěny</a:t>
            </a:r>
          </a:p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Tenký polyuretanový </a:t>
            </a:r>
            <a:r>
              <a:rPr lang="cs-CZ" altLang="cs-CZ" b="1" dirty="0" err="1" smtClean="0">
                <a:latin typeface="Arial" charset="0"/>
              </a:rPr>
              <a:t>katetr</a:t>
            </a:r>
            <a:r>
              <a:rPr lang="cs-CZ" altLang="cs-CZ" b="1" dirty="0" smtClean="0">
                <a:latin typeface="Arial" charset="0"/>
              </a:rPr>
              <a:t> CH8 zaveden přes břišní stěnu, vytvořeným cca 10-15cm „tunelem“ ve stěně střeva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volná část 30-40 cm ve střevě</a:t>
            </a:r>
          </a:p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Fixace stehem na kůži vydrží 1 měsíc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Podávání výživy </a:t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 </a:t>
            </a:r>
            <a:r>
              <a:rPr lang="cs-CZ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jejunostomického</a:t>
            </a: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cs-CZ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katetru</a:t>
            </a:r>
            <a: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cs-CZ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400" dirty="0" smtClean="0">
                <a:solidFill>
                  <a:srgbClr val="000066"/>
                </a:solidFill>
                <a:latin typeface="Arial" charset="0"/>
              </a:rPr>
              <a:t>zavedeného při operaci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Tenký </a:t>
            </a:r>
            <a:r>
              <a:rPr lang="cs-CZ" b="1" dirty="0" err="1" smtClean="0">
                <a:latin typeface="Arial" charset="0"/>
              </a:rPr>
              <a:t>katetr</a:t>
            </a:r>
            <a:r>
              <a:rPr lang="cs-CZ" b="1" dirty="0" smtClean="0">
                <a:latin typeface="Arial" charset="0"/>
              </a:rPr>
              <a:t> </a:t>
            </a:r>
            <a:r>
              <a:rPr lang="cs-CZ" sz="2800" dirty="0" smtClean="0">
                <a:latin typeface="Arial" charset="0"/>
              </a:rPr>
              <a:t>(CH8, </a:t>
            </a:r>
            <a:r>
              <a:rPr lang="cs-CZ" sz="2800" dirty="0" err="1" smtClean="0">
                <a:latin typeface="Arial" charset="0"/>
              </a:rPr>
              <a:t>Charriere</a:t>
            </a:r>
            <a:r>
              <a:rPr lang="cs-CZ" sz="2800" dirty="0" smtClean="0">
                <a:latin typeface="Arial" charset="0"/>
              </a:rPr>
              <a:t>, průměr 2,6 mm)</a:t>
            </a:r>
            <a:endParaRPr lang="cs-CZ" sz="2800" dirty="0" smtClean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Aseptický přístup  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výlučně firemní přípravek (sterilní)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proplachy převařenou nebo sterilní vodou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Přednostně enterální pumpou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výjimečně bolusy po 100-200 ml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Rychlost podle koncentrace výživy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standardní 1 </a:t>
            </a:r>
            <a:r>
              <a:rPr lang="cs-CZ" dirty="0" err="1" smtClean="0">
                <a:latin typeface="Arial" charset="0"/>
              </a:rPr>
              <a:t>kcal</a:t>
            </a:r>
            <a:r>
              <a:rPr lang="cs-CZ" dirty="0" smtClean="0">
                <a:latin typeface="Arial" charset="0"/>
              </a:rPr>
              <a:t>/ml		max. 150 ml/</a:t>
            </a:r>
            <a:r>
              <a:rPr lang="cs-CZ" dirty="0" err="1" smtClean="0">
                <a:latin typeface="Arial" charset="0"/>
              </a:rPr>
              <a:t>h</a:t>
            </a:r>
            <a:r>
              <a:rPr lang="cs-CZ" dirty="0" smtClean="0">
                <a:latin typeface="Arial" charset="0"/>
              </a:rPr>
              <a:t>.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energetická 1,5 </a:t>
            </a:r>
            <a:r>
              <a:rPr lang="cs-CZ" dirty="0" err="1" smtClean="0">
                <a:latin typeface="Arial" charset="0"/>
              </a:rPr>
              <a:t>kcal</a:t>
            </a:r>
            <a:r>
              <a:rPr lang="cs-CZ" dirty="0" smtClean="0">
                <a:latin typeface="Arial" charset="0"/>
              </a:rPr>
              <a:t>/ml 		max. 120 ml/</a:t>
            </a:r>
            <a:r>
              <a:rPr lang="cs-CZ" dirty="0" err="1" smtClean="0">
                <a:latin typeface="Arial" charset="0"/>
              </a:rPr>
              <a:t>h</a:t>
            </a:r>
            <a:r>
              <a:rPr lang="cs-CZ" dirty="0" smtClean="0">
                <a:latin typeface="Arial" charset="0"/>
              </a:rPr>
              <a:t>.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Problémy JS výživy</a:t>
            </a:r>
            <a:br>
              <a:rPr lang="cs-CZ" sz="4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 smtClean="0">
                <a:solidFill>
                  <a:srgbClr val="000066"/>
                </a:solidFill>
                <a:latin typeface="Arial" charset="0"/>
              </a:rPr>
              <a:t>podávané tenkým </a:t>
            </a:r>
            <a:r>
              <a:rPr lang="cs-CZ" dirty="0" err="1" smtClean="0">
                <a:solidFill>
                  <a:srgbClr val="000066"/>
                </a:solidFill>
                <a:latin typeface="Arial" charset="0"/>
              </a:rPr>
              <a:t>katetrem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Nechtěné vytažení </a:t>
            </a:r>
            <a:r>
              <a:rPr lang="cs-CZ" altLang="cs-CZ" b="1" dirty="0" err="1" smtClean="0">
                <a:latin typeface="Arial" charset="0"/>
              </a:rPr>
              <a:t>katetru</a:t>
            </a:r>
            <a:endParaRPr lang="cs-CZ" altLang="cs-CZ" b="1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lze zavést zpět pouze do 24 hodin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na chirurgické ambulanci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Obstrukce tenkého </a:t>
            </a:r>
            <a:r>
              <a:rPr lang="cs-CZ" altLang="cs-CZ" b="1" dirty="0" err="1" smtClean="0">
                <a:latin typeface="Arial" charset="0"/>
              </a:rPr>
              <a:t>katetru</a:t>
            </a:r>
            <a:endParaRPr lang="cs-CZ" altLang="cs-CZ" b="1" dirty="0" smtClean="0">
              <a:latin typeface="Arial" charset="0"/>
            </a:endParaRP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proplach teplou převařenou vodou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coca-cola + proplach převařenou vodou</a:t>
            </a:r>
          </a:p>
          <a:p>
            <a:pPr lvl="1">
              <a:spcBef>
                <a:spcPct val="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dirty="0" smtClean="0">
                <a:latin typeface="Arial" charset="0"/>
              </a:rPr>
              <a:t>rozdrcená tableta pankreatického enzymu    ve vodě, podaná injekční stříkačkou přerušovaným tlakem, pumpováním</a:t>
            </a:r>
          </a:p>
          <a:p>
            <a:pPr>
              <a:spcBef>
                <a:spcPts val="600"/>
              </a:spcBef>
              <a:buClr>
                <a:schemeClr val="tx2">
                  <a:lumMod val="50000"/>
                </a:schemeClr>
              </a:buClr>
              <a:defRPr/>
            </a:pPr>
            <a:r>
              <a:rPr lang="cs-CZ" altLang="cs-CZ" b="1" dirty="0" smtClean="0">
                <a:latin typeface="Arial" charset="0"/>
              </a:rPr>
              <a:t>Riziko infekce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Materiál potřebný k domácí EV</a:t>
            </a:r>
            <a:br>
              <a:rPr lang="cs-CZ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27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enterální </a:t>
            </a:r>
            <a:r>
              <a:rPr lang="cs-CZ" sz="27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infúzní</a:t>
            </a:r>
            <a:r>
              <a:rPr lang="cs-CZ" sz="27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 sety, injekční stříkačky</a:t>
            </a:r>
            <a:endParaRPr lang="sk-SK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proplach stříkačky převařenou vodou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vlažnou při každém přerušení aplikace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1x denně horkou 80°C/2 min. ke sterilizaci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udržovat v čistotě</a:t>
            </a:r>
          </a:p>
          <a:p>
            <a:pPr>
              <a:spcBef>
                <a:spcPts val="1200"/>
              </a:spcBef>
            </a:pPr>
            <a:r>
              <a:rPr lang="cs-CZ" b="1" dirty="0" smtClean="0">
                <a:latin typeface="Arial" charset="0"/>
              </a:rPr>
              <a:t>proplach setu převařenou vodou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při přerušení &gt;1 hod. </a:t>
            </a:r>
          </a:p>
          <a:p>
            <a:pPr>
              <a:spcBef>
                <a:spcPts val="1200"/>
              </a:spcBef>
            </a:pPr>
            <a:r>
              <a:rPr lang="cs-CZ" b="1" dirty="0" smtClean="0">
                <a:latin typeface="Arial" charset="0"/>
              </a:rPr>
              <a:t>pro PEG 1 stříkačka max. 4 dny (7 dnů)</a:t>
            </a:r>
          </a:p>
          <a:p>
            <a:pPr>
              <a:spcBef>
                <a:spcPts val="1200"/>
              </a:spcBef>
            </a:pPr>
            <a:r>
              <a:rPr lang="cs-CZ" b="1" dirty="0" smtClean="0">
                <a:latin typeface="Arial" charset="0"/>
              </a:rPr>
              <a:t>pro JS 1 stříkačka a 1 set max. 3 dny</a:t>
            </a:r>
            <a:endParaRPr lang="cs-CZ" dirty="0" smtClean="0">
              <a:latin typeface="Arial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roslav\Pictures\PRÁCE\NUP 2014\DSC_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391690" cy="598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Enterální </a:t>
            </a:r>
            <a:r>
              <a:rPr lang="cs-CZ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infúzní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pumpy</a:t>
            </a:r>
            <a:endParaRPr lang="sk-SK" dirty="0"/>
          </a:p>
        </p:txBody>
      </p:sp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500174"/>
            <a:ext cx="7278575" cy="48215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Enterální výživa - 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Jestliže má pacient funkční trávicí trakt, ale z jakéhokoliv důvodu není schopen jíst, je to základní indikace pro použití enterální výživy</a:t>
            </a:r>
            <a:r>
              <a:rPr lang="cs-CZ" dirty="0" smtClean="0"/>
              <a:t>.</a:t>
            </a:r>
          </a:p>
          <a:p>
            <a:r>
              <a:rPr lang="cs-CZ" dirty="0" smtClean="0"/>
              <a:t>To </a:t>
            </a:r>
            <a:r>
              <a:rPr lang="cs-CZ" dirty="0"/>
              <a:t>zamezí rozvoji malnutrice a umožní léčbu nemoci, která vedla k poruše příjmu potravy</a:t>
            </a:r>
            <a:r>
              <a:rPr lang="cs-CZ" dirty="0" smtClean="0"/>
              <a:t>.</a:t>
            </a:r>
          </a:p>
          <a:p>
            <a:r>
              <a:rPr lang="cs-CZ" dirty="0"/>
              <a:t>C</a:t>
            </a:r>
            <a:r>
              <a:rPr lang="cs-CZ" dirty="0" smtClean="0"/>
              <a:t>hybou je preference </a:t>
            </a:r>
            <a:r>
              <a:rPr lang="cs-CZ" dirty="0"/>
              <a:t>podávání parenterální výživy u stavů s funkčním </a:t>
            </a:r>
            <a:r>
              <a:rPr lang="cs-CZ" dirty="0" smtClean="0"/>
              <a:t>GIT</a:t>
            </a:r>
          </a:p>
          <a:p>
            <a:r>
              <a:rPr lang="cs-CZ" dirty="0"/>
              <a:t>V těchto situacích je parenterální výživa z důvodu velkého množství možných komplikací kontraindikována!</a:t>
            </a:r>
          </a:p>
        </p:txBody>
      </p:sp>
    </p:spTree>
    <p:extLst>
      <p:ext uri="{BB962C8B-B14F-4D97-AF65-F5344CB8AC3E}">
        <p14:creationId xmlns:p14="http://schemas.microsoft.com/office/powerpoint/2010/main" val="200949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přípravků enterální výživy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Polymerní</a:t>
            </a:r>
          </a:p>
          <a:p>
            <a:r>
              <a:rPr lang="cs-CZ" dirty="0" smtClean="0"/>
              <a:t>Oligomerní</a:t>
            </a:r>
          </a:p>
          <a:p>
            <a:r>
              <a:rPr lang="cs-CZ" dirty="0" smtClean="0"/>
              <a:t>Speciální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- specifické pro určitý typ onemocnění</a:t>
            </a:r>
          </a:p>
          <a:p>
            <a:r>
              <a:rPr lang="cs-CZ" dirty="0" smtClean="0"/>
              <a:t>Modulové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5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Kategorie přípravků </a:t>
            </a:r>
            <a:b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 </a:t>
            </a:r>
            <a:r>
              <a:rPr lang="cs-CZ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sondovou</a:t>
            </a:r>
            <a:r>
              <a:rPr lang="cs-CZ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Standardní					</a:t>
            </a:r>
            <a:r>
              <a:rPr lang="cs-CZ" altLang="cs-CZ" sz="2400" dirty="0">
                <a:latin typeface="Arial" charset="0"/>
              </a:rPr>
              <a:t>1 kcal/ml</a:t>
            </a:r>
            <a:endParaRPr lang="cs-CZ" altLang="cs-CZ" sz="24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S vlákninou			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Fibre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Multifibre</a:t>
            </a:r>
            <a:endParaRPr lang="cs-CZ" altLang="cs-CZ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Vysokoenergetické	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Energy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	</a:t>
            </a:r>
            <a:r>
              <a:rPr lang="cs-CZ" altLang="cs-CZ" sz="2400" dirty="0">
                <a:latin typeface="Arial" charset="0"/>
              </a:rPr>
              <a:t>1,5 kcal/ml</a:t>
            </a: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err="1">
                <a:solidFill>
                  <a:srgbClr val="FF0000"/>
                </a:solidFill>
                <a:latin typeface="Arial" charset="0"/>
              </a:rPr>
              <a:t>Vysokoproteinové</a:t>
            </a: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		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HP		</a:t>
            </a:r>
            <a:r>
              <a:rPr lang="cs-CZ" altLang="cs-CZ" sz="2400" dirty="0">
                <a:latin typeface="Arial" charset="0"/>
              </a:rPr>
              <a:t>&gt;35g/500ml</a:t>
            </a:r>
            <a:endParaRPr lang="cs-CZ" altLang="cs-CZ" sz="24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Diabetické			</a:t>
            </a:r>
            <a:r>
              <a:rPr lang="cs-CZ" altLang="cs-CZ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Dia…</a:t>
            </a:r>
            <a:endParaRPr lang="cs-CZ" altLang="cs-CZ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err="1">
                <a:solidFill>
                  <a:srgbClr val="FF0000"/>
                </a:solidFill>
                <a:latin typeface="Arial" charset="0"/>
              </a:rPr>
              <a:t>Imunomodulační</a:t>
            </a: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				</a:t>
            </a:r>
            <a:r>
              <a:rPr lang="cs-CZ" altLang="cs-CZ" dirty="0">
                <a:latin typeface="Symbol" pitchFamily="18" charset="2"/>
              </a:rPr>
              <a:t>w</a:t>
            </a:r>
            <a:r>
              <a:rPr lang="cs-CZ" altLang="cs-CZ" sz="2400" dirty="0">
                <a:latin typeface="Arial" charset="0"/>
              </a:rPr>
              <a:t>-3 PUFA</a:t>
            </a:r>
            <a:endParaRPr lang="cs-CZ" altLang="cs-CZ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Oligomerní			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Pepti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… 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Pepta</a:t>
            </a:r>
            <a:r>
              <a:rPr lang="cs-CZ" altLang="cs-CZ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…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Renální				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Renal</a:t>
            </a:r>
            <a:endParaRPr lang="cs-CZ" altLang="cs-CZ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latin typeface="Arial" charset="0"/>
              </a:rPr>
              <a:t>Jaterní				</a:t>
            </a:r>
            <a:r>
              <a:rPr lang="cs-CZ" altLang="cs-CZ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Hepa</a:t>
            </a:r>
            <a:endParaRPr lang="cs-CZ" altLang="cs-CZ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5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Přípravky </a:t>
            </a:r>
            <a:r>
              <a:rPr lang="cs-CZ" sz="4800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sondové</a:t>
            </a:r>
            <a:r>
              <a:rPr lang="cs-CZ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EV</a:t>
            </a:r>
            <a:br>
              <a:rPr lang="cs-CZ" sz="4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dirty="0">
                <a:solidFill>
                  <a:srgbClr val="000066"/>
                </a:solidFill>
                <a:latin typeface="Arial" charset="0"/>
              </a:rPr>
              <a:t>podle farmaceutických firem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cs-CZ" altLang="cs-CZ" b="1" dirty="0" err="1">
                <a:latin typeface="Arial" charset="0"/>
              </a:rPr>
              <a:t>Nutricia</a:t>
            </a:r>
            <a:endParaRPr lang="cs-CZ" altLang="cs-CZ" b="1" dirty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cs-CZ" altLang="cs-CZ" sz="2400" dirty="0" err="1">
                <a:latin typeface="Arial" charset="0"/>
              </a:rPr>
              <a:t>Nutrison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Diason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Cubison</a:t>
            </a:r>
            <a:endParaRPr lang="cs-CZ" alt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cs-CZ" altLang="cs-CZ" b="1" dirty="0" err="1">
                <a:latin typeface="Arial" charset="0"/>
              </a:rPr>
              <a:t>Fresenius</a:t>
            </a:r>
            <a:endParaRPr lang="cs-CZ" altLang="cs-CZ" b="1" dirty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cs-CZ" altLang="cs-CZ" sz="2400" dirty="0" err="1">
                <a:latin typeface="Arial" charset="0"/>
              </a:rPr>
              <a:t>Fresubin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Diben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Intestamin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Supportan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Reconvan</a:t>
            </a:r>
            <a:endParaRPr lang="cs-CZ" alt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cs-CZ" altLang="cs-CZ" b="1" dirty="0">
                <a:latin typeface="Arial" charset="0"/>
              </a:rPr>
              <a:t>Nestlé</a:t>
            </a:r>
          </a:p>
          <a:p>
            <a:pPr marL="457200" lvl="1" indent="0">
              <a:spcBef>
                <a:spcPct val="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cs-CZ" altLang="cs-CZ" sz="2400" dirty="0" err="1">
                <a:latin typeface="Arial" charset="0"/>
              </a:rPr>
              <a:t>Isosource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Novasource</a:t>
            </a:r>
            <a:endParaRPr lang="cs-CZ" alt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cs-CZ" altLang="cs-CZ" b="1" dirty="0" err="1">
                <a:latin typeface="Arial" charset="0"/>
              </a:rPr>
              <a:t>Abbott</a:t>
            </a:r>
            <a:endParaRPr lang="cs-CZ" altLang="cs-CZ" b="1" dirty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cs-CZ" altLang="cs-CZ" sz="2400" dirty="0" err="1">
                <a:latin typeface="Arial" charset="0"/>
              </a:rPr>
              <a:t>Osmolite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Jevity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Glucerna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Nepro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Impact</a:t>
            </a:r>
            <a:r>
              <a:rPr lang="cs-CZ" altLang="cs-CZ" sz="2400" dirty="0">
                <a:latin typeface="Arial" charset="0"/>
              </a:rPr>
              <a:t>, </a:t>
            </a:r>
            <a:r>
              <a:rPr lang="cs-CZ" altLang="cs-CZ" sz="2400" dirty="0" err="1">
                <a:latin typeface="Arial" charset="0"/>
              </a:rPr>
              <a:t>Prosure</a:t>
            </a:r>
            <a:endParaRPr lang="cs-CZ" altLang="cs-CZ" sz="2400" dirty="0">
              <a:latin typeface="Arial" charset="0"/>
            </a:endParaRPr>
          </a:p>
          <a:p>
            <a:pPr>
              <a:spcBef>
                <a:spcPts val="600"/>
              </a:spcBef>
              <a:buClr>
                <a:schemeClr val="tx2">
                  <a:lumMod val="75000"/>
                </a:schemeClr>
              </a:buClr>
              <a:defRPr/>
            </a:pPr>
            <a:r>
              <a:rPr lang="cs-CZ" altLang="cs-CZ" b="1" dirty="0" err="1">
                <a:latin typeface="Arial" charset="0"/>
              </a:rPr>
              <a:t>B.Braun</a:t>
            </a:r>
            <a:endParaRPr lang="cs-CZ" altLang="cs-CZ" b="1" dirty="0">
              <a:latin typeface="Arial" charset="0"/>
            </a:endParaRPr>
          </a:p>
          <a:p>
            <a:pPr marL="457200" lvl="1" indent="0">
              <a:spcBef>
                <a:spcPct val="0"/>
              </a:spcBef>
              <a:buClr>
                <a:schemeClr val="tx2">
                  <a:lumMod val="75000"/>
                </a:schemeClr>
              </a:buClr>
              <a:buNone/>
              <a:defRPr/>
            </a:pPr>
            <a:r>
              <a:rPr lang="cs-CZ" altLang="cs-CZ" sz="2400" dirty="0" err="1">
                <a:latin typeface="Arial" charset="0"/>
              </a:rPr>
              <a:t>Nutricomp</a:t>
            </a:r>
            <a:endParaRPr lang="cs-CZ" altLang="cs-CZ" sz="2400" dirty="0">
              <a:latin typeface="Arial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9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Polymerní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Obsahuje </a:t>
            </a:r>
            <a:r>
              <a:rPr lang="cs-CZ" dirty="0"/>
              <a:t>jako zdroj proteinů kompletní mléčné bílkoviny (kasein, bílkoviny, syrovátky), vaječný bílek, vaječný albumin a sójový protein. </a:t>
            </a:r>
            <a:endParaRPr lang="cs-CZ" dirty="0" smtClean="0"/>
          </a:p>
          <a:p>
            <a:r>
              <a:rPr lang="cs-CZ" dirty="0" smtClean="0"/>
              <a:t>Cukry </a:t>
            </a:r>
            <a:r>
              <a:rPr lang="cs-CZ" dirty="0"/>
              <a:t>jsou obsaženy ve formě škrobu, maltodextrinu a sacharózy</a:t>
            </a:r>
            <a:r>
              <a:rPr lang="cs-CZ" dirty="0" smtClean="0"/>
              <a:t>.</a:t>
            </a:r>
          </a:p>
          <a:p>
            <a:r>
              <a:rPr lang="cs-CZ" dirty="0" smtClean="0"/>
              <a:t>Zdrojem </a:t>
            </a:r>
            <a:r>
              <a:rPr lang="cs-CZ" dirty="0"/>
              <a:t>tuku bývá kukuřičný, slunečnicový nebo sójový olej, máslo a hovězí tuk. </a:t>
            </a:r>
            <a:endParaRPr lang="cs-CZ" dirty="0" smtClean="0"/>
          </a:p>
          <a:p>
            <a:r>
              <a:rPr lang="cs-CZ" dirty="0" smtClean="0"/>
              <a:t>Neobsahují </a:t>
            </a:r>
            <a:r>
              <a:rPr lang="cs-CZ" dirty="0"/>
              <a:t>laktózu, </a:t>
            </a:r>
            <a:r>
              <a:rPr lang="cs-CZ" dirty="0" smtClean="0"/>
              <a:t>jsou </a:t>
            </a:r>
            <a:r>
              <a:rPr lang="cs-CZ" dirty="0"/>
              <a:t>bezlepkové. </a:t>
            </a:r>
            <a:endParaRPr lang="cs-CZ" dirty="0" smtClean="0"/>
          </a:p>
          <a:p>
            <a:r>
              <a:rPr lang="cs-CZ" dirty="0" smtClean="0"/>
              <a:t>Minerály</a:t>
            </a:r>
            <a:r>
              <a:rPr lang="cs-CZ" dirty="0"/>
              <a:t>, vitaminy a stopové prvky jsou obsaženy v </a:t>
            </a:r>
            <a:r>
              <a:rPr lang="cs-CZ" dirty="0" smtClean="0"/>
              <a:t>dávkách odpovídajících </a:t>
            </a:r>
            <a:r>
              <a:rPr lang="cs-CZ" dirty="0"/>
              <a:t>denní </a:t>
            </a:r>
            <a:r>
              <a:rPr lang="cs-CZ" dirty="0" smtClean="0"/>
              <a:t>potřebě.</a:t>
            </a:r>
          </a:p>
          <a:p>
            <a:r>
              <a:rPr lang="cs-CZ" dirty="0" smtClean="0"/>
              <a:t>Lze podávat </a:t>
            </a:r>
            <a:r>
              <a:rPr lang="cs-CZ" dirty="0"/>
              <a:t>jak do žaludku, tak do tenkého střeva.</a:t>
            </a:r>
          </a:p>
        </p:txBody>
      </p:sp>
    </p:spTree>
    <p:extLst>
      <p:ext uri="{BB962C8B-B14F-4D97-AF65-F5344CB8AC3E}">
        <p14:creationId xmlns:p14="http://schemas.microsoft.com/office/powerpoint/2010/main" val="101726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Přípravky</a:t>
            </a:r>
            <a:r>
              <a:rPr lang="sk-SK" dirty="0" smtClean="0"/>
              <a:t> </a:t>
            </a:r>
            <a:r>
              <a:rPr lang="sk-SK" dirty="0" err="1" smtClean="0"/>
              <a:t>polymerní</a:t>
            </a:r>
            <a:r>
              <a:rPr lang="sk-SK" dirty="0" smtClean="0"/>
              <a:t>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k-SK" sz="2000" dirty="0" err="1" smtClean="0"/>
              <a:t>Obsahují</a:t>
            </a:r>
            <a:r>
              <a:rPr lang="sk-SK" sz="2000" dirty="0" smtClean="0"/>
              <a:t> </a:t>
            </a:r>
            <a:r>
              <a:rPr lang="sk-SK" sz="2000" dirty="0" err="1" smtClean="0"/>
              <a:t>nenaštěpené</a:t>
            </a:r>
            <a:r>
              <a:rPr lang="sk-SK" sz="2000" dirty="0" smtClean="0"/>
              <a:t> živiny, takže </a:t>
            </a:r>
            <a:r>
              <a:rPr lang="sk-SK" sz="2000" dirty="0" err="1" smtClean="0"/>
              <a:t>se</a:t>
            </a:r>
            <a:r>
              <a:rPr lang="sk-SK" sz="2000" dirty="0" smtClean="0"/>
              <a:t> z </a:t>
            </a:r>
            <a:r>
              <a:rPr lang="sk-SK" sz="2000" dirty="0" err="1" smtClean="0"/>
              <a:t>hlediska</a:t>
            </a:r>
            <a:r>
              <a:rPr lang="sk-SK" sz="2000" dirty="0" smtClean="0"/>
              <a:t> </a:t>
            </a:r>
            <a:r>
              <a:rPr lang="sk-SK" sz="2000" dirty="0" err="1" smtClean="0"/>
              <a:t>vstřebávání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podobá </a:t>
            </a:r>
            <a:r>
              <a:rPr lang="sk-SK" sz="2000" dirty="0" err="1" smtClean="0"/>
              <a:t>přirozené</a:t>
            </a:r>
            <a:r>
              <a:rPr lang="sk-SK" sz="2000" dirty="0" smtClean="0"/>
              <a:t> </a:t>
            </a:r>
            <a:r>
              <a:rPr lang="sk-SK" sz="2000" dirty="0" err="1" smtClean="0"/>
              <a:t>stravě</a:t>
            </a:r>
            <a:endParaRPr lang="sk-SK" sz="2000" dirty="0" smtClean="0"/>
          </a:p>
          <a:p>
            <a:r>
              <a:rPr lang="sk-SK" sz="2000" dirty="0" err="1" smtClean="0"/>
              <a:t>Podminkou</a:t>
            </a:r>
            <a:r>
              <a:rPr lang="sk-SK" sz="2000" dirty="0" smtClean="0"/>
              <a:t> </a:t>
            </a:r>
            <a:r>
              <a:rPr lang="sk-SK" sz="2000" dirty="0" err="1" smtClean="0"/>
              <a:t>pro</a:t>
            </a:r>
            <a:r>
              <a:rPr lang="sk-SK" sz="2000" dirty="0" smtClean="0"/>
              <a:t> </a:t>
            </a:r>
            <a:r>
              <a:rPr lang="sk-SK" sz="2000" dirty="0" err="1" smtClean="0"/>
              <a:t>podání</a:t>
            </a:r>
            <a:r>
              <a:rPr lang="sk-SK" sz="2000" dirty="0" smtClean="0"/>
              <a:t> </a:t>
            </a:r>
            <a:r>
              <a:rPr lang="sk-SK" sz="2000" dirty="0" err="1" smtClean="0"/>
              <a:t>polymerní</a:t>
            </a:r>
            <a:r>
              <a:rPr lang="sk-SK" sz="2000" dirty="0" smtClean="0"/>
              <a:t> výživy je funkční </a:t>
            </a:r>
            <a:r>
              <a:rPr lang="sk-SK" sz="2000" dirty="0" err="1" smtClean="0"/>
              <a:t>gastrointestinální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trakt s </a:t>
            </a:r>
            <a:r>
              <a:rPr lang="sk-SK" sz="2000" dirty="0" err="1" smtClean="0"/>
              <a:t>produkcí</a:t>
            </a:r>
            <a:r>
              <a:rPr lang="sk-SK" sz="2000" dirty="0" smtClean="0"/>
              <a:t> </a:t>
            </a:r>
            <a:r>
              <a:rPr lang="sk-SK" sz="2000" dirty="0" err="1" smtClean="0"/>
              <a:t>trávících</a:t>
            </a:r>
            <a:r>
              <a:rPr lang="sk-SK" sz="2000" dirty="0" smtClean="0"/>
              <a:t> </a:t>
            </a:r>
            <a:r>
              <a:rPr lang="sk-SK" sz="2000" dirty="0" err="1" smtClean="0"/>
              <a:t>enzymů</a:t>
            </a:r>
            <a:r>
              <a:rPr lang="sk-SK" sz="2000" dirty="0" smtClean="0"/>
              <a:t>. </a:t>
            </a:r>
          </a:p>
          <a:p>
            <a:r>
              <a:rPr lang="sk-SK" sz="2000" dirty="0" err="1" smtClean="0"/>
              <a:t>Polymerní</a:t>
            </a:r>
            <a:r>
              <a:rPr lang="sk-SK" sz="2000" dirty="0" smtClean="0"/>
              <a:t> EV </a:t>
            </a:r>
            <a:r>
              <a:rPr lang="sk-SK" sz="2000" dirty="0" err="1" smtClean="0"/>
              <a:t>se</a:t>
            </a:r>
            <a:r>
              <a:rPr lang="sk-SK" sz="2000" dirty="0" smtClean="0"/>
              <a:t> </a:t>
            </a:r>
            <a:r>
              <a:rPr lang="sk-SK" sz="2000" dirty="0" err="1" smtClean="0"/>
              <a:t>podává</a:t>
            </a:r>
            <a:r>
              <a:rPr lang="sk-SK" sz="2000" dirty="0" smtClean="0"/>
              <a:t> </a:t>
            </a:r>
            <a:r>
              <a:rPr lang="sk-SK" sz="2000" dirty="0" err="1" smtClean="0"/>
              <a:t>perorální</a:t>
            </a:r>
            <a:r>
              <a:rPr lang="sk-SK" sz="2000" dirty="0" smtClean="0"/>
              <a:t> cestou nebo výživovou sondou. </a:t>
            </a:r>
          </a:p>
          <a:p>
            <a:pPr>
              <a:buNone/>
            </a:pPr>
            <a:r>
              <a:rPr lang="sk-SK" sz="2000" dirty="0" smtClean="0"/>
              <a:t>     Sondová </a:t>
            </a:r>
            <a:r>
              <a:rPr lang="sk-SK" sz="2000" dirty="0" err="1" smtClean="0"/>
              <a:t>polymerní</a:t>
            </a:r>
            <a:r>
              <a:rPr lang="sk-SK" sz="2000" dirty="0" smtClean="0"/>
              <a:t> EV je </a:t>
            </a:r>
            <a:r>
              <a:rPr lang="sk-SK" sz="2000" dirty="0" err="1" smtClean="0"/>
              <a:t>indikována</a:t>
            </a:r>
            <a:r>
              <a:rPr lang="sk-SK" sz="2000" dirty="0" smtClean="0"/>
              <a:t> </a:t>
            </a:r>
            <a:r>
              <a:rPr lang="sk-SK" sz="2000" dirty="0" err="1" smtClean="0"/>
              <a:t>pacientům</a:t>
            </a:r>
            <a:r>
              <a:rPr lang="sk-SK" sz="2000" dirty="0" smtClean="0"/>
              <a:t>, u </a:t>
            </a:r>
            <a:r>
              <a:rPr lang="sk-SK" sz="2000" dirty="0" err="1" smtClean="0"/>
              <a:t>kterych</a:t>
            </a:r>
            <a:r>
              <a:rPr lang="sk-SK" sz="2000" dirty="0" smtClean="0"/>
              <a:t> </a:t>
            </a:r>
            <a:r>
              <a:rPr lang="sk-SK" sz="2000" dirty="0" err="1" smtClean="0"/>
              <a:t>perorální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</a:t>
            </a:r>
            <a:r>
              <a:rPr lang="sk-SK" sz="2000" dirty="0" err="1" smtClean="0"/>
              <a:t>příjem</a:t>
            </a:r>
            <a:r>
              <a:rPr lang="sk-SK" sz="2000" dirty="0" smtClean="0"/>
              <a:t> </a:t>
            </a:r>
            <a:r>
              <a:rPr lang="sk-SK" sz="2000" dirty="0" err="1" smtClean="0"/>
              <a:t>živin</a:t>
            </a:r>
            <a:r>
              <a:rPr lang="sk-SK" sz="2000" dirty="0" smtClean="0"/>
              <a:t> </a:t>
            </a:r>
            <a:r>
              <a:rPr lang="sk-SK" sz="2000" dirty="0" err="1" smtClean="0"/>
              <a:t>není</a:t>
            </a:r>
            <a:r>
              <a:rPr lang="sk-SK" sz="2000" dirty="0" smtClean="0"/>
              <a:t> možný, nebo nestačí k pokrytí energetických </a:t>
            </a:r>
            <a:r>
              <a:rPr lang="sk-SK" sz="2000" dirty="0" err="1" smtClean="0"/>
              <a:t>nároků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</a:t>
            </a:r>
            <a:r>
              <a:rPr lang="sk-SK" sz="2000" dirty="0" err="1" smtClean="0"/>
              <a:t>organismu</a:t>
            </a:r>
            <a:r>
              <a:rPr lang="sk-SK" sz="2000" dirty="0" smtClean="0"/>
              <a:t>. </a:t>
            </a:r>
          </a:p>
          <a:p>
            <a:r>
              <a:rPr lang="sk-SK" sz="2000" dirty="0" err="1" smtClean="0"/>
              <a:t>Sondova</a:t>
            </a:r>
            <a:r>
              <a:rPr lang="sk-SK" sz="2000" dirty="0" smtClean="0"/>
              <a:t> EV </a:t>
            </a:r>
            <a:r>
              <a:rPr lang="sk-SK" sz="2000" dirty="0" err="1" smtClean="0"/>
              <a:t>může</a:t>
            </a:r>
            <a:r>
              <a:rPr lang="sk-SK" sz="2000" dirty="0" smtClean="0"/>
              <a:t> buď </a:t>
            </a:r>
            <a:r>
              <a:rPr lang="sk-SK" sz="2000" dirty="0" err="1" smtClean="0"/>
              <a:t>plně</a:t>
            </a:r>
            <a:r>
              <a:rPr lang="sk-SK" sz="2000" dirty="0" smtClean="0"/>
              <a:t> </a:t>
            </a:r>
            <a:r>
              <a:rPr lang="sk-SK" sz="2000" dirty="0" err="1" smtClean="0"/>
              <a:t>pokrývat</a:t>
            </a:r>
            <a:r>
              <a:rPr lang="sk-SK" sz="2000" dirty="0" smtClean="0"/>
              <a:t> denní </a:t>
            </a:r>
            <a:r>
              <a:rPr lang="sk-SK" sz="2000" dirty="0" err="1" smtClean="0"/>
              <a:t>potřebu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</a:t>
            </a:r>
            <a:r>
              <a:rPr lang="sk-SK" sz="2000" dirty="0" err="1" smtClean="0"/>
              <a:t>živin</a:t>
            </a:r>
            <a:r>
              <a:rPr lang="sk-SK" sz="2000" dirty="0" smtClean="0"/>
              <a:t>, nebo </a:t>
            </a:r>
            <a:r>
              <a:rPr lang="sk-SK" sz="2000" dirty="0" err="1" smtClean="0"/>
              <a:t>pouze</a:t>
            </a:r>
            <a:r>
              <a:rPr lang="sk-SK" sz="2000" dirty="0" smtClean="0"/>
              <a:t> </a:t>
            </a:r>
            <a:r>
              <a:rPr lang="sk-SK" sz="2000" dirty="0" err="1" smtClean="0"/>
              <a:t>doplňovat</a:t>
            </a:r>
            <a:r>
              <a:rPr lang="sk-SK" sz="2000" dirty="0" smtClean="0"/>
              <a:t> </a:t>
            </a:r>
            <a:r>
              <a:rPr lang="sk-SK" sz="2000" dirty="0" err="1" smtClean="0"/>
              <a:t>částečný</a:t>
            </a:r>
            <a:r>
              <a:rPr lang="sk-SK" sz="2000" dirty="0" smtClean="0"/>
              <a:t> </a:t>
            </a:r>
            <a:r>
              <a:rPr lang="sk-SK" sz="2000" dirty="0" err="1" smtClean="0"/>
              <a:t>perorální</a:t>
            </a:r>
            <a:r>
              <a:rPr lang="sk-SK" sz="2000" dirty="0" smtClean="0"/>
              <a:t> </a:t>
            </a:r>
            <a:r>
              <a:rPr lang="sk-SK" sz="2000" dirty="0" err="1" smtClean="0"/>
              <a:t>příjem</a:t>
            </a:r>
            <a:r>
              <a:rPr lang="sk-SK" sz="2000" dirty="0" smtClean="0"/>
              <a:t> či </a:t>
            </a:r>
            <a:r>
              <a:rPr lang="sk-SK" sz="2000" dirty="0" err="1" smtClean="0"/>
              <a:t>částečnou</a:t>
            </a:r>
            <a:endParaRPr lang="sk-SK" sz="2000" dirty="0" smtClean="0"/>
          </a:p>
          <a:p>
            <a:pPr>
              <a:buNone/>
            </a:pPr>
            <a:r>
              <a:rPr lang="sk-SK" sz="2000" dirty="0" smtClean="0"/>
              <a:t>     </a:t>
            </a:r>
            <a:r>
              <a:rPr lang="sk-SK" sz="2000" dirty="0" err="1" smtClean="0"/>
              <a:t>parenteralní</a:t>
            </a:r>
            <a:r>
              <a:rPr lang="sk-SK" sz="2000" dirty="0" smtClean="0"/>
              <a:t> výživu.</a:t>
            </a:r>
          </a:p>
          <a:p>
            <a:r>
              <a:rPr lang="sk-SK" sz="2000" dirty="0" smtClean="0"/>
              <a:t>V praxi </a:t>
            </a:r>
            <a:r>
              <a:rPr lang="sk-SK" sz="2000" dirty="0" err="1" smtClean="0"/>
              <a:t>jsou</a:t>
            </a:r>
            <a:r>
              <a:rPr lang="sk-SK" sz="2000" dirty="0" smtClean="0"/>
              <a:t> </a:t>
            </a:r>
            <a:r>
              <a:rPr lang="sk-SK" sz="2000" dirty="0" err="1" smtClean="0"/>
              <a:t>nejčastěji</a:t>
            </a:r>
            <a:r>
              <a:rPr lang="sk-SK" sz="2000" dirty="0" smtClean="0"/>
              <a:t> používané </a:t>
            </a:r>
            <a:r>
              <a:rPr lang="sk-SK" sz="2000" dirty="0" err="1" smtClean="0"/>
              <a:t>přípravky</a:t>
            </a:r>
            <a:r>
              <a:rPr lang="sk-SK" sz="2000" dirty="0" smtClean="0"/>
              <a:t> EV </a:t>
            </a:r>
            <a:r>
              <a:rPr lang="sk-SK" sz="2000" dirty="0" err="1" smtClean="0"/>
              <a:t>právě</a:t>
            </a:r>
            <a:r>
              <a:rPr lang="sk-SK" sz="2000" dirty="0" smtClean="0"/>
              <a:t> </a:t>
            </a:r>
            <a:r>
              <a:rPr lang="sk-SK" sz="2000" dirty="0" err="1" smtClean="0"/>
              <a:t>polymerní</a:t>
            </a:r>
            <a:r>
              <a:rPr lang="sk-SK" sz="2000" dirty="0" smtClean="0"/>
              <a:t>.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energie v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b="1" dirty="0" err="1" smtClean="0"/>
              <a:t>Hypo</a:t>
            </a:r>
            <a:r>
              <a:rPr lang="sk-SK" b="1" dirty="0" smtClean="0"/>
              <a:t>/</a:t>
            </a:r>
            <a:r>
              <a:rPr lang="sk-SK" b="1" dirty="0" err="1" smtClean="0"/>
              <a:t>iso</a:t>
            </a:r>
            <a:r>
              <a:rPr lang="sk-SK" b="1" dirty="0" smtClean="0"/>
              <a:t>/</a:t>
            </a:r>
            <a:r>
              <a:rPr lang="sk-SK" b="1" dirty="0" err="1" smtClean="0"/>
              <a:t>hyperkalorická</a:t>
            </a:r>
            <a:r>
              <a:rPr lang="sk-SK" b="1" dirty="0" smtClean="0"/>
              <a:t> EV</a:t>
            </a:r>
          </a:p>
          <a:p>
            <a:r>
              <a:rPr lang="sk-SK" dirty="0" err="1" smtClean="0"/>
              <a:t>Hypokalorická</a:t>
            </a:r>
            <a:r>
              <a:rPr lang="sk-SK" dirty="0" smtClean="0"/>
              <a:t>  pod 1,0kcal/ml</a:t>
            </a:r>
          </a:p>
          <a:p>
            <a:r>
              <a:rPr lang="sk-SK" dirty="0" err="1" smtClean="0"/>
              <a:t>Isokalorická</a:t>
            </a:r>
            <a:r>
              <a:rPr lang="sk-SK" dirty="0" smtClean="0"/>
              <a:t> 1,0kcal/ml</a:t>
            </a:r>
          </a:p>
          <a:p>
            <a:r>
              <a:rPr lang="sk-SK" dirty="0" err="1" smtClean="0"/>
              <a:t>Hyperkalorická</a:t>
            </a:r>
            <a:r>
              <a:rPr lang="sk-SK" dirty="0" smtClean="0"/>
              <a:t> 1,3-1.5kcal/ml</a:t>
            </a:r>
          </a:p>
          <a:p>
            <a:pPr>
              <a:buNone/>
            </a:pPr>
            <a:r>
              <a:rPr lang="sk-SK" dirty="0" smtClean="0"/>
              <a:t>   (</a:t>
            </a:r>
            <a:r>
              <a:rPr lang="sk-SK" b="1" dirty="0" err="1" smtClean="0"/>
              <a:t>Energy</a:t>
            </a:r>
            <a:r>
              <a:rPr lang="sk-SK" dirty="0" smtClean="0"/>
              <a:t> v názvu)</a:t>
            </a:r>
          </a:p>
          <a:p>
            <a:r>
              <a:rPr lang="sk-SK" dirty="0" err="1" smtClean="0"/>
              <a:t>Hyperkalorická</a:t>
            </a:r>
            <a:r>
              <a:rPr lang="sk-SK" dirty="0" smtClean="0"/>
              <a:t> EV umožňuje </a:t>
            </a:r>
            <a:r>
              <a:rPr lang="sk-SK" dirty="0" err="1" smtClean="0"/>
              <a:t>dodat</a:t>
            </a:r>
            <a:r>
              <a:rPr lang="sk-SK" dirty="0" smtClean="0"/>
              <a:t> </a:t>
            </a:r>
            <a:r>
              <a:rPr lang="sk-SK" dirty="0" err="1" smtClean="0"/>
              <a:t>stejné</a:t>
            </a:r>
            <a:r>
              <a:rPr lang="sk-SK" dirty="0" smtClean="0"/>
              <a:t> </a:t>
            </a:r>
            <a:r>
              <a:rPr lang="sk-SK" dirty="0" err="1" smtClean="0"/>
              <a:t>množství</a:t>
            </a:r>
            <a:r>
              <a:rPr lang="sk-SK" dirty="0" smtClean="0"/>
              <a:t> energie </a:t>
            </a:r>
            <a:r>
              <a:rPr lang="sk-SK" dirty="0" err="1" smtClean="0"/>
              <a:t>při</a:t>
            </a:r>
            <a:r>
              <a:rPr lang="sk-SK" dirty="0" smtClean="0"/>
              <a:t> menším objemu EV – často lepší </a:t>
            </a:r>
            <a:r>
              <a:rPr lang="sk-SK" dirty="0" err="1" smtClean="0"/>
              <a:t>tolerance</a:t>
            </a:r>
            <a:r>
              <a:rPr lang="sk-SK" dirty="0" smtClean="0"/>
              <a:t> </a:t>
            </a:r>
            <a:r>
              <a:rPr lang="sk-SK" dirty="0" err="1" smtClean="0"/>
              <a:t>pacientem</a:t>
            </a:r>
            <a:endParaRPr lang="sk-SK" dirty="0" smtClean="0"/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Obsah </a:t>
            </a:r>
            <a:r>
              <a:rPr lang="sk-SK" dirty="0" err="1" smtClean="0"/>
              <a:t>bílkovin</a:t>
            </a:r>
            <a:r>
              <a:rPr lang="sk-SK" dirty="0" smtClean="0"/>
              <a:t> v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err="1" smtClean="0"/>
              <a:t>jsou</a:t>
            </a:r>
            <a:r>
              <a:rPr lang="sk-SK" dirty="0" smtClean="0"/>
              <a:t> </a:t>
            </a:r>
            <a:r>
              <a:rPr lang="sk-SK" dirty="0" err="1" smtClean="0"/>
              <a:t>situace</a:t>
            </a:r>
            <a:r>
              <a:rPr lang="sk-SK" dirty="0" smtClean="0"/>
              <a:t> </a:t>
            </a:r>
            <a:r>
              <a:rPr lang="sk-SK" dirty="0" err="1" smtClean="0"/>
              <a:t>ve</a:t>
            </a:r>
            <a:r>
              <a:rPr lang="sk-SK" dirty="0" smtClean="0"/>
              <a:t> </a:t>
            </a:r>
            <a:r>
              <a:rPr lang="sk-SK" dirty="0" err="1" smtClean="0"/>
              <a:t>kterých</a:t>
            </a:r>
            <a:r>
              <a:rPr lang="sk-SK" dirty="0" smtClean="0"/>
              <a:t> je zvýšená </a:t>
            </a:r>
            <a:r>
              <a:rPr lang="sk-SK" dirty="0" err="1" smtClean="0"/>
              <a:t>potřeba</a:t>
            </a:r>
            <a:r>
              <a:rPr lang="sk-SK" dirty="0" smtClean="0"/>
              <a:t> </a:t>
            </a:r>
            <a:r>
              <a:rPr lang="sk-SK" dirty="0" err="1" smtClean="0"/>
              <a:t>příjmu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bílkovin</a:t>
            </a:r>
            <a:r>
              <a:rPr lang="sk-SK" dirty="0" smtClean="0"/>
              <a:t> (pooperační hojení, popáleniny,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těžká</a:t>
            </a:r>
            <a:r>
              <a:rPr lang="sk-SK" dirty="0" smtClean="0"/>
              <a:t> </a:t>
            </a:r>
            <a:r>
              <a:rPr lang="sk-SK" dirty="0" err="1" smtClean="0"/>
              <a:t>hypalbuminémie</a:t>
            </a:r>
            <a:r>
              <a:rPr lang="sk-SK" dirty="0" smtClean="0"/>
              <a:t>, stresová </a:t>
            </a:r>
            <a:r>
              <a:rPr lang="sk-SK" dirty="0" err="1" smtClean="0"/>
              <a:t>malnutrice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s </a:t>
            </a:r>
            <a:r>
              <a:rPr lang="sk-SK" dirty="0" err="1" smtClean="0"/>
              <a:t>rozvojem</a:t>
            </a:r>
            <a:r>
              <a:rPr lang="sk-SK" dirty="0" smtClean="0"/>
              <a:t> </a:t>
            </a:r>
            <a:r>
              <a:rPr lang="sk-SK" dirty="0" err="1" smtClean="0"/>
              <a:t>sarkopénie</a:t>
            </a:r>
            <a:r>
              <a:rPr lang="sk-SK" dirty="0" smtClean="0"/>
              <a:t>, zvýšené </a:t>
            </a:r>
            <a:r>
              <a:rPr lang="sk-SK" dirty="0" err="1" smtClean="0"/>
              <a:t>ztráty</a:t>
            </a:r>
            <a:r>
              <a:rPr lang="sk-SK" dirty="0" smtClean="0"/>
              <a:t> </a:t>
            </a:r>
            <a:r>
              <a:rPr lang="sk-SK" dirty="0" err="1" smtClean="0"/>
              <a:t>bílkovin</a:t>
            </a:r>
            <a:r>
              <a:rPr lang="sk-SK" dirty="0" smtClean="0"/>
              <a:t> do </a:t>
            </a:r>
            <a:r>
              <a:rPr lang="sk-SK" dirty="0" err="1" smtClean="0"/>
              <a:t>střeva</a:t>
            </a:r>
            <a:r>
              <a:rPr lang="sk-SK" dirty="0" smtClean="0"/>
              <a:t>/moči)</a:t>
            </a:r>
          </a:p>
          <a:p>
            <a:r>
              <a:rPr lang="sk-SK" dirty="0" smtClean="0"/>
              <a:t>často </a:t>
            </a:r>
            <a:r>
              <a:rPr lang="sk-SK" dirty="0" err="1" smtClean="0"/>
              <a:t>potřeba</a:t>
            </a:r>
            <a:r>
              <a:rPr lang="sk-SK" dirty="0" smtClean="0"/>
              <a:t> </a:t>
            </a:r>
            <a:r>
              <a:rPr lang="sk-SK" dirty="0" err="1" smtClean="0"/>
              <a:t>bílkovin</a:t>
            </a:r>
            <a:r>
              <a:rPr lang="sk-SK" dirty="0" smtClean="0"/>
              <a:t> roste až k 1,5-2g/kg/den</a:t>
            </a:r>
          </a:p>
          <a:p>
            <a:r>
              <a:rPr lang="sk-SK" dirty="0" err="1" smtClean="0"/>
              <a:t>standardní</a:t>
            </a:r>
            <a:r>
              <a:rPr lang="sk-SK" dirty="0" smtClean="0"/>
              <a:t> obsah </a:t>
            </a:r>
            <a:r>
              <a:rPr lang="sk-SK" dirty="0" err="1" smtClean="0"/>
              <a:t>bílkovin</a:t>
            </a:r>
            <a:r>
              <a:rPr lang="sk-SK" dirty="0" smtClean="0"/>
              <a:t> v EV je cca 20-30g/500ml EV</a:t>
            </a:r>
          </a:p>
          <a:p>
            <a:r>
              <a:rPr lang="sk-SK" dirty="0" err="1" smtClean="0"/>
              <a:t>Přípravky</a:t>
            </a:r>
            <a:r>
              <a:rPr lang="sk-SK" dirty="0" smtClean="0"/>
              <a:t>  s vyšším </a:t>
            </a:r>
            <a:r>
              <a:rPr lang="sk-SK" dirty="0" err="1" smtClean="0"/>
              <a:t>obsahem</a:t>
            </a:r>
            <a:r>
              <a:rPr lang="sk-SK" dirty="0" smtClean="0"/>
              <a:t> </a:t>
            </a:r>
            <a:r>
              <a:rPr lang="sk-SK" dirty="0" err="1" smtClean="0"/>
              <a:t>proteinů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označují</a:t>
            </a:r>
            <a:r>
              <a:rPr lang="sk-SK" dirty="0" smtClean="0"/>
              <a:t> </a:t>
            </a:r>
            <a:r>
              <a:rPr lang="sk-SK" dirty="0" err="1" smtClean="0"/>
              <a:t>jako</a:t>
            </a:r>
            <a:r>
              <a:rPr lang="sk-SK" dirty="0" smtClean="0"/>
              <a:t> </a:t>
            </a:r>
            <a:r>
              <a:rPr lang="sk-SK" b="1" dirty="0" smtClean="0"/>
              <a:t>HP </a:t>
            </a:r>
            <a:r>
              <a:rPr lang="sk-SK" dirty="0" smtClean="0"/>
              <a:t>(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protein</a:t>
            </a:r>
            <a:r>
              <a:rPr lang="sk-SK" dirty="0" smtClean="0"/>
              <a:t>), obsah </a:t>
            </a:r>
            <a:r>
              <a:rPr lang="sk-SK" dirty="0" err="1" smtClean="0"/>
              <a:t>bílkovin</a:t>
            </a:r>
            <a:r>
              <a:rPr lang="sk-SK" dirty="0" smtClean="0"/>
              <a:t> nad 35g/v 500ml EV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Vláknina v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Solubilní vláknina (pektin, inulin a </a:t>
            </a:r>
            <a:r>
              <a:rPr lang="cs-CZ" dirty="0" err="1" smtClean="0"/>
              <a:t>oligofruktóza</a:t>
            </a:r>
            <a:r>
              <a:rPr lang="cs-CZ" dirty="0" smtClean="0"/>
              <a:t>) působí více v tenkém střevě a v proximální části tlustého střeva. Stimuluje růst </a:t>
            </a:r>
            <a:r>
              <a:rPr lang="cs-CZ" dirty="0" err="1" smtClean="0"/>
              <a:t>bifidobakterií</a:t>
            </a:r>
            <a:r>
              <a:rPr lang="cs-CZ" dirty="0" smtClean="0"/>
              <a:t>, které tvoří významnou část fyziologické střevní flóry (</a:t>
            </a:r>
            <a:r>
              <a:rPr lang="cs-CZ" dirty="0" err="1" smtClean="0"/>
              <a:t>prebiotický</a:t>
            </a:r>
            <a:r>
              <a:rPr lang="cs-CZ" dirty="0" smtClean="0"/>
              <a:t> efekt). Bakteriální fermentací vznikají z vlákniny mastné kyseliny s krátkým řetězcem, které jsou energetickým zdrojem pro </a:t>
            </a:r>
            <a:r>
              <a:rPr lang="cs-CZ" dirty="0" err="1" smtClean="0"/>
              <a:t>kolonocyty</a:t>
            </a:r>
            <a:r>
              <a:rPr lang="cs-CZ" dirty="0" smtClean="0"/>
              <a:t>, čímž dochází ke zlepšení slizniční bariéry tlustého střeva. </a:t>
            </a:r>
          </a:p>
          <a:p>
            <a:r>
              <a:rPr lang="cs-CZ" dirty="0" err="1" smtClean="0"/>
              <a:t>Nesolubilní</a:t>
            </a:r>
            <a:r>
              <a:rPr lang="cs-CZ" dirty="0" smtClean="0"/>
              <a:t> vláknina (celulóza, lignin a částečně hemicelulóza) působí více v distální části tlustého střeva, zvyšuje objem stolice a působí na střevní svalovinu. </a:t>
            </a:r>
          </a:p>
          <a:p>
            <a:r>
              <a:rPr lang="cs-CZ" dirty="0" smtClean="0"/>
              <a:t>Hlavním cílem podání vlákniny v EV je udržení fyziologické funkce střeva, zlepšení kontroly glykémie a hladiny tuků v krvi. Vláknina zlepšuje konzistenci stolice u průjmu i u zácpy a přispívá k úpravě času průchodu tráveniny střevem. U nemocných v intenzivní péči a po operacích snižuje </a:t>
            </a:r>
            <a:r>
              <a:rPr lang="cs-CZ" dirty="0" err="1" smtClean="0"/>
              <a:t>fermentabilní</a:t>
            </a:r>
            <a:r>
              <a:rPr lang="cs-CZ" dirty="0" smtClean="0"/>
              <a:t> vláknina intenzitu průjmu. </a:t>
            </a:r>
          </a:p>
          <a:p>
            <a:r>
              <a:rPr lang="cs-CZ" dirty="0" smtClean="0"/>
              <a:t>Denní doporučená dávka vlákniny závisí na věku a pohlaví a v průměru se pohybuje kolem hodnoty 30 g. Obecně je větší u mužů a u mladších jedinců. </a:t>
            </a:r>
            <a:br>
              <a:rPr lang="cs-CZ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Vláknina v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Nejvýraznějším projevem úplného chybění vlákniny ve výživě je zácpa</a:t>
            </a:r>
          </a:p>
          <a:p>
            <a:pPr>
              <a:spcBef>
                <a:spcPts val="1200"/>
              </a:spcBef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Přípravky s vlákninou </a:t>
            </a:r>
            <a:r>
              <a:rPr lang="cs-CZ" b="1" dirty="0" smtClean="0">
                <a:latin typeface="Arial" charset="0"/>
              </a:rPr>
              <a:t>jsou preferovány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při zácpě, při léčbě </a:t>
            </a:r>
            <a:r>
              <a:rPr lang="cs-CZ" dirty="0" err="1" smtClean="0">
                <a:latin typeface="Arial" charset="0"/>
              </a:rPr>
              <a:t>opioidy</a:t>
            </a:r>
            <a:endParaRPr lang="cs-CZ" dirty="0" smtClean="0">
              <a:latin typeface="Arial" charset="0"/>
            </a:endParaRP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při průjmech je vhodná rozpustná vláknina</a:t>
            </a:r>
          </a:p>
          <a:p>
            <a:pPr>
              <a:spcBef>
                <a:spcPts val="1200"/>
              </a:spcBef>
            </a:pPr>
            <a:r>
              <a:rPr lang="cs-CZ" b="1" dirty="0" smtClean="0">
                <a:latin typeface="Arial" charset="0"/>
              </a:rPr>
              <a:t>Před použitím nutno protřepat !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větší riziko ucpání tenké sondy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Přípravky s vlákninou jsou dražší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Nutrison</a:t>
            </a:r>
            <a: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Multifibre</a:t>
            </a:r>
            <a: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>obsah živin v množství 2000 ml/den</a:t>
            </a:r>
            <a:br>
              <a:rPr lang="cs-CZ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>k dispozici jsou vaky o objemu 1000ml</a:t>
            </a:r>
            <a:endParaRPr lang="sk-SK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000240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Energie         </a:t>
            </a:r>
            <a:r>
              <a:rPr lang="cs-CZ" altLang="cs-CZ" sz="2800" i="1" dirty="0" err="1" smtClean="0">
                <a:latin typeface="Arial" charset="0"/>
              </a:rPr>
              <a:t>kJ</a:t>
            </a:r>
            <a:r>
              <a:rPr lang="cs-CZ" altLang="cs-CZ" b="1" dirty="0" smtClean="0">
                <a:latin typeface="Arial" charset="0"/>
              </a:rPr>
              <a:t>			8400	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Bílkoviny	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            80	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err="1" smtClean="0">
                <a:latin typeface="Arial" charset="0"/>
              </a:rPr>
              <a:t>np</a:t>
            </a:r>
            <a:r>
              <a:rPr lang="cs-CZ" altLang="cs-CZ" b="1" dirty="0" smtClean="0">
                <a:latin typeface="Arial" charset="0"/>
              </a:rPr>
              <a:t>-</a:t>
            </a:r>
            <a:r>
              <a:rPr lang="cs-CZ" altLang="cs-CZ" b="1" dirty="0" err="1" smtClean="0">
                <a:latin typeface="Arial" charset="0"/>
              </a:rPr>
              <a:t>kJ</a:t>
            </a:r>
            <a:r>
              <a:rPr lang="cs-CZ" altLang="cs-CZ" b="1" dirty="0" smtClean="0">
                <a:latin typeface="Arial" charset="0"/>
              </a:rPr>
              <a:t> / 1gN			     550 : 1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Tuk	        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  78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Sacharidy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244	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Vláknina 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  </a:t>
            </a:r>
            <a:r>
              <a:rPr lang="cs-CZ" altLang="cs-CZ" b="1" dirty="0" smtClean="0">
                <a:solidFill>
                  <a:srgbClr val="FF0000"/>
                </a:solidFill>
                <a:latin typeface="Arial" charset="0"/>
              </a:rPr>
              <a:t>30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Vitamín C     </a:t>
            </a:r>
            <a:r>
              <a:rPr lang="cs-CZ" altLang="cs-CZ" sz="2800" i="1" dirty="0" smtClean="0">
                <a:latin typeface="Arial" charset="0"/>
              </a:rPr>
              <a:t>mg	</a:t>
            </a:r>
            <a:r>
              <a:rPr lang="cs-CZ" altLang="cs-CZ" b="1" dirty="0" smtClean="0">
                <a:latin typeface="Arial" charset="0"/>
              </a:rPr>
              <a:t>		  200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Vitamín B1   </a:t>
            </a:r>
            <a:r>
              <a:rPr lang="cs-CZ" altLang="cs-CZ" sz="2800" i="1" dirty="0" smtClean="0">
                <a:latin typeface="Arial" charset="0"/>
              </a:rPr>
              <a:t>mg	</a:t>
            </a:r>
            <a:r>
              <a:rPr lang="cs-CZ" altLang="cs-CZ" b="1" dirty="0" smtClean="0">
                <a:latin typeface="Arial" charset="0"/>
              </a:rPr>
              <a:t>		      3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Zinek            </a:t>
            </a:r>
            <a:r>
              <a:rPr lang="cs-CZ" altLang="cs-CZ" sz="2800" i="1" dirty="0" smtClean="0">
                <a:latin typeface="Arial" charset="0"/>
              </a:rPr>
              <a:t>mg</a:t>
            </a:r>
            <a:r>
              <a:rPr lang="cs-CZ" altLang="cs-CZ" b="1" dirty="0" smtClean="0">
                <a:latin typeface="Arial" charset="0"/>
              </a:rPr>
              <a:t>			    24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26073\Desktop\vyhody 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5040560" cy="58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Nutrison</a:t>
            </a:r>
            <a: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Energy</a:t>
            </a:r>
            <a: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cs-CZ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Multifibre</a:t>
            </a:r>
            <a: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>obsah živin v množství 1500 ml/den</a:t>
            </a:r>
            <a:br>
              <a:rPr lang="cs-CZ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>k dispozici jsou vaky o objemu 1500ml</a:t>
            </a:r>
            <a:endParaRPr lang="sk-SK" sz="2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143116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Energie         </a:t>
            </a:r>
            <a:r>
              <a:rPr lang="cs-CZ" altLang="cs-CZ" sz="2800" i="1" dirty="0" err="1" smtClean="0">
                <a:latin typeface="Arial" charset="0"/>
              </a:rPr>
              <a:t>kJ</a:t>
            </a:r>
            <a:r>
              <a:rPr lang="cs-CZ" altLang="cs-CZ" b="1" dirty="0" smtClean="0">
                <a:latin typeface="Arial" charset="0"/>
              </a:rPr>
              <a:t>			9400	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Bílkoviny	       </a:t>
            </a:r>
            <a:r>
              <a:rPr lang="cs-CZ" altLang="cs-CZ" sz="2800" i="1" dirty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            90	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err="1" smtClean="0">
                <a:latin typeface="Arial" charset="0"/>
              </a:rPr>
              <a:t>np-kJ</a:t>
            </a:r>
            <a:r>
              <a:rPr lang="cs-CZ" altLang="cs-CZ" b="1" dirty="0" smtClean="0">
                <a:latin typeface="Arial" charset="0"/>
              </a:rPr>
              <a:t> / 1gN			     550 : 1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Tuk	        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  87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Sacharidy      </a:t>
            </a:r>
            <a:r>
              <a:rPr lang="cs-CZ" altLang="cs-CZ" sz="2800" i="1" dirty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275	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Vláknina 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  22,5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Vitamín C     </a:t>
            </a:r>
            <a:r>
              <a:rPr lang="cs-CZ" altLang="cs-CZ" sz="2800" i="1" dirty="0" smtClean="0">
                <a:latin typeface="Arial" charset="0"/>
              </a:rPr>
              <a:t>mg</a:t>
            </a:r>
            <a:r>
              <a:rPr lang="cs-CZ" altLang="cs-CZ" sz="2800" i="1" dirty="0">
                <a:latin typeface="Arial" charset="0"/>
              </a:rPr>
              <a:t>	</a:t>
            </a:r>
            <a:r>
              <a:rPr lang="cs-CZ" altLang="cs-CZ" b="1" dirty="0" smtClean="0">
                <a:latin typeface="Arial" charset="0"/>
              </a:rPr>
              <a:t>		  225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Vitamín B1   </a:t>
            </a:r>
            <a:r>
              <a:rPr lang="cs-CZ" altLang="cs-CZ" sz="2800" i="1" dirty="0">
                <a:latin typeface="Arial" charset="0"/>
              </a:rPr>
              <a:t>mg	</a:t>
            </a:r>
            <a:r>
              <a:rPr lang="cs-CZ" altLang="cs-CZ" b="1" dirty="0" smtClean="0">
                <a:latin typeface="Arial" charset="0"/>
              </a:rPr>
              <a:t>		      3,5</a:t>
            </a:r>
          </a:p>
          <a:p>
            <a:pPr marL="0" indent="0" eaLnBrk="1" hangingPunct="1">
              <a:spcBef>
                <a:spcPts val="300"/>
              </a:spcBef>
              <a:buClr>
                <a:schemeClr val="tx2">
                  <a:lumMod val="50000"/>
                </a:schemeClr>
              </a:buClr>
              <a:buSzPct val="70000"/>
              <a:buFont typeface="Wingdings" pitchFamily="2" charset="2"/>
              <a:buNone/>
              <a:defRPr/>
            </a:pPr>
            <a:r>
              <a:rPr lang="cs-CZ" altLang="cs-CZ" b="1" dirty="0" smtClean="0">
                <a:latin typeface="Arial" charset="0"/>
              </a:rPr>
              <a:t>Zinek            </a:t>
            </a:r>
            <a:r>
              <a:rPr lang="cs-CZ" altLang="cs-CZ" sz="2800" i="1" dirty="0">
                <a:latin typeface="Arial" charset="0"/>
              </a:rPr>
              <a:t>mg</a:t>
            </a:r>
            <a:r>
              <a:rPr lang="cs-CZ" altLang="cs-CZ" b="1" dirty="0" smtClean="0">
                <a:latin typeface="Arial" charset="0"/>
              </a:rPr>
              <a:t>			    27</a:t>
            </a:r>
            <a:endParaRPr lang="cs-CZ" altLang="cs-CZ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000" b="1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Jevity</a:t>
            </a:r>
            <a: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Plus HP</a:t>
            </a:r>
            <a:br>
              <a:rPr lang="cs-CZ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>obsah živin v množství 1500 ml/den</a:t>
            </a:r>
            <a:br>
              <a:rPr lang="cs-CZ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/>
            </a:r>
            <a:br>
              <a:rPr lang="cs-CZ" sz="2000" dirty="0" smtClean="0">
                <a:solidFill>
                  <a:srgbClr val="000066"/>
                </a:solidFill>
                <a:latin typeface="Arial" charset="0"/>
              </a:rPr>
            </a:br>
            <a:r>
              <a:rPr lang="cs-CZ" sz="2000" dirty="0" smtClean="0">
                <a:solidFill>
                  <a:srgbClr val="000066"/>
                </a:solidFill>
                <a:latin typeface="Arial" charset="0"/>
              </a:rPr>
              <a:t>k dispozici jsou plastové lahve o objemu 500ml</a:t>
            </a:r>
            <a:endParaRPr lang="sk-SK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857364"/>
            <a:ext cx="8686800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ct val="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Energie         </a:t>
            </a:r>
            <a:r>
              <a:rPr lang="cs-CZ" altLang="cs-CZ" sz="2800" i="1" dirty="0" err="1" smtClean="0">
                <a:latin typeface="Arial" charset="0"/>
              </a:rPr>
              <a:t>kJ</a:t>
            </a:r>
            <a:r>
              <a:rPr lang="cs-CZ" altLang="cs-CZ" b="1" dirty="0" smtClean="0">
                <a:latin typeface="Arial" charset="0"/>
              </a:rPr>
              <a:t>			8150	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Bílkoviny	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          120	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err="1" smtClean="0">
                <a:latin typeface="Arial" charset="0"/>
              </a:rPr>
              <a:t>np</a:t>
            </a:r>
            <a:r>
              <a:rPr lang="cs-CZ" altLang="cs-CZ" b="1" dirty="0" smtClean="0">
                <a:latin typeface="Arial" charset="0"/>
              </a:rPr>
              <a:t>-</a:t>
            </a:r>
            <a:r>
              <a:rPr lang="cs-CZ" altLang="cs-CZ" b="1" dirty="0" err="1" smtClean="0">
                <a:latin typeface="Arial" charset="0"/>
              </a:rPr>
              <a:t>kJ</a:t>
            </a:r>
            <a:r>
              <a:rPr lang="cs-CZ" altLang="cs-CZ" b="1" dirty="0" smtClean="0">
                <a:latin typeface="Arial" charset="0"/>
              </a:rPr>
              <a:t> / 1gN			     320 : 1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Tuk	        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  65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Sacharidy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210	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Vláknina        </a:t>
            </a:r>
            <a:r>
              <a:rPr lang="cs-CZ" altLang="cs-CZ" sz="2800" i="1" dirty="0" smtClean="0">
                <a:latin typeface="Arial" charset="0"/>
              </a:rPr>
              <a:t>g</a:t>
            </a:r>
            <a:r>
              <a:rPr lang="cs-CZ" altLang="cs-CZ" b="1" dirty="0" smtClean="0">
                <a:latin typeface="Arial" charset="0"/>
              </a:rPr>
              <a:t>			    22,5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Vitamín C     </a:t>
            </a:r>
            <a:r>
              <a:rPr lang="cs-CZ" altLang="cs-CZ" sz="2800" i="1" dirty="0" smtClean="0">
                <a:latin typeface="Arial" charset="0"/>
              </a:rPr>
              <a:t>mg	</a:t>
            </a:r>
            <a:r>
              <a:rPr lang="cs-CZ" altLang="cs-CZ" b="1" dirty="0" smtClean="0">
                <a:latin typeface="Arial" charset="0"/>
              </a:rPr>
              <a:t>		  300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Vitamín B1   </a:t>
            </a:r>
            <a:r>
              <a:rPr lang="cs-CZ" altLang="cs-CZ" sz="2800" i="1" dirty="0" smtClean="0">
                <a:latin typeface="Arial" charset="0"/>
              </a:rPr>
              <a:t>mg	</a:t>
            </a:r>
            <a:r>
              <a:rPr lang="cs-CZ" altLang="cs-CZ" b="1" dirty="0" smtClean="0">
                <a:latin typeface="Arial" charset="0"/>
              </a:rPr>
              <a:t>		      3</a:t>
            </a:r>
          </a:p>
          <a:p>
            <a:pPr marL="0" indent="0">
              <a:spcBef>
                <a:spcPts val="300"/>
              </a:spcBef>
              <a:buClr>
                <a:schemeClr val="tx2">
                  <a:lumMod val="50000"/>
                </a:schemeClr>
              </a:buClr>
              <a:buNone/>
              <a:defRPr/>
            </a:pPr>
            <a:r>
              <a:rPr lang="cs-CZ" altLang="cs-CZ" b="1" dirty="0" smtClean="0">
                <a:latin typeface="Arial" charset="0"/>
              </a:rPr>
              <a:t>Zinek            </a:t>
            </a:r>
            <a:r>
              <a:rPr lang="cs-CZ" altLang="cs-CZ" sz="2800" i="1" dirty="0" smtClean="0">
                <a:latin typeface="Arial" charset="0"/>
              </a:rPr>
              <a:t>mg</a:t>
            </a:r>
            <a:r>
              <a:rPr lang="cs-CZ" altLang="cs-CZ" b="1" dirty="0" smtClean="0">
                <a:latin typeface="Arial" charset="0"/>
              </a:rPr>
              <a:t>			    25</a:t>
            </a:r>
            <a:endParaRPr lang="cs-CZ" altLang="cs-CZ" dirty="0" smtClean="0">
              <a:latin typeface="Arial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ilan\Desktop\srovnani 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42918"/>
            <a:ext cx="7639088" cy="5675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utrison energy multifib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428736"/>
            <a:ext cx="2323715" cy="4525962"/>
          </a:xfrm>
        </p:spPr>
      </p:pic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428736"/>
            <a:ext cx="4121528" cy="412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Oligomerní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obsahují jako zdroj bílkovin </a:t>
            </a:r>
            <a:r>
              <a:rPr lang="cs-CZ" dirty="0" err="1"/>
              <a:t>dipeptidy</a:t>
            </a:r>
            <a:r>
              <a:rPr lang="cs-CZ" dirty="0"/>
              <a:t> a </a:t>
            </a:r>
            <a:r>
              <a:rPr lang="cs-CZ" dirty="0" err="1"/>
              <a:t>tripeptidy</a:t>
            </a:r>
            <a:r>
              <a:rPr lang="cs-CZ" dirty="0"/>
              <a:t> vzniklé hydrolýzou použité bílkoviny (kaseinu, syrovátky, vaječného bílku, </a:t>
            </a:r>
            <a:r>
              <a:rPr lang="cs-CZ" dirty="0" err="1"/>
              <a:t>sojového</a:t>
            </a:r>
            <a:r>
              <a:rPr lang="cs-CZ" dirty="0"/>
              <a:t> proteinu). </a:t>
            </a:r>
            <a:endParaRPr lang="cs-CZ" dirty="0" smtClean="0"/>
          </a:p>
          <a:p>
            <a:r>
              <a:rPr lang="cs-CZ" dirty="0" smtClean="0"/>
              <a:t>Cukry </a:t>
            </a:r>
            <a:r>
              <a:rPr lang="cs-CZ" dirty="0"/>
              <a:t>jsou obsaženy ve formě nízkomolekulárních maltodextrinů, disacharidů a monosacharidů. </a:t>
            </a:r>
            <a:endParaRPr lang="cs-CZ" dirty="0" smtClean="0"/>
          </a:p>
          <a:p>
            <a:r>
              <a:rPr lang="cs-CZ" dirty="0" smtClean="0"/>
              <a:t>Tuky </a:t>
            </a:r>
            <a:r>
              <a:rPr lang="cs-CZ" dirty="0"/>
              <a:t>jsou přítomny ve formě směsi omega 3 a omega 6 esenciálních mastných kyselin a triglyceridů se středním řetězcem (MCT tuky), připravené z kokosového </a:t>
            </a:r>
            <a:r>
              <a:rPr lang="cs-CZ" dirty="0" smtClean="0"/>
              <a:t>oleje. </a:t>
            </a:r>
          </a:p>
          <a:p>
            <a:r>
              <a:rPr lang="cs-CZ" dirty="0" smtClean="0"/>
              <a:t>Minerály</a:t>
            </a:r>
            <a:r>
              <a:rPr lang="cs-CZ" dirty="0"/>
              <a:t>, vitaminy a stopové prvky jsou bilancovány dle denních dávek RDA.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8923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Přípravky</a:t>
            </a:r>
            <a:r>
              <a:rPr lang="sk-SK" dirty="0" smtClean="0"/>
              <a:t> </a:t>
            </a:r>
            <a:r>
              <a:rPr lang="sk-SK" dirty="0" err="1" smtClean="0"/>
              <a:t>Oligomerní</a:t>
            </a:r>
            <a:r>
              <a:rPr lang="sk-SK" dirty="0" smtClean="0"/>
              <a:t> </a:t>
            </a:r>
            <a:r>
              <a:rPr lang="sk-SK" dirty="0" err="1" smtClean="0"/>
              <a:t>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Klade </a:t>
            </a:r>
            <a:r>
              <a:rPr lang="sk-SK" dirty="0" err="1" smtClean="0"/>
              <a:t>minimální</a:t>
            </a:r>
            <a:r>
              <a:rPr lang="sk-SK" dirty="0" smtClean="0"/>
              <a:t> nároky na trávení a je </a:t>
            </a:r>
            <a:r>
              <a:rPr lang="sk-SK" dirty="0" err="1" smtClean="0"/>
              <a:t>téměř</a:t>
            </a:r>
            <a:r>
              <a:rPr lang="sk-SK" dirty="0" smtClean="0"/>
              <a:t> </a:t>
            </a:r>
            <a:r>
              <a:rPr lang="sk-SK" dirty="0" err="1" smtClean="0"/>
              <a:t>plně</a:t>
            </a:r>
            <a:r>
              <a:rPr lang="sk-SK" dirty="0" smtClean="0"/>
              <a:t> </a:t>
            </a:r>
            <a:r>
              <a:rPr lang="sk-SK" dirty="0" err="1" smtClean="0"/>
              <a:t>absorbovatelná</a:t>
            </a:r>
            <a:r>
              <a:rPr lang="sk-SK" dirty="0" smtClean="0"/>
              <a:t>. </a:t>
            </a:r>
          </a:p>
          <a:p>
            <a:r>
              <a:rPr lang="sk-SK" dirty="0" smtClean="0"/>
              <a:t>Určená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pacienty</a:t>
            </a:r>
            <a:r>
              <a:rPr lang="sk-SK" dirty="0" smtClean="0"/>
              <a:t> s poruchou trávení nebo </a:t>
            </a:r>
            <a:r>
              <a:rPr lang="sk-SK" dirty="0" err="1" smtClean="0"/>
              <a:t>střevní</a:t>
            </a:r>
            <a:r>
              <a:rPr lang="sk-SK" dirty="0" smtClean="0"/>
              <a:t> </a:t>
            </a:r>
            <a:r>
              <a:rPr lang="sk-SK" dirty="0" err="1" smtClean="0"/>
              <a:t>malabsorpcí</a:t>
            </a:r>
            <a:r>
              <a:rPr lang="sk-SK" dirty="0" smtClean="0"/>
              <a:t>. </a:t>
            </a:r>
          </a:p>
          <a:p>
            <a:r>
              <a:rPr lang="sk-SK" dirty="0" smtClean="0"/>
              <a:t>Pacienti s </a:t>
            </a:r>
            <a:r>
              <a:rPr lang="sk-SK" dirty="0" err="1" smtClean="0"/>
              <a:t>nedostatečnou</a:t>
            </a:r>
            <a:r>
              <a:rPr lang="sk-SK" dirty="0" smtClean="0"/>
              <a:t> nebo porušenou </a:t>
            </a:r>
            <a:r>
              <a:rPr lang="sk-SK" dirty="0" err="1" smtClean="0"/>
              <a:t>funkcí</a:t>
            </a:r>
            <a:r>
              <a:rPr lang="sk-SK" dirty="0" smtClean="0"/>
              <a:t> </a:t>
            </a:r>
            <a:r>
              <a:rPr lang="sk-SK" dirty="0" err="1" smtClean="0"/>
              <a:t>pankreatu</a:t>
            </a:r>
            <a:r>
              <a:rPr lang="sk-SK" dirty="0" smtClean="0"/>
              <a:t>, </a:t>
            </a:r>
            <a:r>
              <a:rPr lang="sk-SK" dirty="0" err="1" smtClean="0"/>
              <a:t>zánětlivým</a:t>
            </a:r>
            <a:r>
              <a:rPr lang="sk-SK" dirty="0" smtClean="0"/>
              <a:t> </a:t>
            </a:r>
            <a:r>
              <a:rPr lang="sk-SK" dirty="0" err="1" smtClean="0"/>
              <a:t>onemocněním</a:t>
            </a:r>
            <a:r>
              <a:rPr lang="sk-SK" dirty="0" smtClean="0"/>
              <a:t> </a:t>
            </a:r>
            <a:r>
              <a:rPr lang="sk-SK" dirty="0" err="1" smtClean="0"/>
              <a:t>střeva</a:t>
            </a:r>
            <a:r>
              <a:rPr lang="sk-SK" dirty="0" smtClean="0"/>
              <a:t> (</a:t>
            </a:r>
            <a:r>
              <a:rPr lang="sk-SK" dirty="0" err="1" smtClean="0"/>
              <a:t>např</a:t>
            </a:r>
            <a:r>
              <a:rPr lang="sk-SK" dirty="0" smtClean="0"/>
              <a:t>. M. </a:t>
            </a:r>
            <a:r>
              <a:rPr lang="sk-SK" dirty="0" err="1" smtClean="0"/>
              <a:t>Crohn</a:t>
            </a:r>
            <a:r>
              <a:rPr lang="sk-SK" dirty="0" smtClean="0"/>
              <a:t>), </a:t>
            </a:r>
            <a:r>
              <a:rPr lang="sk-SK" dirty="0" err="1" smtClean="0"/>
              <a:t>syndromem</a:t>
            </a:r>
            <a:r>
              <a:rPr lang="sk-SK" dirty="0" smtClean="0"/>
              <a:t> </a:t>
            </a:r>
            <a:r>
              <a:rPr lang="sk-SK" dirty="0" err="1" smtClean="0"/>
              <a:t>krátkého</a:t>
            </a:r>
            <a:r>
              <a:rPr lang="sk-SK" dirty="0" smtClean="0"/>
              <a:t> </a:t>
            </a:r>
            <a:r>
              <a:rPr lang="sk-SK" dirty="0" err="1" smtClean="0"/>
              <a:t>střeva</a:t>
            </a:r>
            <a:r>
              <a:rPr lang="sk-SK" dirty="0" smtClean="0"/>
              <a:t> nebo s </a:t>
            </a:r>
            <a:r>
              <a:rPr lang="sk-SK" dirty="0" err="1" smtClean="0"/>
              <a:t>poškozenou</a:t>
            </a:r>
            <a:r>
              <a:rPr lang="sk-SK" dirty="0" smtClean="0"/>
              <a:t> </a:t>
            </a:r>
            <a:r>
              <a:rPr lang="sk-SK" dirty="0" err="1" smtClean="0"/>
              <a:t>střevní</a:t>
            </a:r>
            <a:r>
              <a:rPr lang="sk-SK" dirty="0" smtClean="0"/>
              <a:t> </a:t>
            </a:r>
            <a:r>
              <a:rPr lang="sk-SK" dirty="0" err="1" smtClean="0"/>
              <a:t>sliznicí</a:t>
            </a:r>
            <a:r>
              <a:rPr lang="sk-SK" dirty="0" smtClean="0"/>
              <a:t> (</a:t>
            </a:r>
            <a:r>
              <a:rPr lang="sk-SK" dirty="0" err="1" smtClean="0"/>
              <a:t>např</a:t>
            </a:r>
            <a:r>
              <a:rPr lang="sk-SK" dirty="0" smtClean="0"/>
              <a:t>. po </a:t>
            </a:r>
            <a:r>
              <a:rPr lang="sk-SK" dirty="0" err="1" smtClean="0"/>
              <a:t>ozařování</a:t>
            </a:r>
            <a:r>
              <a:rPr lang="sk-SK" dirty="0" smtClean="0"/>
              <a:t>).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Nevýhody</a:t>
            </a:r>
          </a:p>
          <a:p>
            <a:r>
              <a:rPr lang="sk-SK" dirty="0" smtClean="0"/>
              <a:t>Vysoká </a:t>
            </a:r>
            <a:r>
              <a:rPr lang="sk-SK" dirty="0" err="1" smtClean="0"/>
              <a:t>osmolarita</a:t>
            </a:r>
            <a:r>
              <a:rPr lang="sk-SK" dirty="0" smtClean="0"/>
              <a:t> – častý rozvoj </a:t>
            </a:r>
            <a:r>
              <a:rPr lang="sk-SK" dirty="0" err="1" smtClean="0"/>
              <a:t>průjmu</a:t>
            </a:r>
            <a:endParaRPr lang="sk-SK" dirty="0" smtClean="0"/>
          </a:p>
          <a:p>
            <a:r>
              <a:rPr lang="sk-SK" dirty="0" smtClean="0"/>
              <a:t>Jen </a:t>
            </a:r>
            <a:r>
              <a:rPr lang="sk-SK" dirty="0" err="1" smtClean="0"/>
              <a:t>pro</a:t>
            </a:r>
            <a:r>
              <a:rPr lang="sk-SK" dirty="0" smtClean="0"/>
              <a:t> sondové </a:t>
            </a:r>
            <a:r>
              <a:rPr lang="sk-SK" dirty="0" err="1" smtClean="0"/>
              <a:t>podání</a:t>
            </a:r>
            <a:r>
              <a:rPr lang="sk-SK" dirty="0" smtClean="0"/>
              <a:t>  (chuťové vlastnosti)</a:t>
            </a:r>
          </a:p>
          <a:p>
            <a:r>
              <a:rPr lang="sk-SK" dirty="0" smtClean="0"/>
              <a:t>Menší </a:t>
            </a:r>
            <a:r>
              <a:rPr lang="sk-SK" dirty="0" err="1" smtClean="0"/>
              <a:t>stimulace</a:t>
            </a:r>
            <a:r>
              <a:rPr lang="sk-SK" dirty="0" smtClean="0"/>
              <a:t> </a:t>
            </a:r>
            <a:r>
              <a:rPr lang="sk-SK" dirty="0" err="1" smtClean="0"/>
              <a:t>trávícího</a:t>
            </a:r>
            <a:r>
              <a:rPr lang="sk-SK" dirty="0" smtClean="0"/>
              <a:t> traktu k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fyziologické činnosti (</a:t>
            </a:r>
            <a:r>
              <a:rPr lang="sk-SK" dirty="0" err="1" smtClean="0"/>
              <a:t>naštěpení</a:t>
            </a:r>
            <a:r>
              <a:rPr lang="sk-SK" dirty="0" smtClean="0"/>
              <a:t> </a:t>
            </a:r>
            <a:r>
              <a:rPr lang="sk-SK" dirty="0" err="1" smtClean="0"/>
              <a:t>živin</a:t>
            </a:r>
            <a:r>
              <a:rPr lang="sk-SK" dirty="0" smtClean="0"/>
              <a:t>)</a:t>
            </a:r>
          </a:p>
          <a:p>
            <a:r>
              <a:rPr lang="sk-SK" dirty="0" smtClean="0"/>
              <a:t>Neobsahuje vlákninu</a:t>
            </a:r>
          </a:p>
          <a:p>
            <a:r>
              <a:rPr lang="sk-SK" dirty="0" smtClean="0"/>
              <a:t>Vyšší cena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/>
          <a:lstStyle/>
          <a:p>
            <a:r>
              <a:rPr lang="sk-SK" dirty="0" err="1" smtClean="0"/>
              <a:t>Přípravky</a:t>
            </a:r>
            <a:r>
              <a:rPr lang="sk-SK" dirty="0" smtClean="0"/>
              <a:t> </a:t>
            </a:r>
            <a:r>
              <a:rPr lang="sk-SK" dirty="0" err="1" smtClean="0"/>
              <a:t>Oligomerní</a:t>
            </a:r>
            <a:r>
              <a:rPr lang="sk-SK" dirty="0" smtClean="0"/>
              <a:t> </a:t>
            </a:r>
            <a:r>
              <a:rPr lang="sk-SK" dirty="0" err="1" smtClean="0"/>
              <a:t>ev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Přípravky</a:t>
            </a:r>
            <a:r>
              <a:rPr lang="sk-SK" dirty="0" smtClean="0"/>
              <a:t> </a:t>
            </a:r>
            <a:r>
              <a:rPr lang="sk-SK" dirty="0" err="1" smtClean="0"/>
              <a:t>oligomerní</a:t>
            </a:r>
            <a:r>
              <a:rPr lang="sk-SK" dirty="0" smtClean="0"/>
              <a:t> EV</a:t>
            </a:r>
            <a:endParaRPr lang="sk-SK" dirty="0"/>
          </a:p>
        </p:txBody>
      </p:sp>
      <p:pic>
        <p:nvPicPr>
          <p:cNvPr id="4" name="Zástupný symbol pro obsah 3" descr="oligom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85926"/>
            <a:ext cx="8641421" cy="34276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Oligomerní</a:t>
            </a:r>
            <a:r>
              <a:rPr lang="sk-SK" dirty="0" smtClean="0"/>
              <a:t> EV</a:t>
            </a:r>
            <a:endParaRPr lang="sk-SK" dirty="0"/>
          </a:p>
        </p:txBody>
      </p:sp>
      <p:pic>
        <p:nvPicPr>
          <p:cNvPr id="4" name="Zástupný symbol pro obsah 3" descr="survi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4525962" cy="4525962"/>
          </a:xfrm>
        </p:spPr>
      </p:pic>
      <p:pic>
        <p:nvPicPr>
          <p:cNvPr id="5" name="Obrázek 4" descr="peptisor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571612"/>
            <a:ext cx="414340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Speciální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zvláštní </a:t>
            </a:r>
            <a:r>
              <a:rPr lang="cs-CZ" dirty="0"/>
              <a:t>složení uzpůsobené různým patologickým situacím, tedy specifické pro určitý typ </a:t>
            </a:r>
            <a:r>
              <a:rPr lang="cs-CZ" dirty="0" smtClean="0"/>
              <a:t>onemocnění</a:t>
            </a:r>
          </a:p>
          <a:p>
            <a:r>
              <a:rPr lang="cs-CZ" dirty="0" smtClean="0"/>
              <a:t>orgánově </a:t>
            </a:r>
            <a:r>
              <a:rPr lang="cs-CZ" dirty="0"/>
              <a:t>specifické typy přípravků vyhovují nutričním požadavkům při selhávání funkce některých orgánů. </a:t>
            </a:r>
            <a:endParaRPr lang="cs-CZ" dirty="0" smtClean="0"/>
          </a:p>
          <a:p>
            <a:r>
              <a:rPr lang="cs-CZ" dirty="0" smtClean="0"/>
              <a:t>specifické </a:t>
            </a:r>
            <a:r>
              <a:rPr lang="cs-CZ" dirty="0"/>
              <a:t>přípravky pro selhávání jater, ledvin nebo střeva a také přípravky pro selhání srdeční nebo respirační. U metabolických poruch mohou být využity speciální přípravky pro diabetiky a pro některé vrozené metabolické vady (především fenylketonurii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všechny </a:t>
            </a:r>
            <a:r>
              <a:rPr lang="cs-CZ" dirty="0"/>
              <a:t>speciální přípravky jsou proti standardním významně dražší a jejich nevhodné použití může vést ke komplikacím.</a:t>
            </a:r>
          </a:p>
        </p:txBody>
      </p:sp>
    </p:spTree>
    <p:extLst>
      <p:ext uri="{BB962C8B-B14F-4D97-AF65-F5344CB8AC3E}">
        <p14:creationId xmlns:p14="http://schemas.microsoft.com/office/powerpoint/2010/main" val="33102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b="1" kern="0" dirty="0"/>
              <a:t>Odhad potřeby energie (kcal/den</a:t>
            </a:r>
            <a:r>
              <a:rPr lang="cs-CZ" altLang="cs-CZ" b="1" kern="0" dirty="0" smtClean="0"/>
              <a:t>)</a:t>
            </a:r>
            <a:endParaRPr lang="cs-CZ" dirty="0"/>
          </a:p>
        </p:txBody>
      </p:sp>
      <p:pic>
        <p:nvPicPr>
          <p:cNvPr id="4" name="Picture 2" descr="C:\Users\Milan\Desktop\2-52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58" y="1361734"/>
            <a:ext cx="4867275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12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jaterním</a:t>
            </a:r>
            <a:r>
              <a:rPr lang="sk-SK" dirty="0" smtClean="0"/>
              <a:t> </a:t>
            </a:r>
            <a:r>
              <a:rPr lang="sk-SK" dirty="0" err="1" smtClean="0"/>
              <a:t>selhání</a:t>
            </a:r>
            <a:endParaRPr lang="sk-SK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ONS pro selhávání jater jsou obohaceny o větvené aminokyseliny na úkor aminokyselin aromatických a </a:t>
            </a:r>
            <a:r>
              <a:rPr lang="cs-CZ" dirty="0" err="1" smtClean="0"/>
              <a:t>methioninu</a:t>
            </a:r>
            <a:r>
              <a:rPr lang="cs-CZ" dirty="0" smtClean="0"/>
              <a:t>, přičemž mají zpravidla nižší obsah bílkovin a elektrolytů a současně vyšší koncentraci energie, což vyhovuje požadavkům na restrikci tekutin (</a:t>
            </a:r>
            <a:r>
              <a:rPr lang="cs-CZ" dirty="0" err="1" smtClean="0"/>
              <a:t>Fresubin</a:t>
            </a:r>
            <a:r>
              <a:rPr lang="cs-CZ" dirty="0" smtClean="0"/>
              <a:t> </a:t>
            </a:r>
            <a:r>
              <a:rPr lang="cs-CZ" dirty="0" err="1" smtClean="0"/>
              <a:t>Hepa</a:t>
            </a:r>
            <a:r>
              <a:rPr lang="cs-CZ" dirty="0" smtClean="0"/>
              <a:t>, </a:t>
            </a:r>
            <a:r>
              <a:rPr lang="cs-CZ" dirty="0" err="1" smtClean="0"/>
              <a:t>Nutricomp</a:t>
            </a:r>
            <a:r>
              <a:rPr lang="cs-CZ" dirty="0" smtClean="0"/>
              <a:t> </a:t>
            </a:r>
            <a:r>
              <a:rPr lang="cs-CZ" dirty="0" err="1" smtClean="0"/>
              <a:t>Hepa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Jsou vhodné především pro nemocné s jaterní encefalopatií. </a:t>
            </a:r>
            <a:br>
              <a:rPr lang="cs-CZ" dirty="0" smtClean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Nutricomp</a:t>
            </a:r>
            <a:r>
              <a:rPr lang="sk-SK" dirty="0" smtClean="0"/>
              <a:t> </a:t>
            </a:r>
            <a:r>
              <a:rPr lang="sk-SK" dirty="0" err="1" smtClean="0"/>
              <a:t>hepa</a:t>
            </a:r>
            <a:endParaRPr lang="sk-SK" dirty="0"/>
          </a:p>
        </p:txBody>
      </p:sp>
      <p:pic>
        <p:nvPicPr>
          <p:cNvPr id="4" name="Obrázek 3" descr="nutricomp-hepa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285860"/>
            <a:ext cx="5000636" cy="5000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EV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renální</a:t>
            </a:r>
            <a:r>
              <a:rPr lang="sk-SK" dirty="0" smtClean="0"/>
              <a:t> </a:t>
            </a:r>
            <a:r>
              <a:rPr lang="sk-SK" dirty="0" err="1" smtClean="0"/>
              <a:t>insuficienci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Přípravky pro konzervativní léčbu chronického renálního selhávání jsou vhodné pouze v </a:t>
            </a:r>
            <a:r>
              <a:rPr lang="cs-CZ" dirty="0" err="1" smtClean="0"/>
              <a:t>predialyzačním</a:t>
            </a:r>
            <a:r>
              <a:rPr lang="cs-CZ" dirty="0" smtClean="0"/>
              <a:t> období. Mají vysoký obsah energie v malém objemu a současně nízký obsah bílkovin a elektrolytů (</a:t>
            </a:r>
            <a:r>
              <a:rPr lang="cs-CZ" dirty="0" err="1" smtClean="0"/>
              <a:t>Suplena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U pacientů postupujících dialýzu již není restrikce bílkovin nutná (</a:t>
            </a:r>
            <a:r>
              <a:rPr lang="cs-CZ" dirty="0" err="1" smtClean="0"/>
              <a:t>Nepro</a:t>
            </a:r>
            <a:r>
              <a:rPr lang="cs-CZ" dirty="0" smtClean="0"/>
              <a:t> HP)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upl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714488"/>
            <a:ext cx="4554918" cy="4554918"/>
          </a:xfrm>
        </p:spPr>
      </p:pic>
      <p:pic>
        <p:nvPicPr>
          <p:cNvPr id="5" name="Obrázek 4" descr="ne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714488"/>
            <a:ext cx="419296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Dekubity a podpora hojení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podpoře hojení ran je možno využít ONS s vysokým obsahem bílkovin, obohacený o antioxidační vitaminy, selen a zinek (</a:t>
            </a:r>
            <a:r>
              <a:rPr lang="cs-CZ" dirty="0" err="1" smtClean="0"/>
              <a:t>Cubitan</a:t>
            </a:r>
            <a:r>
              <a:rPr lang="cs-CZ" dirty="0" smtClean="0"/>
              <a:t>).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939581" cy="59395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Diabetické přípravky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800" dirty="0" smtClean="0"/>
              <a:t>Obsahují </a:t>
            </a:r>
            <a:r>
              <a:rPr lang="cs-CZ" sz="3800" dirty="0"/>
              <a:t>sacharidy s nízkým glykemickým indexem, převážně škrob a fruktózu. Množství sacharidů je ve většině přípravků sníženo větší úhradou energie tukem. Sacharidy v různých přípravcích tvoří 32–60 % celkové energie, zatímco tuk kryje 33–50 % energie</a:t>
            </a:r>
            <a:r>
              <a:rPr lang="cs-CZ" sz="3800" dirty="0" smtClean="0"/>
              <a:t>.</a:t>
            </a:r>
          </a:p>
          <a:p>
            <a:r>
              <a:rPr lang="cs-CZ" sz="3800" dirty="0" smtClean="0"/>
              <a:t>Koncentrace </a:t>
            </a:r>
            <a:r>
              <a:rPr lang="cs-CZ" sz="3800" dirty="0"/>
              <a:t>energie u diabetických přípravků je nižší (kolem 1 kcal/ml) než u přípravků vysokoenergetických. </a:t>
            </a:r>
            <a:r>
              <a:rPr lang="cs-CZ" sz="3800" dirty="0" smtClean="0"/>
              <a:t>Nejméně </a:t>
            </a:r>
            <a:r>
              <a:rPr lang="cs-CZ" sz="3800" dirty="0"/>
              <a:t>polovinu celkového tuku tvoří </a:t>
            </a:r>
            <a:r>
              <a:rPr lang="cs-CZ" sz="3800" dirty="0" err="1"/>
              <a:t>mononesaturovaný</a:t>
            </a:r>
            <a:r>
              <a:rPr lang="cs-CZ" sz="3800" dirty="0"/>
              <a:t> tuk na úkor tuku saturovaného</a:t>
            </a:r>
            <a:r>
              <a:rPr lang="cs-CZ" sz="3800" dirty="0" smtClean="0"/>
              <a:t>.</a:t>
            </a:r>
          </a:p>
          <a:p>
            <a:r>
              <a:rPr lang="cs-CZ" sz="3800" dirty="0" smtClean="0"/>
              <a:t>Všechny </a:t>
            </a:r>
            <a:r>
              <a:rPr lang="cs-CZ" sz="3800" dirty="0"/>
              <a:t>diabetické přípravky obsahují vlákninu v množství 2–3 g na každých 100 ml, jejímž cílem je zpomalit vstřebávání sacharidů. </a:t>
            </a:r>
            <a:endParaRPr lang="cs-CZ" sz="3800" dirty="0" smtClean="0"/>
          </a:p>
          <a:p>
            <a:r>
              <a:rPr lang="cs-CZ" sz="3800" dirty="0" smtClean="0"/>
              <a:t>Existence </a:t>
            </a:r>
            <a:r>
              <a:rPr lang="cs-CZ" sz="3800" dirty="0"/>
              <a:t>diabetických přípravků zdaleka neznamená, že všichni diabetici musí mít tento typ přípravků. Naopak mnoho diabetiků dobře toleruje přípravky nediabetické, které jim zejména v případě podvýživy přinášejí výhodu vyšší dodávky energie a bílkovin. O toleranci nediabetických ONS je vhodné se přesvědčit vyšetřením glykémie za 1 hodinu po užití.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547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Glykemický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 smtClean="0"/>
              <a:t>Glykemický </a:t>
            </a:r>
            <a:r>
              <a:rPr lang="cs-CZ" b="1" dirty="0"/>
              <a:t>index</a:t>
            </a:r>
            <a:r>
              <a:rPr lang="cs-CZ" dirty="0"/>
              <a:t> (zkratka GI) </a:t>
            </a:r>
            <a:r>
              <a:rPr lang="cs-CZ" dirty="0" smtClean="0"/>
              <a:t>je bezrozměrná </a:t>
            </a:r>
            <a:r>
              <a:rPr lang="cs-CZ" dirty="0"/>
              <a:t>veličina, která udává rychlost využití glukózy tělem z určité potraviny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sz="3600" b="1" u="sng" dirty="0"/>
              <a:t>Rozdělení potravin podle </a:t>
            </a:r>
            <a:r>
              <a:rPr lang="cs-CZ" sz="3600" b="1" u="sng" dirty="0" smtClean="0"/>
              <a:t>GI</a:t>
            </a:r>
          </a:p>
          <a:p>
            <a:r>
              <a:rPr lang="cs-CZ" b="1" dirty="0" smtClean="0"/>
              <a:t>Potraviny </a:t>
            </a:r>
            <a:r>
              <a:rPr lang="cs-CZ" b="1" dirty="0"/>
              <a:t>s nízkým GI&lt;55</a:t>
            </a:r>
          </a:p>
          <a:p>
            <a:pPr marL="0" indent="0">
              <a:buNone/>
            </a:pPr>
            <a:r>
              <a:rPr lang="cs-CZ" dirty="0" smtClean="0"/>
              <a:t>      zvedají </a:t>
            </a:r>
            <a:r>
              <a:rPr lang="cs-CZ" dirty="0" err="1"/>
              <a:t>postprandiální</a:t>
            </a:r>
            <a:r>
              <a:rPr lang="cs-CZ" dirty="0"/>
              <a:t> glykémii (glykémii po jídle) velmi pomalu </a:t>
            </a:r>
            <a:r>
              <a:rPr lang="cs-CZ" dirty="0" smtClean="0"/>
              <a:t>– tyto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/>
              <a:t>potraviny jsou velmi vhodné pro diabetiky a pro redukční diety</a:t>
            </a:r>
          </a:p>
          <a:p>
            <a:pPr marL="0" indent="0">
              <a:buNone/>
            </a:pPr>
            <a:r>
              <a:rPr lang="cs-CZ" dirty="0" smtClean="0"/>
              <a:t>      např</a:t>
            </a:r>
            <a:r>
              <a:rPr lang="cs-CZ" dirty="0"/>
              <a:t>.: většina ovoce a zeleniny, ořechy, tmavá rýže, fruktóza, černý chléb, atd.</a:t>
            </a:r>
          </a:p>
          <a:p>
            <a:r>
              <a:rPr lang="cs-CZ" b="1" dirty="0"/>
              <a:t>Potraviny se středním GI 56-69</a:t>
            </a:r>
          </a:p>
          <a:p>
            <a:pPr marL="0" indent="0">
              <a:buNone/>
            </a:pPr>
            <a:r>
              <a:rPr lang="cs-CZ" dirty="0" smtClean="0"/>
              <a:t>      zvedají </a:t>
            </a:r>
            <a:r>
              <a:rPr lang="cs-CZ" dirty="0" err="1"/>
              <a:t>postprandiální</a:t>
            </a:r>
            <a:r>
              <a:rPr lang="cs-CZ" dirty="0"/>
              <a:t> glykémii středně rychle</a:t>
            </a:r>
          </a:p>
          <a:p>
            <a:r>
              <a:rPr lang="cs-CZ" b="1" dirty="0"/>
              <a:t>Potraviny s vysokým GI&gt;70</a:t>
            </a:r>
          </a:p>
          <a:p>
            <a:pPr marL="0" indent="0">
              <a:buNone/>
            </a:pPr>
            <a:r>
              <a:rPr lang="cs-CZ" dirty="0" smtClean="0"/>
              <a:t>      zvedají </a:t>
            </a:r>
            <a:r>
              <a:rPr lang="cs-CZ" dirty="0" err="1"/>
              <a:t>postprandiální</a:t>
            </a:r>
            <a:r>
              <a:rPr lang="cs-CZ" dirty="0"/>
              <a:t> glykémii velmi rychle - nevhodné pro diabetiky </a:t>
            </a:r>
            <a:r>
              <a:rPr lang="cs-CZ" dirty="0" smtClean="0"/>
              <a:t>ve</a:t>
            </a:r>
          </a:p>
          <a:p>
            <a:pPr marL="0" indent="0">
              <a:buNone/>
            </a:pPr>
            <a:r>
              <a:rPr lang="cs-CZ" dirty="0" smtClean="0"/>
              <a:t>      větším </a:t>
            </a:r>
            <a:r>
              <a:rPr lang="cs-CZ" dirty="0"/>
              <a:t>množství (pouze jako lék na </a:t>
            </a:r>
            <a:r>
              <a:rPr lang="cs-CZ" dirty="0" smtClean="0"/>
              <a:t>hypoglykémii)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např</a:t>
            </a:r>
            <a:r>
              <a:rPr lang="cs-CZ" dirty="0"/>
              <a:t>.: kukuřičné lupínky, brambory vařené, med, burizony, </a:t>
            </a:r>
            <a:r>
              <a:rPr lang="cs-CZ" dirty="0" smtClean="0"/>
              <a:t>bramborové</a:t>
            </a:r>
          </a:p>
          <a:p>
            <a:pPr marL="0" indent="0">
              <a:buNone/>
            </a:pPr>
            <a:r>
              <a:rPr lang="cs-CZ" dirty="0" smtClean="0"/>
              <a:t>      lupínky</a:t>
            </a:r>
            <a:r>
              <a:rPr lang="cs-CZ" dirty="0"/>
              <a:t>, glukóza, pivo (GI=110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4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Diabetická formule EV – obecný profil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vyšší obsah tuku		40-50 % energie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nižší obsah sacharidů	35-40 % energie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fruktóza  </a:t>
            </a:r>
            <a:r>
              <a:rPr lang="cs-CZ" sz="2800" dirty="0" smtClean="0">
                <a:latin typeface="Arial" charset="0"/>
              </a:rPr>
              <a:t>(GI=16)	</a:t>
            </a:r>
            <a:r>
              <a:rPr lang="cs-CZ" b="1" dirty="0" smtClean="0">
                <a:latin typeface="Arial" charset="0"/>
              </a:rPr>
              <a:t>	&lt;10 % energie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b="1" dirty="0" err="1" smtClean="0">
                <a:latin typeface="Arial" charset="0"/>
              </a:rPr>
              <a:t>isomaltulóza</a:t>
            </a:r>
            <a:r>
              <a:rPr lang="cs-CZ" b="1" dirty="0" smtClean="0">
                <a:latin typeface="Arial" charset="0"/>
              </a:rPr>
              <a:t>  </a:t>
            </a:r>
            <a:r>
              <a:rPr lang="cs-CZ" sz="2800" dirty="0" smtClean="0">
                <a:latin typeface="Arial" charset="0"/>
              </a:rPr>
              <a:t>(GI=32)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vysoký obsah MUFA	&gt;60% tuku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cs-CZ" b="1" dirty="0" smtClean="0">
                <a:latin typeface="Arial" charset="0"/>
              </a:rPr>
              <a:t>vláknina				7,5 g/500 ml</a:t>
            </a:r>
          </a:p>
          <a:p>
            <a:pPr marL="15875" indent="0">
              <a:spcBef>
                <a:spcPts val="6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endParaRPr lang="cs-CZ" dirty="0" smtClean="0">
              <a:latin typeface="Arial" charset="0"/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dfasdfa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7712103" cy="550864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Enterální     </a:t>
            </a:r>
            <a:r>
              <a:rPr lang="cs-CZ" sz="2800" i="1" dirty="0" smtClean="0">
                <a:solidFill>
                  <a:srgbClr val="000066"/>
                </a:solidFill>
                <a:latin typeface="Arial" charset="0"/>
              </a:rPr>
              <a:t>versus </a:t>
            </a:r>
            <a:r>
              <a:rPr lang="cs-CZ" sz="3600" i="1" dirty="0" smtClean="0">
                <a:solidFill>
                  <a:srgbClr val="000066"/>
                </a:solidFill>
                <a:latin typeface="Arial" charset="0"/>
              </a:rPr>
              <a:t>    </a:t>
            </a:r>
            <a:r>
              <a:rPr lang="cs-CZ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Mixovaná </a:t>
            </a:r>
            <a:br>
              <a:rPr lang="cs-CZ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cs-CZ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výživa			       strava</a:t>
            </a:r>
            <a:endParaRPr lang="cs-CZ" sz="3600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4800" y="1554162"/>
            <a:ext cx="3910010" cy="46609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2500" lnSpcReduction="20000"/>
          </a:bodyPr>
          <a:lstStyle/>
          <a:p>
            <a:pPr>
              <a:spcBef>
                <a:spcPts val="1200"/>
              </a:spcBef>
              <a:defRPr/>
            </a:pPr>
            <a:endParaRPr lang="cs-CZ" sz="2400" b="1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nutričně definovaná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koncentrovaná energie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menší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objem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vyšší nutriční hodnota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více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bílkovin</a:t>
            </a:r>
          </a:p>
          <a:p>
            <a:pPr>
              <a:defRPr/>
            </a:pP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více </a:t>
            </a: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vitamínů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může obsahovat vlákninu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lze podávat tenkou sondou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sterilní</a:t>
            </a:r>
          </a:p>
          <a:p>
            <a:pPr>
              <a:spcBef>
                <a:spcPts val="600"/>
              </a:spcBef>
              <a:defRPr/>
            </a:pPr>
            <a:r>
              <a:rPr lang="cs-CZ" sz="24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možnost skladování</a:t>
            </a:r>
          </a:p>
          <a:p>
            <a:pPr algn="ctr">
              <a:defRPr/>
            </a:pP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572000" y="1571612"/>
            <a:ext cx="4176712" cy="460851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0"/>
              </a:spcBef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nekonstantní </a:t>
            </a: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obsah živin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menší koncentrace živin    </a:t>
            </a:r>
          </a:p>
          <a:p>
            <a:pPr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velký </a:t>
            </a: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objem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nižší nutriční hodnota</a:t>
            </a:r>
          </a:p>
          <a:p>
            <a:pPr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málo </a:t>
            </a: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bílkovin</a:t>
            </a:r>
          </a:p>
          <a:p>
            <a:pPr>
              <a:defRPr/>
            </a:pPr>
            <a:r>
              <a:rPr lang="cs-CZ" sz="22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málo </a:t>
            </a: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vitamínů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neobsahuje vlákninu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nelze podat tenkou sondou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riziko kontaminace</a:t>
            </a:r>
          </a:p>
          <a:p>
            <a:pPr>
              <a:spcBef>
                <a:spcPts val="600"/>
              </a:spcBef>
              <a:defRPr/>
            </a:pPr>
            <a:r>
              <a:rPr lang="cs-CZ" sz="22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spotřebovat do 4 hodin</a:t>
            </a:r>
          </a:p>
          <a:p>
            <a:pPr algn="ctr">
              <a:defRPr/>
            </a:pPr>
            <a:endParaRPr lang="cs-CZ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500562" y="6286520"/>
            <a:ext cx="45005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Není vhodná pro léčbu malnutrice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Efekt specifické diabetické formule enterální výživy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Snížení glykémie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Zlepšení hladiny HbA1c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Snížení spotřeby insulinu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endParaRPr lang="cs-CZ" sz="1400" b="1" dirty="0" smtClean="0">
              <a:latin typeface="Arial" charset="0"/>
            </a:endParaRP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Bez významného snížení mortality, morbidity a doby pobytu podle menších klinických studií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Glykémie </a:t>
            </a:r>
            <a:r>
              <a:rPr lang="sk-SK" dirty="0" err="1" smtClean="0"/>
              <a:t>při</a:t>
            </a:r>
            <a:r>
              <a:rPr lang="sk-SK" dirty="0" smtClean="0"/>
              <a:t> Ev a PV klinické </a:t>
            </a:r>
            <a:r>
              <a:rPr lang="sk-SK" dirty="0" err="1" smtClean="0"/>
              <a:t>výživě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775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Výskyt hyperglykémie při umělé výživě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dirty="0" smtClean="0">
                <a:latin typeface="Arial" charset="0"/>
              </a:rPr>
              <a:t>enterální 		30 %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dirty="0" smtClean="0">
                <a:latin typeface="Arial" charset="0"/>
              </a:rPr>
              <a:t>parenterální		&gt;50 %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Nárůst komplikací již od G&gt; 6,3 </a:t>
            </a:r>
            <a:r>
              <a:rPr lang="cs-CZ" b="1" dirty="0" err="1" smtClean="0">
                <a:latin typeface="Arial" charset="0"/>
              </a:rPr>
              <a:t>mmol</a:t>
            </a:r>
            <a:r>
              <a:rPr lang="cs-CZ" b="1" dirty="0" smtClean="0">
                <a:latin typeface="Arial" charset="0"/>
              </a:rPr>
              <a:t>/l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Cíl pro glykémii při EV/PV &lt; 8,3 </a:t>
            </a:r>
            <a:r>
              <a:rPr lang="cs-CZ" b="1" dirty="0" err="1" smtClean="0">
                <a:solidFill>
                  <a:srgbClr val="FF0000"/>
                </a:solidFill>
                <a:latin typeface="Arial" charset="0"/>
              </a:rPr>
              <a:t>mmol</a:t>
            </a:r>
            <a:r>
              <a:rPr lang="cs-CZ" b="1" dirty="0" smtClean="0">
                <a:solidFill>
                  <a:srgbClr val="FF0000"/>
                </a:solidFill>
                <a:latin typeface="Arial" charset="0"/>
              </a:rPr>
              <a:t>/l</a:t>
            </a:r>
          </a:p>
          <a:p>
            <a:pPr marL="758825" lvl="1">
              <a:spcBef>
                <a:spcPct val="0"/>
              </a:spcBef>
              <a:buClr>
                <a:schemeClr val="tx2"/>
              </a:buClr>
              <a:buSzPct val="75000"/>
            </a:pPr>
            <a:r>
              <a:rPr lang="cs-CZ" dirty="0" smtClean="0">
                <a:latin typeface="Arial" charset="0"/>
              </a:rPr>
              <a:t>zlepšuje celkový výsledek léčby</a:t>
            </a:r>
          </a:p>
          <a:p>
            <a:pPr marL="358775">
              <a:spcBef>
                <a:spcPts val="1200"/>
              </a:spcBef>
              <a:buClr>
                <a:schemeClr val="tx2"/>
              </a:buClr>
              <a:buSzPct val="75000"/>
            </a:pPr>
            <a:r>
              <a:rPr lang="cs-CZ" b="1" dirty="0" smtClean="0">
                <a:latin typeface="Arial" charset="0"/>
              </a:rPr>
              <a:t>Hypoglykémie při PV/EV je definována hodnotou &lt; 3,9 </a:t>
            </a:r>
            <a:r>
              <a:rPr lang="cs-CZ" b="1" dirty="0" err="1" smtClean="0">
                <a:latin typeface="Arial" charset="0"/>
              </a:rPr>
              <a:t>mmol</a:t>
            </a:r>
            <a:r>
              <a:rPr lang="cs-CZ" b="1" dirty="0" smtClean="0">
                <a:latin typeface="Arial" charset="0"/>
              </a:rPr>
              <a:t>/l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Skladování</a:t>
            </a:r>
            <a:r>
              <a:rPr lang="sk-SK" dirty="0" smtClean="0"/>
              <a:t> TEKUTÉ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Uzavřené</a:t>
            </a:r>
            <a:r>
              <a:rPr lang="sk-SK" dirty="0" smtClean="0"/>
              <a:t> balení </a:t>
            </a:r>
            <a:r>
              <a:rPr lang="sk-SK" dirty="0" err="1" smtClean="0"/>
              <a:t>se</a:t>
            </a:r>
            <a:r>
              <a:rPr lang="sk-SK" dirty="0" smtClean="0"/>
              <a:t> skladuje </a:t>
            </a:r>
            <a:r>
              <a:rPr lang="sk-SK" dirty="0" err="1" smtClean="0"/>
              <a:t>při</a:t>
            </a:r>
            <a:r>
              <a:rPr lang="sk-SK" dirty="0" smtClean="0"/>
              <a:t> pokojové </a:t>
            </a:r>
            <a:r>
              <a:rPr lang="sk-SK" dirty="0" err="1" smtClean="0"/>
              <a:t>teplotě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Po </a:t>
            </a:r>
            <a:r>
              <a:rPr lang="sk-SK" dirty="0" err="1" smtClean="0"/>
              <a:t>otevření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musí </a:t>
            </a:r>
            <a:r>
              <a:rPr lang="sk-SK" dirty="0" err="1" smtClean="0"/>
              <a:t>uchovat</a:t>
            </a:r>
            <a:r>
              <a:rPr lang="sk-SK" dirty="0" smtClean="0"/>
              <a:t> v chladu a u </a:t>
            </a:r>
            <a:r>
              <a:rPr lang="sk-SK" dirty="0" err="1" smtClean="0"/>
              <a:t>dospělých</a:t>
            </a:r>
            <a:r>
              <a:rPr lang="sk-SK" dirty="0" smtClean="0"/>
              <a:t> </a:t>
            </a:r>
            <a:r>
              <a:rPr lang="sk-SK" dirty="0" err="1" smtClean="0"/>
              <a:t>pacientů</a:t>
            </a:r>
            <a:r>
              <a:rPr lang="sk-SK" dirty="0" smtClean="0"/>
              <a:t> </a:t>
            </a:r>
            <a:r>
              <a:rPr lang="sk-SK" dirty="0" err="1" smtClean="0"/>
              <a:t>spotřebovat</a:t>
            </a:r>
            <a:r>
              <a:rPr lang="sk-SK" dirty="0" smtClean="0"/>
              <a:t> do 24 </a:t>
            </a:r>
            <a:r>
              <a:rPr lang="sk-SK" dirty="0" err="1" smtClean="0"/>
              <a:t>hodin</a:t>
            </a:r>
            <a:endParaRPr lang="sk-SK" dirty="0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Orientační ceny EV (cena 1 Litru EV)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/>
          <a:lstStyle/>
          <a:p>
            <a:r>
              <a:rPr lang="sk-SK" b="1" dirty="0" err="1" smtClean="0"/>
              <a:t>Polymerní</a:t>
            </a:r>
            <a:endParaRPr lang="sk-SK" b="1" dirty="0" smtClean="0"/>
          </a:p>
          <a:p>
            <a:pPr>
              <a:buNone/>
            </a:pPr>
            <a:r>
              <a:rPr lang="sk-SK" dirty="0" err="1" smtClean="0"/>
              <a:t>Isource</a:t>
            </a:r>
            <a:r>
              <a:rPr lang="sk-SK" dirty="0" smtClean="0"/>
              <a:t> </a:t>
            </a:r>
            <a:r>
              <a:rPr lang="sk-SK" dirty="0" err="1" smtClean="0"/>
              <a:t>standard</a:t>
            </a:r>
            <a:r>
              <a:rPr lang="sk-SK" dirty="0" smtClean="0"/>
              <a:t> </a:t>
            </a:r>
            <a:r>
              <a:rPr lang="sk-SK" dirty="0" err="1" smtClean="0"/>
              <a:t>balance</a:t>
            </a:r>
            <a:r>
              <a:rPr lang="sk-SK" dirty="0" smtClean="0"/>
              <a:t>    290Kč/litr</a:t>
            </a:r>
          </a:p>
          <a:p>
            <a:pPr>
              <a:buNone/>
            </a:pPr>
            <a:r>
              <a:rPr lang="sk-SK" dirty="0" err="1" smtClean="0"/>
              <a:t>Nutrison</a:t>
            </a:r>
            <a:r>
              <a:rPr lang="sk-SK" dirty="0" smtClean="0"/>
              <a:t> </a:t>
            </a:r>
            <a:r>
              <a:rPr lang="sk-SK" dirty="0" err="1" smtClean="0"/>
              <a:t>standard</a:t>
            </a:r>
            <a:r>
              <a:rPr lang="sk-SK" dirty="0" smtClean="0"/>
              <a:t>  350Kč/litr</a:t>
            </a:r>
          </a:p>
          <a:p>
            <a:r>
              <a:rPr lang="sk-SK" b="1" dirty="0" err="1" smtClean="0"/>
              <a:t>Oligomerní</a:t>
            </a:r>
            <a:endParaRPr lang="sk-SK" b="1" dirty="0" smtClean="0"/>
          </a:p>
          <a:p>
            <a:pPr>
              <a:buNone/>
            </a:pPr>
            <a:r>
              <a:rPr lang="sk-SK" dirty="0" err="1" smtClean="0"/>
              <a:t>Survimed</a:t>
            </a:r>
            <a:r>
              <a:rPr lang="sk-SK" dirty="0" smtClean="0"/>
              <a:t>  cca 450kč/litr</a:t>
            </a:r>
          </a:p>
          <a:p>
            <a:r>
              <a:rPr lang="sk-SK" b="1" dirty="0" err="1" smtClean="0"/>
              <a:t>Speciální</a:t>
            </a:r>
            <a:endParaRPr lang="sk-SK" b="1" dirty="0" smtClean="0"/>
          </a:p>
          <a:p>
            <a:pPr>
              <a:buNone/>
            </a:pPr>
            <a:r>
              <a:rPr lang="sk-SK" dirty="0" err="1" smtClean="0"/>
              <a:t>Nutricomp</a:t>
            </a:r>
            <a:r>
              <a:rPr lang="sk-SK" dirty="0" smtClean="0"/>
              <a:t> </a:t>
            </a:r>
            <a:r>
              <a:rPr lang="sk-SK" dirty="0" err="1" smtClean="0"/>
              <a:t>Hepa</a:t>
            </a:r>
            <a:r>
              <a:rPr lang="sk-SK" dirty="0" smtClean="0"/>
              <a:t>   280Kč/litr</a:t>
            </a:r>
          </a:p>
          <a:p>
            <a:pPr>
              <a:buNone/>
            </a:pPr>
            <a:r>
              <a:rPr lang="sk-SK" dirty="0" err="1" smtClean="0"/>
              <a:t>Diben</a:t>
            </a:r>
            <a:r>
              <a:rPr lang="sk-SK" dirty="0" smtClean="0"/>
              <a:t> HP    420kč/litr</a:t>
            </a:r>
          </a:p>
          <a:p>
            <a:pPr>
              <a:buNone/>
            </a:pPr>
            <a:endParaRPr lang="sk-SK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Modulová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600" b="1" dirty="0"/>
              <a:t>Modulové přípravky</a:t>
            </a:r>
            <a:r>
              <a:rPr lang="cs-CZ" sz="1600" dirty="0"/>
              <a:t> obsahují jednotlivé druhy hlavních živin (nebo i kombinace živin), jejichž pomocí je možno individualizovat složení výživy. </a:t>
            </a:r>
            <a:br>
              <a:rPr lang="cs-CZ" sz="1600" dirty="0"/>
            </a:br>
            <a:endParaRPr lang="cs-CZ" sz="1600" dirty="0" smtClean="0"/>
          </a:p>
          <a:p>
            <a:r>
              <a:rPr lang="cs-CZ" sz="1600" dirty="0" smtClean="0"/>
              <a:t>Zdrojem </a:t>
            </a:r>
            <a:r>
              <a:rPr lang="cs-CZ" sz="1600" dirty="0"/>
              <a:t>pro </a:t>
            </a:r>
            <a:r>
              <a:rPr lang="cs-CZ" sz="1600" b="1" dirty="0"/>
              <a:t>bílkovinný modul </a:t>
            </a:r>
            <a:r>
              <a:rPr lang="cs-CZ" sz="1600" dirty="0"/>
              <a:t>může být mléčný protein kasein, laktalbumin, vaječný albumin nebo pšeničný či sójový protein. Prášková forma čisté bílkoviny (</a:t>
            </a:r>
            <a:r>
              <a:rPr lang="cs-CZ" sz="1600" dirty="0" err="1"/>
              <a:t>Protifar</a:t>
            </a:r>
            <a:r>
              <a:rPr lang="cs-CZ" sz="1600" dirty="0"/>
              <a:t> </a:t>
            </a:r>
            <a:r>
              <a:rPr lang="cs-CZ" sz="1600" dirty="0" err="1"/>
              <a:t>pulvis</a:t>
            </a:r>
            <a:r>
              <a:rPr lang="cs-CZ" sz="1600" dirty="0"/>
              <a:t> s obsahem 90 % mléčné bílkoviny) je přípravek neutrální chuti, který je možno přidávat do běžné stravy, zejména do jogurtů a kaší, nebo užívat jako 30% roztok k popíjení. Zvýšený příjem bílkovin může být nezbytný u mnoha nemocných s podvýživou nebo i v riziku podvýživy a také pro nemocné v metabolickém stresu.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b="1" dirty="0" smtClean="0"/>
              <a:t>Sacharidovým </a:t>
            </a:r>
            <a:r>
              <a:rPr lang="cs-CZ" sz="1600" b="1" dirty="0"/>
              <a:t>modulem</a:t>
            </a:r>
            <a:r>
              <a:rPr lang="cs-CZ" sz="1600" dirty="0"/>
              <a:t> je maltodextrin (</a:t>
            </a:r>
            <a:r>
              <a:rPr lang="cs-CZ" sz="1600" dirty="0" err="1"/>
              <a:t>Fantomalt</a:t>
            </a:r>
            <a:r>
              <a:rPr lang="cs-CZ" sz="1600" dirty="0"/>
              <a:t> </a:t>
            </a:r>
            <a:r>
              <a:rPr lang="cs-CZ" sz="1600" dirty="0" err="1"/>
              <a:t>pulvis</a:t>
            </a:r>
            <a:r>
              <a:rPr lang="cs-CZ" sz="1600" dirty="0"/>
              <a:t>, enzymaticky štěpený kukuřičný škrob), kterým je možno zvýšit dodávku energie v různých klinických situacích. Protože maltodextrin není sladký, může být přidán do běžné stravy, nápojů nebo i k enterální výživě ve větším množství. 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cs-CZ" sz="1600" b="1" dirty="0" smtClean="0"/>
              <a:t>Tukový </a:t>
            </a:r>
            <a:r>
              <a:rPr lang="cs-CZ" sz="1600" b="1" dirty="0"/>
              <a:t>modul </a:t>
            </a:r>
            <a:r>
              <a:rPr lang="cs-CZ" sz="1600" dirty="0"/>
              <a:t>obsahuje vysoce koncentrovanou energii ve formě samotného tuku. Umožňuje zvýšit dodávku energie ve velmi malém objemu, což je namístě při nutnosti omezit tekutiny, zejména při srdečním selhávání a při chronické renální insuficienci, kdy vyhovuje i požadavku na současné omezení bílkovin. </a:t>
            </a:r>
          </a:p>
        </p:txBody>
      </p:sp>
    </p:spTree>
    <p:extLst>
      <p:ext uri="{BB962C8B-B14F-4D97-AF65-F5344CB8AC3E}">
        <p14:creationId xmlns:p14="http://schemas.microsoft.com/office/powerpoint/2010/main" val="3226669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rotifa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3050"/>
            <a:ext cx="3268305" cy="4525962"/>
          </a:xfrm>
        </p:spPr>
      </p:pic>
      <p:pic>
        <p:nvPicPr>
          <p:cNvPr id="5" name="Obrázek 4" descr="fantoma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1714488"/>
            <a:ext cx="450059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Přípravky enterální výživy v </a:t>
            </a:r>
            <a:br>
              <a:rPr lang="cs-CZ" b="1" dirty="0" smtClean="0"/>
            </a:br>
            <a:r>
              <a:rPr lang="cs-CZ" b="1" dirty="0" smtClean="0"/>
              <a:t>práškové formě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Pokud nemocný netoleruje tekuté přípravky, mohou být vhodné doplňky v práškové formě. </a:t>
            </a:r>
          </a:p>
          <a:p>
            <a:r>
              <a:rPr lang="cs-CZ" dirty="0" smtClean="0"/>
              <a:t>Lze rozpustit v převařené vodě nebo v tekutých potravinách, nebo je možno přidávat je do omáček, polévek a dalších součástí stravy při její přípravě (fortifikace stravy).</a:t>
            </a:r>
          </a:p>
          <a:p>
            <a:r>
              <a:rPr lang="cs-CZ" dirty="0" smtClean="0"/>
              <a:t>Práškové přípravky mohou mít kompletní složení všech živin, nebo může jít o samostatnou bílkovinu či sacharidy (modulová výživa). Speciální instantní zahušťovadla v práškové formě slouží k usnadnění polykání při dysfagických potížích. </a:t>
            </a:r>
            <a:endParaRPr lang="sk-SK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571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Přípravky usnadňující polykání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U nemocných s poruchami polykání přichází v úvahu úprava stravy včetně tekutin pomocí instantního zahušťovadla, většinou na bázi kukuřičného škrobu (Nutilis, </a:t>
            </a:r>
            <a:r>
              <a:rPr lang="cs-CZ" dirty="0" err="1" smtClean="0"/>
              <a:t>ResourceThicken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). </a:t>
            </a:r>
          </a:p>
          <a:p>
            <a:r>
              <a:rPr lang="cs-CZ" dirty="0" smtClean="0"/>
              <a:t>Podle množství zahušťovadla je možno upravit tekutiny do podoby sirupu, krému nebo pudinku. V každém z těchto případů je použitím přípravku usnadněno polykání upravené potraviny. 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4623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nutil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000528" cy="4000528"/>
          </a:xfrm>
        </p:spPr>
      </p:pic>
      <p:pic>
        <p:nvPicPr>
          <p:cNvPr id="5" name="Obrázek 4" descr="thickenup-clear-c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571612"/>
            <a:ext cx="4000528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Komplikace</a:t>
            </a:r>
            <a:r>
              <a:rPr lang="sk-SK" dirty="0" smtClean="0"/>
              <a:t> EV </a:t>
            </a:r>
            <a:br>
              <a:rPr lang="sk-SK" dirty="0" smtClean="0"/>
            </a:br>
            <a:r>
              <a:rPr lang="sk-SK" dirty="0" err="1" smtClean="0"/>
              <a:t>komplikace</a:t>
            </a:r>
            <a:r>
              <a:rPr lang="sk-SK" dirty="0" smtClean="0"/>
              <a:t> zavedení sondy (NGS, NJS)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obtížné zavádění (nespolupracující pacient)</a:t>
            </a:r>
          </a:p>
          <a:p>
            <a:r>
              <a:rPr lang="cs-CZ" altLang="cs-CZ" dirty="0" smtClean="0"/>
              <a:t>aspirace při zavádění</a:t>
            </a:r>
          </a:p>
          <a:p>
            <a:r>
              <a:rPr lang="cs-CZ" altLang="cs-CZ" dirty="0" smtClean="0"/>
              <a:t>špatná pozice zavedené sondy</a:t>
            </a:r>
          </a:p>
          <a:p>
            <a:r>
              <a:rPr lang="cs-CZ" altLang="cs-CZ" dirty="0" smtClean="0"/>
              <a:t>dislokace sondy</a:t>
            </a:r>
          </a:p>
          <a:p>
            <a:r>
              <a:rPr lang="cs-CZ" altLang="cs-CZ" dirty="0" smtClean="0"/>
              <a:t>krvácení z nosu</a:t>
            </a:r>
          </a:p>
          <a:p>
            <a:r>
              <a:rPr lang="cs-CZ" altLang="cs-CZ" dirty="0" smtClean="0"/>
              <a:t>eroze a otlaky v místě inserce sondy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Enterální výživa - kontraindikace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náhlé příhody břišní</a:t>
            </a:r>
          </a:p>
          <a:p>
            <a:r>
              <a:rPr lang="cs-CZ" b="1" dirty="0"/>
              <a:t>krvácení do trávicího traktu</a:t>
            </a:r>
          </a:p>
          <a:p>
            <a:r>
              <a:rPr lang="cs-CZ" b="1" dirty="0"/>
              <a:t>i</a:t>
            </a:r>
            <a:r>
              <a:rPr lang="cs-CZ" b="1" dirty="0" smtClean="0"/>
              <a:t>leus</a:t>
            </a:r>
            <a:endParaRPr lang="cs-CZ" b="1" dirty="0"/>
          </a:p>
          <a:p>
            <a:r>
              <a:rPr lang="cs-CZ" b="1" dirty="0"/>
              <a:t>vysoké střevní píštěle</a:t>
            </a:r>
          </a:p>
          <a:p>
            <a:r>
              <a:rPr lang="cs-CZ" b="1" dirty="0"/>
              <a:t>úplná ztráta funkce střeva (</a:t>
            </a:r>
            <a:r>
              <a:rPr lang="cs-CZ" b="1" dirty="0" err="1"/>
              <a:t>mukozitida</a:t>
            </a:r>
            <a:r>
              <a:rPr lang="cs-CZ" b="1" dirty="0" smtClean="0"/>
              <a:t>,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</a:t>
            </a:r>
            <a:r>
              <a:rPr lang="cs-CZ" b="1" dirty="0"/>
              <a:t>těžké enteritidy a kolitidy)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 smtClean="0"/>
              <a:t>Komplikace spojené s EV</a:t>
            </a:r>
            <a:br>
              <a:rPr lang="cs-CZ" altLang="cs-CZ" dirty="0" smtClean="0"/>
            </a:br>
            <a:r>
              <a:rPr lang="cs-CZ" altLang="cs-CZ" dirty="0" smtClean="0"/>
              <a:t>zajištění přístupu do GIT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3600" b="1" dirty="0" smtClean="0"/>
              <a:t>zavádění sond a jejich ponechání</a:t>
            </a:r>
          </a:p>
          <a:p>
            <a:r>
              <a:rPr lang="cs-CZ" altLang="cs-CZ" dirty="0" smtClean="0"/>
              <a:t>obtížné zavádění (nespolupracující pacient)</a:t>
            </a:r>
          </a:p>
          <a:p>
            <a:r>
              <a:rPr lang="cs-CZ" altLang="cs-CZ" dirty="0" smtClean="0"/>
              <a:t>aspirace při zavádění</a:t>
            </a:r>
          </a:p>
          <a:p>
            <a:r>
              <a:rPr lang="cs-CZ" altLang="cs-CZ" dirty="0" smtClean="0"/>
              <a:t>špatná pozice zavedené sondy</a:t>
            </a:r>
          </a:p>
          <a:p>
            <a:r>
              <a:rPr lang="cs-CZ" altLang="cs-CZ" dirty="0" smtClean="0"/>
              <a:t>dislokace sondy</a:t>
            </a:r>
          </a:p>
          <a:p>
            <a:r>
              <a:rPr lang="cs-CZ" altLang="cs-CZ" dirty="0" smtClean="0"/>
              <a:t>krvácení z nosu</a:t>
            </a:r>
          </a:p>
          <a:p>
            <a:r>
              <a:rPr lang="cs-CZ" altLang="cs-CZ" dirty="0" smtClean="0"/>
              <a:t>eroze a otlaky v místě inzerce sondy</a:t>
            </a:r>
          </a:p>
          <a:p>
            <a:r>
              <a:rPr lang="cs-CZ" altLang="cs-CZ" dirty="0" smtClean="0"/>
              <a:t>záněty </a:t>
            </a:r>
            <a:r>
              <a:rPr lang="cs-CZ" altLang="cs-CZ" dirty="0" err="1" smtClean="0"/>
              <a:t>paranazálních</a:t>
            </a:r>
            <a:r>
              <a:rPr lang="cs-CZ" altLang="cs-CZ" dirty="0" smtClean="0"/>
              <a:t> dutin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Mechanické komplikace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sz="3600" dirty="0" smtClean="0"/>
              <a:t>Dislokace sondy </a:t>
            </a:r>
            <a:r>
              <a:rPr lang="cs-CZ" altLang="cs-CZ" dirty="0" smtClean="0"/>
              <a:t>(kašlem, dávením úmyslně, náhodně)</a:t>
            </a:r>
          </a:p>
          <a:p>
            <a:r>
              <a:rPr lang="cs-CZ" altLang="cs-CZ" sz="3600" dirty="0" smtClean="0"/>
              <a:t>Odlomení části sondy (spíše u PVC, guma)</a:t>
            </a:r>
          </a:p>
          <a:p>
            <a:r>
              <a:rPr lang="cs-CZ" altLang="cs-CZ" sz="3600" dirty="0" smtClean="0"/>
              <a:t>Ucpání sondy </a:t>
            </a:r>
            <a:r>
              <a:rPr lang="cs-CZ" altLang="cs-CZ" dirty="0" smtClean="0"/>
              <a:t>(tenké sondy, rozdrcené léky, nepropláchnutí sondy, mixovaná strava), význam proplachu! vodou. Zprůchodnění sondy – </a:t>
            </a:r>
            <a:r>
              <a:rPr lang="cs-CZ" altLang="cs-CZ" dirty="0" err="1" smtClean="0"/>
              <a:t>tlekm</a:t>
            </a:r>
            <a:r>
              <a:rPr lang="cs-CZ" altLang="cs-CZ" dirty="0" smtClean="0"/>
              <a:t>  ohřáté vody, vodičem, pankreatickými enzymy (chymotrypsin, papain)</a:t>
            </a:r>
          </a:p>
          <a:p>
            <a:r>
              <a:rPr lang="cs-CZ" altLang="cs-CZ" sz="3600" dirty="0" smtClean="0"/>
              <a:t>CAVE podání enterální výživy parenterálně </a:t>
            </a:r>
            <a:r>
              <a:rPr lang="cs-CZ" altLang="cs-CZ" dirty="0" smtClean="0"/>
              <a:t>(výrobce má zaručit inkompatibilitu koncovky enterálního setu s kanylou k parenterální výživě</a:t>
            </a:r>
          </a:p>
          <a:p>
            <a:r>
              <a:rPr lang="cs-CZ" altLang="cs-CZ" sz="3600" dirty="0" smtClean="0"/>
              <a:t>Enterální pumpa – přesnost podání, kompatibilita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Klinické komplikace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sz="4000" dirty="0" smtClean="0"/>
              <a:t>Průjem </a:t>
            </a:r>
            <a:r>
              <a:rPr lang="cs-CZ" altLang="cs-CZ" dirty="0" smtClean="0"/>
              <a:t>(rychlost podání, osmolalita přípravku, </a:t>
            </a:r>
            <a:r>
              <a:rPr lang="cs-CZ" altLang="cs-CZ" dirty="0" err="1" smtClean="0"/>
              <a:t>compliance</a:t>
            </a:r>
            <a:r>
              <a:rPr lang="cs-CZ" altLang="cs-CZ" dirty="0" smtClean="0"/>
              <a:t> pacienta, vliv </a:t>
            </a:r>
            <a:r>
              <a:rPr lang="cs-CZ" altLang="cs-CZ" dirty="0" err="1" smtClean="0"/>
              <a:t>atb</a:t>
            </a:r>
            <a:r>
              <a:rPr lang="cs-CZ" altLang="cs-CZ" dirty="0" smtClean="0"/>
              <a:t>…).</a:t>
            </a:r>
          </a:p>
          <a:p>
            <a:r>
              <a:rPr lang="cs-CZ" altLang="cs-CZ" b="1" dirty="0" smtClean="0"/>
              <a:t>Možnosti ovlivnění:</a:t>
            </a:r>
            <a:r>
              <a:rPr lang="cs-CZ" altLang="cs-CZ" dirty="0" smtClean="0"/>
              <a:t> snížení rychlosti, snížení koncentrace, kontinuální podávání,  vyloučení infekční příčiny, </a:t>
            </a:r>
            <a:r>
              <a:rPr lang="cs-CZ" altLang="cs-CZ" dirty="0" err="1" smtClean="0"/>
              <a:t>symptomatika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probiotika</a:t>
            </a:r>
            <a:r>
              <a:rPr lang="cs-CZ" altLang="cs-CZ" dirty="0" smtClean="0"/>
              <a:t>, pankreatické enzymy, změna enterálního přípravku (vláknina) </a:t>
            </a:r>
          </a:p>
          <a:p>
            <a:r>
              <a:rPr lang="cs-CZ" altLang="cs-CZ" b="1" dirty="0" smtClean="0"/>
              <a:t>riziko kontaminace enterální výživy </a:t>
            </a:r>
            <a:r>
              <a:rPr lang="cs-CZ" altLang="cs-CZ" dirty="0" smtClean="0"/>
              <a:t>(komerční přípravky </a:t>
            </a:r>
            <a:r>
              <a:rPr lang="cs-CZ" altLang="cs-CZ" dirty="0" err="1" smtClean="0"/>
              <a:t>vs</a:t>
            </a:r>
            <a:r>
              <a:rPr lang="cs-CZ" altLang="cs-CZ" dirty="0" smtClean="0"/>
              <a:t> mixovaná strava)</a:t>
            </a:r>
          </a:p>
          <a:p>
            <a:r>
              <a:rPr lang="cs-CZ" altLang="cs-CZ" sz="4000" dirty="0" smtClean="0"/>
              <a:t>Aspirace </a:t>
            </a:r>
            <a:r>
              <a:rPr lang="cs-CZ" altLang="cs-CZ" dirty="0" smtClean="0"/>
              <a:t>(zvl. pacienti v bezvědomí, nespolupracujících)</a:t>
            </a:r>
          </a:p>
          <a:p>
            <a:r>
              <a:rPr lang="cs-CZ" altLang="cs-CZ" b="1" dirty="0" smtClean="0"/>
              <a:t>Prevence:</a:t>
            </a:r>
          </a:p>
          <a:p>
            <a:r>
              <a:rPr lang="cs-CZ" altLang="cs-CZ" dirty="0" smtClean="0"/>
              <a:t>kontrola polohy sondy </a:t>
            </a:r>
          </a:p>
          <a:p>
            <a:r>
              <a:rPr lang="cs-CZ" altLang="cs-CZ" dirty="0" smtClean="0"/>
              <a:t>zavedení sondy za </a:t>
            </a:r>
            <a:r>
              <a:rPr lang="cs-CZ" altLang="cs-CZ" dirty="0" err="1" smtClean="0"/>
              <a:t>Treitzovu</a:t>
            </a:r>
            <a:r>
              <a:rPr lang="cs-CZ" altLang="cs-CZ" dirty="0" smtClean="0"/>
              <a:t> řasu do jejuna v indikovaných případech</a:t>
            </a:r>
          </a:p>
          <a:p>
            <a:r>
              <a:rPr lang="cs-CZ" altLang="cs-CZ" dirty="0" smtClean="0"/>
              <a:t>odsávání žaludečního obsahu před podáním bolusu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Nutriční a metabolické komplikace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sz="3600" dirty="0" smtClean="0"/>
              <a:t>Nedostatečné nutriční zajištění</a:t>
            </a:r>
          </a:p>
          <a:p>
            <a:r>
              <a:rPr lang="cs-CZ" altLang="cs-CZ" dirty="0" smtClean="0"/>
              <a:t>předepsané vs. skutečně podané množství</a:t>
            </a:r>
          </a:p>
          <a:p>
            <a:r>
              <a:rPr lang="cs-CZ" altLang="cs-CZ" dirty="0" err="1" smtClean="0"/>
              <a:t>hypokalemie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hypofosfatemie</a:t>
            </a:r>
            <a:r>
              <a:rPr lang="cs-CZ" altLang="cs-CZ" dirty="0" smtClean="0"/>
              <a:t>, karence vit, stop. prvků</a:t>
            </a:r>
          </a:p>
          <a:p>
            <a:r>
              <a:rPr lang="cs-CZ" altLang="cs-CZ" sz="3600" dirty="0" smtClean="0"/>
              <a:t>Přetížení nutričními substráty – </a:t>
            </a:r>
            <a:r>
              <a:rPr lang="cs-CZ" altLang="cs-CZ" sz="3600" dirty="0" err="1" smtClean="0"/>
              <a:t>hyperalimentace</a:t>
            </a:r>
            <a:endParaRPr lang="cs-CZ" altLang="cs-CZ" sz="3600" dirty="0" smtClean="0"/>
          </a:p>
          <a:p>
            <a:r>
              <a:rPr lang="cs-CZ" altLang="cs-CZ" dirty="0" smtClean="0"/>
              <a:t>méně časté než u parenterální výživy</a:t>
            </a:r>
          </a:p>
          <a:p>
            <a:r>
              <a:rPr lang="cs-CZ" altLang="cs-CZ" dirty="0" smtClean="0"/>
              <a:t>hyperglykemie, jaterní steatóza</a:t>
            </a:r>
          </a:p>
          <a:p>
            <a:r>
              <a:rPr lang="cs-CZ" altLang="cs-CZ" dirty="0" err="1" smtClean="0"/>
              <a:t>refeeding</a:t>
            </a:r>
            <a:r>
              <a:rPr lang="cs-CZ" altLang="cs-CZ" dirty="0" smtClean="0"/>
              <a:t> syndrom – u těžce podvyživených</a:t>
            </a:r>
          </a:p>
          <a:p>
            <a:r>
              <a:rPr lang="cs-CZ" altLang="cs-CZ" dirty="0" smtClean="0"/>
              <a:t>syndrom enterální výživy – </a:t>
            </a:r>
            <a:r>
              <a:rPr lang="cs-CZ" altLang="cs-CZ" dirty="0" err="1" smtClean="0"/>
              <a:t>subklinická</a:t>
            </a:r>
            <a:r>
              <a:rPr lang="cs-CZ" altLang="cs-CZ" dirty="0" smtClean="0"/>
              <a:t> dehydratace u starých pacientů, nedostatek  </a:t>
            </a:r>
            <a:r>
              <a:rPr lang="cs-CZ" altLang="cs-CZ" dirty="0" err="1" smtClean="0"/>
              <a:t>bezsolutové</a:t>
            </a:r>
            <a:r>
              <a:rPr lang="cs-CZ" altLang="cs-CZ" dirty="0" smtClean="0"/>
              <a:t> vody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Monitorace pacienta na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altLang="cs-CZ" sz="3600" dirty="0"/>
              <a:t>kontrola polohy sondy</a:t>
            </a:r>
          </a:p>
          <a:p>
            <a:r>
              <a:rPr lang="cs-CZ" altLang="cs-CZ" dirty="0"/>
              <a:t>aspirace (pH, vzhled), insuflace vzduchu, </a:t>
            </a:r>
            <a:r>
              <a:rPr lang="cs-CZ" altLang="cs-CZ" dirty="0" err="1"/>
              <a:t>rtg</a:t>
            </a:r>
            <a:r>
              <a:rPr lang="cs-CZ" altLang="cs-CZ" dirty="0"/>
              <a:t>, endoskopie</a:t>
            </a:r>
          </a:p>
          <a:p>
            <a:r>
              <a:rPr lang="cs-CZ" altLang="cs-CZ" sz="3600" dirty="0"/>
              <a:t>kontrola vyprázdnění žaludku</a:t>
            </a:r>
          </a:p>
          <a:p>
            <a:r>
              <a:rPr lang="cs-CZ" altLang="cs-CZ" dirty="0"/>
              <a:t>aspirace při bolusovém podávání NG sondou, max. </a:t>
            </a:r>
            <a:endParaRPr lang="cs-CZ" altLang="cs-CZ" dirty="0" smtClean="0"/>
          </a:p>
          <a:p>
            <a:pPr>
              <a:buNone/>
            </a:pPr>
            <a:r>
              <a:rPr lang="cs-CZ" altLang="cs-CZ" dirty="0" smtClean="0"/>
              <a:t>    100-200ml</a:t>
            </a:r>
            <a:endParaRPr lang="cs-CZ" altLang="cs-CZ" dirty="0"/>
          </a:p>
          <a:p>
            <a:r>
              <a:rPr lang="cs-CZ" altLang="cs-CZ" sz="3600" dirty="0"/>
              <a:t>zjištění </a:t>
            </a:r>
            <a:r>
              <a:rPr lang="cs-CZ" altLang="cs-CZ" sz="3600" dirty="0" smtClean="0"/>
              <a:t>skutečné dodávky </a:t>
            </a:r>
            <a:r>
              <a:rPr lang="cs-CZ" altLang="cs-CZ" sz="3600" dirty="0"/>
              <a:t>výživy </a:t>
            </a:r>
          </a:p>
          <a:p>
            <a:r>
              <a:rPr lang="cs-CZ" altLang="cs-CZ" dirty="0"/>
              <a:t>spolupráce se </a:t>
            </a:r>
            <a:r>
              <a:rPr lang="cs-CZ" altLang="cs-CZ" dirty="0" smtClean="0"/>
              <a:t>sestrou</a:t>
            </a:r>
            <a:r>
              <a:rPr lang="cs-CZ" altLang="cs-CZ" dirty="0"/>
              <a:t>, pacientem</a:t>
            </a:r>
          </a:p>
          <a:p>
            <a:r>
              <a:rPr lang="cs-CZ" altLang="cs-CZ" sz="3600" dirty="0"/>
              <a:t>bilance tekutin</a:t>
            </a:r>
          </a:p>
          <a:p>
            <a:r>
              <a:rPr lang="cs-CZ" altLang="cs-CZ" dirty="0"/>
              <a:t>sběr moči, </a:t>
            </a:r>
            <a:r>
              <a:rPr lang="cs-CZ" altLang="cs-CZ" dirty="0" err="1"/>
              <a:t>extrarenální</a:t>
            </a:r>
            <a:r>
              <a:rPr lang="cs-CZ" altLang="cs-CZ" dirty="0"/>
              <a:t> ztráty</a:t>
            </a:r>
          </a:p>
          <a:p>
            <a:r>
              <a:rPr lang="cs-CZ" altLang="cs-CZ" sz="3600" dirty="0"/>
              <a:t>kontrola klinického stavu</a:t>
            </a:r>
          </a:p>
          <a:p>
            <a:r>
              <a:rPr lang="cs-CZ" altLang="cs-CZ" dirty="0"/>
              <a:t>průjem, regurgitace, dyspeptické obtíže, váha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99007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Monitorace pacienta na EV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sz="3600" b="1" dirty="0"/>
              <a:t>biochemická monitorace</a:t>
            </a:r>
          </a:p>
          <a:p>
            <a:r>
              <a:rPr lang="cs-CZ" altLang="cs-CZ" dirty="0"/>
              <a:t>závisí na klinickém stavu, obecně méně často než u TPN</a:t>
            </a:r>
          </a:p>
          <a:p>
            <a:r>
              <a:rPr lang="cs-CZ" altLang="cs-CZ" dirty="0"/>
              <a:t>kontroly </a:t>
            </a:r>
            <a:r>
              <a:rPr lang="cs-CZ" altLang="cs-CZ" dirty="0" err="1"/>
              <a:t>gly</a:t>
            </a:r>
            <a:r>
              <a:rPr lang="cs-CZ" altLang="cs-CZ" dirty="0"/>
              <a:t>, urea, </a:t>
            </a:r>
            <a:r>
              <a:rPr lang="cs-CZ" altLang="cs-CZ" dirty="0" err="1"/>
              <a:t>kreat</a:t>
            </a:r>
            <a:r>
              <a:rPr lang="cs-CZ" altLang="cs-CZ" dirty="0"/>
              <a:t>, K, Cl, Na, P, Mg, alb, </a:t>
            </a:r>
            <a:r>
              <a:rPr lang="cs-CZ" altLang="cs-CZ" dirty="0" err="1"/>
              <a:t>tag</a:t>
            </a:r>
            <a:r>
              <a:rPr lang="cs-CZ" altLang="cs-CZ" dirty="0"/>
              <a:t>, </a:t>
            </a:r>
            <a:r>
              <a:rPr lang="cs-CZ" altLang="cs-CZ" dirty="0" err="1"/>
              <a:t>chol</a:t>
            </a:r>
            <a:endParaRPr lang="cs-CZ" altLang="cs-CZ" dirty="0"/>
          </a:p>
          <a:p>
            <a:r>
              <a:rPr lang="cs-CZ" altLang="cs-CZ" sz="3600" b="1" dirty="0"/>
              <a:t>Technické zajištění</a:t>
            </a:r>
          </a:p>
          <a:p>
            <a:r>
              <a:rPr lang="cs-CZ" altLang="cs-CZ" dirty="0"/>
              <a:t>kontrola enterální pumpy, rychlosti podání, těsnosti setů, kompatibilita</a:t>
            </a:r>
          </a:p>
          <a:p>
            <a:r>
              <a:rPr lang="cs-CZ" altLang="cs-CZ" dirty="0"/>
              <a:t>doba zavedení sondy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0998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Příčiny</a:t>
            </a:r>
            <a:r>
              <a:rPr lang="sk-SK" dirty="0" smtClean="0"/>
              <a:t> </a:t>
            </a:r>
            <a:r>
              <a:rPr lang="sk-SK" dirty="0" err="1" smtClean="0"/>
              <a:t>hubnutí</a:t>
            </a:r>
            <a:r>
              <a:rPr lang="sk-SK" dirty="0" smtClean="0"/>
              <a:t> pacienta na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cs-CZ" b="1" dirty="0" smtClean="0">
                <a:latin typeface="Arial" charset="0"/>
              </a:rPr>
              <a:t>pacient nedodržuje denní dávku výživy</a:t>
            </a:r>
          </a:p>
          <a:p>
            <a:pPr>
              <a:spcBef>
                <a:spcPts val="600"/>
              </a:spcBef>
            </a:pPr>
            <a:r>
              <a:rPr lang="cs-CZ" sz="2800" i="1" dirty="0" smtClean="0">
                <a:latin typeface="Arial" charset="0"/>
              </a:rPr>
              <a:t>nebo</a:t>
            </a:r>
            <a:r>
              <a:rPr lang="cs-CZ" b="1" dirty="0" smtClean="0">
                <a:latin typeface="Arial" charset="0"/>
              </a:rPr>
              <a:t> dodržuje, ale má občasné výpadky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dlouhé čekání u lékaře, ve dny ozařování apod.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lékař předepsal malou dávku výživy</a:t>
            </a:r>
            <a:endParaRPr lang="cs-CZ" dirty="0" smtClean="0"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komplikace vedoucí k poklesu hmotnosti</a:t>
            </a:r>
          </a:p>
          <a:p>
            <a:pPr lvl="1">
              <a:spcBef>
                <a:spcPct val="0"/>
              </a:spcBef>
            </a:pPr>
            <a:r>
              <a:rPr lang="cs-CZ" dirty="0" smtClean="0">
                <a:latin typeface="Arial" charset="0"/>
              </a:rPr>
              <a:t>hospitalizace s nedodržením dávky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malabsorpce výživy, průjmy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deficit vitamínů, </a:t>
            </a:r>
            <a:r>
              <a:rPr lang="cs-CZ" b="1" dirty="0" err="1" smtClean="0">
                <a:latin typeface="Arial" charset="0"/>
              </a:rPr>
              <a:t>Zn</a:t>
            </a:r>
            <a:r>
              <a:rPr lang="cs-CZ" b="1" dirty="0" smtClean="0">
                <a:latin typeface="Arial" charset="0"/>
              </a:rPr>
              <a:t>  </a:t>
            </a:r>
            <a:r>
              <a:rPr lang="cs-CZ" sz="2800" dirty="0" smtClean="0">
                <a:latin typeface="Arial" charset="0"/>
              </a:rPr>
              <a:t>(ztráty, píštěle…)</a:t>
            </a:r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Arial" charset="0"/>
              </a:rPr>
              <a:t>velká fyzická aktivita pacienta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Dotazy?</a:t>
            </a:r>
          </a:p>
          <a:p>
            <a:endParaRPr lang="cs-CZ" dirty="0"/>
          </a:p>
        </p:txBody>
      </p:sp>
      <p:pic>
        <p:nvPicPr>
          <p:cNvPr id="4" name="Zástupný symbol pro obsah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428868"/>
            <a:ext cx="5246097" cy="393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16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Formy </a:t>
            </a:r>
            <a:r>
              <a:rPr lang="sk-SK" dirty="0" err="1" smtClean="0"/>
              <a:t>podávání</a:t>
            </a:r>
            <a:r>
              <a:rPr lang="sk-SK" dirty="0" smtClean="0"/>
              <a:t> EV (</a:t>
            </a:r>
            <a:r>
              <a:rPr lang="sk-SK" dirty="0" err="1" smtClean="0"/>
              <a:t>bolusy</a:t>
            </a:r>
            <a:r>
              <a:rPr lang="sk-SK" dirty="0" smtClean="0"/>
              <a:t> </a:t>
            </a:r>
            <a:r>
              <a:rPr lang="sk-SK" dirty="0" err="1" smtClean="0"/>
              <a:t>vs</a:t>
            </a:r>
            <a:r>
              <a:rPr lang="sk-SK" dirty="0" smtClean="0"/>
              <a:t> </a:t>
            </a:r>
            <a:r>
              <a:rPr lang="sk-SK" dirty="0" err="1" smtClean="0"/>
              <a:t>kontinuální</a:t>
            </a:r>
            <a:r>
              <a:rPr lang="sk-SK" dirty="0" smtClean="0"/>
              <a:t> </a:t>
            </a:r>
            <a:r>
              <a:rPr lang="sk-SK" dirty="0" err="1" smtClean="0"/>
              <a:t>podávání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b="1" dirty="0" err="1" smtClean="0"/>
              <a:t>Bolusové</a:t>
            </a:r>
            <a:r>
              <a:rPr lang="sk-SK" b="1" dirty="0" smtClean="0"/>
              <a:t> </a:t>
            </a:r>
            <a:r>
              <a:rPr lang="sk-SK" b="1" dirty="0" err="1" smtClean="0"/>
              <a:t>podávání</a:t>
            </a:r>
            <a:r>
              <a:rPr lang="sk-SK" b="1" dirty="0" smtClean="0"/>
              <a:t> EV</a:t>
            </a:r>
          </a:p>
          <a:p>
            <a:r>
              <a:rPr lang="sk-SK" dirty="0" err="1" smtClean="0"/>
              <a:t>lze</a:t>
            </a:r>
            <a:r>
              <a:rPr lang="sk-SK" dirty="0" smtClean="0"/>
              <a:t> jen do </a:t>
            </a:r>
            <a:r>
              <a:rPr lang="sk-SK" dirty="0" err="1" smtClean="0"/>
              <a:t>žaludku</a:t>
            </a:r>
            <a:r>
              <a:rPr lang="sk-SK" dirty="0" smtClean="0"/>
              <a:t> (NGS, PEG), </a:t>
            </a:r>
            <a:r>
              <a:rPr lang="sk-SK" dirty="0" err="1" smtClean="0"/>
              <a:t>zcela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výjimečně</a:t>
            </a:r>
            <a:r>
              <a:rPr lang="sk-SK" dirty="0" smtClean="0"/>
              <a:t> malé </a:t>
            </a:r>
            <a:r>
              <a:rPr lang="sk-SK" dirty="0" err="1" smtClean="0"/>
              <a:t>bolusy</a:t>
            </a:r>
            <a:r>
              <a:rPr lang="sk-SK" dirty="0" smtClean="0"/>
              <a:t> (100ml) do NJS</a:t>
            </a:r>
          </a:p>
          <a:p>
            <a:r>
              <a:rPr lang="sk-SK" dirty="0" smtClean="0"/>
              <a:t>postupné </a:t>
            </a:r>
            <a:r>
              <a:rPr lang="sk-SK" dirty="0" err="1" smtClean="0"/>
              <a:t>navyšování</a:t>
            </a:r>
            <a:r>
              <a:rPr lang="sk-SK" dirty="0" smtClean="0"/>
              <a:t> </a:t>
            </a:r>
            <a:r>
              <a:rPr lang="sk-SK" dirty="0" err="1" smtClean="0"/>
              <a:t>dávek</a:t>
            </a:r>
            <a:endParaRPr lang="sk-SK" dirty="0" smtClean="0"/>
          </a:p>
          <a:p>
            <a:r>
              <a:rPr lang="sk-SK" dirty="0" smtClean="0"/>
              <a:t>denní </a:t>
            </a:r>
            <a:r>
              <a:rPr lang="sk-SK" dirty="0" err="1" smtClean="0"/>
              <a:t>příjem</a:t>
            </a:r>
            <a:r>
              <a:rPr lang="sk-SK" dirty="0" smtClean="0"/>
              <a:t> je </a:t>
            </a:r>
            <a:r>
              <a:rPr lang="sk-SK" dirty="0" err="1" smtClean="0"/>
              <a:t>rozdělený</a:t>
            </a:r>
            <a:r>
              <a:rPr lang="sk-SK" dirty="0" smtClean="0"/>
              <a:t> do </a:t>
            </a:r>
            <a:r>
              <a:rPr lang="sk-SK" dirty="0" err="1" smtClean="0"/>
              <a:t>několika</a:t>
            </a:r>
            <a:r>
              <a:rPr lang="sk-SK" dirty="0" smtClean="0"/>
              <a:t> </a:t>
            </a:r>
            <a:r>
              <a:rPr lang="sk-SK" dirty="0" err="1" smtClean="0"/>
              <a:t>denních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</a:t>
            </a:r>
            <a:r>
              <a:rPr lang="sk-SK" dirty="0" err="1" smtClean="0"/>
              <a:t>dávek</a:t>
            </a:r>
            <a:r>
              <a:rPr lang="sk-SK" dirty="0" smtClean="0"/>
              <a:t>, </a:t>
            </a:r>
            <a:r>
              <a:rPr lang="sk-SK" dirty="0" err="1" smtClean="0"/>
              <a:t>např</a:t>
            </a:r>
            <a:r>
              <a:rPr lang="sk-SK" dirty="0" smtClean="0"/>
              <a:t>. 6x </a:t>
            </a:r>
            <a:r>
              <a:rPr lang="sk-SK" dirty="0" err="1" smtClean="0"/>
              <a:t>denně</a:t>
            </a:r>
            <a:r>
              <a:rPr lang="sk-SK" dirty="0" smtClean="0"/>
              <a:t> á 3 hodiny </a:t>
            </a:r>
            <a:r>
              <a:rPr lang="sk-SK" dirty="0" err="1" smtClean="0"/>
              <a:t>bolus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 300ml EV, t.j. </a:t>
            </a:r>
            <a:r>
              <a:rPr lang="sk-SK" dirty="0" err="1" smtClean="0"/>
              <a:t>celkem</a:t>
            </a:r>
            <a:r>
              <a:rPr lang="sk-SK" dirty="0" smtClean="0"/>
              <a:t> 1800ml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nutno</a:t>
            </a:r>
            <a:r>
              <a:rPr lang="sk-SK" dirty="0" smtClean="0"/>
              <a:t> </a:t>
            </a:r>
            <a:r>
              <a:rPr lang="sk-SK" dirty="0" err="1" smtClean="0"/>
              <a:t>proplachovat</a:t>
            </a:r>
            <a:r>
              <a:rPr lang="sk-SK" dirty="0" smtClean="0"/>
              <a:t> - </a:t>
            </a:r>
            <a:r>
              <a:rPr lang="sk-SK" dirty="0" err="1" smtClean="0"/>
              <a:t>prevence</a:t>
            </a:r>
            <a:r>
              <a:rPr lang="sk-SK" dirty="0" smtClean="0"/>
              <a:t> </a:t>
            </a:r>
            <a:r>
              <a:rPr lang="sk-SK" dirty="0" err="1" smtClean="0"/>
              <a:t>ucpání</a:t>
            </a:r>
            <a:r>
              <a:rPr lang="sk-SK" dirty="0" smtClean="0"/>
              <a:t> sondy</a:t>
            </a:r>
          </a:p>
          <a:p>
            <a:r>
              <a:rPr lang="sk-SK" dirty="0" smtClean="0"/>
              <a:t> </a:t>
            </a:r>
            <a:r>
              <a:rPr lang="sk-SK" dirty="0" err="1" smtClean="0"/>
              <a:t>před</a:t>
            </a:r>
            <a:r>
              <a:rPr lang="sk-SK" dirty="0" smtClean="0"/>
              <a:t> </a:t>
            </a:r>
            <a:r>
              <a:rPr lang="sk-SK" dirty="0" err="1" smtClean="0"/>
              <a:t>aplikací</a:t>
            </a:r>
            <a:r>
              <a:rPr lang="sk-SK" dirty="0" smtClean="0"/>
              <a:t> </a:t>
            </a:r>
            <a:r>
              <a:rPr lang="sk-SK" dirty="0" err="1" smtClean="0"/>
              <a:t>nutno</a:t>
            </a:r>
            <a:r>
              <a:rPr lang="sk-SK" dirty="0" smtClean="0"/>
              <a:t> </a:t>
            </a:r>
            <a:r>
              <a:rPr lang="sk-SK" dirty="0" err="1" smtClean="0"/>
              <a:t>aspirovat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vyloučení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</a:t>
            </a:r>
            <a:r>
              <a:rPr lang="sk-SK" dirty="0" err="1" smtClean="0"/>
              <a:t>stagnace</a:t>
            </a:r>
            <a:r>
              <a:rPr lang="sk-SK" dirty="0" smtClean="0"/>
              <a:t> EV)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Kontinuální</a:t>
            </a:r>
            <a:r>
              <a:rPr lang="sk-SK" dirty="0" smtClean="0"/>
              <a:t> </a:t>
            </a:r>
            <a:r>
              <a:rPr lang="sk-SK" dirty="0" err="1" smtClean="0"/>
              <a:t>podání</a:t>
            </a:r>
            <a:r>
              <a:rPr lang="sk-SK" dirty="0" smtClean="0"/>
              <a:t> EV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pumpou nebo </a:t>
            </a:r>
            <a:r>
              <a:rPr lang="sk-SK" dirty="0" err="1" smtClean="0"/>
              <a:t>gravitačním</a:t>
            </a:r>
            <a:r>
              <a:rPr lang="sk-SK" dirty="0" smtClean="0"/>
              <a:t> </a:t>
            </a:r>
            <a:r>
              <a:rPr lang="sk-SK" dirty="0" err="1" smtClean="0"/>
              <a:t>setem</a:t>
            </a:r>
            <a:endParaRPr lang="sk-SK" dirty="0" smtClean="0"/>
          </a:p>
          <a:p>
            <a:r>
              <a:rPr lang="sk-SK" dirty="0" err="1" smtClean="0"/>
              <a:t>nutnost</a:t>
            </a:r>
            <a:r>
              <a:rPr lang="sk-SK" dirty="0" smtClean="0"/>
              <a:t> </a:t>
            </a:r>
            <a:r>
              <a:rPr lang="sk-SK" dirty="0" err="1" smtClean="0"/>
              <a:t>pro</a:t>
            </a:r>
            <a:r>
              <a:rPr lang="sk-SK" dirty="0" smtClean="0"/>
              <a:t> </a:t>
            </a:r>
            <a:r>
              <a:rPr lang="sk-SK" dirty="0" err="1" smtClean="0"/>
              <a:t>podávání</a:t>
            </a:r>
            <a:r>
              <a:rPr lang="sk-SK" dirty="0" smtClean="0"/>
              <a:t> do tenkého </a:t>
            </a:r>
            <a:r>
              <a:rPr lang="sk-SK" dirty="0" err="1" smtClean="0"/>
              <a:t>střeva</a:t>
            </a:r>
            <a:endParaRPr lang="sk-SK" dirty="0" smtClean="0"/>
          </a:p>
          <a:p>
            <a:r>
              <a:rPr lang="sk-SK" dirty="0" smtClean="0"/>
              <a:t>lepší </a:t>
            </a:r>
            <a:r>
              <a:rPr lang="sk-SK" dirty="0" err="1" smtClean="0"/>
              <a:t>tolerance</a:t>
            </a:r>
            <a:r>
              <a:rPr lang="sk-SK" dirty="0" smtClean="0"/>
              <a:t> </a:t>
            </a:r>
            <a:r>
              <a:rPr lang="sk-SK" dirty="0" err="1" smtClean="0"/>
              <a:t>pacientem</a:t>
            </a:r>
            <a:endParaRPr lang="sk-SK" dirty="0" smtClean="0"/>
          </a:p>
          <a:p>
            <a:r>
              <a:rPr lang="sk-SK" dirty="0" smtClean="0"/>
              <a:t>menší riziko </a:t>
            </a:r>
            <a:r>
              <a:rPr lang="sk-SK" dirty="0" err="1" smtClean="0"/>
              <a:t>nežádoucích</a:t>
            </a:r>
            <a:r>
              <a:rPr lang="sk-SK" dirty="0" smtClean="0"/>
              <a:t> </a:t>
            </a:r>
            <a:r>
              <a:rPr lang="sk-SK" dirty="0" err="1" smtClean="0"/>
              <a:t>účinků</a:t>
            </a:r>
            <a:r>
              <a:rPr lang="sk-SK" dirty="0" smtClean="0"/>
              <a:t> (</a:t>
            </a:r>
            <a:r>
              <a:rPr lang="sk-SK" dirty="0" err="1" smtClean="0"/>
              <a:t>průjem</a:t>
            </a:r>
            <a:r>
              <a:rPr lang="sk-SK" dirty="0" smtClean="0"/>
              <a:t>,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dirty="0" err="1" smtClean="0"/>
              <a:t>aspirace</a:t>
            </a:r>
            <a:r>
              <a:rPr lang="sk-SK" dirty="0" smtClean="0"/>
              <a:t>)</a:t>
            </a:r>
          </a:p>
          <a:p>
            <a:r>
              <a:rPr lang="sk-SK" dirty="0" smtClean="0"/>
              <a:t>výhodou </a:t>
            </a:r>
            <a:r>
              <a:rPr lang="sk-SK" dirty="0" err="1" smtClean="0"/>
              <a:t>přesné</a:t>
            </a:r>
            <a:r>
              <a:rPr lang="sk-SK" dirty="0" smtClean="0"/>
              <a:t> </a:t>
            </a:r>
            <a:r>
              <a:rPr lang="sk-SK" dirty="0" err="1" smtClean="0"/>
              <a:t>dávkování</a:t>
            </a:r>
            <a:endParaRPr lang="sk-SK" dirty="0" smtClean="0"/>
          </a:p>
          <a:p>
            <a:r>
              <a:rPr lang="sk-SK" dirty="0" smtClean="0"/>
              <a:t>nevýhodou cena a horší </a:t>
            </a:r>
            <a:r>
              <a:rPr lang="sk-SK" dirty="0" err="1" smtClean="0"/>
              <a:t>dostupnost</a:t>
            </a:r>
            <a:r>
              <a:rPr lang="sk-SK" dirty="0" smtClean="0"/>
              <a:t> </a:t>
            </a:r>
            <a:r>
              <a:rPr lang="sk-SK" dirty="0" err="1" smtClean="0"/>
              <a:t>pump</a:t>
            </a:r>
            <a:r>
              <a:rPr lang="sk-SK" dirty="0" smtClean="0"/>
              <a:t> na 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2824</Words>
  <Application>Microsoft Office PowerPoint</Application>
  <PresentationFormat>Předvádění na obrazovce (4:3)</PresentationFormat>
  <Paragraphs>474</Paragraphs>
  <Slides>77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78" baseType="lpstr">
      <vt:lpstr>Cesta</vt:lpstr>
      <vt:lpstr>Přehled přípravků pro sondovou enterální výživu, skupiny přípravků.   Komplikace enterální výživy.    Monitorování nemocného s enterální výživou. </vt:lpstr>
      <vt:lpstr>Enterální výživa - Definice</vt:lpstr>
      <vt:lpstr>Enterální výživa - indikace</vt:lpstr>
      <vt:lpstr>Prezentace aplikace PowerPoint</vt:lpstr>
      <vt:lpstr>Odhad potřeby energie (kcal/den)</vt:lpstr>
      <vt:lpstr>   Enterální     versus     Mixovaná        výživa          strava</vt:lpstr>
      <vt:lpstr>Enterální výživa - kontraindikace</vt:lpstr>
      <vt:lpstr>Formy podávání EV (bolusy vs kontinuální podávání)</vt:lpstr>
      <vt:lpstr>Kontinuální podání EV</vt:lpstr>
      <vt:lpstr>Sondy pro podávání ev</vt:lpstr>
      <vt:lpstr>Nasogastrická sonda</vt:lpstr>
      <vt:lpstr>Nasojejunální sonda</vt:lpstr>
      <vt:lpstr>NASOJEJUNÁLNí sonda</vt:lpstr>
      <vt:lpstr>Vstupy na podávání sondové EV PEG, PEG-J, PEJ</vt:lpstr>
      <vt:lpstr>Indikace PEG u onkologických pacientů</vt:lpstr>
      <vt:lpstr>Ošetření přístupu PEG obvykle podle doporučení lékaře,  který PEG zavedl </vt:lpstr>
      <vt:lpstr>Nutriční podpora cestou PEG u onkologických pacientů</vt:lpstr>
      <vt:lpstr>Výživa do PEG bolusový způsob podávání je preferován</vt:lpstr>
      <vt:lpstr>Aplikace bolusové výživy do PEG         injekční stříkačkou </vt:lpstr>
      <vt:lpstr>Denní dávka výživy do PEG při bolusovém způsobu podávání</vt:lpstr>
      <vt:lpstr>Celková denní dávka výživy do PEG</vt:lpstr>
      <vt:lpstr>Chrurgická jejunostomie</vt:lpstr>
      <vt:lpstr>Indikace pro zavedení výživové jejunostomie v onkologii</vt:lpstr>
      <vt:lpstr>Výživová jejunostomie zavedená operačním přístupem</vt:lpstr>
      <vt:lpstr>Podávání výživy  do jejunostomického katetru zavedeného při operaci</vt:lpstr>
      <vt:lpstr>Problémy JS výživy podávané tenkým katetrem</vt:lpstr>
      <vt:lpstr>Materiál potřebný k domácí EV enterální infúzní sety, injekční stříkačky</vt:lpstr>
      <vt:lpstr>Prezentace aplikace PowerPoint</vt:lpstr>
      <vt:lpstr>Enterální infúzní pumpy</vt:lpstr>
      <vt:lpstr>Rozdělení přípravků enterální výživy</vt:lpstr>
      <vt:lpstr>Kategorie přípravků  pro sondovou EV</vt:lpstr>
      <vt:lpstr>Přípravky sondové EV podle farmaceutických firem</vt:lpstr>
      <vt:lpstr>Polymerní EV</vt:lpstr>
      <vt:lpstr>Přípravky polymerní EV</vt:lpstr>
      <vt:lpstr>Obsah energie v EV</vt:lpstr>
      <vt:lpstr>Obsah bílkovin v EV</vt:lpstr>
      <vt:lpstr>Vláknina v EV</vt:lpstr>
      <vt:lpstr>Vláknina v EV</vt:lpstr>
      <vt:lpstr>Nutrison Multifibre obsah živin v množství 2000 ml/den  k dispozici jsou vaky o objemu 1000ml</vt:lpstr>
      <vt:lpstr>Nutrison Energy Multifibre obsah živin v množství 1500 ml/den  k dispozici jsou vaky o objemu 1500ml</vt:lpstr>
      <vt:lpstr>Jevity Plus HP obsah živin v množství 1500 ml/den  k dispozici jsou plastové lahve o objemu 500ml</vt:lpstr>
      <vt:lpstr>Prezentace aplikace PowerPoint</vt:lpstr>
      <vt:lpstr>Prezentace aplikace PowerPoint</vt:lpstr>
      <vt:lpstr>Oligomerní EV</vt:lpstr>
      <vt:lpstr>Přípravky Oligomerní ev</vt:lpstr>
      <vt:lpstr>Přípravky Oligomerní ev</vt:lpstr>
      <vt:lpstr>Přípravky oligomerní EV</vt:lpstr>
      <vt:lpstr>Oligomerní EV</vt:lpstr>
      <vt:lpstr>Speciální EV</vt:lpstr>
      <vt:lpstr>EV při jaterním selhání</vt:lpstr>
      <vt:lpstr>Nutricomp hepa</vt:lpstr>
      <vt:lpstr>EV při renální insuficienci</vt:lpstr>
      <vt:lpstr>Prezentace aplikace PowerPoint</vt:lpstr>
      <vt:lpstr>Dekubity a podpora hojení EV</vt:lpstr>
      <vt:lpstr>Prezentace aplikace PowerPoint</vt:lpstr>
      <vt:lpstr>Diabetické přípravky EV</vt:lpstr>
      <vt:lpstr>Glykemický index</vt:lpstr>
      <vt:lpstr>Diabetická formule EV – obecný profil</vt:lpstr>
      <vt:lpstr>Prezentace aplikace PowerPoint</vt:lpstr>
      <vt:lpstr>Efekt specifické diabetické formule enterální výživy</vt:lpstr>
      <vt:lpstr>Glykémie při Ev a PV klinické výživě</vt:lpstr>
      <vt:lpstr>Skladování TEKUTÉ EV</vt:lpstr>
      <vt:lpstr>Orientační ceny EV (cena 1 Litru EV)</vt:lpstr>
      <vt:lpstr>Modulová EV</vt:lpstr>
      <vt:lpstr>Prezentace aplikace PowerPoint</vt:lpstr>
      <vt:lpstr>Přípravky enterální výživy v  práškové formě</vt:lpstr>
      <vt:lpstr>Přípravky usnadňující polykání</vt:lpstr>
      <vt:lpstr>Prezentace aplikace PowerPoint</vt:lpstr>
      <vt:lpstr>Komplikace EV  komplikace zavedení sondy (NGS, NJS)</vt:lpstr>
      <vt:lpstr>Komplikace spojené s EV zajištění přístupu do GIT</vt:lpstr>
      <vt:lpstr>Mechanické komplikace</vt:lpstr>
      <vt:lpstr>Klinické komplikace</vt:lpstr>
      <vt:lpstr>Nutriční a metabolické komplikace</vt:lpstr>
      <vt:lpstr>Monitorace pacienta na EV</vt:lpstr>
      <vt:lpstr>Monitorace pacienta na EV</vt:lpstr>
      <vt:lpstr>Příčiny hubnutí pacienta na EV</vt:lpstr>
      <vt:lpstr>Děkuji za pozornost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Umělá klinická výživa.  Obecné aspekty EV a PV. Indikace a kontraindikace EV a PV.</dc:title>
  <dc:creator>Majernik Milan</dc:creator>
  <cp:lastModifiedBy>PC</cp:lastModifiedBy>
  <cp:revision>58</cp:revision>
  <dcterms:created xsi:type="dcterms:W3CDTF">2018-09-17T11:52:01Z</dcterms:created>
  <dcterms:modified xsi:type="dcterms:W3CDTF">2019-01-04T00:05:20Z</dcterms:modified>
</cp:coreProperties>
</file>