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05" r:id="rId2"/>
    <p:sldMasterId id="2147483817" r:id="rId3"/>
    <p:sldMasterId id="2147483781" r:id="rId4"/>
    <p:sldMasterId id="2147483793" r:id="rId5"/>
    <p:sldMasterId id="2147483829" r:id="rId6"/>
    <p:sldMasterId id="2147483756" r:id="rId7"/>
    <p:sldMasterId id="2147483768" r:id="rId8"/>
    <p:sldMasterId id="2147483696" r:id="rId9"/>
    <p:sldMasterId id="2147483708" r:id="rId10"/>
    <p:sldMasterId id="2147483720" r:id="rId11"/>
    <p:sldMasterId id="2147483732" r:id="rId12"/>
    <p:sldMasterId id="2147483684" r:id="rId13"/>
    <p:sldMasterId id="2147483672" r:id="rId14"/>
    <p:sldMasterId id="2147483744" r:id="rId15"/>
  </p:sldMasterIdLst>
  <p:notesMasterIdLst>
    <p:notesMasterId r:id="rId46"/>
  </p:notesMasterIdLst>
  <p:sldIdLst>
    <p:sldId id="267" r:id="rId16"/>
    <p:sldId id="260" r:id="rId17"/>
    <p:sldId id="265" r:id="rId18"/>
    <p:sldId id="263" r:id="rId19"/>
    <p:sldId id="266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5" r:id="rId36"/>
    <p:sldId id="289" r:id="rId37"/>
    <p:sldId id="288" r:id="rId38"/>
    <p:sldId id="287" r:id="rId39"/>
    <p:sldId id="283" r:id="rId40"/>
    <p:sldId id="284" r:id="rId41"/>
    <p:sldId id="290" r:id="rId42"/>
    <p:sldId id="291" r:id="rId43"/>
    <p:sldId id="292" r:id="rId44"/>
    <p:sldId id="286" r:id="rId4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4667" autoAdjust="0"/>
  </p:normalViewPr>
  <p:slideViewPr>
    <p:cSldViewPr snapToGrid="0">
      <p:cViewPr varScale="1">
        <p:scale>
          <a:sx n="84" d="100"/>
          <a:sy n="84" d="100"/>
        </p:scale>
        <p:origin x="66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C4B7A-F13E-4F1A-B8D8-7D5D5C84056A}" type="datetimeFigureOut">
              <a:rPr lang="cs-CZ" smtClean="0"/>
              <a:t>18.11.2019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EF781-C209-4E32-9BAE-BA92DD9174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4201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Zelená barva: RGB </a:t>
            </a:r>
            <a:r>
              <a:rPr lang="cs-CZ" noProof="0" dirty="0" smtClean="0"/>
              <a:t>30-104-70</a:t>
            </a:r>
          </a:p>
          <a:p>
            <a:r>
              <a:rPr lang="cs-CZ" dirty="0" smtClean="0"/>
              <a:t>Světle zelená barva: RGB 165-229-200</a:t>
            </a:r>
          </a:p>
          <a:p>
            <a:r>
              <a:rPr lang="cs-CZ" dirty="0" smtClean="0"/>
              <a:t>Použitý</a:t>
            </a:r>
            <a:r>
              <a:rPr lang="cs-CZ" baseline="0" dirty="0" smtClean="0"/>
              <a:t> font: </a:t>
            </a:r>
            <a:r>
              <a:rPr lang="cs-CZ" baseline="0" dirty="0" err="1" smtClean="0"/>
              <a:t>Arial</a:t>
            </a:r>
            <a:endParaRPr lang="cs-CZ" baseline="0" dirty="0" smtClean="0"/>
          </a:p>
          <a:p>
            <a:r>
              <a:rPr lang="cs-CZ" baseline="0" dirty="0" err="1" smtClean="0"/>
              <a:t>Mezinadpis</a:t>
            </a:r>
            <a:r>
              <a:rPr lang="cs-CZ" baseline="0" dirty="0" smtClean="0"/>
              <a:t>: </a:t>
            </a:r>
            <a:r>
              <a:rPr lang="cs-CZ" baseline="0" dirty="0" err="1" smtClean="0"/>
              <a:t>Arial</a:t>
            </a:r>
            <a:r>
              <a:rPr lang="cs-CZ" baseline="0" dirty="0" smtClean="0"/>
              <a:t>, 24 b., světle zelená barva, tučně, kapitálky</a:t>
            </a:r>
          </a:p>
          <a:p>
            <a:r>
              <a:rPr lang="cs-CZ" baseline="0" dirty="0" smtClean="0"/>
              <a:t>Nadpis č. 1_ </a:t>
            </a:r>
            <a:r>
              <a:rPr lang="cs-CZ" baseline="0" dirty="0" err="1" smtClean="0"/>
              <a:t>Arial</a:t>
            </a:r>
            <a:r>
              <a:rPr lang="cs-CZ" baseline="0" dirty="0" smtClean="0"/>
              <a:t>, 60 b.</a:t>
            </a:r>
          </a:p>
          <a:p>
            <a:r>
              <a:rPr lang="cs-CZ" baseline="0" dirty="0" smtClean="0"/>
              <a:t>Autor: </a:t>
            </a:r>
            <a:r>
              <a:rPr lang="cs-CZ" baseline="0" dirty="0" err="1" smtClean="0"/>
              <a:t>Arial</a:t>
            </a:r>
            <a:r>
              <a:rPr lang="cs-CZ" baseline="0" dirty="0" smtClean="0"/>
              <a:t>, 24 b.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64820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Nadpis</a:t>
            </a:r>
            <a:r>
              <a:rPr lang="cs-CZ" baseline="0" dirty="0" smtClean="0"/>
              <a:t> č. 2: </a:t>
            </a:r>
            <a:r>
              <a:rPr lang="cs-CZ" baseline="0" dirty="0" err="1" smtClean="0"/>
              <a:t>Arial</a:t>
            </a:r>
            <a:r>
              <a:rPr lang="cs-CZ" baseline="0" dirty="0" smtClean="0"/>
              <a:t>, 32 - 44 b.</a:t>
            </a:r>
          </a:p>
          <a:p>
            <a:r>
              <a:rPr lang="cs-CZ" dirty="0" smtClean="0"/>
              <a:t>Text: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Arial</a:t>
            </a:r>
            <a:r>
              <a:rPr lang="cs-CZ" baseline="0" dirty="0" smtClean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3469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Nadpis</a:t>
            </a:r>
            <a:r>
              <a:rPr lang="cs-CZ" baseline="0" dirty="0" smtClean="0"/>
              <a:t> č. 2: </a:t>
            </a:r>
            <a:r>
              <a:rPr lang="cs-CZ" baseline="0" dirty="0" err="1" smtClean="0"/>
              <a:t>Arial</a:t>
            </a:r>
            <a:r>
              <a:rPr lang="cs-CZ" baseline="0" dirty="0" smtClean="0"/>
              <a:t>, 32 - 44 b.</a:t>
            </a:r>
          </a:p>
          <a:p>
            <a:r>
              <a:rPr lang="cs-CZ" dirty="0" smtClean="0"/>
              <a:t>Text: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Arial</a:t>
            </a:r>
            <a:r>
              <a:rPr lang="cs-CZ" baseline="0" dirty="0" smtClean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3426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9952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Nadpis</a:t>
            </a:r>
            <a:r>
              <a:rPr lang="cs-CZ" baseline="0" dirty="0" smtClean="0"/>
              <a:t> č. 2: </a:t>
            </a:r>
            <a:r>
              <a:rPr lang="cs-CZ" baseline="0" dirty="0" err="1" smtClean="0"/>
              <a:t>Arial</a:t>
            </a:r>
            <a:r>
              <a:rPr lang="cs-CZ" baseline="0" dirty="0" smtClean="0"/>
              <a:t>, 32 - 44 b.</a:t>
            </a:r>
          </a:p>
          <a:p>
            <a:r>
              <a:rPr lang="cs-CZ" dirty="0" smtClean="0"/>
              <a:t>Text: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Arial</a:t>
            </a:r>
            <a:r>
              <a:rPr lang="cs-CZ" baseline="0" dirty="0" smtClean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1436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D5BE-1619-4CFF-9338-E865DFB33D4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282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Od roku 2012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D5BE-1619-4CFF-9338-E865DFB33D44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371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Obsah nepovolených steroidních látek s anabolickým účinkem , kterým je připisována řada vedlejších škodlivých účinků na zdraví a zároveň obsahuje další nedeklarované steroidní látky představující významné zdravotní riziko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D5BE-1619-4CFF-9338-E865DFB33D44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971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Tato potravina byla</a:t>
            </a:r>
            <a:r>
              <a:rPr lang="cs-CZ" baseline="0" dirty="0" smtClean="0"/>
              <a:t> zjištěna v rámci ÚŘK – viz </a:t>
            </a:r>
            <a:r>
              <a:rPr lang="cs-CZ" baseline="0" dirty="0" err="1" smtClean="0"/>
              <a:t>slidy</a:t>
            </a:r>
            <a:r>
              <a:rPr lang="cs-CZ" baseline="0" dirty="0" smtClean="0"/>
              <a:t> dále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D5BE-1619-4CFF-9338-E865DFB33D44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1647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/>
              <a:t>glukosamin sulfát 289,45 mg/1tabl deklarace 350 mg/1tabl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D5BE-1619-4CFF-9338-E865DFB33D44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4841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/>
              <a:t>glukosamin sulfát 289,45 mg/1tabl deklarace 350 mg/1tabl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D5BE-1619-4CFF-9338-E865DFB33D44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889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Nadpis</a:t>
            </a:r>
            <a:r>
              <a:rPr lang="cs-CZ" baseline="0" dirty="0" smtClean="0"/>
              <a:t> č. 2: </a:t>
            </a:r>
            <a:r>
              <a:rPr lang="cs-CZ" baseline="0" dirty="0" err="1" smtClean="0"/>
              <a:t>Arial</a:t>
            </a:r>
            <a:r>
              <a:rPr lang="cs-CZ" baseline="0" dirty="0" smtClean="0"/>
              <a:t>, 32 - 44 b.</a:t>
            </a:r>
          </a:p>
          <a:p>
            <a:r>
              <a:rPr lang="cs-CZ" dirty="0" smtClean="0"/>
              <a:t>Text: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Arial</a:t>
            </a:r>
            <a:r>
              <a:rPr lang="cs-CZ" baseline="0" dirty="0" smtClean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9103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228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385B9-0B82-488A-B2CD-90494C9C521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809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41148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34AE-FA20-49BB-A1A7-6D80126E11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646517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34AE-FA20-49BB-A1A7-6D80126E11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839658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34AE-FA20-49BB-A1A7-6D80126E11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275452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34AE-FA20-49BB-A1A7-6D80126E11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48318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34AE-FA20-49BB-A1A7-6D80126E11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385139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34AE-FA20-49BB-A1A7-6D80126E11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874409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34AE-FA20-49BB-A1A7-6D80126E11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482065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34AE-FA20-49BB-A1A7-6D80126E11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072595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34AE-FA20-49BB-A1A7-6D80126E11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188769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34AE-FA20-49BB-A1A7-6D80126E11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3440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838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34AE-FA20-49BB-A1A7-6D80126E11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378357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DE726-2176-4D8C-A61D-746EE44591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021954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DE726-2176-4D8C-A61D-746EE44591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341052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DE726-2176-4D8C-A61D-746EE44591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903770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DE726-2176-4D8C-A61D-746EE44591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88042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DE726-2176-4D8C-A61D-746EE44591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40512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DE726-2176-4D8C-A61D-746EE44591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352621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DE726-2176-4D8C-A61D-746EE44591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001025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DE726-2176-4D8C-A61D-746EE44591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41492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DE726-2176-4D8C-A61D-746EE44591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117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B489-DCDC-4793-A611-3671051044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390451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DE726-2176-4D8C-A61D-746EE44591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449781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DE726-2176-4D8C-A61D-746EE44591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232080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FF91-66ED-4EBE-ABF4-6032E660C1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967927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FF91-66ED-4EBE-ABF4-6032E660C1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872413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FF91-66ED-4EBE-ABF4-6032E660C1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633790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FF91-66ED-4EBE-ABF4-6032E660C1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689151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FF91-66ED-4EBE-ABF4-6032E660C1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336479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FF91-66ED-4EBE-ABF4-6032E660C1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78191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FF91-66ED-4EBE-ABF4-6032E660C1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192298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FF91-66ED-4EBE-ABF4-6032E660C1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95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B489-DCDC-4793-A611-3671051044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173920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FF91-66ED-4EBE-ABF4-6032E660C1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447119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FF91-66ED-4EBE-ABF4-6032E660C1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85306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FF91-66ED-4EBE-ABF4-6032E660C1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077628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157F-3035-45C9-996C-750DF35244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151914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157F-3035-45C9-996C-750DF35244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469953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157F-3035-45C9-996C-750DF35244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923305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157F-3035-45C9-996C-750DF35244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022399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157F-3035-45C9-996C-750DF35244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932848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157F-3035-45C9-996C-750DF35244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610095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157F-3035-45C9-996C-750DF35244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990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B489-DCDC-4793-A611-3671051044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47687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157F-3035-45C9-996C-750DF35244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727270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157F-3035-45C9-996C-750DF35244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323165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157F-3035-45C9-996C-750DF35244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93358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157F-3035-45C9-996C-750DF35244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735918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228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385B9-0B82-488A-B2CD-90494C9C521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244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71450" y="6356350"/>
            <a:ext cx="2743200" cy="36512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fld id="{507385B9-0B82-488A-B2CD-90494C9C521D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677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71450" y="6356350"/>
            <a:ext cx="2743200" cy="36512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fld id="{507385B9-0B82-488A-B2CD-90494C9C521D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864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63379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53629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374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B489-DCDC-4793-A611-3671051044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017338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45479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88582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14219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33279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0575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550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6D92-3948-4FB6-88E1-BABB311C5F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964650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6D92-3948-4FB6-88E1-BABB311C5F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887793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6D92-3948-4FB6-88E1-BABB311C5F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822781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6D92-3948-4FB6-88E1-BABB311C5F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3510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B489-DCDC-4793-A611-3671051044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381295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6D92-3948-4FB6-88E1-BABB311C5F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3676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6D92-3948-4FB6-88E1-BABB311C5F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465635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6D92-3948-4FB6-88E1-BABB311C5F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362931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6D92-3948-4FB6-88E1-BABB311C5F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734771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6D92-3948-4FB6-88E1-BABB311C5F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216285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6D92-3948-4FB6-88E1-BABB311C5F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49763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6D92-3948-4FB6-88E1-BABB311C5F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472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B489-DCDC-4793-A611-3671051044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6626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B489-DCDC-4793-A611-3671051044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5976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B489-DCDC-4793-A611-3671051044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842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71450" y="6356350"/>
            <a:ext cx="2743200" cy="36512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fld id="{507385B9-0B82-488A-B2CD-90494C9C521D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616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B489-DCDC-4793-A611-3671051044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2672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B489-DCDC-4793-A611-3671051044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6609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B489-DCDC-4793-A611-3671051044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0045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B857-609C-4237-A6FB-8F1FD0DEEF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257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B857-609C-4237-A6FB-8F1FD0DEEF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97336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B857-609C-4237-A6FB-8F1FD0DEEF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89271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B857-609C-4237-A6FB-8F1FD0DEEF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9315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B857-609C-4237-A6FB-8F1FD0DEEF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0006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B857-609C-4237-A6FB-8F1FD0DEEF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1062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B857-609C-4237-A6FB-8F1FD0DEEF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244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7844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B857-609C-4237-A6FB-8F1FD0DEEF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89279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B857-609C-4237-A6FB-8F1FD0DEEF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3300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B857-609C-4237-A6FB-8F1FD0DEEF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54381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B857-609C-4237-A6FB-8F1FD0DEEF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94966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2240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237F6A-48F5-4ADB-B78D-8C4406DFAF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73912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237F6A-48F5-4ADB-B78D-8C4406DFAF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82361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237F6A-48F5-4ADB-B78D-8C4406DFAF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48218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237F6A-48F5-4ADB-B78D-8C4406DFAF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51427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237F6A-48F5-4ADB-B78D-8C4406DFAF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2349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5552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237F6A-48F5-4ADB-B78D-8C4406DFAF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62462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237F6A-48F5-4ADB-B78D-8C4406DFAF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03290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237F6A-48F5-4ADB-B78D-8C4406DFAF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23292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237F6A-48F5-4ADB-B78D-8C4406DFAF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39880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237F6A-48F5-4ADB-B78D-8C4406DFAF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13238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3CD2F1-AD9C-457F-B099-5222BAF3C3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5984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23690" y="71827"/>
            <a:ext cx="10094343" cy="1325563"/>
          </a:xfrm>
          <a:prstGeom prst="rect">
            <a:avLst/>
          </a:prstGeo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456" y="1825625"/>
            <a:ext cx="10094344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075" y="640810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CD2F1-AD9C-457F-B099-5222BAF3C3E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89118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3CD2F1-AD9C-457F-B099-5222BAF3C3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62932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3CD2F1-AD9C-457F-B099-5222BAF3C3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3851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3CD2F1-AD9C-457F-B099-5222BAF3C3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0376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176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3CD2F1-AD9C-457F-B099-5222BAF3C3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39053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3CD2F1-AD9C-457F-B099-5222BAF3C3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45087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3CD2F1-AD9C-457F-B099-5222BAF3C3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47244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3CD2F1-AD9C-457F-B099-5222BAF3C3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3366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3CD2F1-AD9C-457F-B099-5222BAF3C3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97729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3CD2F1-AD9C-457F-B099-5222BAF3C3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00543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FB48-EBEF-4EF9-910F-C224C7F5CE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22475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FB48-EBEF-4EF9-910F-C224C7F5CE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86613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FB48-EBEF-4EF9-910F-C224C7F5CE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58921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FB48-EBEF-4EF9-910F-C224C7F5CE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335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5800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FB48-EBEF-4EF9-910F-C224C7F5CE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94789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FB48-EBEF-4EF9-910F-C224C7F5CE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77554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FB48-EBEF-4EF9-910F-C224C7F5CE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2945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FB48-EBEF-4EF9-910F-C224C7F5CE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1217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FB48-EBEF-4EF9-910F-C224C7F5CE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86853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FB48-EBEF-4EF9-910F-C224C7F5CE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99460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FB48-EBEF-4EF9-910F-C224C7F5CE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38582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70D0-750C-411C-B843-CBE674CD14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79275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70D0-750C-411C-B843-CBE674CD14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3380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70D0-750C-411C-B843-CBE674CD14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4067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59481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70D0-750C-411C-B843-CBE674CD14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796548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70D0-750C-411C-B843-CBE674CD14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83279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70D0-750C-411C-B843-CBE674CD14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25051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70D0-750C-411C-B843-CBE674CD14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86136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70D0-750C-411C-B843-CBE674CD14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10298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70D0-750C-411C-B843-CBE674CD14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72791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70D0-750C-411C-B843-CBE674CD14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77840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70D0-750C-411C-B843-CBE674CD14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13403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AD4BE-5171-4062-8D6F-0801DAD2DB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46140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AD4BE-5171-4062-8D6F-0801DAD2DB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0963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223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AD4BE-5171-4062-8D6F-0801DAD2DB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5944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AD4BE-5171-4062-8D6F-0801DAD2DB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85464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AD4BE-5171-4062-8D6F-0801DAD2DB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325242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AD4BE-5171-4062-8D6F-0801DAD2DB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4568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AD4BE-5171-4062-8D6F-0801DAD2DB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24102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AD4BE-5171-4062-8D6F-0801DAD2DB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071041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AD4BE-5171-4062-8D6F-0801DAD2DB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827291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AD4BE-5171-4062-8D6F-0801DAD2DB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53472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AD4BE-5171-4062-8D6F-0801DAD2DB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2705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9901-922B-494C-9F76-993CCDCA03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3375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33291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9901-922B-494C-9F76-993CCDCA03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61919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9901-922B-494C-9F76-993CCDCA03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02014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9901-922B-494C-9F76-993CCDCA03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817552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9901-922B-494C-9F76-993CCDCA03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11425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9901-922B-494C-9F76-993CCDCA03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484467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9901-922B-494C-9F76-993CCDCA03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016955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9901-922B-494C-9F76-993CCDCA03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097012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9901-922B-494C-9F76-993CCDCA03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53884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9901-922B-494C-9F76-993CCDCA03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670438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9901-922B-494C-9F76-993CCDCA03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6922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228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385B9-0B82-488A-B2CD-90494C9C521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61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334AE-FA20-49BB-A1A7-6D80126E11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2684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DE726-2176-4D8C-A61D-746EE44591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4554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0FF91-66ED-4EBE-ABF4-6032E660C1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1295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0157F-3035-45C9-996C-750DF35244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4708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228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385B9-0B82-488A-B2CD-90494C9C521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097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780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F6D92-3948-4FB6-88E1-BABB311C5F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2143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3B489-DCDC-4793-A611-3671051044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4673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CB857-609C-4237-A6FB-8F1FD0DEEF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640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8" name="Skupina 7"/>
          <p:cNvGrpSpPr/>
          <p:nvPr userDrawn="1"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9" name="Ovál 8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120" y="52436"/>
            <a:ext cx="2161629" cy="305685"/>
          </a:xfrm>
          <a:prstGeom prst="rect">
            <a:avLst/>
          </a:prstGeom>
        </p:spPr>
      </p:pic>
      <p:sp>
        <p:nvSpPr>
          <p:cNvPr id="13" name="Obdélník 12"/>
          <p:cNvSpPr/>
          <p:nvPr userDrawn="1"/>
        </p:nvSpPr>
        <p:spPr>
          <a:xfrm>
            <a:off x="1244113" y="637501"/>
            <a:ext cx="10947887" cy="6220500"/>
          </a:xfrm>
          <a:prstGeom prst="rect">
            <a:avLst/>
          </a:prstGeom>
          <a:gradFill flip="none" rotWithShape="1">
            <a:gsLst>
              <a:gs pos="0">
                <a:srgbClr val="A1A1A1">
                  <a:shade val="30000"/>
                  <a:satMod val="115000"/>
                </a:srgbClr>
              </a:gs>
              <a:gs pos="50000">
                <a:srgbClr val="A1A1A1">
                  <a:shade val="67500"/>
                  <a:satMod val="115000"/>
                </a:srgbClr>
              </a:gs>
              <a:gs pos="100000">
                <a:srgbClr val="A1A1A1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4" name="Obdélník 13"/>
          <p:cNvSpPr/>
          <p:nvPr userDrawn="1"/>
        </p:nvSpPr>
        <p:spPr>
          <a:xfrm>
            <a:off x="2141549" y="1151177"/>
            <a:ext cx="617874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cs-CZ" sz="2400" b="1" cap="all" dirty="0" smtClean="0">
                <a:solidFill>
                  <a:srgbClr val="A5E5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Přednáška LF MU – brno, 19.11.2019 </a:t>
            </a:r>
            <a:endParaRPr lang="cs-CZ" sz="2400" dirty="0">
              <a:solidFill>
                <a:srgbClr val="A5E5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Přímá spojnice 14"/>
          <p:cNvCxnSpPr/>
          <p:nvPr userDrawn="1"/>
        </p:nvCxnSpPr>
        <p:spPr>
          <a:xfrm>
            <a:off x="2239431" y="3524909"/>
            <a:ext cx="795584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Obrázek 15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782306" y="2250343"/>
            <a:ext cx="5645037" cy="153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179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8" name="Skupina 7"/>
          <p:cNvGrpSpPr/>
          <p:nvPr userDrawn="1"/>
        </p:nvGrpSpPr>
        <p:grpSpPr>
          <a:xfrm>
            <a:off x="-20648" y="401934"/>
            <a:ext cx="1249130" cy="1249130"/>
            <a:chOff x="-5018" y="365358"/>
            <a:chExt cx="1249130" cy="1249130"/>
          </a:xfrm>
        </p:grpSpPr>
        <p:sp>
          <p:nvSpPr>
            <p:cNvPr id="9" name="Ovál 8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white"/>
                </a:solidFill>
              </a:endParaRPr>
            </a:p>
          </p:txBody>
        </p:sp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sp>
        <p:nvSpPr>
          <p:cNvPr id="13" name="Nadpis 1"/>
          <p:cNvSpPr txBox="1">
            <a:spLocks/>
          </p:cNvSpPr>
          <p:nvPr userDrawn="1"/>
        </p:nvSpPr>
        <p:spPr>
          <a:xfrm>
            <a:off x="1910379" y="42993"/>
            <a:ext cx="9489139" cy="1404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3200" b="1" dirty="0">
              <a:solidFill>
                <a:srgbClr val="1E68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1994269" y="1148831"/>
            <a:ext cx="9138480" cy="9787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Zástupný symbol pro číslo snímku 1"/>
          <p:cNvSpPr>
            <a:spLocks noGrp="1"/>
          </p:cNvSpPr>
          <p:nvPr>
            <p:ph type="sldNum" sz="quarter" idx="4"/>
          </p:nvPr>
        </p:nvSpPr>
        <p:spPr>
          <a:xfrm>
            <a:off x="171450" y="6356350"/>
            <a:ext cx="105703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087BBF-3EC4-428C-B533-369E0363D8AD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06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3FB48-EBEF-4EF9-910F-C224C7F5CE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2940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670D0-750C-411C-B843-CBE674CD14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6164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AD4BE-5171-4062-8D6F-0801DAD2DB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573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F9901-922B-494C-9F76-993CCDCA03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9719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agri.cz/public/web/file/480176/Doplnky_stravy___ADMINISTRATIVNI_POSTUP_pro_splneni_informacni_povinnosti.pdf" TargetMode="External"/><Relationship Id="rId2" Type="http://schemas.openxmlformats.org/officeDocument/2006/relationships/hyperlink" Target="http://eagri.cz/public/web/mze/potraviny/legislativa/doplnky-stravy/" TargetMode="Externa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zpi.gov.cz/dovozy-prihlaseni.aspx" TargetMode="External"/><Relationship Id="rId2" Type="http://schemas.openxmlformats.org/officeDocument/2006/relationships/hyperlink" Target="http://www.szpi.gov.cz/registrace-dovozce.aspx" TargetMode="Externa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5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travinynapranyri.cz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Relationship Id="rId6" Type="http://schemas.openxmlformats.org/officeDocument/2006/relationships/hyperlink" Target="https://pixabay.com/cs/photos/pr%C3%A1%C5%A1ky-tablety-l%C3%A9k-l%C3%A9ka%C5%99sk%C3%A9-3114364/" TargetMode="External"/><Relationship Id="rId5" Type="http://schemas.openxmlformats.org/officeDocument/2006/relationships/image" Target="../media/image39.jpeg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0.png"/><Relationship Id="rId5" Type="http://schemas.openxmlformats.org/officeDocument/2006/relationships/hyperlink" Target="https://www.potravinynapranyri.cz/ESearch.aspx?lang=cs&amp;design=default&amp;archive=actual&amp;listtype=tiles" TargetMode="External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zpi.gov.cz/clanek/nakupovani-na-internetu-prirucka-pro-spotrebitele.aspx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.jpeg"/><Relationship Id="rId9" Type="http://schemas.openxmlformats.org/officeDocument/2006/relationships/hyperlink" Target="https://www.szpi.gov.cz/clanek/jak-nakupovat-potraviny-na-internetu.asp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.jpe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food/safety/novel_food/catalogue_en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1244113" y="528807"/>
            <a:ext cx="10947887" cy="6329193"/>
          </a:xfrm>
          <a:prstGeom prst="rect">
            <a:avLst/>
          </a:prstGeom>
          <a:gradFill flip="none" rotWithShape="1">
            <a:gsLst>
              <a:gs pos="0">
                <a:srgbClr val="A1A1A1">
                  <a:shade val="30000"/>
                  <a:satMod val="115000"/>
                </a:srgbClr>
              </a:gs>
              <a:gs pos="50000">
                <a:srgbClr val="A1A1A1">
                  <a:shade val="67500"/>
                  <a:satMod val="115000"/>
                </a:srgbClr>
              </a:gs>
              <a:gs pos="100000">
                <a:srgbClr val="A1A1A1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41550" y="761056"/>
            <a:ext cx="8502316" cy="2772080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Doplňky stravy</a:t>
            </a: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310514" y="5891950"/>
            <a:ext cx="9348086" cy="691147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 smtClean="0">
                <a:solidFill>
                  <a:srgbClr val="A5E5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Alena </a:t>
            </a:r>
            <a:r>
              <a:rPr lang="cs-CZ" dirty="0" smtClean="0">
                <a:solidFill>
                  <a:srgbClr val="A5E5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Georgievová</a:t>
            </a:r>
          </a:p>
          <a:p>
            <a:pPr algn="l"/>
            <a:r>
              <a:rPr lang="cs-CZ" dirty="0" smtClean="0">
                <a:solidFill>
                  <a:srgbClr val="A5E5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Státní zemědělská a potravinářská inspekce</a:t>
            </a:r>
            <a:endParaRPr lang="cs-CZ" dirty="0">
              <a:solidFill>
                <a:srgbClr val="A5E5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Přímá spojnice 12"/>
          <p:cNvCxnSpPr/>
          <p:nvPr/>
        </p:nvCxnSpPr>
        <p:spPr>
          <a:xfrm>
            <a:off x="2239431" y="3552341"/>
            <a:ext cx="795584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2141549" y="1151177"/>
            <a:ext cx="617874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cs-CZ" sz="2400" b="1" cap="all" dirty="0" smtClean="0">
                <a:solidFill>
                  <a:srgbClr val="A5E5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Přednáška LF MU – brno, 19.11.2019 </a:t>
            </a:r>
            <a:endParaRPr lang="cs-CZ" sz="2400" dirty="0">
              <a:solidFill>
                <a:srgbClr val="A5E5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grpSp>
        <p:nvGrpSpPr>
          <p:cNvPr id="9" name="Skupina 8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21" name="Ovál 20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prstClr val="white"/>
                </a:solidFill>
              </a:endParaRPr>
            </a:p>
          </p:txBody>
        </p:sp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120" y="89012"/>
            <a:ext cx="2161629" cy="30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6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23690" y="1435609"/>
            <a:ext cx="9277710" cy="474135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Vyhláška 58/2018 Sb.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Příloha č.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2, část 2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Seznam některých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dalších látek zakázaných při výrobě potravin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432" y="2924945"/>
            <a:ext cx="8157086" cy="3431693"/>
          </a:xfrm>
          <a:prstGeom prst="rect">
            <a:avLst/>
          </a:prstGeom>
        </p:spPr>
      </p:pic>
      <p:sp>
        <p:nvSpPr>
          <p:cNvPr id="6" name="Nadpis 2"/>
          <p:cNvSpPr>
            <a:spLocks noGrp="1"/>
          </p:cNvSpPr>
          <p:nvPr>
            <p:ph type="title"/>
          </p:nvPr>
        </p:nvSpPr>
        <p:spPr>
          <a:xfrm>
            <a:off x="1923690" y="-1325"/>
            <a:ext cx="10094343" cy="1325563"/>
          </a:xfrm>
        </p:spPr>
        <p:txBody>
          <a:bodyPr>
            <a:noAutofit/>
          </a:bodyPr>
          <a:lstStyle/>
          <a:p>
            <a:r>
              <a:rPr lang="cs-CZ" sz="3200" dirty="0"/>
              <a:t> </a:t>
            </a:r>
            <a:br>
              <a:rPr lang="cs-CZ" sz="3200" dirty="0"/>
            </a:br>
            <a:r>
              <a:rPr lang="cs-CZ" sz="3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Některé další látky zakázané </a:t>
            </a:r>
            <a:endParaRPr lang="cs-CZ" sz="3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9075" y="6408109"/>
            <a:ext cx="2743200" cy="365125"/>
          </a:xfrm>
        </p:spPr>
        <p:txBody>
          <a:bodyPr/>
          <a:lstStyle/>
          <a:p>
            <a:r>
              <a:rPr lang="cs-CZ" sz="1200" dirty="0" smtClean="0"/>
              <a:t>10</a:t>
            </a:r>
            <a:endParaRPr lang="cs-CZ" sz="12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725" y="2230316"/>
            <a:ext cx="1602028" cy="200253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1760" y="4288537"/>
            <a:ext cx="2193399" cy="1637606"/>
          </a:xfrm>
          <a:prstGeom prst="rect">
            <a:avLst/>
          </a:prstGeom>
        </p:spPr>
      </p:pic>
      <p:sp>
        <p:nvSpPr>
          <p:cNvPr id="11" name="Zaoblený obdélník 10"/>
          <p:cNvSpPr/>
          <p:nvPr/>
        </p:nvSpPr>
        <p:spPr>
          <a:xfrm>
            <a:off x="10284320" y="3469581"/>
            <a:ext cx="534139" cy="2743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67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>
          <a:xfrm>
            <a:off x="1923690" y="1324238"/>
            <a:ext cx="9430110" cy="4852725"/>
          </a:xfrm>
        </p:spPr>
        <p:txBody>
          <a:bodyPr/>
          <a:lstStyle/>
          <a:p>
            <a:pPr eaLnBrk="1" hangingPunct="1"/>
            <a:endParaRPr lang="en-US" altLang="cs-CZ" sz="1200" dirty="0"/>
          </a:p>
          <a:p>
            <a:pPr eaLnBrk="1" hangingPunct="1">
              <a:buFont typeface="Wingdings" panose="05000000000000000000" pitchFamily="2" charset="2"/>
              <a:buChar char="§"/>
            </a:pPr>
            <a:endParaRPr lang="cs-CZ" altLang="cs-CZ" sz="1800" dirty="0" smtClean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18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Doplňky stravy/potraviny</a:t>
            </a:r>
            <a:r>
              <a:rPr lang="cs-CZ" alt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alt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musí být bezpečné, mohou používat tvrzení funkční (schválená + dosud neposouzená) a o snižování rizika některých onemocnění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18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Léčiva</a:t>
            </a:r>
            <a:r>
              <a:rPr lang="cs-CZ" alt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– vedlejší účinky přípustné, lze deklarovat příznivý vliv na zdraví i léčebné účinky, mohou ve svých tvrzeních i odkazovat na vlastnosti léčby a prevence</a:t>
            </a:r>
          </a:p>
        </p:txBody>
      </p:sp>
      <p:sp>
        <p:nvSpPr>
          <p:cNvPr id="6" name="Nadpis 2"/>
          <p:cNvSpPr>
            <a:spLocks noGrp="1"/>
          </p:cNvSpPr>
          <p:nvPr>
            <p:ph type="title"/>
          </p:nvPr>
        </p:nvSpPr>
        <p:spPr>
          <a:xfrm>
            <a:off x="1923690" y="-1325"/>
            <a:ext cx="10094343" cy="1325563"/>
          </a:xfrm>
        </p:spPr>
        <p:txBody>
          <a:bodyPr>
            <a:noAutofit/>
          </a:bodyPr>
          <a:lstStyle/>
          <a:p>
            <a:r>
              <a:rPr lang="cs-CZ" sz="3200" dirty="0"/>
              <a:t> </a:t>
            </a:r>
            <a:br>
              <a:rPr lang="cs-CZ" sz="3200" dirty="0"/>
            </a:br>
            <a:r>
              <a:rPr lang="cs-CZ" sz="3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Doplňky stravy versus léčiva </a:t>
            </a:r>
            <a:endParaRPr lang="cs-CZ" sz="3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345530" y="1354400"/>
            <a:ext cx="8846726" cy="5124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legislativa umožňuje, </a:t>
            </a:r>
            <a:r>
              <a:rPr lang="cs-CZ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aby výrobek se stejným složením </a:t>
            </a:r>
            <a:r>
              <a:rPr 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byl uveden na trh jako léčivo i </a:t>
            </a:r>
            <a:r>
              <a:rPr lang="cs-CZ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potravina – např. vitamínové preparáty, bylinné sirupy a jiné</a:t>
            </a:r>
            <a:endParaRPr lang="cs-CZ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432" y="1324238"/>
            <a:ext cx="176356" cy="54263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928" y="4666541"/>
            <a:ext cx="4910328" cy="130925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5531" y="3201626"/>
            <a:ext cx="2656612" cy="1397309"/>
          </a:xfrm>
          <a:prstGeom prst="rect">
            <a:avLst/>
          </a:prstGeom>
        </p:spPr>
      </p:pic>
      <p:sp>
        <p:nvSpPr>
          <p:cNvPr id="11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9075" y="6408109"/>
            <a:ext cx="2743200" cy="365125"/>
          </a:xfrm>
        </p:spPr>
        <p:txBody>
          <a:bodyPr/>
          <a:lstStyle/>
          <a:p>
            <a:r>
              <a:rPr lang="cs-CZ" sz="1200" dirty="0" smtClean="0"/>
              <a:t>11</a:t>
            </a:r>
            <a:endParaRPr lang="cs-CZ" sz="1200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6432" y="3412923"/>
            <a:ext cx="2373249" cy="149230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6387" y="3192435"/>
            <a:ext cx="1534356" cy="1644741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3690" y="5002426"/>
            <a:ext cx="2708448" cy="117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8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1985210" y="2120280"/>
            <a:ext cx="4104694" cy="4248472"/>
          </a:xfrm>
          <a:ln w="19050">
            <a:solidFill>
              <a:srgbClr val="00B050"/>
            </a:solidFill>
          </a:ln>
          <a:extLst/>
        </p:spPr>
        <p:txBody>
          <a:bodyPr rtlCol="0">
            <a:noAutofit/>
          </a:bodyPr>
          <a:lstStyle/>
          <a:p>
            <a:pPr marL="68580" indent="0">
              <a:buNone/>
              <a:defRPr/>
            </a:pPr>
            <a:r>
              <a:rPr lang="cs-CZ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Léčiva</a:t>
            </a:r>
          </a:p>
          <a:p>
            <a:pPr marL="68580" indent="0">
              <a:buNone/>
              <a:defRPr/>
            </a:pPr>
            <a:r>
              <a:rPr lang="cs-CZ" sz="1600" b="1" dirty="0" smtClean="0">
                <a:solidFill>
                  <a:srgbClr val="FF7C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Registrace, schvaluje SÚKL</a:t>
            </a:r>
            <a:endParaRPr lang="cs-CZ" sz="1600" b="1" dirty="0">
              <a:solidFill>
                <a:srgbClr val="FF7C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indent="-182880">
              <a:buFont typeface="Wingdings" pitchFamily="2" charset="2"/>
              <a:buChar char="Ø"/>
              <a:defRPr/>
            </a:pPr>
            <a:r>
              <a:rPr lang="cs-CZ" sz="1600" b="1" dirty="0" smtClean="0">
                <a:solidFill>
                  <a:srgbClr val="FF7C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Požadavky </a:t>
            </a:r>
            <a:r>
              <a:rPr lang="cs-CZ" sz="1600" b="1" dirty="0">
                <a:solidFill>
                  <a:srgbClr val="FF7C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bezpečnost a kvalitu</a:t>
            </a:r>
          </a:p>
          <a:p>
            <a:pPr marL="182880" indent="-182880">
              <a:buFont typeface="Wingdings" pitchFamily="2" charset="2"/>
              <a:buChar char="Ø"/>
              <a:defRPr/>
            </a:pPr>
            <a:r>
              <a:rPr lang="cs-CZ" sz="1600" b="1" dirty="0" smtClean="0">
                <a:solidFill>
                  <a:srgbClr val="FF7C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Vyšší </a:t>
            </a:r>
            <a:r>
              <a:rPr lang="cs-CZ" sz="1600" b="1" dirty="0">
                <a:solidFill>
                  <a:srgbClr val="FF7C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náklady</a:t>
            </a:r>
          </a:p>
          <a:p>
            <a:pPr marL="182880" indent="-182880">
              <a:buFont typeface="Wingdings" pitchFamily="2" charset="2"/>
              <a:buChar char="Ø"/>
              <a:defRPr/>
            </a:pPr>
            <a:r>
              <a:rPr lang="cs-CZ" sz="1600" b="1" dirty="0" smtClean="0">
                <a:solidFill>
                  <a:srgbClr val="FF7C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Omezení </a:t>
            </a:r>
            <a:r>
              <a:rPr lang="cs-CZ" sz="1600" b="1" dirty="0">
                <a:solidFill>
                  <a:srgbClr val="FF7C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propagaci a distribuci</a:t>
            </a:r>
          </a:p>
          <a:p>
            <a:pPr marL="182880" indent="-182880">
              <a:buFont typeface="Wingdings" pitchFamily="2" charset="2"/>
              <a:buChar char="Ø"/>
              <a:defRPr/>
            </a:pPr>
            <a:r>
              <a:rPr lang="cs-CZ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Právní jistota</a:t>
            </a:r>
          </a:p>
          <a:p>
            <a:pPr marL="182880" indent="-182880">
              <a:buFont typeface="Wingdings" pitchFamily="2" charset="2"/>
              <a:buChar char="Ø"/>
              <a:defRPr/>
            </a:pPr>
            <a:r>
              <a:rPr lang="cs-CZ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tradičních rostlinných léčivých přípravků zjednodušený </a:t>
            </a:r>
            <a:r>
              <a:rPr lang="cs-CZ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postup při registraci bez zkoušek bezpečnosti a klinických </a:t>
            </a:r>
            <a:r>
              <a:rPr lang="cs-CZ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hodnocení </a:t>
            </a:r>
            <a:r>
              <a:rPr lang="cs-CZ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(důkazy že přípravek byl 30 let bezpečně používán, z toho nejméně 15 let v EU)</a:t>
            </a:r>
          </a:p>
          <a:p>
            <a:pPr marL="182880" indent="-182880">
              <a:buFont typeface="Wingdings" pitchFamily="2" charset="2"/>
              <a:buChar char="Ø"/>
              <a:defRPr/>
            </a:pPr>
            <a:r>
              <a:rPr lang="cs-CZ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Mohou deklarovat pozitivní vliv na zdraví i léčebné účinky</a:t>
            </a:r>
          </a:p>
          <a:p>
            <a:pPr marL="0" indent="0">
              <a:buNone/>
              <a:defRPr/>
            </a:pPr>
            <a:endParaRPr lang="cs-CZ" sz="1600" b="1" dirty="0">
              <a:solidFill>
                <a:srgbClr val="00B050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6543013" y="2106074"/>
            <a:ext cx="4170059" cy="4262678"/>
          </a:xfrm>
          <a:ln w="19050">
            <a:solidFill>
              <a:srgbClr val="00B050"/>
            </a:solidFill>
          </a:ln>
          <a:extLst/>
        </p:spPr>
        <p:txBody>
          <a:bodyPr rtlCol="0">
            <a:normAutofit/>
          </a:bodyPr>
          <a:lstStyle/>
          <a:p>
            <a:pPr marL="68580" indent="0">
              <a:buNone/>
              <a:defRPr/>
            </a:pPr>
            <a:r>
              <a:rPr lang="cs-CZ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Potraviny </a:t>
            </a:r>
            <a:r>
              <a:rPr lang="cs-CZ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Doplňky </a:t>
            </a:r>
            <a:r>
              <a:rPr lang="cs-CZ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stravy</a:t>
            </a:r>
          </a:p>
          <a:p>
            <a:pPr marL="0" indent="0">
              <a:buNone/>
              <a:defRPr/>
            </a:pPr>
            <a:r>
              <a:rPr lang="cs-CZ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Notifikace </a:t>
            </a:r>
            <a:r>
              <a:rPr lang="cs-CZ" sz="16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MZe</a:t>
            </a:r>
            <a:endParaRPr lang="cs-CZ" sz="16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indent="-182880">
              <a:buFont typeface="Wingdings" pitchFamily="2" charset="2"/>
              <a:buChar char="Ø"/>
              <a:defRPr/>
            </a:pPr>
            <a:r>
              <a:rPr lang="cs-CZ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Požadavky na obecnou bezpečnost a kvalitu potravin</a:t>
            </a:r>
          </a:p>
          <a:p>
            <a:pPr marL="182880" indent="-182880">
              <a:buFont typeface="Wingdings" pitchFamily="2" charset="2"/>
              <a:buChar char="Ø"/>
              <a:defRPr/>
            </a:pPr>
            <a:r>
              <a:rPr lang="cs-CZ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Nižší náklady</a:t>
            </a:r>
          </a:p>
          <a:p>
            <a:pPr marL="182880" indent="-182880">
              <a:buFont typeface="Wingdings" pitchFamily="2" charset="2"/>
              <a:buChar char="Ø"/>
              <a:defRPr/>
            </a:pPr>
            <a:r>
              <a:rPr lang="cs-CZ" sz="1600" b="1" dirty="0">
                <a:solidFill>
                  <a:srgbClr val="FF7C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Neharmonizovaná legislativa v rámci EU</a:t>
            </a:r>
          </a:p>
          <a:p>
            <a:pPr marL="182880" indent="-182880">
              <a:buFont typeface="Wingdings" pitchFamily="2" charset="2"/>
              <a:buChar char="Ø"/>
              <a:defRPr/>
            </a:pPr>
            <a:r>
              <a:rPr lang="cs-CZ" sz="1600" b="1" dirty="0">
                <a:solidFill>
                  <a:srgbClr val="FF7C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Diskuse ohledně bezpečnosti</a:t>
            </a:r>
          </a:p>
          <a:p>
            <a:pPr marL="182880" indent="-182880">
              <a:buFont typeface="Wingdings" pitchFamily="2" charset="2"/>
              <a:buChar char="Ø"/>
              <a:defRPr/>
            </a:pPr>
            <a:r>
              <a:rPr lang="cs-CZ" sz="1600" b="1" dirty="0">
                <a:solidFill>
                  <a:srgbClr val="FF7C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Omezení v jednotlivých státech</a:t>
            </a:r>
          </a:p>
          <a:p>
            <a:pPr marL="182880" indent="-182880">
              <a:buFont typeface="Wingdings" pitchFamily="2" charset="2"/>
              <a:buChar char="Ø"/>
              <a:defRPr/>
            </a:pPr>
            <a:r>
              <a:rPr lang="cs-CZ" sz="1600" b="1" dirty="0">
                <a:solidFill>
                  <a:srgbClr val="FF7C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Problematika hraničních přípravků</a:t>
            </a:r>
          </a:p>
          <a:p>
            <a:pPr marL="182880" indent="-182880">
              <a:defRPr/>
            </a:pPr>
            <a:endParaRPr lang="cs-CZ" sz="2900" b="1" dirty="0"/>
          </a:p>
        </p:txBody>
      </p:sp>
      <p:sp>
        <p:nvSpPr>
          <p:cNvPr id="12293" name="Obdélník 11"/>
          <p:cNvSpPr>
            <a:spLocks noChangeArrowheads="1"/>
          </p:cNvSpPr>
          <p:nvPr/>
        </p:nvSpPr>
        <p:spPr bwMode="auto">
          <a:xfrm>
            <a:off x="1985210" y="1372704"/>
            <a:ext cx="91156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cs typeface="Arial" panose="020B0604020202020204" pitchFamily="34" charset="0"/>
              </a:rPr>
              <a:t>V zásadě společnost </a:t>
            </a:r>
            <a:r>
              <a:rPr lang="cs-CZ" altLang="cs-CZ" sz="2000" b="1" dirty="0">
                <a:cs typeface="Arial" panose="020B0604020202020204" pitchFamily="34" charset="0"/>
              </a:rPr>
              <a:t>uvádějící </a:t>
            </a:r>
            <a:r>
              <a:rPr lang="cs-CZ" altLang="cs-CZ" sz="2000" b="1" dirty="0" smtClean="0">
                <a:cs typeface="Arial" panose="020B0604020202020204" pitchFamily="34" charset="0"/>
              </a:rPr>
              <a:t>přípravek na trh </a:t>
            </a:r>
            <a:r>
              <a:rPr lang="cs-CZ" altLang="cs-CZ" sz="2000" b="1" dirty="0">
                <a:cs typeface="Arial" panose="020B0604020202020204" pitchFamily="34" charset="0"/>
              </a:rPr>
              <a:t>určuje, zda bude </a:t>
            </a:r>
            <a:r>
              <a:rPr lang="cs-CZ" altLang="cs-CZ" sz="2000" b="1" dirty="0" smtClean="0">
                <a:cs typeface="Arial" panose="020B0604020202020204" pitchFamily="34" charset="0"/>
              </a:rPr>
              <a:t>přípravek uveden </a:t>
            </a:r>
            <a:r>
              <a:rPr lang="cs-CZ" altLang="cs-CZ" sz="2000" b="1" dirty="0">
                <a:cs typeface="Arial" panose="020B0604020202020204" pitchFamily="34" charset="0"/>
              </a:rPr>
              <a:t>jako registrovaný léčivý přípravek nebo jako doplněk stravy</a:t>
            </a:r>
          </a:p>
        </p:txBody>
      </p:sp>
      <p:sp>
        <p:nvSpPr>
          <p:cNvPr id="8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9075" y="6408109"/>
            <a:ext cx="2743200" cy="365125"/>
          </a:xfrm>
        </p:spPr>
        <p:txBody>
          <a:bodyPr/>
          <a:lstStyle/>
          <a:p>
            <a:r>
              <a:rPr lang="cs-CZ" sz="1200" dirty="0" smtClean="0">
                <a:solidFill>
                  <a:schemeClr val="bg1"/>
                </a:solidFill>
              </a:rPr>
              <a:t>12</a:t>
            </a:r>
            <a:endParaRPr lang="cs-CZ" sz="1200" dirty="0">
              <a:solidFill>
                <a:schemeClr val="bg1"/>
              </a:solidFill>
            </a:endParaRPr>
          </a:p>
        </p:txBody>
      </p:sp>
      <p:sp>
        <p:nvSpPr>
          <p:cNvPr id="10" name="Nadpis 2"/>
          <p:cNvSpPr>
            <a:spLocks noGrp="1"/>
          </p:cNvSpPr>
          <p:nvPr>
            <p:ph type="title"/>
          </p:nvPr>
        </p:nvSpPr>
        <p:spPr>
          <a:xfrm>
            <a:off x="1923690" y="-1325"/>
            <a:ext cx="10094343" cy="1325563"/>
          </a:xfrm>
        </p:spPr>
        <p:txBody>
          <a:bodyPr>
            <a:noAutofit/>
          </a:bodyPr>
          <a:lstStyle/>
          <a:p>
            <a:r>
              <a:rPr lang="cs-CZ" sz="3200" dirty="0"/>
              <a:t> </a:t>
            </a:r>
            <a:br>
              <a:rPr lang="cs-CZ" sz="3200" dirty="0"/>
            </a:br>
            <a:r>
              <a:rPr lang="cs-CZ" sz="3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Doplňky stravy versus léčiva </a:t>
            </a:r>
            <a:endParaRPr lang="cs-CZ" sz="3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913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23690" y="1453896"/>
            <a:ext cx="9286854" cy="4723067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obecné údaje požadované pro označování balených potravin podle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N 1169/2011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názvu potraviny slova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„doplněk stravy“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název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vitamínů, minerálních látek nebo dalších látek charakterizujících výrobek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číselný údaj o množství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V+M nebo dalších látek vztažený na doporučenou denní dávku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údaje o obsahu V+M i v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% RHP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doporučené denní dávkování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varování před překročením doporučeného denního dávkování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upozornění, aby byly výrobky uloženy mimo dosah dětí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upozornění, že DS nejsou náhradou pestré stravy</a:t>
            </a:r>
          </a:p>
          <a:p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us 3"/>
          <p:cNvSpPr/>
          <p:nvPr/>
        </p:nvSpPr>
        <p:spPr>
          <a:xfrm>
            <a:off x="5303912" y="1916832"/>
            <a:ext cx="648072" cy="648072"/>
          </a:xfrm>
          <a:prstGeom prst="mathPlus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Nadpis 2"/>
          <p:cNvSpPr>
            <a:spLocks noGrp="1"/>
          </p:cNvSpPr>
          <p:nvPr>
            <p:ph type="title"/>
          </p:nvPr>
        </p:nvSpPr>
        <p:spPr>
          <a:xfrm>
            <a:off x="1923690" y="-1325"/>
            <a:ext cx="10094343" cy="1325563"/>
          </a:xfrm>
        </p:spPr>
        <p:txBody>
          <a:bodyPr>
            <a:noAutofit/>
          </a:bodyPr>
          <a:lstStyle/>
          <a:p>
            <a:r>
              <a:rPr lang="cs-CZ" sz="3200" dirty="0"/>
              <a:t> </a:t>
            </a:r>
            <a:br>
              <a:rPr lang="cs-CZ" sz="3200" dirty="0"/>
            </a:br>
            <a:r>
              <a:rPr lang="en-US" sz="3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3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značování doplňků stravy </a:t>
            </a:r>
            <a:endParaRPr lang="cs-CZ" sz="3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9075" y="6408109"/>
            <a:ext cx="2743200" cy="365125"/>
          </a:xfrm>
        </p:spPr>
        <p:txBody>
          <a:bodyPr/>
          <a:lstStyle/>
          <a:p>
            <a:r>
              <a:rPr lang="cs-CZ" sz="1200" dirty="0" smtClean="0">
                <a:solidFill>
                  <a:schemeClr val="bg1"/>
                </a:solidFill>
              </a:rPr>
              <a:t>13</a:t>
            </a:r>
            <a:endParaRPr lang="cs-CZ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40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23690" y="1287662"/>
            <a:ext cx="9753198" cy="48893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9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19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pecifické </a:t>
            </a:r>
            <a:r>
              <a:rPr lang="cs-CZ" sz="19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národní požadavky na upozornění (</a:t>
            </a:r>
            <a:r>
              <a:rPr lang="cs-CZ" sz="1900" b="1" dirty="0" err="1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vyhl</a:t>
            </a:r>
            <a:r>
              <a:rPr lang="cs-CZ" sz="19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58/2018 Sb</a:t>
            </a:r>
            <a:r>
              <a:rPr lang="cs-CZ" sz="19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lang="en-US" sz="19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1900" b="1" dirty="0" smtClean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9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upozornění </a:t>
            </a:r>
            <a:r>
              <a:rPr lang="cs-CZ" sz="1900" u="sng" dirty="0">
                <a:latin typeface="Arial" panose="020B0604020202020204" pitchFamily="34" charset="0"/>
                <a:cs typeface="Arial" panose="020B0604020202020204" pitchFamily="34" charset="0"/>
              </a:rPr>
              <a:t>„Nevhodné pro těhotné ženy“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u doplňků stravy obsahujících více než 800 µg (RE) vitaminu A v denní </a:t>
            </a: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dávce</a:t>
            </a:r>
          </a:p>
          <a:p>
            <a:endParaRPr lang="cs-CZ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upozornění </a:t>
            </a:r>
            <a:r>
              <a:rPr lang="cs-CZ" sz="1900" u="sng" dirty="0">
                <a:latin typeface="Arial" panose="020B0604020202020204" pitchFamily="34" charset="0"/>
                <a:cs typeface="Arial" panose="020B0604020202020204" pitchFamily="34" charset="0"/>
              </a:rPr>
              <a:t>„Může snižovat srážlivost krve“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u doplňků stravy obsahujících rostlinu Ginkgo </a:t>
            </a:r>
            <a:r>
              <a:rPr lang="cs-CZ" sz="1900" dirty="0" err="1">
                <a:latin typeface="Arial" panose="020B0604020202020204" pitchFamily="34" charset="0"/>
                <a:cs typeface="Arial" panose="020B0604020202020204" pitchFamily="34" charset="0"/>
              </a:rPr>
              <a:t>biloba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 (jinan dvoulaločný</a:t>
            </a: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endParaRPr lang="cs-CZ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upozornění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na nutnost přerušení konzumace a vyhledání lékaře při jakémkoliv podezření na jaterní onemocnění u doplňků stravy obsahujících rostlinu </a:t>
            </a:r>
            <a:r>
              <a:rPr lang="cs-CZ" sz="1900" i="1" dirty="0" err="1">
                <a:latin typeface="Arial" panose="020B0604020202020204" pitchFamily="34" charset="0"/>
                <a:cs typeface="Arial" panose="020B0604020202020204" pitchFamily="34" charset="0"/>
              </a:rPr>
              <a:t>Cimicifuga</a:t>
            </a:r>
            <a:r>
              <a:rPr lang="cs-CZ" sz="1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900" i="1" dirty="0" err="1">
                <a:latin typeface="Arial" panose="020B0604020202020204" pitchFamily="34" charset="0"/>
                <a:cs typeface="Arial" panose="020B0604020202020204" pitchFamily="34" charset="0"/>
              </a:rPr>
              <a:t>racemosa</a:t>
            </a:r>
            <a:r>
              <a:rPr lang="cs-CZ" sz="1900" i="1" dirty="0">
                <a:latin typeface="Arial" panose="020B0604020202020204" pitchFamily="34" charset="0"/>
                <a:cs typeface="Arial" panose="020B0604020202020204" pitchFamily="34" charset="0"/>
              </a:rPr>
              <a:t> (ploštičník hroznovitý)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nebo její extrakty </a:t>
            </a: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pPr algn="just"/>
            <a:endParaRPr lang="cs-CZ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upozornění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na nevhodnost pro děti, mládež, těhotné a kojící ženy, dále pro osoby užívající </a:t>
            </a:r>
            <a:r>
              <a:rPr lang="cs-CZ" sz="1900" dirty="0" err="1">
                <a:latin typeface="Arial" panose="020B0604020202020204" pitchFamily="34" charset="0"/>
                <a:cs typeface="Arial" panose="020B0604020202020204" pitchFamily="34" charset="0"/>
              </a:rPr>
              <a:t>hypolipidemika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 a osoby s onemocněním ledvin, jater a se svalovými poruchami u doplňků stravy s obsahem </a:t>
            </a:r>
            <a:r>
              <a:rPr lang="cs-CZ" sz="1900" i="1" dirty="0" err="1">
                <a:latin typeface="Arial" panose="020B0604020202020204" pitchFamily="34" charset="0"/>
                <a:cs typeface="Arial" panose="020B0604020202020204" pitchFamily="34" charset="0"/>
              </a:rPr>
              <a:t>monakolinu</a:t>
            </a:r>
            <a:r>
              <a:rPr lang="cs-CZ" sz="1900" i="1" dirty="0">
                <a:latin typeface="Arial" panose="020B0604020202020204" pitchFamily="34" charset="0"/>
                <a:cs typeface="Arial" panose="020B0604020202020204" pitchFamily="34" charset="0"/>
              </a:rPr>
              <a:t> K.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Nadpis 2"/>
          <p:cNvSpPr>
            <a:spLocks noGrp="1"/>
          </p:cNvSpPr>
          <p:nvPr>
            <p:ph type="title"/>
          </p:nvPr>
        </p:nvSpPr>
        <p:spPr>
          <a:xfrm>
            <a:off x="1923690" y="-37901"/>
            <a:ext cx="10094343" cy="1325563"/>
          </a:xfrm>
        </p:spPr>
        <p:txBody>
          <a:bodyPr>
            <a:noAutofit/>
          </a:bodyPr>
          <a:lstStyle/>
          <a:p>
            <a:r>
              <a:rPr lang="cs-CZ" sz="3200" dirty="0"/>
              <a:t> </a:t>
            </a:r>
            <a:br>
              <a:rPr lang="cs-CZ" sz="3200" dirty="0"/>
            </a:br>
            <a:r>
              <a:rPr lang="en-US" sz="3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3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značování doplňků stravy </a:t>
            </a:r>
            <a:endParaRPr lang="cs-CZ" sz="3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9075" y="6408109"/>
            <a:ext cx="2743200" cy="365125"/>
          </a:xfrm>
        </p:spPr>
        <p:txBody>
          <a:bodyPr/>
          <a:lstStyle/>
          <a:p>
            <a:r>
              <a:rPr lang="cs-CZ" sz="1200" dirty="0" smtClean="0">
                <a:solidFill>
                  <a:schemeClr val="bg1"/>
                </a:solidFill>
              </a:rPr>
              <a:t>14</a:t>
            </a:r>
            <a:endParaRPr lang="cs-CZ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630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161815" y="1453896"/>
            <a:ext cx="8993866" cy="4723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Označování doplňků stravy </a:t>
            </a:r>
            <a:r>
              <a:rPr lang="cs-CZ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nesmí</a:t>
            </a:r>
            <a:r>
              <a:rPr lang="cs-CZ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cs-CZ" sz="20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Přisuzovat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DS vlastnosti týkající se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prevence, léčby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nebo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vyléčení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lidských onemocnění nebo na tyto vlastnosti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odkazovat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Obsahovat žádné tvrzení uvádějící nebo naznačující, že vyvážená a pestrá strava obecně nemůže poskytnou dostatečné množství vitamínů nebo minerálních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látek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Výživová a zdravotní tvrzení se mohou uvádět za podmínek stanovených nařízením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(ES) č. 1924/2006</a:t>
            </a:r>
          </a:p>
          <a:p>
            <a:endParaRPr lang="cs-CZ" dirty="0"/>
          </a:p>
        </p:txBody>
      </p:sp>
      <p:sp>
        <p:nvSpPr>
          <p:cNvPr id="7" name="Nadpis 2"/>
          <p:cNvSpPr>
            <a:spLocks noGrp="1"/>
          </p:cNvSpPr>
          <p:nvPr>
            <p:ph type="title"/>
          </p:nvPr>
        </p:nvSpPr>
        <p:spPr>
          <a:xfrm>
            <a:off x="1923690" y="-37901"/>
            <a:ext cx="10094343" cy="1325563"/>
          </a:xfrm>
        </p:spPr>
        <p:txBody>
          <a:bodyPr>
            <a:noAutofit/>
          </a:bodyPr>
          <a:lstStyle/>
          <a:p>
            <a:r>
              <a:rPr lang="cs-CZ" sz="3200" dirty="0"/>
              <a:t> </a:t>
            </a:r>
            <a:br>
              <a:rPr lang="cs-CZ" sz="3200" dirty="0"/>
            </a:br>
            <a:r>
              <a:rPr lang="cs-CZ" sz="3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je v označování zakázáno </a:t>
            </a:r>
            <a:endParaRPr lang="cs-CZ" sz="3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5" t="4028" r="15236" b="3410"/>
          <a:stretch/>
        </p:blipFill>
        <p:spPr>
          <a:xfrm>
            <a:off x="1281598" y="1185375"/>
            <a:ext cx="880217" cy="2952328"/>
          </a:xfrm>
          <a:prstGeom prst="rect">
            <a:avLst/>
          </a:prstGeom>
        </p:spPr>
      </p:pic>
      <p:sp>
        <p:nvSpPr>
          <p:cNvPr id="9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9075" y="6408109"/>
            <a:ext cx="2743200" cy="365125"/>
          </a:xfrm>
        </p:spPr>
        <p:txBody>
          <a:bodyPr/>
          <a:lstStyle/>
          <a:p>
            <a:r>
              <a:rPr lang="cs-CZ" sz="1200" dirty="0" smtClean="0">
                <a:solidFill>
                  <a:schemeClr val="bg1"/>
                </a:solidFill>
              </a:rPr>
              <a:t>15</a:t>
            </a:r>
          </a:p>
          <a:p>
            <a:endParaRPr lang="cs-CZ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265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74826" y="1268414"/>
            <a:ext cx="9402935" cy="5208587"/>
          </a:xfrm>
        </p:spPr>
        <p:txBody>
          <a:bodyPr>
            <a:normAutofit lnSpcReduction="10000"/>
          </a:bodyPr>
          <a:lstStyle/>
          <a:p>
            <a:pPr marL="68580" indent="0">
              <a:buNone/>
              <a:defRPr/>
            </a:pPr>
            <a:r>
              <a:rPr lang="cs-CZ" sz="1900" b="1" dirty="0">
                <a:solidFill>
                  <a:srgbClr val="CD0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cs-CZ" sz="1900" b="1" dirty="0" smtClean="0">
                <a:solidFill>
                  <a:srgbClr val="CD0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oplňky stravy neprocházejí schvalovacích procesem, </a:t>
            </a:r>
            <a:r>
              <a:rPr lang="cs-CZ" sz="1900" b="1" u="sng" dirty="0" smtClean="0">
                <a:solidFill>
                  <a:srgbClr val="CD0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zodpovědnost</a:t>
            </a:r>
            <a:r>
              <a:rPr lang="cs-CZ" sz="1900" b="1" dirty="0" smtClean="0">
                <a:solidFill>
                  <a:srgbClr val="CD0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bezpečnost a kvalitu nese primárně </a:t>
            </a:r>
            <a:r>
              <a:rPr lang="cs-CZ" sz="1900" b="1" u="sng" dirty="0" smtClean="0">
                <a:solidFill>
                  <a:srgbClr val="CD0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provozovatel potravinářského podniku</a:t>
            </a:r>
          </a:p>
          <a:p>
            <a:pPr marL="0" indent="0" algn="just">
              <a:buNone/>
            </a:pPr>
            <a:endParaRPr lang="cs-CZ" sz="1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Povinnosti vyplývající ze zákona 110/1997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Sb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§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3d – </a:t>
            </a:r>
            <a:r>
              <a:rPr lang="cs-CZ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Informační povinnosti PPP 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AutoNum type="arabicParenBoth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Provozovatel potravinářského podniku, který vyrábí nebo uvádí na trh </a:t>
            </a:r>
          </a:p>
          <a:p>
            <a:pPr marL="514350" indent="-514350" algn="just">
              <a:buAutoNum type="alphaLcParenR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potravinu, do níž byly přidány vitaminy, minerální látky nebo další látky s nutričním nebo fyziologickým účinkem uvedené v částech B a C přílohy III nařízení Evropského parlamentu a Rady (ES) č. 1925/2006</a:t>
            </a:r>
          </a:p>
          <a:p>
            <a:pPr marL="514350" indent="-514350" algn="just">
              <a:buAutoNum type="alphaLcParenR"/>
            </a:pP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doplněk stravy</a:t>
            </a:r>
          </a:p>
          <a:p>
            <a:pPr marL="0" indent="0" algn="just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Oznámí v listinné podobě nebo v elektronické podobě dálkovým přenosem dat její uvedení formou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zaslání českého textu označení, včetně povinných </a:t>
            </a:r>
            <a:r>
              <a:rPr lang="cs-CZ" sz="2100" u="sng" dirty="0">
                <a:latin typeface="Arial" panose="020B0604020202020204" pitchFamily="34" charset="0"/>
                <a:cs typeface="Arial" panose="020B0604020202020204" pitchFamily="34" charset="0"/>
              </a:rPr>
              <a:t>informací o potravinách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, který bude uveden na obale nebo etiketě potraviny </a:t>
            </a:r>
          </a:p>
          <a:p>
            <a:pPr marL="68580" indent="0">
              <a:buNone/>
              <a:defRPr/>
            </a:pPr>
            <a:endParaRPr lang="cs-CZ" dirty="0" smtClean="0"/>
          </a:p>
          <a:p>
            <a:pPr marL="68580" indent="0">
              <a:buNone/>
              <a:defRPr/>
            </a:pPr>
            <a:endParaRPr lang="cs-CZ" dirty="0" smtClean="0"/>
          </a:p>
          <a:p>
            <a:pPr>
              <a:buFont typeface="Arial" charset="0"/>
              <a:buChar char="•"/>
              <a:defRPr/>
            </a:pPr>
            <a:endParaRPr lang="cs-CZ" dirty="0"/>
          </a:p>
        </p:txBody>
      </p:sp>
      <p:sp>
        <p:nvSpPr>
          <p:cNvPr id="17412" name="Zástupný symbol pro zápatí 3"/>
          <p:cNvSpPr>
            <a:spLocks noGrp="1"/>
          </p:cNvSpPr>
          <p:nvPr>
            <p:ph type="ftr" sz="quarter" idx="4294967295"/>
          </p:nvPr>
        </p:nvSpPr>
        <p:spPr bwMode="auto">
          <a:xfrm>
            <a:off x="4953000" y="19051"/>
            <a:ext cx="4114800" cy="32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>
                <a:solidFill>
                  <a:srgbClr val="FFFFFF"/>
                </a:solidFill>
                <a:latin typeface="Times New Roman" panose="02020603050405020304" pitchFamily="18" charset="0"/>
              </a:rPr>
              <a:t>Lékařská fakulta 4. 12. 2012</a:t>
            </a:r>
          </a:p>
        </p:txBody>
      </p:sp>
      <p:sp>
        <p:nvSpPr>
          <p:cNvPr id="17413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E15B487-C09C-4BB2-AF07-4A18A6095891}" type="slidenum">
              <a:rPr lang="cs-CZ" altLang="cs-CZ" sz="1400">
                <a:solidFill>
                  <a:srgbClr val="FFFF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cs-CZ" altLang="cs-CZ" sz="14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414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7265">
            <a:off x="10641853" y="960754"/>
            <a:ext cx="495300" cy="91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2"/>
          <p:cNvSpPr>
            <a:spLocks noGrp="1"/>
          </p:cNvSpPr>
          <p:nvPr>
            <p:ph type="title"/>
          </p:nvPr>
        </p:nvSpPr>
        <p:spPr>
          <a:xfrm>
            <a:off x="1923690" y="-37901"/>
            <a:ext cx="10094343" cy="1325563"/>
          </a:xfrm>
        </p:spPr>
        <p:txBody>
          <a:bodyPr>
            <a:noAutofit/>
          </a:bodyPr>
          <a:lstStyle/>
          <a:p>
            <a:r>
              <a:rPr lang="cs-CZ" sz="3200" dirty="0"/>
              <a:t> </a:t>
            </a:r>
            <a:br>
              <a:rPr lang="cs-CZ" sz="3200" dirty="0"/>
            </a:br>
            <a:r>
              <a:rPr lang="cs-CZ" sz="3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Uvádění doplňků stravy do oběhu </a:t>
            </a:r>
            <a:endParaRPr lang="cs-CZ" sz="3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72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23690" y="1453896"/>
            <a:ext cx="9430110" cy="4723067"/>
          </a:xfrm>
        </p:spPr>
        <p:txBody>
          <a:bodyPr>
            <a:normAutofit fontScale="92500"/>
          </a:bodyPr>
          <a:lstStyle/>
          <a:p>
            <a:pPr algn="just"/>
            <a:r>
              <a:rPr lang="cs-CZ" dirty="0" smtClean="0"/>
              <a:t>Pouze </a:t>
            </a:r>
            <a:r>
              <a:rPr lang="cs-CZ" dirty="0"/>
              <a:t>oznámení </a:t>
            </a:r>
          </a:p>
          <a:p>
            <a:pPr algn="just"/>
            <a:r>
              <a:rPr lang="cs-CZ" dirty="0"/>
              <a:t>Oficiální formulář není stanoven </a:t>
            </a:r>
          </a:p>
          <a:p>
            <a:pPr algn="just"/>
            <a:r>
              <a:rPr lang="cs-CZ" dirty="0" err="1"/>
              <a:t>MZe</a:t>
            </a:r>
            <a:r>
              <a:rPr lang="cs-CZ" dirty="0"/>
              <a:t> nezasílá potvrzení o přijetí notifikace </a:t>
            </a:r>
          </a:p>
          <a:p>
            <a:pPr algn="just"/>
            <a:r>
              <a:rPr lang="cs-CZ" dirty="0"/>
              <a:t>Notifikované potraviny nejsou vkládány do databáze </a:t>
            </a:r>
            <a:r>
              <a:rPr lang="cs-CZ" dirty="0" err="1"/>
              <a:t>RoHy</a:t>
            </a:r>
            <a:endParaRPr lang="cs-CZ" dirty="0"/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/>
              <a:t>Webové stránky Ministerstva zemědělství:</a:t>
            </a:r>
          </a:p>
          <a:p>
            <a:pPr>
              <a:defRPr/>
            </a:pPr>
            <a:r>
              <a:rPr lang="cs-CZ" altLang="cs-CZ" dirty="0">
                <a:hlinkClick r:id="rId2"/>
              </a:rPr>
              <a:t>http://eagri.cz/public/web/mze/potraviny/legislativa/doplnky-stravy/</a:t>
            </a:r>
            <a:endParaRPr lang="cs-CZ" altLang="cs-CZ" dirty="0"/>
          </a:p>
          <a:p>
            <a:pPr>
              <a:defRPr/>
            </a:pPr>
            <a:r>
              <a:rPr lang="cs-CZ" altLang="cs-CZ" dirty="0">
                <a:hlinkClick r:id="rId3"/>
              </a:rPr>
              <a:t>http://eagri.cz/public/web/file/480176/Doplnky_stravy___ADMINISTRATIVNI_POSTUP_pro_splneni_informacni_povinnosti.pdf</a:t>
            </a:r>
            <a:r>
              <a:rPr lang="cs-CZ" altLang="cs-CZ" dirty="0"/>
              <a:t> </a:t>
            </a:r>
          </a:p>
          <a:p>
            <a:endParaRPr lang="cs-CZ" dirty="0"/>
          </a:p>
        </p:txBody>
      </p:sp>
      <p:sp>
        <p:nvSpPr>
          <p:cNvPr id="5" name="Nadpis 2"/>
          <p:cNvSpPr>
            <a:spLocks noGrp="1"/>
          </p:cNvSpPr>
          <p:nvPr>
            <p:ph type="title"/>
          </p:nvPr>
        </p:nvSpPr>
        <p:spPr>
          <a:xfrm>
            <a:off x="1923690" y="-37901"/>
            <a:ext cx="10094343" cy="1325563"/>
          </a:xfrm>
        </p:spPr>
        <p:txBody>
          <a:bodyPr>
            <a:noAutofit/>
          </a:bodyPr>
          <a:lstStyle/>
          <a:p>
            <a:r>
              <a:rPr lang="cs-CZ" sz="3200" dirty="0"/>
              <a:t> </a:t>
            </a:r>
            <a:br>
              <a:rPr lang="cs-CZ" sz="3200" dirty="0"/>
            </a:br>
            <a:r>
              <a:rPr lang="cs-CZ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110/1997 </a:t>
            </a:r>
            <a:r>
              <a:rPr lang="cs-CZ" sz="32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</a:t>
            </a:r>
            <a:r>
              <a:rPr lang="cs-CZ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cs-CZ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 </a:t>
            </a:r>
            <a:r>
              <a:rPr lang="cs-CZ" altLang="cs-CZ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 – informační </a:t>
            </a:r>
            <a:r>
              <a:rPr lang="cs-CZ" altLang="cs-CZ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povinnost </a:t>
            </a:r>
            <a:r>
              <a:rPr lang="cs-CZ" altLang="cs-CZ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PPP</a:t>
            </a:r>
            <a:r>
              <a:rPr lang="cs-CZ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3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79075" y="6408109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17</a:t>
            </a:r>
            <a:endParaRPr lang="cs-CZ" altLang="cs-CZ" sz="14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177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23690" y="1353312"/>
            <a:ext cx="9430110" cy="482365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 sz="24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Vyhláška č. 172/2015 Sb., o informační povinnosti příjemce potravin v místě určení</a:t>
            </a:r>
            <a:endParaRPr lang="en-US" sz="2400" b="1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400" dirty="0"/>
              <a:t>Prováděcí předpis k zákonu č. 110/1997 Sb.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altLang="cs-CZ" dirty="0"/>
              <a:t>§ 3d odst. 3 stanovuje povinnost PPP informovat příslušné dozorové orgány o příjmu vybraných druhů potravin z jiného členského státu EU nebo ze třetí země</a:t>
            </a:r>
            <a:endParaRPr lang="en-US" altLang="cs-CZ" dirty="0"/>
          </a:p>
          <a:p>
            <a:pPr lvl="1">
              <a:buFont typeface="Wingdings" panose="05000000000000000000" pitchFamily="2" charset="2"/>
              <a:buChar char="§"/>
            </a:pPr>
            <a:endParaRPr lang="en-US" altLang="cs-CZ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sz="2400" b="1" dirty="0">
                <a:solidFill>
                  <a:srgbClr val="CC3300"/>
                </a:solidFill>
              </a:rPr>
              <a:t>Způsob podávání hlášení: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altLang="cs-CZ" dirty="0" smtClean="0"/>
              <a:t> </a:t>
            </a:r>
            <a:r>
              <a:rPr lang="cs-CZ" altLang="cs-CZ" dirty="0"/>
              <a:t>od 1. 8. 2015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Některé kategorie potravin rostlinného původu (doplňky stravy), jejichž místo určení je na území ČR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Informaci o příchodu zásilky na místo určení lze SZPI podat výhradně pomocí webového nahlašovacího formuláře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První příjem, zacházení nebo manipulace</a:t>
            </a:r>
          </a:p>
          <a:p>
            <a:endParaRPr lang="cs-CZ" altLang="cs-CZ" dirty="0"/>
          </a:p>
          <a:p>
            <a:pPr algn="just"/>
            <a:endParaRPr lang="cs-CZ" sz="2400" dirty="0"/>
          </a:p>
        </p:txBody>
      </p:sp>
      <p:sp>
        <p:nvSpPr>
          <p:cNvPr id="5" name="Nadpis 2"/>
          <p:cNvSpPr>
            <a:spLocks noGrp="1"/>
          </p:cNvSpPr>
          <p:nvPr>
            <p:ph type="title"/>
          </p:nvPr>
        </p:nvSpPr>
        <p:spPr>
          <a:xfrm>
            <a:off x="1923690" y="-37901"/>
            <a:ext cx="10094343" cy="1325563"/>
          </a:xfrm>
        </p:spPr>
        <p:txBody>
          <a:bodyPr>
            <a:noAutofit/>
          </a:bodyPr>
          <a:lstStyle/>
          <a:p>
            <a:r>
              <a:rPr lang="cs-CZ" sz="3200" dirty="0"/>
              <a:t> </a:t>
            </a:r>
            <a:br>
              <a:rPr lang="cs-CZ" sz="3200" dirty="0"/>
            </a:br>
            <a:r>
              <a:rPr lang="cs-CZ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Vyhláška č. 172/2015 Sb</a:t>
            </a:r>
            <a:r>
              <a:rPr lang="cs-CZ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3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79075" y="6408109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18</a:t>
            </a:r>
            <a:endParaRPr lang="cs-CZ" altLang="cs-CZ" sz="14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968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859682" y="1397390"/>
            <a:ext cx="9430110" cy="4816149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altLang="cs-CZ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Postup informování: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Nejméně 24 hodin předem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Registrace: </a:t>
            </a:r>
          </a:p>
          <a:p>
            <a:pPr marL="857250" lvl="2" indent="0">
              <a:buNone/>
              <a:defRPr/>
            </a:pPr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http://www.szpi.gov.cz/registrace-dovozce.aspx</a:t>
            </a:r>
            <a:endParaRPr lang="cs-CZ" alt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Nahlašování potravin: </a:t>
            </a:r>
          </a:p>
          <a:p>
            <a:pPr marL="857250" lvl="2" indent="0">
              <a:buNone/>
              <a:defRPr/>
            </a:pPr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cs-CZ" altLang="cs-CZ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www.szpi.gov.cz/dovozy-prihlaseni.aspx</a:t>
            </a:r>
            <a:endParaRPr lang="en-US" alt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2" indent="0">
              <a:buNone/>
              <a:defRPr/>
            </a:pPr>
            <a:endParaRPr lang="cs-CZ" alt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Povinné informace: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druh potraviny přicházející na místo určení,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množství potraviny,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členský stát Evropské unie nebo třetí země, název a adresa provozovatele potravinářského podniku dodávajícího potravinu,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název, adresu a identifikační číslo místa určení a příjemce potraviny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datum příchodu potraviny na místo určení </a:t>
            </a:r>
          </a:p>
          <a:p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cs-CZ" sz="31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altLang="cs-CZ" sz="31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altLang="cs-CZ" sz="31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altLang="cs-CZ" sz="31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altLang="cs-CZ" sz="31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altLang="cs-CZ" sz="31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altLang="cs-CZ" sz="31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altLang="cs-CZ" sz="31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altLang="cs-CZ" sz="3100" dirty="0">
                <a:solidFill>
                  <a:schemeClr val="accent3">
                    <a:lumMod val="75000"/>
                  </a:schemeClr>
                </a:solidFill>
              </a:rPr>
              <a:t>    </a:t>
            </a:r>
            <a:r>
              <a:rPr lang="cs-CZ" sz="40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cs-CZ" sz="4000" dirty="0">
                <a:solidFill>
                  <a:schemeClr val="accent3">
                    <a:lumMod val="75000"/>
                  </a:schemeClr>
                </a:solidFill>
              </a:rPr>
            </a:br>
            <a:endParaRPr lang="cs-CZ" dirty="0"/>
          </a:p>
        </p:txBody>
      </p:sp>
      <p:sp>
        <p:nvSpPr>
          <p:cNvPr id="4" name="Nadpis 2"/>
          <p:cNvSpPr txBox="1">
            <a:spLocks/>
          </p:cNvSpPr>
          <p:nvPr/>
        </p:nvSpPr>
        <p:spPr>
          <a:xfrm>
            <a:off x="1923690" y="-37901"/>
            <a:ext cx="10094343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 smtClean="0"/>
              <a:t> </a:t>
            </a:r>
            <a:br>
              <a:rPr lang="cs-CZ" sz="3200" dirty="0" smtClean="0"/>
            </a:br>
            <a:r>
              <a:rPr lang="cs-CZ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Vyhláška č. 172/2015 Sb.</a:t>
            </a:r>
            <a:r>
              <a:rPr lang="cs-CZ" sz="3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3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3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79075" y="6408109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19</a:t>
            </a:r>
            <a:endParaRPr lang="cs-CZ" altLang="cs-CZ" sz="14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192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1910379" y="79569"/>
            <a:ext cx="9489139" cy="1404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>
                <a:solidFill>
                  <a:srgbClr val="1E68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Doplňky stravy</a:t>
            </a:r>
            <a:endParaRPr lang="cs-CZ" sz="3200" b="1" dirty="0">
              <a:solidFill>
                <a:srgbClr val="1E68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Přímá spojnice 16"/>
          <p:cNvCxnSpPr/>
          <p:nvPr/>
        </p:nvCxnSpPr>
        <p:spPr>
          <a:xfrm>
            <a:off x="1994269" y="1112255"/>
            <a:ext cx="9138480" cy="9787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" name="Skupina 10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13" name="Ovál 12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white"/>
                </a:solidFill>
              </a:endParaRPr>
            </a:p>
          </p:txBody>
        </p:sp>
        <p:pic>
          <p:nvPicPr>
            <p:cNvPr id="20" name="Obrázek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  <p:pic>
        <p:nvPicPr>
          <p:cNvPr id="21" name="Obrázek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sp>
        <p:nvSpPr>
          <p:cNvPr id="15" name="Zástupný symbol pro obsah 1"/>
          <p:cNvSpPr>
            <a:spLocks noGrp="1"/>
          </p:cNvSpPr>
          <p:nvPr>
            <p:ph idx="1"/>
          </p:nvPr>
        </p:nvSpPr>
        <p:spPr>
          <a:xfrm>
            <a:off x="1490472" y="1484505"/>
            <a:ext cx="9642277" cy="4692457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cs-CZ" sz="2400" b="1" u="sng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Potravina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jejímž </a:t>
            </a:r>
            <a:r>
              <a:rPr lang="cs-CZ" sz="24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účelem je doplňovat běžnou stravu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 která je koncentrovaným zdrojem vitaminů a minerálních látek nebo dalších látek s nutričním nebo fyziologickým účinkem, obsažených v potravině samostatně nebo v kombinaci, určená k přímé spotřebě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v malých odměřených množstvích</a:t>
            </a:r>
          </a:p>
          <a:p>
            <a:pPr marL="0" indent="0">
              <a:buNone/>
              <a:defRPr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Definice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dle Zákona 110/1997 Sb.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znění pozdějších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předpisů </a:t>
            </a:r>
          </a:p>
          <a:p>
            <a:pPr marL="0" indent="0">
              <a:buNone/>
              <a:defRPr/>
            </a:pPr>
            <a:endParaRPr lang="cs-CZ" sz="2400" i="1" dirty="0"/>
          </a:p>
          <a:p>
            <a:pPr marL="68263" indent="0">
              <a:buNone/>
            </a:pPr>
            <a:r>
              <a:rPr lang="cs-CZ" altLang="cs-CZ" sz="20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Spotřebitel nesmí být klamán,</a:t>
            </a:r>
          </a:p>
          <a:p>
            <a:pPr marL="68263" indent="0">
              <a:buNone/>
            </a:pPr>
            <a:r>
              <a:rPr lang="cs-CZ" altLang="cs-CZ" sz="20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nesmí si myslet, </a:t>
            </a:r>
          </a:p>
          <a:p>
            <a:pPr marL="68263" indent="0">
              <a:buNone/>
            </a:pPr>
            <a:r>
              <a:rPr lang="cs-CZ" altLang="cs-CZ" sz="20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 doplněk stravy slouží </a:t>
            </a:r>
          </a:p>
          <a:p>
            <a:pPr marL="68263" indent="0">
              <a:buNone/>
            </a:pPr>
            <a:r>
              <a:rPr lang="cs-CZ" altLang="cs-CZ" sz="20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léčbě nebo </a:t>
            </a:r>
            <a:r>
              <a:rPr lang="cs-CZ" altLang="cs-CZ" sz="20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prevenci.</a:t>
            </a:r>
            <a:endParaRPr lang="cs-CZ" altLang="cs-CZ" sz="2000" b="1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cs-CZ" sz="2400" i="1" dirty="0"/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281" y="3917687"/>
            <a:ext cx="2840470" cy="2130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39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96372" y="1883664"/>
            <a:ext cx="9314756" cy="4572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>
                <a:hlinkClick r:id="rId3"/>
              </a:rPr>
              <a:t>Potraviny</a:t>
            </a:r>
            <a:r>
              <a:rPr lang="cs-CZ" dirty="0" smtClean="0"/>
              <a:t> </a:t>
            </a:r>
          </a:p>
          <a:p>
            <a:pPr marL="457200" lvl="1" indent="0" algn="just">
              <a:buNone/>
            </a:pPr>
            <a:r>
              <a:rPr lang="cs-CZ" b="1" u="sng" dirty="0" smtClean="0"/>
              <a:t>Nebezpečné</a:t>
            </a:r>
            <a:r>
              <a:rPr lang="cs-CZ" dirty="0" smtClean="0"/>
              <a:t> </a:t>
            </a:r>
            <a:r>
              <a:rPr lang="cs-CZ" dirty="0"/>
              <a:t>(překročeny limity pro cizorodé látky, použití nedovoleného množství aditivních látek, nedodržení mikrobiologických požadavků, přítomnost cizorodých předmětů</a:t>
            </a:r>
            <a:r>
              <a:rPr lang="cs-CZ" dirty="0" smtClean="0"/>
              <a:t>)</a:t>
            </a:r>
          </a:p>
          <a:p>
            <a:pPr marL="457200" lvl="1" indent="0" algn="just">
              <a:buNone/>
            </a:pPr>
            <a:endParaRPr lang="cs-CZ" dirty="0"/>
          </a:p>
          <a:p>
            <a:pPr marL="457200" lvl="1" indent="0" algn="just">
              <a:buNone/>
            </a:pPr>
            <a:r>
              <a:rPr lang="cs-CZ" b="1" u="sng" dirty="0"/>
              <a:t>Nejakostní</a:t>
            </a:r>
            <a:r>
              <a:rPr lang="cs-CZ" dirty="0"/>
              <a:t> (nedodržení předepsaného složení určeného právními předpisy nebo uvedeného v označení potraviny</a:t>
            </a:r>
            <a:r>
              <a:rPr lang="cs-CZ" dirty="0" smtClean="0"/>
              <a:t>)</a:t>
            </a:r>
          </a:p>
          <a:p>
            <a:pPr marL="457200" lvl="1" indent="0" algn="just">
              <a:buNone/>
            </a:pPr>
            <a:endParaRPr lang="cs-CZ" dirty="0"/>
          </a:p>
          <a:p>
            <a:pPr marL="457200" lvl="1" indent="0" algn="just">
              <a:buNone/>
            </a:pPr>
            <a:r>
              <a:rPr lang="cs-CZ" b="1" u="sng" dirty="0"/>
              <a:t>Falšované potraviny </a:t>
            </a:r>
            <a:r>
              <a:rPr lang="cs-CZ" sz="3200" dirty="0"/>
              <a:t>(</a:t>
            </a:r>
            <a:r>
              <a:rPr lang="cs-CZ" dirty="0"/>
              <a:t>zjištěná vada se týká samé podstaty, charakteru nebo původu potraviny, včetně zásadních porušení požadavků právních předpisů na jakost. Spotřebitel je uváděn v omyl např. tím, že jsou mu zamlčeny nebo zkresleny důležité informace o složení potraviny nebo o jejím </a:t>
            </a:r>
            <a:r>
              <a:rPr lang="cs-CZ" dirty="0" smtClean="0"/>
              <a:t>původu</a:t>
            </a:r>
          </a:p>
          <a:p>
            <a:pPr marL="457200" lvl="1" indent="0" algn="just">
              <a:buNone/>
            </a:pPr>
            <a:endParaRPr lang="cs-CZ" dirty="0" smtClean="0"/>
          </a:p>
          <a:p>
            <a:pPr marL="0" indent="0" algn="just">
              <a:buNone/>
            </a:pPr>
            <a:r>
              <a:rPr lang="cs-CZ" dirty="0" smtClean="0">
                <a:hlinkClick r:id="rId3"/>
              </a:rPr>
              <a:t>http://www.potravinynapranyri.cz/</a:t>
            </a:r>
            <a:endParaRPr lang="cs-CZ" dirty="0" smtClean="0"/>
          </a:p>
          <a:p>
            <a:pPr marL="0" indent="0" algn="just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761" y="2642068"/>
            <a:ext cx="710118" cy="71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761" y="3483401"/>
            <a:ext cx="710118" cy="71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761" y="4324734"/>
            <a:ext cx="710118" cy="71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8185" y="1344939"/>
            <a:ext cx="4924425" cy="92392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161" y="1239871"/>
            <a:ext cx="1287586" cy="1287586"/>
          </a:xfrm>
          <a:prstGeom prst="rect">
            <a:avLst/>
          </a:prstGeom>
        </p:spPr>
      </p:pic>
      <p:sp>
        <p:nvSpPr>
          <p:cNvPr id="11" name="Nadpis 2"/>
          <p:cNvSpPr>
            <a:spLocks noGrp="1"/>
          </p:cNvSpPr>
          <p:nvPr>
            <p:ph type="title"/>
          </p:nvPr>
        </p:nvSpPr>
        <p:spPr>
          <a:xfrm>
            <a:off x="1923690" y="71827"/>
            <a:ext cx="10094343" cy="1325563"/>
          </a:xfrm>
        </p:spPr>
        <p:txBody>
          <a:bodyPr>
            <a:normAutofit fontScale="90000"/>
          </a:bodyPr>
          <a:lstStyle/>
          <a:p>
            <a:r>
              <a:rPr lang="en-US" altLang="cs-CZ" sz="31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altLang="cs-CZ" sz="31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altLang="cs-CZ" sz="31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altLang="cs-CZ" sz="31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altLang="cs-CZ" sz="31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altLang="cs-CZ" sz="31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altLang="cs-CZ" sz="31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altLang="cs-CZ" sz="31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altLang="cs-CZ" sz="3100" dirty="0">
                <a:solidFill>
                  <a:schemeClr val="accent3">
                    <a:lumMod val="75000"/>
                  </a:schemeClr>
                </a:solidFill>
              </a:rPr>
              <a:t>    </a:t>
            </a:r>
            <a:r>
              <a:rPr lang="cs-CZ" sz="40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cs-CZ" sz="4000" dirty="0">
                <a:solidFill>
                  <a:schemeClr val="accent3">
                    <a:lumMod val="75000"/>
                  </a:schemeClr>
                </a:solidFill>
              </a:rPr>
            </a:b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886644" y="549942"/>
            <a:ext cx="82159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Příklady kontrolních zjištění </a:t>
            </a:r>
            <a:endParaRPr lang="cs-CZ" sz="3200" dirty="0"/>
          </a:p>
        </p:txBody>
      </p:sp>
      <p:sp>
        <p:nvSpPr>
          <p:cNvPr id="12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79075" y="6408109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20</a:t>
            </a:r>
            <a:endParaRPr lang="cs-CZ" altLang="cs-CZ" sz="14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341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7990" y="1529347"/>
            <a:ext cx="9203410" cy="4647616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D2F1-AD9C-457F-B099-5222BAF3C3E0}" type="slidenum">
              <a:rPr lang="cs-CZ" sz="1400" smtClean="0"/>
              <a:pPr/>
              <a:t>21</a:t>
            </a:fld>
            <a:endParaRPr lang="cs-CZ" sz="1400" dirty="0"/>
          </a:p>
        </p:txBody>
      </p:sp>
      <p:sp>
        <p:nvSpPr>
          <p:cNvPr id="5" name="Obdélník 4"/>
          <p:cNvSpPr/>
          <p:nvPr/>
        </p:nvSpPr>
        <p:spPr>
          <a:xfrm>
            <a:off x="1886644" y="549942"/>
            <a:ext cx="82159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Potravina nebezpečná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950903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D2F1-AD9C-457F-B099-5222BAF3C3E0}" type="slidenum">
              <a:rPr lang="cs-CZ" sz="1400" smtClean="0"/>
              <a:pPr/>
              <a:t>22</a:t>
            </a:fld>
            <a:endParaRPr lang="cs-CZ" sz="1400" dirty="0"/>
          </a:p>
        </p:txBody>
      </p:sp>
      <p:sp>
        <p:nvSpPr>
          <p:cNvPr id="5" name="Obdélník 4"/>
          <p:cNvSpPr/>
          <p:nvPr/>
        </p:nvSpPr>
        <p:spPr>
          <a:xfrm>
            <a:off x="1886644" y="549942"/>
            <a:ext cx="82159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Potravina nebezpečná </a:t>
            </a:r>
            <a:endParaRPr lang="cs-CZ" sz="3200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4906" y="1554480"/>
            <a:ext cx="10222506" cy="462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407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847088" y="1825625"/>
            <a:ext cx="9506712" cy="4351338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WA</a:t>
            </a:r>
            <a:r>
              <a:rPr lang="en-US" b="1" dirty="0" smtClean="0"/>
              <a:t>R</a:t>
            </a:r>
            <a:r>
              <a:rPr lang="cs-CZ" b="1" dirty="0" smtClean="0"/>
              <a:t>RIOR </a:t>
            </a:r>
            <a:r>
              <a:rPr lang="cs-CZ" b="1" dirty="0" err="1" smtClean="0"/>
              <a:t>lab</a:t>
            </a:r>
            <a:r>
              <a:rPr lang="en-US" b="1" dirty="0" smtClean="0"/>
              <a:t>s</a:t>
            </a:r>
            <a:r>
              <a:rPr lang="cs-CZ" b="1" dirty="0" smtClean="0"/>
              <a:t> </a:t>
            </a:r>
            <a:r>
              <a:rPr lang="en-US" b="1" smtClean="0"/>
              <a:t>SPARTAN</a:t>
            </a:r>
            <a:endParaRPr lang="cs-CZ" b="1" dirty="0" smtClean="0"/>
          </a:p>
          <a:p>
            <a:r>
              <a:rPr lang="cs-CZ" dirty="0"/>
              <a:t>Obsah nepovolených steroidních látek s anabolickým účinkem </a:t>
            </a:r>
          </a:p>
          <a:p>
            <a:pPr lvl="1"/>
            <a:r>
              <a:rPr lang="cs-CZ" sz="2000" dirty="0"/>
              <a:t>Testosteron</a:t>
            </a:r>
          </a:p>
          <a:p>
            <a:pPr lvl="1"/>
            <a:r>
              <a:rPr lang="cs-CZ" sz="2000" dirty="0"/>
              <a:t>1,3-dimethylamylamin (</a:t>
            </a:r>
            <a:r>
              <a:rPr lang="cs-CZ" sz="2000" dirty="0" err="1"/>
              <a:t>Geramin</a:t>
            </a:r>
            <a:r>
              <a:rPr lang="cs-CZ" sz="2000" dirty="0"/>
              <a:t>,  DMAA) </a:t>
            </a:r>
          </a:p>
          <a:p>
            <a:pPr lvl="1"/>
            <a:r>
              <a:rPr lang="cs-CZ" sz="2000" dirty="0"/>
              <a:t>4,6-androstadien-17-ol-3-on</a:t>
            </a:r>
          </a:p>
          <a:p>
            <a:pPr lvl="1"/>
            <a:r>
              <a:rPr lang="cs-CZ" sz="2000" dirty="0"/>
              <a:t>4,6-androstadien-3,17-dion</a:t>
            </a:r>
          </a:p>
          <a:p>
            <a:pPr lvl="1"/>
            <a:r>
              <a:rPr lang="cs-CZ" sz="2000" dirty="0" err="1"/>
              <a:t>clostebol</a:t>
            </a:r>
            <a:endParaRPr lang="cs-CZ" sz="2000" dirty="0"/>
          </a:p>
          <a:p>
            <a:pPr lvl="1"/>
            <a:r>
              <a:rPr lang="cs-CZ" sz="2000" dirty="0" err="1"/>
              <a:t>stanozolol</a:t>
            </a:r>
            <a:endParaRPr lang="cs-CZ" sz="2000" dirty="0"/>
          </a:p>
          <a:p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444" y="1825625"/>
            <a:ext cx="4392488" cy="4392488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886644" y="549942"/>
            <a:ext cx="82159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Potravina nebezpečná </a:t>
            </a:r>
            <a:endParaRPr lang="cs-CZ" sz="3200" dirty="0"/>
          </a:p>
        </p:txBody>
      </p:sp>
      <p:sp>
        <p:nvSpPr>
          <p:cNvPr id="7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133939" y="6298381"/>
            <a:ext cx="2743200" cy="365125"/>
          </a:xfrm>
        </p:spPr>
        <p:txBody>
          <a:bodyPr/>
          <a:lstStyle/>
          <a:p>
            <a:r>
              <a:rPr lang="cs-CZ" sz="1400" dirty="0" smtClean="0"/>
              <a:t>23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7267379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645920" y="1825625"/>
            <a:ext cx="9707880" cy="4351338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cs-CZ" sz="4000" b="1" dirty="0" err="1"/>
              <a:t>POWERtabs</a:t>
            </a:r>
            <a:endParaRPr lang="cs-CZ" sz="4000" b="1" dirty="0"/>
          </a:p>
          <a:p>
            <a:pPr marL="0" indent="0">
              <a:buNone/>
            </a:pPr>
            <a:endParaRPr lang="cs-CZ" sz="4000" b="1" dirty="0"/>
          </a:p>
          <a:p>
            <a:r>
              <a:rPr lang="cs-CZ" dirty="0"/>
              <a:t>Vzorek obsahoval látky </a:t>
            </a:r>
            <a:r>
              <a:rPr lang="cs-CZ" b="1" dirty="0" err="1"/>
              <a:t>dithiodesmethylcarbodenafil</a:t>
            </a:r>
            <a:r>
              <a:rPr lang="cs-CZ" b="1" dirty="0"/>
              <a:t> a </a:t>
            </a:r>
            <a:r>
              <a:rPr lang="cs-CZ" b="1" dirty="0" err="1"/>
              <a:t>imidazosagatriazinon</a:t>
            </a:r>
            <a:endParaRPr lang="cs-CZ" dirty="0"/>
          </a:p>
          <a:p>
            <a:r>
              <a:rPr lang="cs-CZ" dirty="0"/>
              <a:t>Farmakologicky účinné látky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352" y="1987696"/>
            <a:ext cx="4361448" cy="3349592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886644" y="549942"/>
            <a:ext cx="82159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Potravina nebezpečná </a:t>
            </a:r>
            <a:endParaRPr lang="cs-CZ" sz="3200" dirty="0"/>
          </a:p>
        </p:txBody>
      </p:sp>
      <p:sp>
        <p:nvSpPr>
          <p:cNvPr id="7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133939" y="6298381"/>
            <a:ext cx="2743200" cy="365125"/>
          </a:xfrm>
        </p:spPr>
        <p:txBody>
          <a:bodyPr/>
          <a:lstStyle/>
          <a:p>
            <a:r>
              <a:rPr lang="cs-CZ" sz="1400" dirty="0" smtClean="0"/>
              <a:t>24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251040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886644" y="549942"/>
            <a:ext cx="82159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Potravina falšovaná </a:t>
            </a:r>
            <a:endParaRPr lang="cs-CZ" sz="32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680" y="1198725"/>
            <a:ext cx="5233525" cy="503272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5205" y="1281022"/>
            <a:ext cx="4182411" cy="4555642"/>
          </a:xfrm>
          <a:prstGeom prst="rect">
            <a:avLst/>
          </a:prstGeom>
        </p:spPr>
      </p:pic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79075" y="6408109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25</a:t>
            </a:r>
            <a:endParaRPr lang="cs-CZ" altLang="cs-CZ" sz="14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5104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886644" y="549942"/>
            <a:ext cx="82159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Potravina falšovaná </a:t>
            </a:r>
            <a:endParaRPr lang="cs-CZ" sz="32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768" y="1387316"/>
            <a:ext cx="9958520" cy="4545288"/>
          </a:xfrm>
          <a:prstGeom prst="rect">
            <a:avLst/>
          </a:prstGeom>
        </p:spPr>
      </p:pic>
      <p:sp>
        <p:nvSpPr>
          <p:cNvPr id="4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79075" y="6408109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26</a:t>
            </a:r>
            <a:endParaRPr lang="cs-CZ" altLang="cs-CZ" sz="14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1457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z="1600" smtClean="0"/>
              <a:t>27</a:t>
            </a:fld>
            <a:endParaRPr lang="cs-CZ" sz="1600" dirty="0"/>
          </a:p>
        </p:txBody>
      </p:sp>
      <p:grpSp>
        <p:nvGrpSpPr>
          <p:cNvPr id="11" name="Skupina 10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13" name="Ovál 12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0" name="Obrázek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  <p:pic>
        <p:nvPicPr>
          <p:cNvPr id="21" name="Obrázek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910378" y="1200659"/>
            <a:ext cx="92223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 internetu jsou běžně nabízeny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doplňky stravy prostřednictvím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lékáren, online obchodů, ale i fitness center aj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SZPI provedla v roce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cca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668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kontrol internetového prodeje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z nichž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velká část se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týkala doplňků stravy a to na základě podnětů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Někdy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bývají DS nabízeny na pochybných stránkách, kde prodejci využívají neznalosti a zoufalství lidí ochotných zaplatit i tisícové částky za přípravky slibující rychlé zhubnutí, vyléčení chorob či zlepšení potence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cs-CZ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Tyto nabídky mají určité společné rysy: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Informace na stránkách jsou v českém jazyce, ceny uvedeny v </a:t>
            </a:r>
            <a:r>
              <a:rPr lang="cs-CZ" altLang="cs-CZ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Kč.</a:t>
            </a:r>
            <a:endParaRPr lang="cs-CZ" altLang="cs-CZ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 chybí nebo je ukryt v těžko dostupných Obchodních podmínkách.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Prodejce je z nějaké vzdálené třetí země</a:t>
            </a:r>
            <a:r>
              <a:rPr lang="cs-CZ" altLang="cs-CZ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altLang="cs-CZ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321" y="4895984"/>
            <a:ext cx="2542031" cy="16946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3468665" y="6642556"/>
            <a:ext cx="61813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https://pixabay.com/cs/photos/pr%C3%A1%C5%A1ky-tablety-l%C3%A9k-l%C3%A9ka%C5%99sk%C3%A9-3114364/</a:t>
            </a: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910378" y="531118"/>
            <a:ext cx="85844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>
                <a:solidFill>
                  <a:srgbClr val="1E68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Problematické e-</a:t>
            </a:r>
            <a:r>
              <a:rPr lang="cs-CZ" sz="3200" b="1" dirty="0" err="1">
                <a:solidFill>
                  <a:srgbClr val="1E68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shopy</a:t>
            </a:r>
            <a:r>
              <a:rPr lang="cs-CZ" sz="3200" b="1" dirty="0">
                <a:solidFill>
                  <a:srgbClr val="1E68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doplňky stravy     </a:t>
            </a:r>
          </a:p>
        </p:txBody>
      </p:sp>
    </p:spTree>
    <p:extLst>
      <p:ext uri="{BB962C8B-B14F-4D97-AF65-F5344CB8AC3E}">
        <p14:creationId xmlns:p14="http://schemas.microsoft.com/office/powerpoint/2010/main" val="101991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28</a:t>
            </a:fld>
            <a:endParaRPr lang="cs-CZ" dirty="0"/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1910378" y="9133"/>
            <a:ext cx="9489139" cy="1404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 smtClean="0">
                <a:solidFill>
                  <a:srgbClr val="1E68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Seznam rizikových webových stránek     </a:t>
            </a:r>
            <a:endParaRPr lang="cs-CZ" sz="2800" b="1" dirty="0">
              <a:solidFill>
                <a:srgbClr val="1E68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Skupina 10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13" name="Ovál 12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0" name="Obrázek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  <p:pic>
        <p:nvPicPr>
          <p:cNvPr id="21" name="Obrázek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994269" y="1216152"/>
            <a:ext cx="9138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Pokud má provozovatel webových stránek sídlo mimo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ČR,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jsou kontrolní pravomoci SZPI omezené, proto SZPI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zveřejňuje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rizikové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webové stránky na:</a:t>
            </a: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altLang="cs-CZ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cs-CZ" altLang="cs-CZ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www.potravinynapranyri.cz/ESearch.aspx?lang=cs&amp;design=default&amp;archive=actual&amp;listtype=tiles</a:t>
            </a:r>
            <a:r>
              <a:rPr lang="cs-CZ" altLang="cs-CZ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cs-CZ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0592" y="2598915"/>
            <a:ext cx="7598664" cy="41225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3979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z="1600" smtClean="0">
                <a:latin typeface="Arial" panose="020B0604020202020204" pitchFamily="34" charset="0"/>
                <a:cs typeface="Arial" panose="020B0604020202020204" pitchFamily="34" charset="0"/>
              </a:rPr>
              <a:t>29</a:t>
            </a:fld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1910378" y="9133"/>
            <a:ext cx="9489139" cy="1404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 smtClean="0">
                <a:solidFill>
                  <a:srgbClr val="1E68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Výchova spotřebitelů v oblasti e-</a:t>
            </a:r>
            <a:r>
              <a:rPr lang="cs-CZ" sz="2800" b="1" dirty="0" err="1" smtClean="0">
                <a:solidFill>
                  <a:srgbClr val="1E68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commerce</a:t>
            </a:r>
            <a:r>
              <a:rPr lang="cs-CZ" sz="2800" b="1" dirty="0" smtClean="0">
                <a:solidFill>
                  <a:srgbClr val="1E68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cs-CZ" sz="2800" b="1" dirty="0">
              <a:solidFill>
                <a:srgbClr val="1E68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Skupina 10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13" name="Ovál 12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0" name="Obrázek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  <p:pic>
        <p:nvPicPr>
          <p:cNvPr id="21" name="Obrázek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910378" y="1200659"/>
            <a:ext cx="9222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2018 - informační materiály pro </a:t>
            </a:r>
            <a:r>
              <a:rPr lang="cs-CZ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spotřebitele</a:t>
            </a:r>
            <a:endParaRPr lang="cs-CZ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Obrázek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8530" y="1609187"/>
            <a:ext cx="3607918" cy="296705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23" name="Zástupný symbol pro obsah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52934" y="1673984"/>
            <a:ext cx="2199576" cy="2859618"/>
          </a:xfrm>
          <a:prstGeom prst="rect">
            <a:avLst/>
          </a:prstGeom>
          <a:ln w="57150">
            <a:solidFill>
              <a:srgbClr val="84AA3F"/>
            </a:solidFill>
          </a:ln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8130" y="1230906"/>
            <a:ext cx="2824619" cy="51254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5" name="Obdélník 24"/>
          <p:cNvSpPr/>
          <p:nvPr/>
        </p:nvSpPr>
        <p:spPr>
          <a:xfrm>
            <a:off x="1994269" y="4734342"/>
            <a:ext cx="235827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www.szpi.gov.cz/clanek/nakupovani-na-internetu-prirucka-pro-spotrebitele.aspx</a:t>
            </a: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200" dirty="0"/>
          </a:p>
        </p:txBody>
      </p:sp>
      <p:sp>
        <p:nvSpPr>
          <p:cNvPr id="26" name="Obdélník 25"/>
          <p:cNvSpPr/>
          <p:nvPr/>
        </p:nvSpPr>
        <p:spPr>
          <a:xfrm>
            <a:off x="5934456" y="4782483"/>
            <a:ext cx="23736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www.szpi.gov.cz/clanek/jak-nakupovat-potraviny-na-internetu.aspx</a:t>
            </a: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16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655064" y="1328656"/>
            <a:ext cx="9586088" cy="484830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Tobolky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Pastilky                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Tablety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Pilulky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Forma „sypků</a:t>
            </a:r>
            <a:r>
              <a:rPr lang="cs-CZ" dirty="0" smtClean="0"/>
              <a:t>“</a:t>
            </a:r>
            <a:endParaRPr lang="cs-CZ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Kapalina v ampulích, v lahvičkách s kapátkem a v jiných podobných formách kapalných nebo sypkých výrobků určených k příjmu v  malých odměřených množstvích, a takto se uvádějí na trh.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Do oběhu se smí uvádět </a:t>
            </a:r>
            <a:r>
              <a:rPr lang="cs-CZ" b="1" u="sng" dirty="0"/>
              <a:t>pouze </a:t>
            </a:r>
            <a:r>
              <a:rPr lang="cs-CZ" b="1" u="sng" dirty="0" smtClean="0"/>
              <a:t>balené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Doplňky stravy jsou </a:t>
            </a:r>
            <a:r>
              <a:rPr lang="cs-CZ" dirty="0" smtClean="0"/>
              <a:t>určeny</a:t>
            </a:r>
            <a:r>
              <a:rPr lang="en-US" dirty="0" smtClean="0"/>
              <a:t> prim</a:t>
            </a:r>
            <a:r>
              <a:rPr lang="cs-CZ" dirty="0" err="1" smtClean="0"/>
              <a:t>árně</a:t>
            </a:r>
            <a:r>
              <a:rPr lang="cs-CZ" dirty="0" smtClean="0"/>
              <a:t> </a:t>
            </a:r>
            <a:r>
              <a:rPr lang="cs-CZ" b="1" dirty="0"/>
              <a:t>pro zdravé spotřebitele</a:t>
            </a:r>
            <a:r>
              <a:rPr lang="cs-CZ" dirty="0"/>
              <a:t>, doplňují látky, které ve stravě chybí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b="1" u="sng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281" y="1328995"/>
            <a:ext cx="1711801" cy="115280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208" y="1328656"/>
            <a:ext cx="1728192" cy="115212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467" y="2322101"/>
            <a:ext cx="1728192" cy="115439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902" y="2328895"/>
            <a:ext cx="1697250" cy="1140804"/>
          </a:xfrm>
          <a:prstGeom prst="rect">
            <a:avLst/>
          </a:prstGeom>
        </p:spPr>
      </p:pic>
      <p:sp>
        <p:nvSpPr>
          <p:cNvPr id="9" name="Nadpis 2"/>
          <p:cNvSpPr txBox="1">
            <a:spLocks/>
          </p:cNvSpPr>
          <p:nvPr/>
        </p:nvSpPr>
        <p:spPr>
          <a:xfrm>
            <a:off x="1920642" y="219060"/>
            <a:ext cx="10094343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Formy doplňků stravy</a:t>
            </a:r>
            <a:endParaRPr lang="cs-CZ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9075" y="6408109"/>
            <a:ext cx="2743200" cy="365125"/>
          </a:xfrm>
        </p:spPr>
        <p:txBody>
          <a:bodyPr/>
          <a:lstStyle/>
          <a:p>
            <a:r>
              <a:rPr lang="cs-CZ" sz="1200" dirty="0" smtClean="0"/>
              <a:t>3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21566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1244112" y="493975"/>
            <a:ext cx="10947887" cy="6364025"/>
          </a:xfrm>
          <a:prstGeom prst="rect">
            <a:avLst/>
          </a:prstGeom>
          <a:gradFill flip="none" rotWithShape="1">
            <a:gsLst>
              <a:gs pos="0">
                <a:srgbClr val="A1A1A1">
                  <a:shade val="30000"/>
                  <a:satMod val="115000"/>
                </a:srgbClr>
              </a:gs>
              <a:gs pos="50000">
                <a:srgbClr val="A1A1A1">
                  <a:shade val="67500"/>
                  <a:satMod val="115000"/>
                </a:srgbClr>
              </a:gs>
              <a:gs pos="100000">
                <a:srgbClr val="A1A1A1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Nadpis 1"/>
          <p:cNvSpPr txBox="1">
            <a:spLocks/>
          </p:cNvSpPr>
          <p:nvPr/>
        </p:nvSpPr>
        <p:spPr>
          <a:xfrm>
            <a:off x="2488225" y="2076935"/>
            <a:ext cx="8733256" cy="2662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660" y="99278"/>
            <a:ext cx="2107857" cy="295419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30</a:t>
            </a:fld>
            <a:endParaRPr lang="cs-CZ" dirty="0"/>
          </a:p>
        </p:txBody>
      </p:sp>
      <p:sp>
        <p:nvSpPr>
          <p:cNvPr id="17" name="Obdélník 16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120" y="89012"/>
            <a:ext cx="2161629" cy="305685"/>
          </a:xfrm>
          <a:prstGeom prst="rect">
            <a:avLst/>
          </a:prstGeom>
        </p:spPr>
      </p:pic>
      <p:grpSp>
        <p:nvGrpSpPr>
          <p:cNvPr id="24" name="Skupina 23"/>
          <p:cNvGrpSpPr/>
          <p:nvPr/>
        </p:nvGrpSpPr>
        <p:grpSpPr>
          <a:xfrm>
            <a:off x="619548" y="2800597"/>
            <a:ext cx="1249130" cy="1249130"/>
            <a:chOff x="-5018" y="365358"/>
            <a:chExt cx="1249130" cy="1249130"/>
          </a:xfrm>
        </p:grpSpPr>
        <p:sp>
          <p:nvSpPr>
            <p:cNvPr id="25" name="Ovál 24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6" name="Obrázek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636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700" dirty="0"/>
              <a:t/>
            </a:r>
            <a:br>
              <a:rPr lang="cs-CZ" sz="2700" dirty="0"/>
            </a:br>
            <a:r>
              <a:rPr lang="cs-CZ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Přehled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vybran</a:t>
            </a:r>
            <a:r>
              <a:rPr lang="cs-CZ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legislativy EU a </a:t>
            </a:r>
            <a:r>
              <a:rPr lang="cs-CZ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ČR</a:t>
            </a:r>
            <a:endParaRPr lang="cs-CZ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E14879A4-8282-44CB-84FB-8414303656C7}"/>
              </a:ext>
            </a:extLst>
          </p:cNvPr>
          <p:cNvSpPr txBox="1"/>
          <p:nvPr/>
        </p:nvSpPr>
        <p:spPr>
          <a:xfrm>
            <a:off x="1703512" y="1288237"/>
            <a:ext cx="9452168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cs-CZ" altLang="cs-CZ" sz="2000" b="1" dirty="0"/>
              <a:t>Směrnice EP a Rady 2002/46/ES o sbližování právních předpisů členských států týkajících se doplňků stravy</a:t>
            </a:r>
            <a:endParaRPr lang="cs-CZ" altLang="cs-CZ" sz="24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7344C695-E8D4-4070-AA6E-E3C490983756}"/>
              </a:ext>
            </a:extLst>
          </p:cNvPr>
          <p:cNvSpPr txBox="1"/>
          <p:nvPr/>
        </p:nvSpPr>
        <p:spPr>
          <a:xfrm>
            <a:off x="1711632" y="4495803"/>
            <a:ext cx="9444048" cy="40011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cs-CZ" altLang="cs-CZ" sz="2000" b="1" dirty="0"/>
              <a:t>Vyhláška č. 58/2018 Sb., o doplňcích stravy a o složení potravin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xmlns="" id="{5C676866-4292-4073-AADD-D94970C1E7D0}"/>
              </a:ext>
            </a:extLst>
          </p:cNvPr>
          <p:cNvSpPr txBox="1">
            <a:spLocks/>
          </p:cNvSpPr>
          <p:nvPr/>
        </p:nvSpPr>
        <p:spPr>
          <a:xfrm>
            <a:off x="1703512" y="4973108"/>
            <a:ext cx="9452168" cy="70157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cs-CZ" altLang="cs-CZ" sz="2000" b="1" dirty="0"/>
              <a:t>Zákon č. 110/1997 Sb. o potravinách a tabákových výrobcích ve znění pozdějších předpisů</a:t>
            </a:r>
            <a:endParaRPr lang="cs-CZ" sz="2000" b="1" dirty="0"/>
          </a:p>
        </p:txBody>
      </p:sp>
      <p:sp>
        <p:nvSpPr>
          <p:cNvPr id="8" name="Zástupný symbol pro obsah 3">
            <a:extLst>
              <a:ext uri="{FF2B5EF4-FFF2-40B4-BE49-F238E27FC236}">
                <a16:creationId xmlns:a16="http://schemas.microsoft.com/office/drawing/2014/main" xmlns="" id="{6EF7C182-5F7E-4D32-8DCD-363B76F05D0A}"/>
              </a:ext>
            </a:extLst>
          </p:cNvPr>
          <p:cNvSpPr txBox="1">
            <a:spLocks/>
          </p:cNvSpPr>
          <p:nvPr/>
        </p:nvSpPr>
        <p:spPr>
          <a:xfrm>
            <a:off x="1711632" y="5751878"/>
            <a:ext cx="9444048" cy="557482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–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indent="0" algn="ctr">
              <a:buNone/>
              <a:defRPr/>
            </a:pPr>
            <a:r>
              <a:rPr altLang="cs-CZ" sz="2000" b="1" dirty="0">
                <a:solidFill>
                  <a:schemeClr val="bg1"/>
                </a:solidFill>
                <a:latin typeface="+mn-lt"/>
              </a:rPr>
              <a:t>Vyhláška č. 172/2015 Sb., o informační povinnosti příjemce potravin v místě určení</a:t>
            </a:r>
          </a:p>
          <a:p>
            <a:pPr>
              <a:defRPr/>
            </a:pP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9" name="Zástupný symbol pro obsah 3">
            <a:extLst>
              <a:ext uri="{FF2B5EF4-FFF2-40B4-BE49-F238E27FC236}">
                <a16:creationId xmlns:a16="http://schemas.microsoft.com/office/drawing/2014/main" xmlns="" id="{6EF7C182-5F7E-4D32-8DCD-363B76F05D0A}"/>
              </a:ext>
            </a:extLst>
          </p:cNvPr>
          <p:cNvSpPr txBox="1">
            <a:spLocks/>
          </p:cNvSpPr>
          <p:nvPr/>
        </p:nvSpPr>
        <p:spPr>
          <a:xfrm>
            <a:off x="1711632" y="2068882"/>
            <a:ext cx="9444048" cy="160286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–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indent="0" algn="just">
              <a:buNone/>
              <a:defRPr/>
            </a:pPr>
            <a:r>
              <a:rPr lang="cs-CZ" altLang="cs-CZ" sz="2000" b="1" dirty="0">
                <a:solidFill>
                  <a:schemeClr val="bg1"/>
                </a:solidFill>
                <a:latin typeface="+mn-lt"/>
                <a:cs typeface="Arial" charset="0"/>
              </a:rPr>
              <a:t>Nařízení Komise (ES) č. 1170/2009 ze dne 30. listopadu 2009, kterým se mění směrnice Evropského parlamentu a Rady 2002/46/ES    a nařízení Evropského parlamentu a Rady (ES) č. 1925/2006, pokud jde o seznamy vitaminů a minerálních látek a jejich forem, které lze přidávat do potravin, včetně doplňků stravy</a:t>
            </a: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10" name="Zástupný symbol pro obsah 3">
            <a:extLst>
              <a:ext uri="{FF2B5EF4-FFF2-40B4-BE49-F238E27FC236}">
                <a16:creationId xmlns:a16="http://schemas.microsoft.com/office/drawing/2014/main" xmlns="" id="{6EF7C182-5F7E-4D32-8DCD-363B76F05D0A}"/>
              </a:ext>
            </a:extLst>
          </p:cNvPr>
          <p:cNvSpPr txBox="1">
            <a:spLocks/>
          </p:cNvSpPr>
          <p:nvPr/>
        </p:nvSpPr>
        <p:spPr>
          <a:xfrm>
            <a:off x="1711632" y="3730349"/>
            <a:ext cx="9444048" cy="68826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–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indent="0" algn="just">
              <a:buNone/>
              <a:defRPr/>
            </a:pPr>
            <a:r>
              <a:rPr lang="cs-CZ" altLang="cs-CZ" sz="2000" b="1" dirty="0">
                <a:solidFill>
                  <a:schemeClr val="bg1"/>
                </a:solidFill>
                <a:latin typeface="+mn-lt"/>
                <a:cs typeface="Arial" charset="0"/>
              </a:rPr>
              <a:t>Nařízení Evropského Parlamentu a Rady (EU) č. 1169/2011 ze dne 25. října 2011 o poskytování informací o potravinách spotřebitelům, v platném znění</a:t>
            </a:r>
          </a:p>
          <a:p>
            <a:pPr marL="0" indent="0" algn="ctr">
              <a:buNone/>
              <a:defRPr/>
            </a:pPr>
            <a:endParaRPr altLang="cs-CZ" sz="2000" b="1" dirty="0">
              <a:solidFill>
                <a:schemeClr val="bg1"/>
              </a:solidFill>
              <a:latin typeface="+mn-lt"/>
            </a:endParaRPr>
          </a:p>
          <a:p>
            <a:pPr>
              <a:defRPr/>
            </a:pP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1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9075" y="6408109"/>
            <a:ext cx="2743200" cy="365125"/>
          </a:xfrm>
        </p:spPr>
        <p:txBody>
          <a:bodyPr/>
          <a:lstStyle/>
          <a:p>
            <a:r>
              <a:rPr lang="cs-CZ" sz="1200" dirty="0" smtClean="0"/>
              <a:t>4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76523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 </a:t>
            </a:r>
            <a:br>
              <a:rPr lang="cs-CZ" sz="3200" dirty="0"/>
            </a:br>
            <a:r>
              <a:rPr lang="cs-CZ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Požadavky na složení </a:t>
            </a:r>
            <a:r>
              <a:rPr lang="cs-CZ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(vyhláška </a:t>
            </a:r>
            <a:r>
              <a:rPr lang="cs-CZ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58/2018 Sb.)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2207569" y="1772816"/>
            <a:ext cx="360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1967831" y="1347899"/>
            <a:ext cx="4447690" cy="46166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cs-CZ" sz="2400" b="1" u="sng" dirty="0"/>
              <a:t>DS mohou obsahovat:</a:t>
            </a:r>
          </a:p>
          <a:p>
            <a:pPr lvl="0" algn="ctr"/>
            <a:endParaRPr lang="cs-CZ" b="1" u="sng" dirty="0"/>
          </a:p>
          <a:p>
            <a:pPr lvl="0" algn="ctr"/>
            <a:endParaRPr lang="cs-CZ" b="1" u="sng" dirty="0"/>
          </a:p>
          <a:p>
            <a:pPr lvl="0" algn="ctr"/>
            <a:endParaRPr lang="cs-CZ" b="1" u="sng" dirty="0"/>
          </a:p>
          <a:p>
            <a:pPr lvl="0" algn="ctr"/>
            <a:endParaRPr lang="cs-CZ" b="1" u="sng" dirty="0"/>
          </a:p>
          <a:p>
            <a:pPr lvl="0" algn="ctr"/>
            <a:endParaRPr lang="cs-CZ" b="1" u="sng" dirty="0"/>
          </a:p>
          <a:p>
            <a:pPr lvl="0" algn="ctr"/>
            <a:endParaRPr lang="cs-CZ" b="1" u="sng" dirty="0"/>
          </a:p>
          <a:p>
            <a:pPr lvl="0" algn="ctr"/>
            <a:endParaRPr lang="cs-CZ" b="1" u="sng" dirty="0"/>
          </a:p>
          <a:p>
            <a:pPr lvl="0" algn="ctr"/>
            <a:endParaRPr lang="cs-CZ" b="1" u="sng" dirty="0"/>
          </a:p>
          <a:p>
            <a:pPr lvl="0" algn="ctr"/>
            <a:endParaRPr lang="cs-CZ" b="1" u="sng" dirty="0"/>
          </a:p>
          <a:p>
            <a:pPr lvl="0" algn="ctr"/>
            <a:endParaRPr lang="cs-CZ" b="1" u="sng" dirty="0"/>
          </a:p>
          <a:p>
            <a:pPr lvl="0" algn="ctr"/>
            <a:endParaRPr lang="cs-CZ" b="1" u="sng" dirty="0"/>
          </a:p>
          <a:p>
            <a:pPr lvl="0" algn="ctr"/>
            <a:endParaRPr lang="cs-CZ" b="1" u="sng" dirty="0"/>
          </a:p>
          <a:p>
            <a:pPr lvl="0" algn="ctr"/>
            <a:endParaRPr lang="cs-CZ" b="1" u="sng" dirty="0"/>
          </a:p>
          <a:p>
            <a:pPr lvl="0" algn="ctr"/>
            <a:endParaRPr lang="cs-CZ" b="1" u="sng" dirty="0"/>
          </a:p>
          <a:p>
            <a:pPr lvl="0" algn="ctr"/>
            <a:endParaRPr lang="cs-CZ" b="1" u="sng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6680283" y="1347899"/>
            <a:ext cx="4028150" cy="4616648"/>
          </a:xfrm>
          <a:prstGeom prst="rect">
            <a:avLst/>
          </a:prstGeom>
          <a:solidFill>
            <a:srgbClr val="CC33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cs-CZ" sz="2400" b="1" u="sng" dirty="0"/>
              <a:t>Do DS se nesmí přidávat:</a:t>
            </a:r>
          </a:p>
          <a:p>
            <a:pPr lvl="0"/>
            <a:endParaRPr lang="cs-CZ" b="1" u="sng" dirty="0"/>
          </a:p>
          <a:p>
            <a:pPr lvl="0"/>
            <a:endParaRPr lang="cs-CZ" b="1" u="sng" dirty="0"/>
          </a:p>
          <a:p>
            <a:pPr lvl="0"/>
            <a:endParaRPr lang="cs-CZ" b="1" u="sng" dirty="0"/>
          </a:p>
          <a:p>
            <a:pPr lvl="0"/>
            <a:endParaRPr lang="cs-CZ" b="1" u="sng" dirty="0"/>
          </a:p>
          <a:p>
            <a:pPr lvl="0"/>
            <a:endParaRPr lang="cs-CZ" b="1" u="sng" dirty="0"/>
          </a:p>
          <a:p>
            <a:pPr lvl="0"/>
            <a:endParaRPr lang="cs-CZ" b="1" u="sng" dirty="0"/>
          </a:p>
          <a:p>
            <a:pPr lvl="0"/>
            <a:endParaRPr lang="cs-CZ" b="1" u="sng" dirty="0"/>
          </a:p>
          <a:p>
            <a:pPr lvl="0"/>
            <a:endParaRPr lang="cs-CZ" b="1" u="sng" dirty="0"/>
          </a:p>
          <a:p>
            <a:pPr lvl="0"/>
            <a:endParaRPr lang="cs-CZ" b="1" u="sng" dirty="0"/>
          </a:p>
          <a:p>
            <a:pPr lvl="0"/>
            <a:endParaRPr lang="cs-CZ" b="1" u="sng" dirty="0"/>
          </a:p>
          <a:p>
            <a:pPr lvl="0"/>
            <a:endParaRPr lang="cs-CZ" b="1" u="sng" dirty="0"/>
          </a:p>
          <a:p>
            <a:pPr lvl="0"/>
            <a:endParaRPr lang="cs-CZ" b="1" u="sng" dirty="0"/>
          </a:p>
          <a:p>
            <a:pPr lvl="0"/>
            <a:endParaRPr lang="cs-CZ" b="1" u="sng" dirty="0"/>
          </a:p>
          <a:p>
            <a:pPr lvl="0"/>
            <a:endParaRPr lang="cs-CZ" b="1" u="sng" dirty="0"/>
          </a:p>
          <a:p>
            <a:r>
              <a:rPr lang="cs-CZ" b="1" u="sng" dirty="0"/>
              <a:t> 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6945045" y="1772816"/>
            <a:ext cx="3498626" cy="36557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omamné a psychotropní látky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prekursory drog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steroidní látky, látky s anabolickými a jinými hormonálními účinky, látky hormonální povahy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látky s toxickým, genotoxickým, teratogenním, halucinogenním či jiným nepříznivým účinkem na lidský organismus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látky uvedené </a:t>
            </a:r>
            <a:r>
              <a:rPr lang="cs-CZ" b="1" dirty="0"/>
              <a:t>v příloze č. 2 </a:t>
            </a:r>
            <a:r>
              <a:rPr lang="cs-CZ" b="1" dirty="0" err="1"/>
              <a:t>vyhl</a:t>
            </a:r>
            <a:r>
              <a:rPr lang="cs-CZ" b="1" dirty="0"/>
              <a:t>. 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2293024" y="2650513"/>
            <a:ext cx="1080120" cy="681283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Vitamíny</a:t>
            </a:r>
            <a:endParaRPr lang="cs-CZ" sz="1000" dirty="0">
              <a:solidFill>
                <a:schemeClr val="tx1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3479413" y="2642542"/>
            <a:ext cx="1080120" cy="700186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Minerální látky  </a:t>
            </a:r>
            <a:endParaRPr lang="cs-CZ" sz="1000" dirty="0">
              <a:solidFill>
                <a:schemeClr val="tx1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2714385" y="4460847"/>
            <a:ext cx="1693054" cy="1204091"/>
          </a:xfrm>
          <a:prstGeom prst="rect">
            <a:avLst/>
          </a:prstGeom>
          <a:solidFill>
            <a:srgbClr val="FFFFCC"/>
          </a:solidFill>
          <a:ln w="22225">
            <a:solidFill>
              <a:schemeClr val="accent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Pouze ve stanovených formách </a:t>
            </a:r>
          </a:p>
          <a:p>
            <a:pPr algn="ctr"/>
            <a:r>
              <a:rPr lang="cs-CZ" sz="1400" dirty="0"/>
              <a:t>(Příloha I a II směrnice 2002/46/ES)</a:t>
            </a:r>
          </a:p>
        </p:txBody>
      </p:sp>
      <p:cxnSp>
        <p:nvCxnSpPr>
          <p:cNvPr id="28" name="Přímá spojnice se šipkou 27"/>
          <p:cNvCxnSpPr/>
          <p:nvPr/>
        </p:nvCxnSpPr>
        <p:spPr>
          <a:xfrm>
            <a:off x="2714385" y="3423052"/>
            <a:ext cx="727422" cy="97810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/>
          <p:nvPr/>
        </p:nvCxnSpPr>
        <p:spPr>
          <a:xfrm flipH="1">
            <a:off x="3692272" y="3443497"/>
            <a:ext cx="531521" cy="9554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/>
        </p:nvSpPr>
        <p:spPr>
          <a:xfrm>
            <a:off x="4637635" y="2636912"/>
            <a:ext cx="1304730" cy="1584176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Další látky s nutričním a fyziologickým účinkem </a:t>
            </a:r>
          </a:p>
          <a:p>
            <a:pPr algn="ctr"/>
            <a:r>
              <a:rPr lang="cs-CZ" sz="1600" b="1" dirty="0" smtClean="0">
                <a:solidFill>
                  <a:schemeClr val="tx1"/>
                </a:solidFill>
              </a:rPr>
              <a:t>(příloha </a:t>
            </a:r>
            <a:r>
              <a:rPr lang="cs-CZ" sz="1600" b="1" dirty="0">
                <a:solidFill>
                  <a:schemeClr val="tx1"/>
                </a:solidFill>
              </a:rPr>
              <a:t>č. 1) </a:t>
            </a:r>
          </a:p>
        </p:txBody>
      </p:sp>
      <p:pic>
        <p:nvPicPr>
          <p:cNvPr id="23" name="Obrázek 22"/>
          <p:cNvPicPr>
            <a:picLocks noChangeAspect="1"/>
          </p:cNvPicPr>
          <p:nvPr/>
        </p:nvPicPr>
        <p:blipFill rotWithShape="1">
          <a:blip r:embed="rId3"/>
          <a:srcRect l="8697" t="7731" r="65211" b="45883"/>
          <a:stretch/>
        </p:blipFill>
        <p:spPr>
          <a:xfrm>
            <a:off x="1375100" y="1549418"/>
            <a:ext cx="592730" cy="59273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4" name="Obrázek 23"/>
          <p:cNvPicPr>
            <a:picLocks noChangeAspect="1"/>
          </p:cNvPicPr>
          <p:nvPr/>
        </p:nvPicPr>
        <p:blipFill rotWithShape="1">
          <a:blip r:embed="rId3"/>
          <a:srcRect l="34465" t="7731" r="39118" b="45883"/>
          <a:stretch/>
        </p:blipFill>
        <p:spPr>
          <a:xfrm>
            <a:off x="10743170" y="1422355"/>
            <a:ext cx="536104" cy="59479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9" name="TextovéPole 8"/>
          <p:cNvSpPr txBox="1"/>
          <p:nvPr/>
        </p:nvSpPr>
        <p:spPr>
          <a:xfrm>
            <a:off x="1923690" y="6038777"/>
            <a:ext cx="8764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Problematiku doplňků stravy upravuje na národní úrovni vyhláška č. 58/2018 Sb., o doplňcích stravy a složení potravin (transpozice směrnice Evropského parlamentu a Rady 2002/46/ES o sbližování právních předpisů členských států týkajících se doplňků stravy).  </a:t>
            </a:r>
          </a:p>
        </p:txBody>
      </p:sp>
      <p:sp>
        <p:nvSpPr>
          <p:cNvPr id="16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9075" y="6408109"/>
            <a:ext cx="2743200" cy="365125"/>
          </a:xfrm>
        </p:spPr>
        <p:txBody>
          <a:bodyPr/>
          <a:lstStyle/>
          <a:p>
            <a:r>
              <a:rPr lang="cs-CZ" sz="1200" dirty="0" smtClean="0"/>
              <a:t>5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93875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720" y="1655626"/>
            <a:ext cx="6840760" cy="1341326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691640" y="1397390"/>
            <a:ext cx="9710928" cy="487539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Harmoni</a:t>
            </a:r>
            <a:r>
              <a:rPr lang="cs-CZ" sz="2000" b="1" dirty="0" err="1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zovaná</a:t>
            </a:r>
            <a:r>
              <a:rPr lang="cs-CZ" sz="20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oblast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Vyhláška č.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58/2018 Sb.) odkazuje přímo na legislativu EU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buFont typeface="Wingdings" panose="05000000000000000000" pitchFamily="2" charset="2"/>
              <a:buChar char="§"/>
            </a:pP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Maximální </a:t>
            </a:r>
            <a:r>
              <a:rPr lang="cs-CZ" sz="20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dávky vitamínů a minerálů většinou nejsou </a:t>
            </a:r>
            <a:r>
              <a:rPr lang="cs-CZ" sz="20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stanoveny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ani na úrovni EU – princip vzájemného uznávání, hodnocení rizika Státní zdravotní ústav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čeho čerpat? </a:t>
            </a:r>
          </a:p>
          <a:p>
            <a:pPr lvl="1"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 1169/2011 o poskytování informací o potravinách spotřebitelům – Referenční hodnoty příjmu (RHP)</a:t>
            </a:r>
          </a:p>
          <a:p>
            <a:pPr lvl="1"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EFSA: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Upper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levels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(2018)</a:t>
            </a:r>
          </a:p>
          <a:p>
            <a:endParaRPr lang="cs-CZ" dirty="0"/>
          </a:p>
        </p:txBody>
      </p:sp>
      <p:sp>
        <p:nvSpPr>
          <p:cNvPr id="5" name="Nadpis 2"/>
          <p:cNvSpPr>
            <a:spLocks noGrp="1"/>
          </p:cNvSpPr>
          <p:nvPr>
            <p:ph type="title"/>
          </p:nvPr>
        </p:nvSpPr>
        <p:spPr>
          <a:xfrm>
            <a:off x="1923690" y="71827"/>
            <a:ext cx="10094343" cy="1325563"/>
          </a:xfrm>
        </p:spPr>
        <p:txBody>
          <a:bodyPr>
            <a:noAutofit/>
          </a:bodyPr>
          <a:lstStyle/>
          <a:p>
            <a:r>
              <a:rPr lang="cs-CZ" sz="3200" dirty="0"/>
              <a:t> </a:t>
            </a:r>
            <a:br>
              <a:rPr lang="cs-CZ" sz="3200" dirty="0"/>
            </a:br>
            <a:r>
              <a:rPr lang="cs-CZ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Vitamíny a minerální látky</a:t>
            </a:r>
            <a:endParaRPr lang="cs-CZ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9075" y="6408109"/>
            <a:ext cx="2743200" cy="365125"/>
          </a:xfrm>
        </p:spPr>
        <p:txBody>
          <a:bodyPr/>
          <a:lstStyle/>
          <a:p>
            <a:r>
              <a:rPr lang="cs-CZ" sz="1200" dirty="0" smtClean="0"/>
              <a:t>6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55858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7424" y="1353405"/>
            <a:ext cx="1296144" cy="1296144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645920" y="1490472"/>
            <a:ext cx="9509760" cy="468649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Neexistují harmonizovaná evropská pravidla</a:t>
            </a:r>
          </a:p>
          <a:p>
            <a:pPr algn="just"/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Jiné látky s výživovým nebo fyziologickým účinkem – např. </a:t>
            </a:r>
            <a:r>
              <a:rPr lang="cs-CZ" sz="20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aminokyseliny, enzymy, bylinné extrakty, </a:t>
            </a:r>
            <a:r>
              <a:rPr lang="cs-CZ" sz="2000" b="1" dirty="0" err="1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probiotika</a:t>
            </a:r>
            <a:r>
              <a:rPr lang="cs-CZ" sz="20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části rostlin, esenciální mastné kyseliny</a:t>
            </a:r>
          </a:p>
          <a:p>
            <a:pPr algn="just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Uplatnění národních požadavků + princip vzájemného uznávání (výjimka: např. bezpečnost a ochrana veřejného zdraví) </a:t>
            </a:r>
          </a:p>
          <a:p>
            <a:endParaRPr lang="cs-CZ" dirty="0"/>
          </a:p>
        </p:txBody>
      </p:sp>
      <p:sp>
        <p:nvSpPr>
          <p:cNvPr id="6" name="Nadpis 2"/>
          <p:cNvSpPr>
            <a:spLocks noGrp="1"/>
          </p:cNvSpPr>
          <p:nvPr>
            <p:ph type="title"/>
          </p:nvPr>
        </p:nvSpPr>
        <p:spPr>
          <a:xfrm>
            <a:off x="1923690" y="71827"/>
            <a:ext cx="10094343" cy="1325563"/>
          </a:xfrm>
        </p:spPr>
        <p:txBody>
          <a:bodyPr>
            <a:noAutofit/>
          </a:bodyPr>
          <a:lstStyle/>
          <a:p>
            <a:r>
              <a:rPr lang="cs-CZ" sz="3200" dirty="0"/>
              <a:t> </a:t>
            </a:r>
            <a:br>
              <a:rPr lang="cs-CZ" sz="3200" dirty="0"/>
            </a:br>
            <a:r>
              <a:rPr lang="cs-CZ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Podmínky použití dalších látek</a:t>
            </a:r>
            <a:endParaRPr lang="cs-CZ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9075" y="6408109"/>
            <a:ext cx="2743200" cy="365125"/>
          </a:xfrm>
        </p:spPr>
        <p:txBody>
          <a:bodyPr/>
          <a:lstStyle/>
          <a:p>
            <a:r>
              <a:rPr lang="cs-CZ" sz="1200" dirty="0" smtClean="0"/>
              <a:t>7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04579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2" y="2427196"/>
            <a:ext cx="5904656" cy="2524589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600200" y="1527048"/>
            <a:ext cx="9753600" cy="484632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Používání bylin v EU není harmonizováno, přístup jednotlivých členských států se liší </a:t>
            </a:r>
          </a:p>
          <a:p>
            <a:pPr algn="just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Vyhláška č. 58/2018 Sb., příloha č.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1, část 1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 smtClean="0"/>
          </a:p>
          <a:p>
            <a:pPr algn="just"/>
            <a:endParaRPr lang="cs-CZ" dirty="0" smtClean="0"/>
          </a:p>
          <a:p>
            <a:pPr algn="just"/>
            <a:endParaRPr lang="cs-CZ" dirty="0" smtClean="0"/>
          </a:p>
          <a:p>
            <a:pPr algn="just"/>
            <a:endParaRPr lang="cs-CZ" dirty="0" smtClean="0"/>
          </a:p>
          <a:p>
            <a:pPr algn="just"/>
            <a:endParaRPr lang="cs-CZ" sz="2400" dirty="0"/>
          </a:p>
          <a:p>
            <a:pPr algn="just"/>
            <a:endParaRPr lang="cs-CZ" sz="2400" dirty="0"/>
          </a:p>
          <a:p>
            <a:pPr algn="just"/>
            <a:endParaRPr lang="cs-CZ" sz="2400" dirty="0"/>
          </a:p>
          <a:p>
            <a:pPr algn="just"/>
            <a:endParaRPr lang="cs-CZ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Bez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právní kvalifikace: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Seznam BELFRIT (2013) , Seznam BVL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Novel Food </a:t>
            </a:r>
            <a:r>
              <a:rPr lang="cs-CZ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Catalogue</a:t>
            </a:r>
            <a:endParaRPr lang="cs-CZ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https://ec.europa.eu/food/safety/novel_food/catalogue_en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1560" y="2610617"/>
            <a:ext cx="2766479" cy="3137089"/>
          </a:xfrm>
          <a:prstGeom prst="rect">
            <a:avLst/>
          </a:prstGeom>
        </p:spPr>
      </p:pic>
      <p:sp>
        <p:nvSpPr>
          <p:cNvPr id="7" name="Nadpis 2"/>
          <p:cNvSpPr>
            <a:spLocks noGrp="1"/>
          </p:cNvSpPr>
          <p:nvPr>
            <p:ph type="title"/>
          </p:nvPr>
        </p:nvSpPr>
        <p:spPr>
          <a:xfrm>
            <a:off x="1923690" y="35251"/>
            <a:ext cx="10094343" cy="1325563"/>
          </a:xfrm>
        </p:spPr>
        <p:txBody>
          <a:bodyPr>
            <a:noAutofit/>
          </a:bodyPr>
          <a:lstStyle/>
          <a:p>
            <a:r>
              <a:rPr lang="cs-CZ" sz="3200" dirty="0"/>
              <a:t> </a:t>
            </a:r>
            <a:br>
              <a:rPr lang="cs-CZ" sz="3200" dirty="0"/>
            </a:br>
            <a:r>
              <a:rPr lang="cs-CZ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Byliny v doplňcích stravy</a:t>
            </a:r>
            <a:endParaRPr lang="cs-CZ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9075" y="6408109"/>
            <a:ext cx="2743200" cy="365125"/>
          </a:xfrm>
        </p:spPr>
        <p:txBody>
          <a:bodyPr/>
          <a:lstStyle/>
          <a:p>
            <a:r>
              <a:rPr lang="cs-CZ" sz="12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94114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23690" y="1862201"/>
            <a:ext cx="943011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Vyhláška 58/2018 Sb</a:t>
            </a:r>
            <a:r>
              <a:rPr lang="cs-CZ" sz="1800" u="sng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Příloha č. </a:t>
            </a:r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1, část 2 </a:t>
            </a: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220" y="2738255"/>
            <a:ext cx="7570460" cy="3487745"/>
          </a:xfrm>
          <a:prstGeom prst="rect">
            <a:avLst/>
          </a:prstGeom>
        </p:spPr>
      </p:pic>
      <p:sp>
        <p:nvSpPr>
          <p:cNvPr id="6" name="Nadpis 2"/>
          <p:cNvSpPr>
            <a:spLocks noGrp="1"/>
          </p:cNvSpPr>
          <p:nvPr>
            <p:ph type="title"/>
          </p:nvPr>
        </p:nvSpPr>
        <p:spPr>
          <a:xfrm>
            <a:off x="1950240" y="191244"/>
            <a:ext cx="10094343" cy="1325563"/>
          </a:xfrm>
        </p:spPr>
        <p:txBody>
          <a:bodyPr>
            <a:noAutofit/>
          </a:bodyPr>
          <a:lstStyle/>
          <a:p>
            <a:r>
              <a:rPr lang="cs-CZ" sz="3200" dirty="0"/>
              <a:t> </a:t>
            </a:r>
            <a:br>
              <a:rPr lang="cs-CZ" sz="3200" dirty="0"/>
            </a:br>
            <a:r>
              <a:rPr lang="cs-CZ" sz="3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Podmínky použití dalších látek jiných než rostliny</a:t>
            </a:r>
            <a:endParaRPr lang="cs-CZ" sz="3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9075" y="6408109"/>
            <a:ext cx="2743200" cy="365125"/>
          </a:xfrm>
        </p:spPr>
        <p:txBody>
          <a:bodyPr/>
          <a:lstStyle/>
          <a:p>
            <a:r>
              <a:rPr lang="cs-CZ" sz="1200" dirty="0" smtClean="0"/>
              <a:t>9</a:t>
            </a:r>
            <a:endParaRPr lang="cs-CZ" sz="12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8037" y="1935097"/>
            <a:ext cx="1734312" cy="256646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3444" y="3617246"/>
            <a:ext cx="3100475" cy="176037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0608" y="1564897"/>
            <a:ext cx="1389888" cy="141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69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4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2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5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1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9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2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1854</Words>
  <Application>Microsoft Office PowerPoint</Application>
  <PresentationFormat>Širokoúhlá obrazovka</PresentationFormat>
  <Paragraphs>313</Paragraphs>
  <Slides>30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15</vt:i4>
      </vt:variant>
      <vt:variant>
        <vt:lpstr>Nadpisy snímků</vt:lpstr>
      </vt:variant>
      <vt:variant>
        <vt:i4>30</vt:i4>
      </vt:variant>
    </vt:vector>
  </HeadingPairs>
  <TitlesOfParts>
    <vt:vector size="50" baseType="lpstr">
      <vt:lpstr>Arial</vt:lpstr>
      <vt:lpstr>Calibri</vt:lpstr>
      <vt:lpstr>Calibri Light</vt:lpstr>
      <vt:lpstr>Times New Roman</vt:lpstr>
      <vt:lpstr>Wingdings</vt:lpstr>
      <vt:lpstr>1_Motiv Office</vt:lpstr>
      <vt:lpstr>10_Vlastní návrh</vt:lpstr>
      <vt:lpstr>11_Vlastní návrh</vt:lpstr>
      <vt:lpstr>8_Vlastní návrh</vt:lpstr>
      <vt:lpstr>9_Vlastní návrh</vt:lpstr>
      <vt:lpstr>12_Vlastní návrh</vt:lpstr>
      <vt:lpstr>6_Vlastní návrh</vt:lpstr>
      <vt:lpstr>7_Vlastní návrh</vt:lpstr>
      <vt:lpstr>1_Vlastní návrh</vt:lpstr>
      <vt:lpstr>2_Vlastní návrh</vt:lpstr>
      <vt:lpstr>3_Vlastní návrh</vt:lpstr>
      <vt:lpstr>4_Vlastní návrh</vt:lpstr>
      <vt:lpstr>Vlastní návrh</vt:lpstr>
      <vt:lpstr>2_Motiv Office</vt:lpstr>
      <vt:lpstr>5_Vlastní návrh</vt:lpstr>
      <vt:lpstr>Doplňky stravy</vt:lpstr>
      <vt:lpstr>Prezentace aplikace PowerPoint</vt:lpstr>
      <vt:lpstr>Prezentace aplikace PowerPoint</vt:lpstr>
      <vt:lpstr> Přehled vybrané legislativy EU a ČR</vt:lpstr>
      <vt:lpstr>  Požadavky na složení (vyhláška 58/2018 Sb.)</vt:lpstr>
      <vt:lpstr>  Vitamíny a minerální látky</vt:lpstr>
      <vt:lpstr>  Podmínky použití dalších látek</vt:lpstr>
      <vt:lpstr>  Byliny v doplňcích stravy</vt:lpstr>
      <vt:lpstr>  Podmínky použití dalších látek jiných než rostliny</vt:lpstr>
      <vt:lpstr>  Některé další látky zakázané </vt:lpstr>
      <vt:lpstr>  Doplňky stravy versus léčiva </vt:lpstr>
      <vt:lpstr>  Doplňky stravy versus léčiva </vt:lpstr>
      <vt:lpstr>  Označování doplňků stravy </vt:lpstr>
      <vt:lpstr>  Označování doplňků stravy </vt:lpstr>
      <vt:lpstr>  Co je v označování zakázáno </vt:lpstr>
      <vt:lpstr>  Uvádění doplňků stravy do oběhu </vt:lpstr>
      <vt:lpstr>  110/1997 Sb, § 3d – informační povinnost PPP  </vt:lpstr>
      <vt:lpstr>  Vyhláška č. 172/2015 Sb.  </vt:lpstr>
      <vt:lpstr>         </vt:lpstr>
      <vt:lpstr>      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SZPI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Doplňky stravy</dc:title>
  <dc:creator>Georgievová Alena</dc:creator>
  <cp:lastModifiedBy>Georgievová Alena</cp:lastModifiedBy>
  <cp:revision>95</cp:revision>
  <dcterms:created xsi:type="dcterms:W3CDTF">2019-11-10T15:53:28Z</dcterms:created>
  <dcterms:modified xsi:type="dcterms:W3CDTF">2019-11-18T20:47:03Z</dcterms:modified>
</cp:coreProperties>
</file>