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96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85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6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22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09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04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89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53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42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945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98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7A25F-8CB6-46DD-B6A6-0183A73A3980}" type="datetimeFigureOut">
              <a:rPr lang="cs-CZ" smtClean="0"/>
              <a:t>18.11.2019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77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Projekt VOPZ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187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cap="all" dirty="0"/>
              <a:t>Hodnocení:</a:t>
            </a:r>
          </a:p>
          <a:p>
            <a:pPr lvl="0"/>
            <a:r>
              <a:rPr lang="cs-CZ" b="1" i="1" dirty="0"/>
              <a:t>kvantitativní –</a:t>
            </a:r>
            <a:r>
              <a:rPr lang="cs-CZ" dirty="0"/>
              <a:t> počet oslovených žáků a rodin</a:t>
            </a:r>
          </a:p>
          <a:p>
            <a:r>
              <a:rPr lang="cs-CZ" dirty="0"/>
              <a:t>	počet účastníků vzdělávacích kurzů pro odborníky</a:t>
            </a:r>
          </a:p>
          <a:p>
            <a:r>
              <a:rPr lang="cs-CZ" dirty="0"/>
              <a:t>	počet občanů, kteří se zúčastnili veřejných setkání</a:t>
            </a:r>
          </a:p>
          <a:p>
            <a:r>
              <a:rPr lang="cs-CZ" dirty="0"/>
              <a:t>	počet distribuovaných dokumentů (materiálů)</a:t>
            </a:r>
          </a:p>
          <a:p>
            <a:pPr lvl="0"/>
            <a:r>
              <a:rPr lang="cs-CZ" b="1" i="1" dirty="0"/>
              <a:t>kvalitativní –</a:t>
            </a:r>
            <a:r>
              <a:rPr lang="cs-CZ" dirty="0"/>
              <a:t> hodnocení reprezentativním vzorkem oslovené populace</a:t>
            </a:r>
          </a:p>
          <a:p>
            <a:r>
              <a:rPr lang="cs-CZ" dirty="0"/>
              <a:t>	5-leté sledování křivky BMI a výživového chování 450 žáků z 15 škol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5546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335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Písemně vypracovat ke zkoušce</a:t>
            </a:r>
          </a:p>
          <a:p>
            <a:r>
              <a:rPr lang="cs-CZ" sz="3600" dirty="0"/>
              <a:t>Název</a:t>
            </a:r>
          </a:p>
          <a:p>
            <a:r>
              <a:rPr lang="cs-CZ" sz="3600" dirty="0"/>
              <a:t>Žadatel</a:t>
            </a:r>
          </a:p>
          <a:p>
            <a:r>
              <a:rPr lang="cs-CZ" sz="3600" dirty="0"/>
              <a:t>Popis projektu – </a:t>
            </a:r>
            <a:r>
              <a:rPr lang="cs-CZ" sz="3600" b="1" u="sng" dirty="0"/>
              <a:t>zdůvodnění projektu </a:t>
            </a:r>
            <a:r>
              <a:rPr lang="cs-CZ" sz="3600" dirty="0"/>
              <a:t>(zdravotní situace, výchozí zdravotní stav, zdravotnická statistika, nutriční anamnéza cílové populace, epidemiologické údaje, znalosti, …)</a:t>
            </a:r>
          </a:p>
        </p:txBody>
      </p:sp>
    </p:spTree>
    <p:extLst>
      <p:ext uri="{BB962C8B-B14F-4D97-AF65-F5344CB8AC3E}">
        <p14:creationId xmlns:p14="http://schemas.microsoft.com/office/powerpoint/2010/main" val="307241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Cíl projektu- hlavní- dílčí</a:t>
            </a:r>
          </a:p>
          <a:p>
            <a:r>
              <a:rPr lang="cs-CZ" sz="3600" dirty="0"/>
              <a:t>Cílová populace</a:t>
            </a:r>
          </a:p>
          <a:p>
            <a:r>
              <a:rPr lang="cs-CZ" sz="3600" dirty="0"/>
              <a:t>Popis metody</a:t>
            </a:r>
          </a:p>
          <a:p>
            <a:r>
              <a:rPr lang="cs-CZ" sz="3600" dirty="0"/>
              <a:t>Účinnost projektu –způsoby hodnocení</a:t>
            </a:r>
          </a:p>
          <a:p>
            <a:r>
              <a:rPr lang="cs-CZ" sz="3600" dirty="0"/>
              <a:t> Finanční rozvaha ?</a:t>
            </a:r>
          </a:p>
        </p:txBody>
      </p:sp>
    </p:spTree>
    <p:extLst>
      <p:ext uri="{BB962C8B-B14F-4D97-AF65-F5344CB8AC3E}">
        <p14:creationId xmlns:p14="http://schemas.microsoft.com/office/powerpoint/2010/main" val="2333424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cap="all" dirty="0"/>
              <a:t>intervenční  projekt</a:t>
            </a:r>
            <a:br>
              <a:rPr lang="cs-CZ" b="1" cap="al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cap="all" dirty="0"/>
              <a:t>Výběr tématiky</a:t>
            </a:r>
          </a:p>
          <a:p>
            <a:pPr lvl="0"/>
            <a:r>
              <a:rPr lang="cs-CZ" dirty="0"/>
              <a:t>podrobně se seznámit s dostupnými literárními a elektronickými zdroji, pochopit komplexnost problematiky, informovat se o již realizovaných intervenčních projektech</a:t>
            </a:r>
          </a:p>
          <a:p>
            <a:pPr lvl="0"/>
            <a:r>
              <a:rPr lang="cs-CZ" dirty="0"/>
              <a:t>kriticky zhodnotit publikované studie, posoudit pravděpodobnost kauzálního vztahu</a:t>
            </a:r>
          </a:p>
          <a:p>
            <a:pPr lvl="0"/>
            <a:r>
              <a:rPr lang="cs-CZ" dirty="0"/>
              <a:t>zvážit přínos intervence pro ochranu / posílení / zlepšení zdravotního stavu populace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631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cs-CZ" b="1" cap="all" dirty="0"/>
              <a:t>Název projektu</a:t>
            </a:r>
          </a:p>
          <a:p>
            <a:pPr lvl="0"/>
            <a:r>
              <a:rPr lang="cs-CZ" dirty="0"/>
              <a:t>výstižný, pravdivý, vtipný (Sůl není nad zlato, Čím si osladit  život, Nebuď </a:t>
            </a:r>
            <a:r>
              <a:rPr lang="cs-CZ" dirty="0" err="1"/>
              <a:t>plýtvák</a:t>
            </a:r>
            <a:r>
              <a:rPr lang="cs-CZ" dirty="0"/>
              <a:t>, Tuky taky, Je dobré býti o vodě, Když čteš , možná neztloustneš)</a:t>
            </a:r>
          </a:p>
          <a:p>
            <a:pPr lvl="0"/>
            <a:r>
              <a:rPr lang="cs-CZ" dirty="0"/>
              <a:t>návrh loga</a:t>
            </a:r>
          </a:p>
          <a:p>
            <a:pPr lvl="0"/>
            <a:r>
              <a:rPr lang="cs-CZ" b="1" cap="all" dirty="0"/>
              <a:t>Cíle intervenčního projektu</a:t>
            </a:r>
          </a:p>
          <a:p>
            <a:pPr lvl="0"/>
            <a:r>
              <a:rPr lang="cs-CZ" dirty="0"/>
              <a:t>hlavní (střednědobé, dlouhodobé)</a:t>
            </a:r>
          </a:p>
          <a:p>
            <a:pPr lvl="0"/>
            <a:r>
              <a:rPr lang="cs-CZ" dirty="0"/>
              <a:t>dílčí (krátkodobé, střednědobé)</a:t>
            </a:r>
          </a:p>
          <a:p>
            <a:pPr lvl="0"/>
            <a:r>
              <a:rPr lang="cs-CZ" b="1" cap="all" dirty="0"/>
              <a:t>Odůvodnění projektu, popis problematické situace</a:t>
            </a:r>
          </a:p>
          <a:p>
            <a:pPr lvl="0"/>
            <a:r>
              <a:rPr lang="cs-CZ" dirty="0"/>
              <a:t>stručně shrnout ověřené poznatky z různých přírodovědných i humanitních oborů</a:t>
            </a:r>
          </a:p>
          <a:p>
            <a:pPr lvl="0"/>
            <a:r>
              <a:rPr lang="cs-CZ" dirty="0"/>
              <a:t>obhájit adekvátnost a očekávaný pozitivní přínos intervence pro ochranu / posílení / zlepšení zdravotního stavu populace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700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b="1" cap="all" dirty="0"/>
              <a:t>Cílová populace – charakteristika a velikost</a:t>
            </a:r>
          </a:p>
          <a:p>
            <a:r>
              <a:rPr lang="cs-CZ" dirty="0"/>
              <a:t>program musí dokonale postihnout potřeby cílové skupiny – podle věku, pohlaví, bydliště, vzdělání, profese, kultury, etniky, socioekonomických podmínek apod. </a:t>
            </a:r>
          </a:p>
          <a:p>
            <a:pPr lvl="0"/>
            <a:r>
              <a:rPr lang="cs-CZ" b="1" cap="all" dirty="0"/>
              <a:t>Metody, postupy, pomůcky</a:t>
            </a:r>
          </a:p>
          <a:p>
            <a:pPr lvl="0"/>
            <a:r>
              <a:rPr lang="cs-CZ" dirty="0"/>
              <a:t>letáčky, brožury, příručky, knihy, „reklama“ v mediích, internetové stránky, diskuze s veřejností, soutěže, ovlivňování výrobců potravin, stravovací služby- např. školní stravování aj.</a:t>
            </a:r>
          </a:p>
          <a:p>
            <a:pPr lvl="0"/>
            <a:r>
              <a:rPr lang="cs-CZ" dirty="0"/>
              <a:t>cílem je postupně: vzbudit pozornost, zvýšit informovanost a znalosti, motivovat ke změně chování, dosáhnout změny chování (životního stylu)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927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cap="all" dirty="0"/>
              <a:t>Způsoby hodnocení</a:t>
            </a:r>
          </a:p>
          <a:p>
            <a:r>
              <a:rPr lang="cs-CZ" dirty="0"/>
              <a:t>kvantitativní, kvalitativní, průběžné, závěrečné</a:t>
            </a:r>
          </a:p>
          <a:p>
            <a:pPr lvl="0"/>
            <a:r>
              <a:rPr lang="cs-CZ" b="1" cap="all" dirty="0"/>
              <a:t>organizační a Finanční rozvaha</a:t>
            </a:r>
          </a:p>
          <a:p>
            <a:r>
              <a:rPr lang="cs-CZ" dirty="0"/>
              <a:t>lidské zdroje, spolupráce, předpokládané výdaje za intervenční materiály a pomůcky, „reklamu“ v hromadných sdělovacích prostředcích, mzdy, cestovné, režijní výdaje, PC + software, aj.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5025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středozemní kulinární tradice a zdraví</a:t>
            </a:r>
            <a:br>
              <a:rPr lang="cs-CZ" b="1" cap="all" dirty="0"/>
            </a:br>
            <a:r>
              <a:rPr lang="cs-CZ" sz="2200" dirty="0"/>
              <a:t>Výživový edukační program je založen na zdůraznění středozemních kulinárních tradic (podzim 2002, Francie).</a:t>
            </a:r>
            <a:br>
              <a:rPr lang="cs-CZ" sz="2200" dirty="0"/>
            </a:b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cap="all" dirty="0"/>
              <a:t>Hlavní cíl:</a:t>
            </a:r>
          </a:p>
          <a:p>
            <a:pPr lvl="0"/>
            <a:r>
              <a:rPr lang="cs-CZ" b="1" i="1" dirty="0"/>
              <a:t>střednědobý </a:t>
            </a:r>
            <a:r>
              <a:rPr lang="cs-CZ" b="1" dirty="0"/>
              <a:t>–</a:t>
            </a:r>
            <a:r>
              <a:rPr lang="cs-CZ" dirty="0"/>
              <a:t> snížit prevalenci obézních u mládeže</a:t>
            </a:r>
          </a:p>
          <a:p>
            <a:pPr lvl="0"/>
            <a:r>
              <a:rPr lang="cs-CZ" b="1" i="1" dirty="0"/>
              <a:t>dlouhodobý</a:t>
            </a:r>
            <a:r>
              <a:rPr lang="cs-CZ" b="1" dirty="0"/>
              <a:t> –</a:t>
            </a:r>
            <a:r>
              <a:rPr lang="cs-CZ" dirty="0"/>
              <a:t> snížit výskyt chronických civilizačních nemocí, v jejichž etiologie hraje roli výživa (kardiovaskulární choroby, diabetes, některé rakoviny aj.)</a:t>
            </a:r>
          </a:p>
          <a:p>
            <a:r>
              <a:rPr lang="cs-CZ" b="1" cap="all" dirty="0"/>
              <a:t>Dílčí cíle:</a:t>
            </a:r>
          </a:p>
          <a:p>
            <a:r>
              <a:rPr lang="cs-CZ" dirty="0"/>
              <a:t>ovlivnění chování</a:t>
            </a:r>
          </a:p>
          <a:p>
            <a:pPr lvl="0"/>
            <a:r>
              <a:rPr lang="cs-CZ" b="1" i="1" dirty="0"/>
              <a:t>na úrovni výběru potravin</a:t>
            </a:r>
            <a:r>
              <a:rPr lang="cs-CZ" dirty="0"/>
              <a:t> (↑ konzumaci ovoce , zeleniny, sacharidových potravin bohatých na škrob a vlákninu, ↓ konzumaci jednoduchých sacharidů, ↓ konzumaci nasycených mastných kyselin a ↑ relativní příjem MUFA a n-3 PUFA.</a:t>
            </a:r>
          </a:p>
          <a:p>
            <a:pPr lvl="0"/>
            <a:r>
              <a:rPr lang="cs-CZ" b="1" i="1" dirty="0"/>
              <a:t>na úrovni pohybové aktivity</a:t>
            </a:r>
            <a:r>
              <a:rPr lang="cs-CZ" dirty="0"/>
              <a:t> (boj proti sedavému způsobu života, podpora především každodenní pohybové aktivity)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7327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cap="all" dirty="0"/>
              <a:t>cílová populace:</a:t>
            </a:r>
          </a:p>
          <a:p>
            <a:r>
              <a:rPr lang="cs-CZ" dirty="0"/>
              <a:t>Především děti, dospívající a jejich rodiny. Intervenční projekt zohledňuje také populaci v prekérních socioekonomických podmínkách a obyvatele „nestředozemního“ původu. </a:t>
            </a:r>
          </a:p>
          <a:p>
            <a:r>
              <a:rPr lang="cs-CZ" b="1" cap="all" dirty="0"/>
              <a:t>Cesty intervence:</a:t>
            </a:r>
          </a:p>
          <a:p>
            <a:pPr lvl="0"/>
            <a:r>
              <a:rPr lang="cs-CZ" b="1" i="1" dirty="0"/>
              <a:t>pedagogické nástroje</a:t>
            </a:r>
            <a:r>
              <a:rPr lang="cs-CZ" dirty="0"/>
              <a:t> (didaktická výstava „Středozemní stůl“, brožura „Výživa a zdraví ve </a:t>
            </a:r>
            <a:r>
              <a:rPr lang="cs-CZ" cap="all" dirty="0" err="1"/>
              <a:t>s</a:t>
            </a:r>
            <a:r>
              <a:rPr lang="cs-CZ" dirty="0" err="1"/>
              <a:t>tředozemí</a:t>
            </a:r>
            <a:r>
              <a:rPr lang="cs-CZ" dirty="0"/>
              <a:t>“. Důraz je kladen na potěšení z jídla, regionální tradice, individuální životní styl apod. </a:t>
            </a:r>
            <a:r>
              <a:rPr lang="cs-CZ" cap="all" dirty="0"/>
              <a:t>p</a:t>
            </a:r>
            <a:r>
              <a:rPr lang="cs-CZ" dirty="0"/>
              <a:t>rezentace hravou, nedirektivní formou s cílem zvýšit uvědomělost a pocit zodpovědnosti za své stravování.)</a:t>
            </a:r>
          </a:p>
          <a:p>
            <a:pPr lvl="0"/>
            <a:r>
              <a:rPr lang="cs-CZ" b="1" i="1" dirty="0"/>
              <a:t>informační a edukační činnost</a:t>
            </a:r>
            <a:r>
              <a:rPr lang="cs-CZ" dirty="0"/>
              <a:t>  zaměřená na širokou veřejnost (intervence ve školách, zájmových centrech pro děti a mládež, přednášky, rozmanité zábavně-edukační akce aj.)</a:t>
            </a:r>
          </a:p>
          <a:p>
            <a:pPr lvl="0"/>
            <a:r>
              <a:rPr lang="cs-CZ" b="1" i="1" dirty="0"/>
              <a:t>vzdělávací kurzy pro odborníky</a:t>
            </a:r>
            <a:r>
              <a:rPr lang="cs-CZ" dirty="0"/>
              <a:t>, kteří budou dále získané informace (znalosti) o výživě předávat – personál ve školských zařízeních, zdravotníci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53927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254</Words>
  <Application>Microsoft Office PowerPoint</Application>
  <PresentationFormat>Širokoúhlá obrazovka</PresentationFormat>
  <Paragraphs>54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Projekt VOPZ</vt:lpstr>
      <vt:lpstr>Prezentace aplikace PowerPoint</vt:lpstr>
      <vt:lpstr>Prezentace aplikace PowerPoint</vt:lpstr>
      <vt:lpstr>intervenční  projekt </vt:lpstr>
      <vt:lpstr>Prezentace aplikace PowerPoint</vt:lpstr>
      <vt:lpstr>Prezentace aplikace PowerPoint</vt:lpstr>
      <vt:lpstr>Prezentace aplikace PowerPoint</vt:lpstr>
      <vt:lpstr>středozemní kulinární tradice a zdraví Výživový edukační program je založen na zdůraznění středozemních kulinárních tradic (podzim 2002, Francie). </vt:lpstr>
      <vt:lpstr>Prezentace aplikace PowerPoint</vt:lpstr>
      <vt:lpstr>Prezentace aplikace PowerPoint</vt:lpstr>
      <vt:lpstr>Prezentace aplikace PowerPoint</vt:lpstr>
    </vt:vector>
  </TitlesOfParts>
  <Company>Masarykova univerzita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VOPZ</dc:title>
  <dc:creator>Halina Matějová</dc:creator>
  <cp:lastModifiedBy>Halina Matějová</cp:lastModifiedBy>
  <cp:revision>4</cp:revision>
  <cp:lastPrinted>2019-11-18T08:19:32Z</cp:lastPrinted>
  <dcterms:created xsi:type="dcterms:W3CDTF">2018-11-17T11:58:34Z</dcterms:created>
  <dcterms:modified xsi:type="dcterms:W3CDTF">2019-11-18T08:19:49Z</dcterms:modified>
</cp:coreProperties>
</file>