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4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99" r:id="rId11"/>
    <p:sldId id="382" r:id="rId12"/>
    <p:sldId id="383" r:id="rId13"/>
    <p:sldId id="400" r:id="rId14"/>
    <p:sldId id="384" r:id="rId15"/>
    <p:sldId id="398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4" y="5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55ADFE9-BE8F-412A-93D4-34E578C260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C9F9B89-A5B0-4E22-9831-392582A70E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F76234B-31D3-48B6-BD4E-71DF504CE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26D0B4-28B0-4348-AB40-0993AABEE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89898E-4FB2-4415-BB24-911C85C4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536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BBEE96-9C8B-47C1-B4BA-A4B94871BB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EFD6A19F-7985-4E6F-BEAA-A4DBA23DF1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2B8E732-2F3B-4A3B-95B0-609D0FA34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3B770D-5365-4314-A067-F92B31142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3DA5FD4-18F0-4F21-B632-24F622FB4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47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0C2D96B5-599C-43C4-86AB-4F309620DB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B8FD624-5BEA-4F85-89EB-7F133C3790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8D403-EA78-4EA8-8613-E00233A8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979B507-0B7F-405D-9834-BE56416D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D208F91-9432-4A12-A658-289D336F9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728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345D6E-0BEB-44DA-BAFE-FCE547463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29E454-48A5-4691-8382-255AB78F1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190177D-895C-4D8A-9306-D2A2130D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A479CE5-77CF-49A9-942A-402C089E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E3A090F-E32C-439C-9C82-6FF80DDA6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941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16F85-6B05-4B2A-B01F-7A9441666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9FD5B86-271B-4100-8055-A35473B808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C6D1EFD-9233-4C78-846D-7783D24F9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AEAA9CE-9BDA-478F-8DAF-73BA63E12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0DBCC5B-57F2-4F60-818E-8CD6C94F3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2527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D218FC-B7C5-40C8-AE14-9EECEAD40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17A91B-CC45-42A5-B8B3-02851C2C13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39630B46-B3AC-4460-9D0F-ED6B3DAD6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96EC56E-3C0D-4252-9E9B-ECD0CCC9E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1BA6907-AB41-4481-950A-3E20A650B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591ED5-5AA2-402B-A5CE-A646F9EE4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4237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68A674-22B8-4A32-89F4-09E1FDC72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3B1C596-68DF-42B8-B0DF-0F5280A62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E318F1D6-89D7-4C6C-8A17-1363BE5389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D5AAC34-A3AF-4654-90A8-EB3708233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CD4B78D-169C-413A-A2ED-E70D5F186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3094B3FB-BDB2-4D45-BDE3-381DA73D4E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0A99157-6829-4D65-9431-54FAD0CD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5854A5F-148E-48E7-80D0-640431CC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2938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B3743-9D5C-4912-B92F-2D39E8626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8CD5E0E2-3B69-4454-B4C5-2D223CA48A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9866206-88AB-491C-9F6E-6C36F34C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C9DE3E9-E077-4BB2-947C-FB72B7C2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5498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25A6F80-ECC8-45F8-89CF-0A61AD0CD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6B21F75-B8E4-4A2F-AE36-21897CBF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0E76834-772E-4A95-8CC4-BE0C55C0D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430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899930-082F-48ED-BB9D-986B0CB36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21C58C-2450-41C8-B256-2D86471765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B5E7F67-8082-42D7-8EF3-CD1385EF3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1DAE51-9651-4DE8-821D-C0A0F4698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35DBD2-DDF3-456D-B3B9-AAA0611AC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0F0C5B9-6F86-426F-A81D-3C5D26037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668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8D98A9-C315-478B-9D49-E8BFADB74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779D3A3-2DE9-4C40-B585-2AC9C04BB8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0F8C849-3003-4D9E-B25A-49C7C2ED7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39C7F6B-321B-4A85-BCB2-8CE2B05F8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9DD10C-01A1-4D7E-A9DB-E0AB2A855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15C7C7-656A-407E-AE5E-5B5CD8A4A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367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3A185A6-97AA-48EE-9B55-AF4D8CA7B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D6A89BA-1CBB-4D9F-9B2A-AB828703A6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3E9C940-80F6-40D9-8EDB-8584C2EF5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C4A1C-4087-44DF-9D38-1B355961788E}" type="datetimeFigureOut">
              <a:rPr lang="cs-CZ" smtClean="0"/>
              <a:t>17.11.2020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EEE39A0-4C61-4499-9EFF-FD223CD7C4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1FFCB63-60BF-4211-B5ED-A9689A9F5A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28EE7-1FC0-4309-8ED4-45290F55FE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1055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B52A52-2D1A-48C7-8045-8A8C009559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+mn-lt"/>
              </a:rPr>
              <a:t>Primární nutriční faktory a stravovací návyky spojené s rizikem zubního kazu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2C9659-123F-4819-BD67-AA66D0DA17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Nutriční faktory a onemocnění dutiny ústní</a:t>
            </a:r>
          </a:p>
          <a:p>
            <a:r>
              <a:rPr lang="cs-CZ" sz="4000" dirty="0"/>
              <a:t>Otázky a odpovědi</a:t>
            </a:r>
          </a:p>
        </p:txBody>
      </p:sp>
    </p:spTree>
    <p:extLst>
      <p:ext uri="{BB962C8B-B14F-4D97-AF65-F5344CB8AC3E}">
        <p14:creationId xmlns:p14="http://schemas.microsoft.com/office/powerpoint/2010/main" val="27944133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39F9D8-BEA3-4D60-93F5-DF717AB32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err="1"/>
              <a:t>Glossitis</a:t>
            </a:r>
            <a:r>
              <a:rPr lang="cs-CZ" dirty="0"/>
              <a:t> – deficit B12  </a:t>
            </a:r>
          </a:p>
        </p:txBody>
      </p:sp>
      <p:pic>
        <p:nvPicPr>
          <p:cNvPr id="169987" name="Zástupný symbol pro obsah 3">
            <a:extLst>
              <a:ext uri="{FF2B5EF4-FFF2-40B4-BE49-F238E27FC236}">
                <a16:creationId xmlns:a16="http://schemas.microsoft.com/office/drawing/2014/main" id="{47877CED-12F5-4F22-AFA7-2C6C4FB62D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83114" y="2276476"/>
            <a:ext cx="3673475" cy="331311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3BA75-6DE9-4EDD-8EB5-BE27897BF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Obličej</a:t>
            </a:r>
          </a:p>
        </p:txBody>
      </p:sp>
      <p:sp>
        <p:nvSpPr>
          <p:cNvPr id="217091" name="Zástupný symbol pro obsah 2">
            <a:extLst>
              <a:ext uri="{FF2B5EF4-FFF2-40B4-BE49-F238E27FC236}">
                <a16:creationId xmlns:a16="http://schemas.microsoft.com/office/drawing/2014/main" id="{FD26084C-D072-4A51-95E0-FC1E4A22E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příznaky</a:t>
            </a:r>
            <a:r>
              <a:rPr lang="cs-CZ" altLang="cs-CZ"/>
              <a:t> nutričního rizika</a:t>
            </a:r>
          </a:p>
          <a:p>
            <a:r>
              <a:rPr lang="cs-CZ" altLang="cs-CZ" b="1"/>
              <a:t>bledost</a:t>
            </a:r>
          </a:p>
          <a:p>
            <a:r>
              <a:rPr lang="cs-CZ" altLang="cs-CZ"/>
              <a:t>  jako důsledek </a:t>
            </a:r>
            <a:r>
              <a:rPr lang="cs-CZ" altLang="cs-CZ" b="1"/>
              <a:t>nedostatku železa  </a:t>
            </a:r>
            <a:endParaRPr lang="cs-CZ" altLang="cs-CZ"/>
          </a:p>
          <a:p>
            <a:r>
              <a:rPr lang="cs-CZ" altLang="cs-CZ" b="1"/>
              <a:t>Změny pigmentace-tmavé skvrny tváře, pod očima – niacin, riboflavin, pyridoxin</a:t>
            </a:r>
            <a:endParaRPr lang="cs-CZ" altLang="cs-CZ"/>
          </a:p>
          <a:p>
            <a:r>
              <a:rPr lang="cs-CZ" altLang="cs-CZ"/>
              <a:t> 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7EBD3C-9762-46F2-AA8F-A6632FBE4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Dásně</a:t>
            </a:r>
          </a:p>
        </p:txBody>
      </p:sp>
      <p:sp>
        <p:nvSpPr>
          <p:cNvPr id="218115" name="Zástupný symbol pro obsah 2">
            <a:extLst>
              <a:ext uri="{FF2B5EF4-FFF2-40B4-BE49-F238E27FC236}">
                <a16:creationId xmlns:a16="http://schemas.microsoft.com/office/drawing/2014/main" id="{B96FF550-134F-4501-BE41-DB9C8E7EC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 </a:t>
            </a:r>
            <a:r>
              <a:rPr lang="cs-CZ" altLang="cs-CZ" b="1" dirty="0"/>
              <a:t>příznaky</a:t>
            </a:r>
            <a:r>
              <a:rPr lang="cs-CZ" altLang="cs-CZ" dirty="0"/>
              <a:t> nutričního rizika - dásně mívají houbovitý vzhled, červenofialové zarudnutí, při dotyku krvácející</a:t>
            </a:r>
          </a:p>
          <a:p>
            <a:r>
              <a:rPr lang="cs-CZ" altLang="cs-CZ" dirty="0"/>
              <a:t> jako důsledek </a:t>
            </a:r>
            <a:r>
              <a:rPr lang="cs-CZ" altLang="cs-CZ" b="1" dirty="0"/>
              <a:t>nedostatku</a:t>
            </a:r>
            <a:endParaRPr lang="cs-CZ" altLang="cs-CZ" dirty="0"/>
          </a:p>
          <a:p>
            <a:r>
              <a:rPr lang="cs-CZ" altLang="cs-CZ" dirty="0"/>
              <a:t> vitaminu C</a:t>
            </a:r>
          </a:p>
          <a:p>
            <a:r>
              <a:rPr lang="cs-CZ" altLang="cs-CZ" dirty="0"/>
              <a:t>vitaminu K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CB73EF-B72A-4E2B-8ECE-ECBE099E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Hemoragie dásní, sliznic – kurděje nebo nedostatek vitaminu K</a:t>
            </a:r>
          </a:p>
        </p:txBody>
      </p:sp>
      <p:pic>
        <p:nvPicPr>
          <p:cNvPr id="173059" name="Zástupný symbol pro obsah 3">
            <a:extLst>
              <a:ext uri="{FF2B5EF4-FFF2-40B4-BE49-F238E27FC236}">
                <a16:creationId xmlns:a16="http://schemas.microsoft.com/office/drawing/2014/main" id="{33FB4643-B38A-4BF5-A861-CA79BDB4315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07000" y="2857500"/>
            <a:ext cx="3003550" cy="1981200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BC32AE-ABE5-4B4A-B032-BD04892FE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RTY</a:t>
            </a:r>
          </a:p>
        </p:txBody>
      </p:sp>
      <p:sp>
        <p:nvSpPr>
          <p:cNvPr id="219139" name="Zástupný symbol pro obsah 2">
            <a:extLst>
              <a:ext uri="{FF2B5EF4-FFF2-40B4-BE49-F238E27FC236}">
                <a16:creationId xmlns:a16="http://schemas.microsoft.com/office/drawing/2014/main" id="{2B6CAD56-EE91-4181-BE01-5D51207A38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b="1"/>
              <a:t>příznaky</a:t>
            </a:r>
            <a:r>
              <a:rPr lang="cs-CZ" altLang="cs-CZ"/>
              <a:t> nutričního rizika angulární stomatitida, cheilitis</a:t>
            </a:r>
          </a:p>
          <a:p>
            <a:r>
              <a:rPr lang="cs-CZ" altLang="cs-CZ"/>
              <a:t>jako  důsledek </a:t>
            </a:r>
            <a:r>
              <a:rPr lang="cs-CZ" altLang="cs-CZ" b="1"/>
              <a:t>nedostatku riboflavinu, pyridoxinu, niacinu, železa  </a:t>
            </a:r>
          </a:p>
          <a:p>
            <a:r>
              <a:rPr lang="cs-CZ" altLang="cs-CZ" b="1" i="1"/>
              <a:t>Mechanicky špatně padnoucím umělým chrupem</a:t>
            </a:r>
            <a:endParaRPr lang="cs-CZ" altLang="cs-CZ" i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5E6D8B-9196-4E8E-9E88-016B3BE8F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altLang="cs-CZ" dirty="0"/>
              <a:t>Angulární stomatitida, </a:t>
            </a:r>
            <a:r>
              <a:rPr lang="cs-CZ" altLang="cs-CZ" dirty="0" err="1"/>
              <a:t>cheilitis</a:t>
            </a:r>
            <a:br>
              <a:rPr lang="cs-CZ" altLang="cs-CZ" dirty="0"/>
            </a:br>
            <a:endParaRPr lang="cs-CZ" dirty="0"/>
          </a:p>
        </p:txBody>
      </p:sp>
      <p:pic>
        <p:nvPicPr>
          <p:cNvPr id="175107" name="Zástupný symbol pro obsah 3">
            <a:extLst>
              <a:ext uri="{FF2B5EF4-FFF2-40B4-BE49-F238E27FC236}">
                <a16:creationId xmlns:a16="http://schemas.microsoft.com/office/drawing/2014/main" id="{20E7139A-B537-4851-9871-1F1C693D8D4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56138" y="2636838"/>
            <a:ext cx="3960812" cy="252095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501B30-1776-4DA8-B9CD-1A8BB8C14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2800" dirty="0"/>
              <a:t>Primární nutriční faktory a stravovací návyky spojené s rizikem zubního kazu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B8D6A7E-560D-411B-857A-36DFAE7196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Které nutriční faktory zvyšují riziko zubního kazu ?</a:t>
            </a:r>
          </a:p>
          <a:p>
            <a:pPr>
              <a:defRPr/>
            </a:pPr>
            <a:r>
              <a:rPr lang="cs-CZ" sz="2400" dirty="0"/>
              <a:t>Slazené nápoje cukrem-sycené, ovocné a energetické nápoje, čaj a káva</a:t>
            </a:r>
          </a:p>
          <a:p>
            <a:pPr>
              <a:defRPr/>
            </a:pPr>
            <a:r>
              <a:rPr lang="cs-CZ" sz="2400" dirty="0"/>
              <a:t>Lepivé potraviny (sušené ovoce)</a:t>
            </a:r>
          </a:p>
          <a:p>
            <a:pPr>
              <a:defRPr/>
            </a:pPr>
            <a:r>
              <a:rPr lang="cs-CZ" sz="2400" dirty="0"/>
              <a:t> „</a:t>
            </a:r>
            <a:r>
              <a:rPr lang="cs-CZ" sz="2400" dirty="0" err="1"/>
              <a:t>Cumlavé</a:t>
            </a:r>
            <a:r>
              <a:rPr lang="cs-CZ" sz="2400" dirty="0"/>
              <a:t>“ bonbony (pomalu se rozpouštějí)</a:t>
            </a:r>
          </a:p>
          <a:p>
            <a:pPr>
              <a:defRPr/>
            </a:pPr>
            <a:r>
              <a:rPr lang="cs-CZ" sz="2400" dirty="0"/>
              <a:t>Trvanlivé pečivo a </a:t>
            </a:r>
            <a:r>
              <a:rPr lang="cs-CZ" sz="2400" dirty="0" err="1"/>
              <a:t>snacky</a:t>
            </a:r>
            <a:r>
              <a:rPr lang="cs-CZ" sz="2400" dirty="0"/>
              <a:t> - sušenky, oplatky,</a:t>
            </a:r>
          </a:p>
          <a:p>
            <a:pPr marL="82550" indent="0">
              <a:buNone/>
              <a:defRPr/>
            </a:pPr>
            <a:r>
              <a:rPr lang="cs-CZ" sz="2400" dirty="0"/>
              <a:t>    perníky, jemné pečivo - koláče apod.</a:t>
            </a:r>
          </a:p>
          <a:p>
            <a:pPr marL="82550" indent="0">
              <a:buNone/>
              <a:defRPr/>
            </a:pPr>
            <a:r>
              <a:rPr lang="cs-CZ" sz="2400" dirty="0"/>
              <a:t>    Zdroje jednoduchých cukrů - sacharóza, med a melasa</a:t>
            </a:r>
          </a:p>
          <a:p>
            <a:pPr marL="82550" indent="0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3E88C-DB58-4105-AF64-ACCAB03EE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2800" dirty="0"/>
              <a:t>Které nutriční faktory snižují riziko zubního kazu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209923" name="Zástupný symbol pro obsah 2">
            <a:extLst>
              <a:ext uri="{FF2B5EF4-FFF2-40B4-BE49-F238E27FC236}">
                <a16:creationId xmlns:a16="http://schemas.microsoft.com/office/drawing/2014/main" id="{5896D1F6-EF0B-4FAF-B158-570ADD52A9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Žvýkačky bez cukru a cukrovinky bez cukru</a:t>
            </a:r>
          </a:p>
          <a:p>
            <a:r>
              <a:rPr lang="cs-CZ" altLang="cs-CZ"/>
              <a:t>Potraviny s vysokým obsahem bílkovin- maso, vejce, sýry, ryby a luštěniny</a:t>
            </a:r>
          </a:p>
          <a:p>
            <a:r>
              <a:rPr lang="cs-CZ" altLang="cs-CZ"/>
              <a:t>Čerstvá zelenina a ovoce</a:t>
            </a:r>
          </a:p>
          <a:p>
            <a:r>
              <a:rPr lang="cs-CZ" altLang="cs-CZ"/>
              <a:t>Celozrnné výrobky s nízkým obsahem cukru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0C61F-9628-4A1B-A00A-51160F229D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1813" y="549275"/>
            <a:ext cx="7499350" cy="1143000"/>
          </a:xfrm>
        </p:spPr>
        <p:txBody>
          <a:bodyPr/>
          <a:lstStyle/>
          <a:p>
            <a:pPr>
              <a:defRPr/>
            </a:pPr>
            <a:r>
              <a:rPr lang="cs-CZ" sz="2800" dirty="0"/>
              <a:t>Jaké stravovací návyky zvyšují riziko zubního kazu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210947" name="Zástupný symbol pro obsah 2">
            <a:extLst>
              <a:ext uri="{FF2B5EF4-FFF2-40B4-BE49-F238E27FC236}">
                <a16:creationId xmlns:a16="http://schemas.microsoft.com/office/drawing/2014/main" id="{3896606E-CE3B-459E-AB04-946E00B16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Častá a prodloužená konzumace potravin bohatých na jednoduché cukry</a:t>
            </a:r>
          </a:p>
          <a:p>
            <a:r>
              <a:rPr lang="cs-CZ" altLang="cs-CZ"/>
              <a:t>Samotná konzumace lepivých  potravin </a:t>
            </a:r>
          </a:p>
          <a:p>
            <a:r>
              <a:rPr lang="cs-CZ" altLang="cs-CZ"/>
              <a:t>Dlouhodobé popíjení slazených nápojů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6FBC98-3531-425E-9F96-05B95B093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2800" dirty="0"/>
              <a:t>Jaké stravovací návyky snižují riziko zubního kazu</a:t>
            </a:r>
            <a:br>
              <a:rPr lang="cs-CZ" sz="2800" dirty="0"/>
            </a:br>
            <a:br>
              <a:rPr lang="cs-CZ" sz="2800" dirty="0"/>
            </a:br>
            <a:endParaRPr lang="cs-CZ" sz="2800" dirty="0"/>
          </a:p>
        </p:txBody>
      </p:sp>
      <p:sp>
        <p:nvSpPr>
          <p:cNvPr id="211971" name="Zástupný symbol pro obsah 2">
            <a:extLst>
              <a:ext uri="{FF2B5EF4-FFF2-40B4-BE49-F238E27FC236}">
                <a16:creationId xmlns:a16="http://schemas.microsoft.com/office/drawing/2014/main" id="{D71A9F73-8511-4131-8DAB-D6BEEEA99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ČERSTVÉ, CELÉ, NEZPRACOVANÉ POTRAVINY, KTERÉ STIMULUJÍ  ŽVÝKANÍ –TVORBU SLIN</a:t>
            </a:r>
          </a:p>
          <a:p>
            <a:r>
              <a:rPr lang="cs-CZ" altLang="cs-CZ"/>
              <a:t> FREKVENCE PŘÍJMU POTRAVIN A NÁPOJŮ – ALESPOŇ 2 HODINY</a:t>
            </a:r>
          </a:p>
          <a:p>
            <a:r>
              <a:rPr lang="cs-CZ" altLang="cs-CZ"/>
              <a:t>ŽVÝKAČEK BEZ CUKRU OKAMŽITĚ PO JÍDLE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1E87EE-C380-44CF-9A71-D6BD90269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2995" name="Zástupný symbol pro obsah 2">
            <a:extLst>
              <a:ext uri="{FF2B5EF4-FFF2-40B4-BE49-F238E27FC236}">
                <a16:creationId xmlns:a16="http://schemas.microsoft.com/office/drawing/2014/main" id="{38F66719-1748-49B8-8CAE-F9676AF17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Které nutriční faktory mohou mít vliv </a:t>
            </a:r>
            <a:r>
              <a:rPr lang="cs-CZ" altLang="cs-CZ" b="1"/>
              <a:t>na onemocnění parodontu ?</a:t>
            </a:r>
            <a:endParaRPr lang="cs-CZ" altLang="cs-CZ"/>
          </a:p>
          <a:p>
            <a:r>
              <a:rPr lang="cs-CZ" altLang="cs-CZ"/>
              <a:t>Dopad nedostatečného přívodu živiny na riziko onemocnění: </a:t>
            </a:r>
            <a:r>
              <a:rPr lang="cs-CZ" altLang="cs-CZ" i="1"/>
              <a:t>zhoršená nebo narušená odpověď na infekci a hojení ran měkkých tkání dutiny ústní, narušení antibakteriálních vlastností slin</a:t>
            </a:r>
            <a:endParaRPr lang="cs-CZ" altLang="cs-CZ"/>
          </a:p>
          <a:p>
            <a:r>
              <a:rPr lang="cs-CZ" altLang="cs-CZ" b="1"/>
              <a:t> ŽIVINA:   BÍLKOVINY                               </a:t>
            </a:r>
            <a:endParaRPr lang="cs-CZ" altLang="cs-CZ"/>
          </a:p>
          <a:p>
            <a:r>
              <a:rPr lang="cs-CZ" altLang="cs-CZ"/>
              <a:t> 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A2454D-7D0B-487C-92DF-1E433ED7C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4019" name="Zástupný symbol pro obsah 2">
            <a:extLst>
              <a:ext uri="{FF2B5EF4-FFF2-40B4-BE49-F238E27FC236}">
                <a16:creationId xmlns:a16="http://schemas.microsoft.com/office/drawing/2014/main" id="{E9296CBE-475F-4401-9CC1-60240F756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Které nutriční faktory mohou mít vliv </a:t>
            </a:r>
            <a:r>
              <a:rPr lang="cs-CZ" altLang="cs-CZ" b="1"/>
              <a:t>na onemocnění parodontu ?</a:t>
            </a:r>
            <a:endParaRPr lang="cs-CZ" altLang="cs-CZ"/>
          </a:p>
          <a:p>
            <a:r>
              <a:rPr lang="cs-CZ" altLang="cs-CZ"/>
              <a:t>Dopad nedostatečného přívodu živiny na riziko onemocnění:    </a:t>
            </a:r>
          </a:p>
          <a:p>
            <a:r>
              <a:rPr lang="cs-CZ" altLang="cs-CZ"/>
              <a:t> </a:t>
            </a:r>
            <a:r>
              <a:rPr lang="cs-CZ" altLang="cs-CZ" i="1"/>
              <a:t>Snížená imunologická a protizánětlivá odpověď ústní měkké tkáně     </a:t>
            </a:r>
            <a:r>
              <a:rPr lang="cs-CZ" altLang="cs-CZ"/>
              <a:t>     </a:t>
            </a:r>
          </a:p>
          <a:p>
            <a:r>
              <a:rPr lang="cs-CZ" altLang="cs-CZ"/>
              <a:t> </a:t>
            </a:r>
            <a:r>
              <a:rPr lang="cs-CZ" altLang="cs-CZ" b="1"/>
              <a:t>ŽIVINY: N-3MK, vitaminy A,C,E</a:t>
            </a:r>
          </a:p>
          <a:p>
            <a:r>
              <a:rPr lang="cs-CZ" altLang="cs-CZ"/>
              <a:t>Meď, železo, zinek</a:t>
            </a:r>
          </a:p>
          <a:p>
            <a:r>
              <a:rPr lang="cs-CZ" altLang="cs-CZ"/>
              <a:t>nenutritivní antioxidační látky</a:t>
            </a:r>
          </a:p>
          <a:p>
            <a:r>
              <a:rPr lang="cs-CZ" altLang="cs-CZ"/>
              <a:t>      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784E3F-634C-4C2C-B9AF-816A83D0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215043" name="Zástupný symbol pro obsah 2">
            <a:extLst>
              <a:ext uri="{FF2B5EF4-FFF2-40B4-BE49-F238E27FC236}">
                <a16:creationId xmlns:a16="http://schemas.microsoft.com/office/drawing/2014/main" id="{C3822A2D-4A0D-465D-9DA3-807224E463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Které nutriční faktory mohou mít vliv </a:t>
            </a:r>
            <a:r>
              <a:rPr lang="cs-CZ" altLang="cs-CZ" b="1" dirty="0"/>
              <a:t>na onemocnění </a:t>
            </a:r>
            <a:r>
              <a:rPr lang="cs-CZ" altLang="cs-CZ" b="1" dirty="0" err="1"/>
              <a:t>parodontu</a:t>
            </a:r>
            <a:r>
              <a:rPr lang="cs-CZ" altLang="cs-CZ" b="1" dirty="0"/>
              <a:t> ?</a:t>
            </a:r>
            <a:endParaRPr lang="cs-CZ" altLang="cs-CZ" dirty="0"/>
          </a:p>
          <a:p>
            <a:r>
              <a:rPr lang="cs-CZ" altLang="cs-CZ" dirty="0"/>
              <a:t> n</a:t>
            </a:r>
            <a:r>
              <a:rPr lang="cs-CZ" altLang="cs-CZ" i="1" dirty="0"/>
              <a:t>edostatečná hustota kostní dřeně a pevnost k ukotvení struktury zubu</a:t>
            </a:r>
            <a:endParaRPr lang="cs-CZ" altLang="cs-CZ" dirty="0"/>
          </a:p>
          <a:p>
            <a:r>
              <a:rPr lang="cs-CZ" altLang="cs-CZ" b="1" dirty="0"/>
              <a:t>ŽIVINY :</a:t>
            </a:r>
            <a:endParaRPr lang="cs-CZ" altLang="cs-CZ" dirty="0"/>
          </a:p>
          <a:p>
            <a:r>
              <a:rPr lang="cs-CZ" altLang="cs-CZ" dirty="0"/>
              <a:t>Vitaminy  D, K, vápník a bór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89FC6D-7CDC-403E-9AAD-D39C57C93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cs-CZ" sz="2800" dirty="0"/>
              <a:t>Jaké nutriční deficity můžeme identifikovat v dutině ústní?</a:t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216067" name="Zástupný symbol pro obsah 2">
            <a:extLst>
              <a:ext uri="{FF2B5EF4-FFF2-40B4-BE49-F238E27FC236}">
                <a16:creationId xmlns:a16="http://schemas.microsoft.com/office/drawing/2014/main" id="{5F5E30D1-7F0E-4BE5-998E-5B15C0A74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 Jazyk  - </a:t>
            </a:r>
            <a:r>
              <a:rPr lang="cs-CZ" altLang="cs-CZ" b="1"/>
              <a:t>příznaky</a:t>
            </a:r>
            <a:r>
              <a:rPr lang="cs-CZ" altLang="cs-CZ"/>
              <a:t> nutričního rizika</a:t>
            </a:r>
          </a:p>
          <a:p>
            <a:r>
              <a:rPr lang="cs-CZ" altLang="cs-CZ"/>
              <a:t>Akutní zánět jazyka, purpurové zbarvení </a:t>
            </a:r>
            <a:r>
              <a:rPr lang="cs-CZ" altLang="cs-CZ" b="1"/>
              <a:t>nedostatku k.listové, pyridoxinu,niacinu,riboflavinu</a:t>
            </a:r>
            <a:endParaRPr lang="cs-CZ" altLang="cs-CZ"/>
          </a:p>
          <a:p>
            <a:endParaRPr lang="cs-CZ" altLang="cs-CZ"/>
          </a:p>
          <a:p>
            <a:r>
              <a:rPr lang="cs-CZ" altLang="cs-CZ"/>
              <a:t>Chronická atrofie papil jazyka</a:t>
            </a:r>
          </a:p>
          <a:p>
            <a:r>
              <a:rPr lang="cs-CZ" altLang="cs-CZ"/>
              <a:t>jako  důsledek </a:t>
            </a:r>
            <a:r>
              <a:rPr lang="cs-CZ" altLang="cs-CZ" b="1"/>
              <a:t>nedostatku železa, kobalaminu</a:t>
            </a:r>
          </a:p>
          <a:p>
            <a:r>
              <a:rPr lang="cs-CZ" altLang="cs-CZ" b="1"/>
              <a:t>  </a:t>
            </a: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453</Words>
  <Application>Microsoft Office PowerPoint</Application>
  <PresentationFormat>Širokoúhlá obrazovka</PresentationFormat>
  <Paragraphs>64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Motiv Office</vt:lpstr>
      <vt:lpstr>Primární nutriční faktory a stravovací návyky spojené s rizikem zubního kazu</vt:lpstr>
      <vt:lpstr>Primární nutriční faktory a stravovací návyky spojené s rizikem zubního kazu </vt:lpstr>
      <vt:lpstr>Které nutriční faktory snižují riziko zubního kazu </vt:lpstr>
      <vt:lpstr>Jaké stravovací návyky zvyšují riziko zubního kazu </vt:lpstr>
      <vt:lpstr>Jaké stravovací návyky snižují riziko zubního kazu  </vt:lpstr>
      <vt:lpstr>Prezentace aplikace PowerPoint</vt:lpstr>
      <vt:lpstr>Prezentace aplikace PowerPoint</vt:lpstr>
      <vt:lpstr>Prezentace aplikace PowerPoint</vt:lpstr>
      <vt:lpstr>Jaké nutriční deficity můžeme identifikovat v dutině ústní? </vt:lpstr>
      <vt:lpstr>Glossitis – deficit B12  </vt:lpstr>
      <vt:lpstr>Obličej</vt:lpstr>
      <vt:lpstr>Dásně</vt:lpstr>
      <vt:lpstr>Hemoragie dásní, sliznic – kurděje nebo nedostatek vitaminu K</vt:lpstr>
      <vt:lpstr>RTY</vt:lpstr>
      <vt:lpstr>Angulární stomatitida, cheilitis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Halina Matějová</dc:creator>
  <cp:lastModifiedBy>Halina Matějová</cp:lastModifiedBy>
  <cp:revision>2</cp:revision>
  <dcterms:created xsi:type="dcterms:W3CDTF">2020-11-17T15:37:12Z</dcterms:created>
  <dcterms:modified xsi:type="dcterms:W3CDTF">2020-11-17T15:50:43Z</dcterms:modified>
</cp:coreProperties>
</file>