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323" r:id="rId4"/>
    <p:sldId id="32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331" r:id="rId16"/>
    <p:sldId id="335" r:id="rId17"/>
    <p:sldId id="345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 custLinFactNeighborX="31450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 custLinFactNeighborX="-41933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E11BC-3CEF-43DD-A4B1-B85DDDD243D8}" type="presOf" srcId="{4BFA973D-A974-42E9-BDE9-AEFBBB89FF0E}" destId="{A417A5B5-B087-40A8-968B-C77AF01780F2}" srcOrd="0" destOrd="0" presId="urn:microsoft.com/office/officeart/2005/8/layout/hProcess9"/>
    <dgm:cxn modelId="{5A6AEF58-6274-4D9F-9B8A-F6D9B11A3E99}" type="presOf" srcId="{4BBE673E-B1D4-4F1C-951D-AE11DF8B0BA5}" destId="{C8DFC46D-0EDA-4FB7-91D9-BDA47843E1A2}" srcOrd="0" destOrd="0" presId="urn:microsoft.com/office/officeart/2005/8/layout/hProcess9"/>
    <dgm:cxn modelId="{41799A1C-BBE9-404E-AD40-D28C4DCBE2B6}" type="presOf" srcId="{04667B66-78EA-4232-9BC0-79924E3CF026}" destId="{1C54CDE5-C40C-4AD1-8444-DC3BD0C55013}" srcOrd="0" destOrd="0" presId="urn:microsoft.com/office/officeart/2005/8/layout/hProcess9"/>
    <dgm:cxn modelId="{9146C9AA-62F4-43A4-A222-8E8C9937B148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85FC64D0-0C2F-44C1-9D46-EAF9E9DF8C78}" type="presParOf" srcId="{32123403-4479-4F0A-A8E1-A0D703308D53}" destId="{E9CC8670-B53C-4217-B24A-C184C3265CC1}" srcOrd="0" destOrd="0" presId="urn:microsoft.com/office/officeart/2005/8/layout/hProcess9"/>
    <dgm:cxn modelId="{07954745-C615-41F4-8333-DAF4A7FFAD73}" type="presParOf" srcId="{32123403-4479-4F0A-A8E1-A0D703308D53}" destId="{26D6CDAB-338D-490B-A496-3410C1C4317F}" srcOrd="1" destOrd="0" presId="urn:microsoft.com/office/officeart/2005/8/layout/hProcess9"/>
    <dgm:cxn modelId="{093F3330-9AC0-4209-8F11-735B7D1D8EFC}" type="presParOf" srcId="{26D6CDAB-338D-490B-A496-3410C1C4317F}" destId="{1C54CDE5-C40C-4AD1-8444-DC3BD0C55013}" srcOrd="0" destOrd="0" presId="urn:microsoft.com/office/officeart/2005/8/layout/hProcess9"/>
    <dgm:cxn modelId="{53F28951-9950-4CC6-96A5-136C4EA811AF}" type="presParOf" srcId="{26D6CDAB-338D-490B-A496-3410C1C4317F}" destId="{4A332969-8B43-4499-950F-D5946A8EB07D}" srcOrd="1" destOrd="0" presId="urn:microsoft.com/office/officeart/2005/8/layout/hProcess9"/>
    <dgm:cxn modelId="{B727CFB8-CE9A-45FE-BCC9-58995BF63078}" type="presParOf" srcId="{26D6CDAB-338D-490B-A496-3410C1C4317F}" destId="{C8DFC46D-0EDA-4FB7-91D9-BDA47843E1A2}" srcOrd="2" destOrd="0" presId="urn:microsoft.com/office/officeart/2005/8/layout/hProcess9"/>
    <dgm:cxn modelId="{D629F97C-FE86-4E1D-96FD-568C42EBD360}" type="presParOf" srcId="{26D6CDAB-338D-490B-A496-3410C1C4317F}" destId="{3CDF0FB4-1FF9-4E2B-AEE1-51021BEEAAB0}" srcOrd="3" destOrd="0" presId="urn:microsoft.com/office/officeart/2005/8/layout/hProcess9"/>
    <dgm:cxn modelId="{75C10222-429F-4BA6-A47E-9A6BB069E76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 custLinFactNeighborX="6276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8A5FEE3-7382-4D57-B535-DF8C80AA9F78}" type="presOf" srcId="{A4E89C49-4A10-44D8-825D-82D343361178}" destId="{32123403-4479-4F0A-A8E1-A0D703308D53}" srcOrd="0" destOrd="0" presId="urn:microsoft.com/office/officeart/2005/8/layout/hProcess9"/>
    <dgm:cxn modelId="{04E07876-7CD0-4DBC-AF3C-C4B56CE070EE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8DDD2183-6F80-4758-93C1-6748DDE775A4}" type="presOf" srcId="{4BFA973D-A974-42E9-BDE9-AEFBBB89FF0E}" destId="{A417A5B5-B087-40A8-968B-C77AF01780F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0BFB3E67-3C96-4081-BAFF-8C788E504F0C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22DC1F90-82CE-4553-939A-CB2DAE9871C3}" type="presParOf" srcId="{32123403-4479-4F0A-A8E1-A0D703308D53}" destId="{E9CC8670-B53C-4217-B24A-C184C3265CC1}" srcOrd="0" destOrd="0" presId="urn:microsoft.com/office/officeart/2005/8/layout/hProcess9"/>
    <dgm:cxn modelId="{71C9EBA1-4AFB-4A34-9123-8C3E780C64E3}" type="presParOf" srcId="{32123403-4479-4F0A-A8E1-A0D703308D53}" destId="{26D6CDAB-338D-490B-A496-3410C1C4317F}" srcOrd="1" destOrd="0" presId="urn:microsoft.com/office/officeart/2005/8/layout/hProcess9"/>
    <dgm:cxn modelId="{7BAB2A97-872A-4F52-95B9-63AEF399AA38}" type="presParOf" srcId="{26D6CDAB-338D-490B-A496-3410C1C4317F}" destId="{1C54CDE5-C40C-4AD1-8444-DC3BD0C55013}" srcOrd="0" destOrd="0" presId="urn:microsoft.com/office/officeart/2005/8/layout/hProcess9"/>
    <dgm:cxn modelId="{3782A6F1-FCDF-4AF5-81F3-BE5096F91B88}" type="presParOf" srcId="{26D6CDAB-338D-490B-A496-3410C1C4317F}" destId="{4A332969-8B43-4499-950F-D5946A8EB07D}" srcOrd="1" destOrd="0" presId="urn:microsoft.com/office/officeart/2005/8/layout/hProcess9"/>
    <dgm:cxn modelId="{D6B1771C-8C12-4506-AFBF-DD97C2B8C40E}" type="presParOf" srcId="{26D6CDAB-338D-490B-A496-3410C1C4317F}" destId="{C8DFC46D-0EDA-4FB7-91D9-BDA47843E1A2}" srcOrd="2" destOrd="0" presId="urn:microsoft.com/office/officeart/2005/8/layout/hProcess9"/>
    <dgm:cxn modelId="{822DB6BC-1F1B-4392-9FA5-1E2DE9CC5E65}" type="presParOf" srcId="{26D6CDAB-338D-490B-A496-3410C1C4317F}" destId="{3CDF0FB4-1FF9-4E2B-AEE1-51021BEEAAB0}" srcOrd="3" destOrd="0" presId="urn:microsoft.com/office/officeart/2005/8/layout/hProcess9"/>
    <dgm:cxn modelId="{A0BBC14E-68AE-4555-A8B9-4D8B36E9BFB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1B7EAC-3191-4C08-8141-9E4FB2AC8F5E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FA969CA7-9D77-4A32-801E-DFBC172E7379}" type="presOf" srcId="{A4E89C49-4A10-44D8-825D-82D343361178}" destId="{32123403-4479-4F0A-A8E1-A0D703308D53}" srcOrd="0" destOrd="0" presId="urn:microsoft.com/office/officeart/2005/8/layout/hProcess9"/>
    <dgm:cxn modelId="{BFCD08FB-89E5-4F27-B0B4-D2A886F3757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91B8BEE7-1B96-487D-A40A-58127A07F78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F24D4C7-075A-4F53-AE15-B31E86CCC1DC}" type="presParOf" srcId="{32123403-4479-4F0A-A8E1-A0D703308D53}" destId="{E9CC8670-B53C-4217-B24A-C184C3265CC1}" srcOrd="0" destOrd="0" presId="urn:microsoft.com/office/officeart/2005/8/layout/hProcess9"/>
    <dgm:cxn modelId="{F2370126-50F1-495E-B94F-3E09805DFDFF}" type="presParOf" srcId="{32123403-4479-4F0A-A8E1-A0D703308D53}" destId="{26D6CDAB-338D-490B-A496-3410C1C4317F}" srcOrd="1" destOrd="0" presId="urn:microsoft.com/office/officeart/2005/8/layout/hProcess9"/>
    <dgm:cxn modelId="{E1318E9E-08D1-4A8E-9E0B-409D66CE2F10}" type="presParOf" srcId="{26D6CDAB-338D-490B-A496-3410C1C4317F}" destId="{1C54CDE5-C40C-4AD1-8444-DC3BD0C55013}" srcOrd="0" destOrd="0" presId="urn:microsoft.com/office/officeart/2005/8/layout/hProcess9"/>
    <dgm:cxn modelId="{115EF538-A1AB-430E-A67C-49C35E1B00E0}" type="presParOf" srcId="{26D6CDAB-338D-490B-A496-3410C1C4317F}" destId="{4A332969-8B43-4499-950F-D5946A8EB07D}" srcOrd="1" destOrd="0" presId="urn:microsoft.com/office/officeart/2005/8/layout/hProcess9"/>
    <dgm:cxn modelId="{0024FFB9-FEB4-4FE6-AC9C-949CED696753}" type="presParOf" srcId="{26D6CDAB-338D-490B-A496-3410C1C4317F}" destId="{C8DFC46D-0EDA-4FB7-91D9-BDA47843E1A2}" srcOrd="2" destOrd="0" presId="urn:microsoft.com/office/officeart/2005/8/layout/hProcess9"/>
    <dgm:cxn modelId="{CACB1CFA-C1B3-45C6-8380-CE972BBE46B1}" type="presParOf" srcId="{26D6CDAB-338D-490B-A496-3410C1C4317F}" destId="{3CDF0FB4-1FF9-4E2B-AEE1-51021BEEAAB0}" srcOrd="3" destOrd="0" presId="urn:microsoft.com/office/officeart/2005/8/layout/hProcess9"/>
    <dgm:cxn modelId="{B2E5BD81-7E35-40AA-8904-F5EF6DAD8B93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r>
            <a:rPr lang="cs-CZ" dirty="0" smtClean="0"/>
            <a:t>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</a:t>
          </a:r>
          <a:r>
            <a:rPr lang="cs-CZ" dirty="0" smtClean="0"/>
            <a:t> </a:t>
          </a:r>
          <a:r>
            <a:rPr lang="cs-CZ" b="1" dirty="0" smtClean="0">
              <a:solidFill>
                <a:schemeClr val="tx1"/>
              </a:solidFill>
            </a:rPr>
            <a:t>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3EBBFF-8843-44C9-B71E-448BD09981D5}" type="presOf" srcId="{04667B66-78EA-4232-9BC0-79924E3CF026}" destId="{1C54CDE5-C40C-4AD1-8444-DC3BD0C55013}" srcOrd="0" destOrd="0" presId="urn:microsoft.com/office/officeart/2005/8/layout/hProcess9"/>
    <dgm:cxn modelId="{7FDA497E-2F2A-487C-AF09-60E28763CAC9}" type="presOf" srcId="{A4E89C49-4A10-44D8-825D-82D343361178}" destId="{32123403-4479-4F0A-A8E1-A0D703308D53}" srcOrd="0" destOrd="0" presId="urn:microsoft.com/office/officeart/2005/8/layout/hProcess9"/>
    <dgm:cxn modelId="{F28DD08E-B00B-4BBC-B7A4-A606982F5913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1F4C78D8-F83F-47BA-8158-4820EA6FFC90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E081A82-619F-4210-A2AE-A8F34828121A}" type="presParOf" srcId="{32123403-4479-4F0A-A8E1-A0D703308D53}" destId="{E9CC8670-B53C-4217-B24A-C184C3265CC1}" srcOrd="0" destOrd="0" presId="urn:microsoft.com/office/officeart/2005/8/layout/hProcess9"/>
    <dgm:cxn modelId="{98BDFD8B-1564-4D68-9D80-40B7F5490AD1}" type="presParOf" srcId="{32123403-4479-4F0A-A8E1-A0D703308D53}" destId="{26D6CDAB-338D-490B-A496-3410C1C4317F}" srcOrd="1" destOrd="0" presId="urn:microsoft.com/office/officeart/2005/8/layout/hProcess9"/>
    <dgm:cxn modelId="{383ADE05-86A0-4277-94F7-BA62F9BC0BFE}" type="presParOf" srcId="{26D6CDAB-338D-490B-A496-3410C1C4317F}" destId="{1C54CDE5-C40C-4AD1-8444-DC3BD0C55013}" srcOrd="0" destOrd="0" presId="urn:microsoft.com/office/officeart/2005/8/layout/hProcess9"/>
    <dgm:cxn modelId="{779E39BD-0BE3-4747-AF9F-E15CF68B9EBF}" type="presParOf" srcId="{26D6CDAB-338D-490B-A496-3410C1C4317F}" destId="{4A332969-8B43-4499-950F-D5946A8EB07D}" srcOrd="1" destOrd="0" presId="urn:microsoft.com/office/officeart/2005/8/layout/hProcess9"/>
    <dgm:cxn modelId="{FEF69F48-F190-4038-8421-9B32159C2AA2}" type="presParOf" srcId="{26D6CDAB-338D-490B-A496-3410C1C4317F}" destId="{C8DFC46D-0EDA-4FB7-91D9-BDA47843E1A2}" srcOrd="2" destOrd="0" presId="urn:microsoft.com/office/officeart/2005/8/layout/hProcess9"/>
    <dgm:cxn modelId="{2AE0D4ED-FF58-4E5E-9E9C-CD0D2F320D7A}" type="presParOf" srcId="{26D6CDAB-338D-490B-A496-3410C1C4317F}" destId="{3CDF0FB4-1FF9-4E2B-AEE1-51021BEEAAB0}" srcOrd="3" destOrd="0" presId="urn:microsoft.com/office/officeart/2005/8/layout/hProcess9"/>
    <dgm:cxn modelId="{F64039BA-0B88-4F96-B790-9A9158808D8A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4492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14492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30882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30882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 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15255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15255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ZDROJ</a:t>
          </a:r>
          <a:r>
            <a:rPr lang="cs-CZ" sz="3400" kern="1200" dirty="0" smtClean="0"/>
            <a:t> </a:t>
          </a:r>
          <a:endParaRPr lang="cs-CZ" sz="34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PŘENOS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1" kern="1200" dirty="0" smtClean="0">
              <a:solidFill>
                <a:schemeClr val="tx1"/>
              </a:solidFill>
            </a:rPr>
            <a:t>VNÍMAVÝ</a:t>
          </a:r>
          <a:r>
            <a:rPr lang="cs-CZ" sz="3400" kern="1200" dirty="0" smtClean="0"/>
            <a:t> </a:t>
          </a:r>
          <a:r>
            <a:rPr lang="cs-CZ" sz="3400" b="1" kern="1200" dirty="0" smtClean="0">
              <a:solidFill>
                <a:schemeClr val="tx1"/>
              </a:solidFill>
            </a:rPr>
            <a:t>JEDINEC</a:t>
          </a:r>
          <a:endParaRPr lang="cs-CZ" sz="3400" b="1" kern="1200" dirty="0">
            <a:solidFill>
              <a:schemeClr val="tx1"/>
            </a:solidFill>
          </a:endParaRPr>
        </a:p>
      </dsp:txBody>
      <dsp:txXfrm>
        <a:off x="5060619" y="1572223"/>
        <a:ext cx="2154580" cy="184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13.09.2018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Obecná epidemiologie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Nepřímý přenos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smtClean="0"/>
              <a:t>nepřímý </a:t>
            </a:r>
            <a:r>
              <a:rPr lang="cs-CZ" altLang="cs-CZ" sz="11200" dirty="0"/>
              <a:t>přenos je nezávislý na přítomnosti </a:t>
            </a:r>
            <a:r>
              <a:rPr lang="cs-CZ" altLang="cs-CZ" sz="11200" dirty="0" smtClean="0"/>
              <a:t>zdroje</a:t>
            </a:r>
            <a:r>
              <a:rPr lang="cs-CZ" altLang="cs-CZ" sz="11200" dirty="0"/>
              <a:t>, původce (patogenní agens) je rezistentní </a:t>
            </a:r>
            <a:r>
              <a:rPr lang="cs-CZ" altLang="cs-CZ" sz="11200" dirty="0" smtClean="0"/>
              <a:t>vůči </a:t>
            </a:r>
            <a:r>
              <a:rPr lang="cs-CZ" altLang="cs-CZ" sz="11200" dirty="0"/>
              <a:t>podmínkám zevního prostředí         </a:t>
            </a:r>
          </a:p>
          <a:p>
            <a:r>
              <a:rPr lang="cs-CZ" altLang="cs-CZ" sz="11200" dirty="0" smtClean="0"/>
              <a:t>kontaminovanými </a:t>
            </a:r>
            <a:r>
              <a:rPr lang="cs-CZ" altLang="cs-CZ" sz="11200" dirty="0"/>
              <a:t>předměty</a:t>
            </a:r>
          </a:p>
          <a:p>
            <a:r>
              <a:rPr lang="cs-CZ" altLang="cs-CZ" sz="11200" dirty="0"/>
              <a:t>biologickým </a:t>
            </a:r>
            <a:r>
              <a:rPr lang="cs-CZ" altLang="cs-CZ" sz="11200" dirty="0" smtClean="0"/>
              <a:t>materiálem</a:t>
            </a:r>
          </a:p>
          <a:p>
            <a:r>
              <a:rPr lang="cs-CZ" altLang="cs-CZ" sz="11200" dirty="0" smtClean="0"/>
              <a:t>inokulací</a:t>
            </a:r>
            <a:endParaRPr lang="cs-CZ" altLang="cs-CZ" sz="11200" dirty="0"/>
          </a:p>
          <a:p>
            <a:r>
              <a:rPr lang="cs-CZ" altLang="cs-CZ" sz="11200" dirty="0" smtClean="0"/>
              <a:t>kontaminovanými potravinami nebo vodou</a:t>
            </a:r>
            <a:endParaRPr lang="cs-CZ" altLang="cs-CZ" sz="11200" dirty="0"/>
          </a:p>
          <a:p>
            <a:pPr marL="502920" lvl="1" indent="0">
              <a:buNone/>
            </a:pPr>
            <a:r>
              <a:rPr lang="cs-CZ" altLang="cs-CZ" sz="11200" dirty="0" smtClean="0"/>
              <a:t>(vehikulum)</a:t>
            </a:r>
          </a:p>
          <a:p>
            <a:r>
              <a:rPr lang="cs-CZ" altLang="cs-CZ" sz="11400" dirty="0" smtClean="0"/>
              <a:t>kontaminovanou půdou</a:t>
            </a:r>
            <a:endParaRPr lang="cs-CZ" altLang="cs-CZ" sz="11400" dirty="0"/>
          </a:p>
          <a:p>
            <a:r>
              <a:rPr lang="cs-CZ" altLang="cs-CZ" sz="11200" dirty="0"/>
              <a:t>vzduchem</a:t>
            </a:r>
          </a:p>
          <a:p>
            <a:pPr lvl="1"/>
            <a:r>
              <a:rPr lang="cs-CZ" altLang="cs-CZ" sz="11200" dirty="0"/>
              <a:t>infekční aerosol, infekční prach</a:t>
            </a:r>
          </a:p>
          <a:p>
            <a:r>
              <a:rPr lang="cs-CZ" altLang="cs-CZ" sz="11200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Vnímavý </a:t>
            </a:r>
            <a:r>
              <a:rPr lang="cs-CZ" altLang="cs-CZ" b="1" dirty="0" smtClean="0"/>
              <a:t>jedinec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odolnosti (imunity)</a:t>
            </a:r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/>
              <a:t>specifické protilátky</a:t>
            </a:r>
            <a:r>
              <a:rPr lang="cs-CZ" altLang="cs-CZ" sz="2400" dirty="0"/>
              <a:t> proti konkrétní nákaze</a:t>
            </a:r>
          </a:p>
          <a:p>
            <a:pPr>
              <a:defRPr/>
            </a:pPr>
            <a:r>
              <a:rPr lang="cs-CZ" altLang="cs-CZ" sz="2400" dirty="0"/>
              <a:t>faktory </a:t>
            </a:r>
            <a:r>
              <a:rPr lang="cs-CZ" altLang="cs-CZ" sz="2400" b="1" dirty="0"/>
              <a:t>nespecifické imunity </a:t>
            </a:r>
            <a:r>
              <a:rPr lang="cs-CZ" altLang="cs-CZ" sz="2400" dirty="0"/>
              <a:t>vnímavost ovlivňují:</a:t>
            </a:r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Nevnímavý jedinec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/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/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Ovlivnění procesu přenosu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přírodními 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(terapie </a:t>
            </a:r>
            <a:r>
              <a:rPr lang="cs-CZ" altLang="cs-CZ" sz="2800" dirty="0" err="1"/>
              <a:t>infekcí,očkování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84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b="1" dirty="0" smtClean="0"/>
              <a:t>opatření</a:t>
            </a:r>
            <a:br>
              <a:rPr lang="cs-CZ" altLang="cs-CZ" b="1" dirty="0" smtClean="0"/>
            </a:b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b="1" dirty="0" smtClean="0"/>
              <a:t>hygienická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dirty="0"/>
              <a:t>zabezpečení zdrojů pitné vody</a:t>
            </a:r>
          </a:p>
          <a:p>
            <a:pPr lvl="2"/>
            <a:r>
              <a:rPr lang="cs-CZ" altLang="cs-CZ" sz="2800" dirty="0"/>
              <a:t>likvidace odpadů</a:t>
            </a:r>
          </a:p>
          <a:p>
            <a:pPr lvl="2"/>
            <a:r>
              <a:rPr lang="cs-CZ" altLang="cs-CZ" sz="2800" dirty="0"/>
              <a:t>hygienické normy při výstavbě</a:t>
            </a:r>
          </a:p>
          <a:p>
            <a:pPr lvl="2"/>
            <a:r>
              <a:rPr lang="cs-CZ" altLang="cs-CZ" sz="2800" dirty="0"/>
              <a:t>hygienický režim při výrobě a prodeji potravin</a:t>
            </a:r>
          </a:p>
          <a:p>
            <a:pPr lvl="2"/>
            <a:r>
              <a:rPr lang="cs-CZ" altLang="cs-CZ" sz="2800" dirty="0"/>
              <a:t>dezinfekce, sterilizace ve zdravotnictví</a:t>
            </a:r>
          </a:p>
          <a:p>
            <a:pPr lvl="2"/>
            <a:r>
              <a:rPr lang="cs-CZ" altLang="cs-CZ" sz="2800" dirty="0" smtClean="0"/>
              <a:t>dezinfekce 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dirty="0" smtClean="0"/>
              <a:t>dezinsekce</a:t>
            </a:r>
            <a:r>
              <a:rPr lang="cs-CZ" altLang="cs-CZ" sz="2800" dirty="0"/>
              <a:t>, </a:t>
            </a:r>
            <a:r>
              <a:rPr lang="cs-CZ" altLang="cs-CZ" sz="2800" dirty="0" smtClean="0"/>
              <a:t>deratizace</a:t>
            </a:r>
          </a:p>
          <a:p>
            <a:pPr lvl="2"/>
            <a:r>
              <a:rPr lang="cs-CZ" altLang="cs-CZ" sz="2800" dirty="0" smtClean="0"/>
              <a:t>ochrana hranic – ochrana dovážených zvířat a potravin – veterinární osvědčení o zdravotní nezávadnosti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942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Povinné očkování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Pravidelné očkování je očkování povinné, dáno zákonem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č. 258/2000 Sb., o ochraně veřejného zdraví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a vy</a:t>
            </a:r>
            <a:r>
              <a:rPr lang="cs-CZ" altLang="cs-CZ" dirty="0" smtClean="0"/>
              <a:t>hláškou </a:t>
            </a:r>
            <a:r>
              <a:rPr lang="cs-CZ" altLang="cs-CZ" dirty="0"/>
              <a:t>č.537/2006 Sb</a:t>
            </a:r>
            <a:r>
              <a:rPr lang="cs-CZ" altLang="cs-CZ" dirty="0" smtClean="0"/>
              <a:t>., o </a:t>
            </a:r>
            <a:r>
              <a:rPr lang="cs-CZ" altLang="cs-CZ" dirty="0"/>
              <a:t>očkování proti infekčním nemocem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             na úrovni zdroje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83430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69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Ohnisko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Zdroj nákazy a další osoby, které byly v kontaktu s nákazou             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(s  infikovanou osobou, s vehikulem)</a:t>
            </a:r>
          </a:p>
          <a:p>
            <a:r>
              <a:rPr lang="cs-CZ" b="1" dirty="0" smtClean="0"/>
              <a:t>Velikost ohniska ovlivněna způsobem přenosu nákazy </a:t>
            </a:r>
          </a:p>
          <a:p>
            <a:r>
              <a:rPr lang="cs-CZ" b="1" dirty="0" smtClean="0"/>
              <a:t>Osobám v  ohnisku  nákazy se ukládají karanténní opatření</a:t>
            </a:r>
          </a:p>
          <a:p>
            <a:pPr marL="0" indent="0">
              <a:buNone/>
            </a:pPr>
            <a:r>
              <a:rPr lang="cs-CZ" b="1" dirty="0" smtClean="0"/>
              <a:t>    (např. zvýšený zdravotnický dozor – sledování zdravotního 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</a:t>
            </a:r>
            <a:r>
              <a:rPr lang="cs-CZ" b="1" dirty="0" smtClean="0"/>
              <a:t>stavu</a:t>
            </a:r>
            <a:r>
              <a:rPr lang="cs-CZ" b="1" dirty="0" smtClean="0"/>
              <a:t>, </a:t>
            </a:r>
            <a:r>
              <a:rPr lang="cs-CZ" b="1" dirty="0" smtClean="0"/>
              <a:t>skríningová </a:t>
            </a:r>
            <a:r>
              <a:rPr lang="cs-CZ" b="1" dirty="0" smtClean="0"/>
              <a:t>vyšetření, dočasný zákaz výkonu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</a:t>
            </a:r>
            <a:r>
              <a:rPr lang="cs-CZ" b="1" dirty="0" smtClean="0"/>
              <a:t>epidemiologicky rizikových </a:t>
            </a:r>
            <a:r>
              <a:rPr lang="cs-CZ" b="1" dirty="0" smtClean="0"/>
              <a:t>činností apod.)</a:t>
            </a:r>
          </a:p>
          <a:p>
            <a:r>
              <a:rPr lang="cs-CZ" b="1" dirty="0"/>
              <a:t>Ohniskem nákazy je nejčastěji rodina (školka, škola)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38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ošetřující lékař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36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Infekce                 s  povinnou izolací a léčbou</a:t>
            </a:r>
            <a:br>
              <a:rPr lang="cs-CZ" b="1" dirty="0" smtClean="0"/>
            </a:br>
            <a:r>
              <a:rPr lang="cs-CZ" sz="2800" b="1" dirty="0" smtClean="0"/>
              <a:t>na infekčním odd.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4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Proces šíření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6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Represivní opatření </a:t>
            </a: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na úrovni přenosu </a:t>
            </a:r>
            <a:r>
              <a:rPr lang="cs-CZ" altLang="cs-CZ" sz="3200" b="1" dirty="0"/>
              <a:t>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25087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679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Epidemiologické</a:t>
            </a:r>
            <a:r>
              <a:rPr lang="cs-CZ" b="1" dirty="0" smtClean="0"/>
              <a:t> </a:t>
            </a:r>
            <a:r>
              <a:rPr lang="cs-CZ" sz="3200" b="1" dirty="0" smtClean="0"/>
              <a:t>šetření</a:t>
            </a:r>
            <a:br>
              <a:rPr lang="cs-CZ" sz="3200" b="1" dirty="0" smtClean="0"/>
            </a:br>
            <a:r>
              <a:rPr lang="cs-CZ" sz="3200" b="1" dirty="0" smtClean="0"/>
              <a:t> v ohnisku nákazy</a:t>
            </a:r>
            <a:endParaRPr lang="cs-CZ" sz="32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>
              <a:buNone/>
            </a:pPr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</a:t>
            </a:r>
            <a:endParaRPr lang="cs-CZ" altLang="cs-CZ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2912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nákazy</a:t>
            </a:r>
            <a:br>
              <a:rPr lang="cs-CZ" b="1" dirty="0" smtClean="0"/>
            </a:br>
            <a:r>
              <a:rPr lang="cs-CZ" altLang="cs-CZ" b="1" dirty="0" smtClean="0"/>
              <a:t> </a:t>
            </a:r>
            <a:br>
              <a:rPr lang="cs-CZ" altLang="cs-CZ" b="1" dirty="0" smtClean="0"/>
            </a:br>
            <a:r>
              <a:rPr lang="cs-CZ" altLang="cs-CZ" dirty="0" smtClean="0"/>
              <a:t>(</a:t>
            </a:r>
            <a:r>
              <a:rPr lang="cs-CZ" altLang="cs-CZ" sz="2800" dirty="0" smtClean="0"/>
              <a:t>na </a:t>
            </a:r>
            <a:r>
              <a:rPr lang="cs-CZ" altLang="cs-CZ" sz="2800" dirty="0"/>
              <a:t>úrovni přenosu </a:t>
            </a:r>
            <a:r>
              <a:rPr lang="cs-CZ" altLang="cs-CZ" sz="2800" dirty="0" smtClean="0"/>
              <a:t>nákazy)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b="1" dirty="0" smtClean="0"/>
              <a:t>Zvýšený zdravotnický </a:t>
            </a:r>
            <a:r>
              <a:rPr lang="cs-CZ" altLang="cs-CZ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b="1" dirty="0"/>
              <a:t>Karanténní opatření</a:t>
            </a:r>
          </a:p>
          <a:p>
            <a:pPr lvl="2"/>
            <a:r>
              <a:rPr lang="cs-CZ" altLang="cs-CZ" sz="2000" dirty="0"/>
              <a:t>karanténa pro děti</a:t>
            </a:r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profese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6892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 smtClean="0"/>
              <a:t>Represivní opatření              na úrovni vnímavého jedince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37284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590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            v ohnisku </a:t>
            </a:r>
            <a:r>
              <a:rPr lang="cs-CZ" b="1" dirty="0" smtClean="0"/>
              <a:t>nákazy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virové hepatitidy typu A nebo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při epidemii  příušnic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Represivní opatření </a:t>
            </a:r>
            <a:r>
              <a:rPr lang="cs-CZ" b="1" dirty="0" smtClean="0"/>
              <a:t>            v </a:t>
            </a:r>
            <a:r>
              <a:rPr lang="cs-CZ" b="1" dirty="0"/>
              <a:t>ohnisku </a:t>
            </a:r>
            <a:r>
              <a:rPr lang="cs-CZ" b="1" dirty="0" smtClean="0"/>
              <a:t>nákazy 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b="1" dirty="0" smtClean="0"/>
              <a:t>(souhrn)</a:t>
            </a:r>
            <a:endParaRPr lang="sk-SK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dirty="0" smtClean="0"/>
              <a:t>karanténa pro děti</a:t>
            </a:r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0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57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Proces šíření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74217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Proces šíření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876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Infekční dávka původce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800" b="1" dirty="0" smtClean="0"/>
              <a:t>Počet </a:t>
            </a:r>
            <a:r>
              <a:rPr lang="cs-CZ" sz="2800" b="1" dirty="0"/>
              <a:t>mikrobů nutný k nákaze </a:t>
            </a:r>
            <a:r>
              <a:rPr lang="cs-CZ" sz="2800" b="1" dirty="0" smtClean="0"/>
              <a:t>vnímavého  </a:t>
            </a:r>
            <a:r>
              <a:rPr lang="cs-CZ" sz="2800" b="1" dirty="0"/>
              <a:t>jedince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b="1" dirty="0" smtClean="0"/>
              <a:t>Extrémně </a:t>
            </a:r>
            <a:r>
              <a:rPr lang="cs-CZ" sz="2800" b="1" dirty="0"/>
              <a:t>nízká </a:t>
            </a:r>
            <a:endParaRPr lang="cs-CZ" sz="2800" b="1" dirty="0" smtClean="0"/>
          </a:p>
          <a:p>
            <a:pPr>
              <a:defRPr/>
            </a:pPr>
            <a:endParaRPr lang="cs-CZ" sz="2800" dirty="0"/>
          </a:p>
          <a:p>
            <a:pPr lvl="1">
              <a:defRPr/>
            </a:pPr>
            <a:r>
              <a:rPr lang="cs-CZ" sz="2100" dirty="0"/>
              <a:t> </a:t>
            </a:r>
            <a:r>
              <a:rPr lang="cs-CZ" sz="2100" dirty="0" err="1"/>
              <a:t>shigely</a:t>
            </a:r>
            <a:r>
              <a:rPr lang="cs-CZ" sz="2100" dirty="0"/>
              <a:t> – desítky až stovky</a:t>
            </a:r>
          </a:p>
          <a:p>
            <a:pPr lvl="1">
              <a:defRPr/>
            </a:pPr>
            <a:r>
              <a:rPr lang="cs-CZ" sz="2100" dirty="0"/>
              <a:t> gonokoky – deset až desítky</a:t>
            </a:r>
          </a:p>
          <a:p>
            <a:pPr lvl="1">
              <a:defRPr/>
            </a:pPr>
            <a:r>
              <a:rPr lang="cs-CZ" sz="2100" i="1" dirty="0"/>
              <a:t> </a:t>
            </a:r>
            <a:r>
              <a:rPr lang="cs-CZ" sz="2100" dirty="0" err="1" smtClean="0"/>
              <a:t>rotaviry</a:t>
            </a:r>
            <a:endParaRPr lang="cs-CZ" sz="2800" dirty="0" smtClean="0"/>
          </a:p>
          <a:p>
            <a:pPr>
              <a:defRPr/>
            </a:pPr>
            <a:r>
              <a:rPr lang="cs-CZ" sz="2800" b="1" dirty="0" smtClean="0"/>
              <a:t>Extrémně vysoká</a:t>
            </a:r>
          </a:p>
          <a:p>
            <a:pPr>
              <a:defRPr/>
            </a:pPr>
            <a:endParaRPr lang="cs-CZ" sz="2800" dirty="0"/>
          </a:p>
          <a:p>
            <a:pPr lvl="1">
              <a:defRPr/>
            </a:pPr>
            <a:r>
              <a:rPr lang="cs-CZ" sz="2300" dirty="0"/>
              <a:t> salmonely – miliony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Kontagiozita = nakažlivost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dirty="0"/>
              <a:t>závisí  na</a:t>
            </a:r>
          </a:p>
          <a:p>
            <a:pPr>
              <a:defRPr/>
            </a:pPr>
            <a:r>
              <a:rPr lang="cs-CZ" sz="2800" dirty="0"/>
              <a:t>množství původce vylučovaného z organismu zdroje</a:t>
            </a:r>
          </a:p>
          <a:p>
            <a:pPr>
              <a:defRPr/>
            </a:pPr>
            <a:r>
              <a:rPr lang="cs-CZ" sz="2800" dirty="0"/>
              <a:t>rezistenci  původce vůči zevnímu prostředí</a:t>
            </a:r>
          </a:p>
          <a:p>
            <a:pPr>
              <a:defRPr/>
            </a:pPr>
            <a:r>
              <a:rPr lang="cs-CZ" sz="2800" dirty="0"/>
              <a:t>infekční dávce původce nutné k nákaze </a:t>
            </a:r>
          </a:p>
          <a:p>
            <a:pPr>
              <a:defRPr/>
            </a:pPr>
            <a:r>
              <a:rPr lang="cs-CZ" sz="2800" dirty="0"/>
              <a:t>faktorech na straně vnímavého jedince – individuální vnímavost, nespecifická imunita</a:t>
            </a:r>
          </a:p>
        </p:txBody>
      </p:sp>
    </p:spTree>
    <p:extLst>
      <p:ext uri="{BB962C8B-B14F-4D97-AF65-F5344CB8AC3E}">
        <p14:creationId xmlns:p14="http://schemas.microsoft.com/office/powerpoint/2010/main" val="2264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Zdroj původce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1229192"/>
            <a:ext cx="7315200" cy="4755555"/>
          </a:xfrm>
        </p:spPr>
        <p:txBody>
          <a:bodyPr>
            <a:normAutofit fontScale="92500" lnSpcReduction="10000"/>
          </a:bodyPr>
          <a:lstStyle/>
          <a:p>
            <a:endParaRPr lang="cs-CZ" altLang="cs-CZ" sz="2800" dirty="0" smtClean="0"/>
          </a:p>
          <a:p>
            <a:r>
              <a:rPr lang="cs-CZ" altLang="cs-CZ" sz="2800" dirty="0" smtClean="0"/>
              <a:t>člověk v </a:t>
            </a:r>
            <a:r>
              <a:rPr lang="cs-CZ" altLang="cs-CZ" sz="2800" dirty="0"/>
              <a:t>inkubační </a:t>
            </a:r>
            <a:r>
              <a:rPr lang="cs-CZ" altLang="cs-CZ" sz="2800" dirty="0" smtClean="0"/>
              <a:t>době </a:t>
            </a:r>
            <a:endParaRPr lang="cs-CZ" altLang="cs-CZ" sz="2800" dirty="0"/>
          </a:p>
          <a:p>
            <a:r>
              <a:rPr lang="cs-CZ" altLang="cs-CZ" sz="2800" dirty="0" smtClean="0"/>
              <a:t>nemocný akutní infekční chorobou</a:t>
            </a:r>
            <a:endParaRPr lang="cs-CZ" altLang="cs-CZ" sz="2800" dirty="0"/>
          </a:p>
          <a:p>
            <a:r>
              <a:rPr lang="cs-CZ" altLang="cs-CZ" sz="2800" dirty="0" smtClean="0"/>
              <a:t>nemocný chronickou infekční chorobou</a:t>
            </a:r>
            <a:endParaRPr lang="cs-CZ" altLang="cs-CZ" sz="2800" dirty="0"/>
          </a:p>
          <a:p>
            <a:r>
              <a:rPr lang="cs-CZ" altLang="cs-CZ" sz="2800" dirty="0"/>
              <a:t>rekonvalescent</a:t>
            </a:r>
          </a:p>
          <a:p>
            <a:r>
              <a:rPr lang="cs-CZ" altLang="cs-CZ" sz="2800" dirty="0" err="1" smtClean="0"/>
              <a:t>inaparentně</a:t>
            </a:r>
            <a:r>
              <a:rPr lang="cs-CZ" altLang="cs-CZ" sz="2800" dirty="0" smtClean="0"/>
              <a:t> = asymptomaticky </a:t>
            </a:r>
            <a:r>
              <a:rPr lang="cs-CZ" altLang="cs-CZ" sz="2800" dirty="0"/>
              <a:t>infikovaný </a:t>
            </a:r>
            <a:endParaRPr lang="cs-CZ" altLang="cs-CZ" sz="2800" dirty="0" smtClean="0"/>
          </a:p>
          <a:p>
            <a:r>
              <a:rPr lang="cs-CZ" altLang="cs-CZ" sz="2800" dirty="0" smtClean="0"/>
              <a:t>nosič  </a:t>
            </a:r>
          </a:p>
          <a:p>
            <a:pPr marL="960120" lvl="2" indent="0">
              <a:buNone/>
            </a:pPr>
            <a:r>
              <a:rPr lang="cs-CZ" altLang="cs-CZ" sz="2400" dirty="0" smtClean="0"/>
              <a:t>nosičství viru </a:t>
            </a:r>
          </a:p>
          <a:p>
            <a:pPr marL="1417320" lvl="3" indent="0">
              <a:buNone/>
            </a:pPr>
            <a:r>
              <a:rPr lang="cs-CZ" altLang="cs-CZ" sz="2200" dirty="0" smtClean="0"/>
              <a:t>(HIV, HPV, HCV, HBV)    </a:t>
            </a:r>
          </a:p>
          <a:p>
            <a:pPr marL="960120" lvl="2" indent="0">
              <a:buNone/>
            </a:pPr>
            <a:r>
              <a:rPr lang="cs-CZ" altLang="cs-CZ" sz="2400" dirty="0" smtClean="0"/>
              <a:t>bacilonosičství </a:t>
            </a:r>
            <a:r>
              <a:rPr lang="cs-CZ" altLang="cs-CZ" sz="2600" dirty="0" smtClean="0"/>
              <a:t> </a:t>
            </a:r>
          </a:p>
          <a:p>
            <a:pPr marL="1417320" lvl="3" indent="0">
              <a:buNone/>
            </a:pPr>
            <a:r>
              <a:rPr lang="cs-CZ" altLang="cs-CZ" sz="2400" dirty="0" smtClean="0"/>
              <a:t>(stafylokoky,  streptokoky, chlamydie)</a:t>
            </a:r>
            <a:endParaRPr lang="cs-CZ" altLang="cs-CZ" sz="2400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511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Přímý přenos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b="1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b="1" dirty="0" err="1"/>
              <a:t>transplacentární</a:t>
            </a:r>
            <a:r>
              <a:rPr lang="cs-CZ" altLang="cs-CZ" sz="2800" b="1" dirty="0"/>
              <a:t>  a  perinatální přenos</a:t>
            </a:r>
          </a:p>
          <a:p>
            <a:r>
              <a:rPr lang="cs-CZ" altLang="cs-CZ" sz="2800" b="1" dirty="0"/>
              <a:t>kapénkový přenos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1357</TotalTime>
  <Words>881</Words>
  <Application>Microsoft Office PowerPoint</Application>
  <PresentationFormat>Širokoúhlá obrazovka</PresentationFormat>
  <Paragraphs>222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Corbel</vt:lpstr>
      <vt:lpstr>Wingdings 2</vt:lpstr>
      <vt:lpstr>Rámeček</vt:lpstr>
      <vt:lpstr>   Obecná epidemiologie  </vt:lpstr>
      <vt:lpstr>Proces šíření nákazy</vt:lpstr>
      <vt:lpstr>Protiepidemická opatření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 hygienická</vt:lpstr>
      <vt:lpstr>Povinné očkování</vt:lpstr>
      <vt:lpstr>Represivní opatření              na úrovni zdroje nákazy</vt:lpstr>
      <vt:lpstr>Ohnisko nákazy</vt:lpstr>
      <vt:lpstr>Represivní opatření             v ohnisku nákazy</vt:lpstr>
      <vt:lpstr>Infekce                 s  povinnou izolací a léčbou na infekčním odd.  (vyhl. 306/2012 Sb.)</vt:lpstr>
      <vt:lpstr>Represivní opatření  na úrovni přenosu nákazy</vt:lpstr>
      <vt:lpstr>Epidemiologické šetření  v ohnisku nákazy</vt:lpstr>
      <vt:lpstr>Represivní opatření             v ohnisku  nákazy   (na úrovni přenosu nákazy)</vt:lpstr>
      <vt:lpstr>Represivní opatření              na úrovni vnímavého jedince</vt:lpstr>
      <vt:lpstr>Represivní opatření             v ohnisku nákazy</vt:lpstr>
      <vt:lpstr>Represivní opatření             v ohnisku nákazy   (souhrn)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Miroslava Zavřelová</cp:lastModifiedBy>
  <cp:revision>93</cp:revision>
  <cp:lastPrinted>2018-02-15T10:44:17Z</cp:lastPrinted>
  <dcterms:created xsi:type="dcterms:W3CDTF">2017-04-04T13:58:15Z</dcterms:created>
  <dcterms:modified xsi:type="dcterms:W3CDTF">2018-09-13T09:16:29Z</dcterms:modified>
</cp:coreProperties>
</file>