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0" r:id="rId6"/>
    <p:sldId id="261" r:id="rId7"/>
    <p:sldId id="262" r:id="rId8"/>
    <p:sldId id="279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59" r:id="rId17"/>
    <p:sldId id="280" r:id="rId18"/>
    <p:sldId id="281" r:id="rId19"/>
    <p:sldId id="282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CD5B3392-D3A3-4820-82A0-665886496B4A}"/>
    <pc:docChg chg="delSld">
      <pc:chgData name="Lenka Veselá" userId="e7428b7e-5e61-4cd9-aada-5d24650e5088" providerId="ADAL" clId="{CD5B3392-D3A3-4820-82A0-665886496B4A}" dt="2020-11-11T13:26:15.406" v="0" actId="2696"/>
      <pc:docMkLst>
        <pc:docMk/>
      </pc:docMkLst>
      <pc:sldChg chg="del">
        <pc:chgData name="Lenka Veselá" userId="e7428b7e-5e61-4cd9-aada-5d24650e5088" providerId="ADAL" clId="{CD5B3392-D3A3-4820-82A0-665886496B4A}" dt="2020-11-11T13:26:15.406" v="0" actId="2696"/>
        <pc:sldMkLst>
          <pc:docMk/>
          <pc:sldMk cId="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EB488A-B5E2-41CA-AC77-B9BD78D496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88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2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0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6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09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C914-00FA-4F9A-97E5-B97FCA1259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668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01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4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729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93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53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86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43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5476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321468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8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Management ve zdravotnictví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Obsazování pracovních míst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Kolik a jaký typ zaměstnanců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Celkový plán určuje vedení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Poměr počtu sester a pacientů, aby byla zabezpečena kvalitní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Odstranění nebo minimalizace problémů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   s nadměrným nebo nedostatečným počtem personálu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Řízení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Udělování pokynů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Dohled – školení a disciplíny pracovní síly, kontrola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Vedení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Motivování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Komunikace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Koordinace a kontrola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Spojování a synchronizace lidí a aktivit tak, aby harmonicky plnili cíle organizace.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Srovnávání vlastních výsledků se standardy a v případě potřeby nápravná akce.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Úrovně managementu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86" indent="0" eaLnBrk="1" hangingPunct="1">
              <a:buNone/>
            </a:pPr>
            <a:r>
              <a:rPr lang="cs-CZ" sz="2400" dirty="0"/>
              <a:t>Vrcholový management </a:t>
            </a:r>
          </a:p>
          <a:p>
            <a:pPr marL="71986" indent="0" eaLnBrk="1" hangingPunct="1">
              <a:buNone/>
            </a:pPr>
            <a:r>
              <a:rPr lang="cs-CZ" sz="2400" dirty="0"/>
              <a:t>Střední management</a:t>
            </a:r>
          </a:p>
          <a:p>
            <a:pPr marL="71986" indent="0" eaLnBrk="1" hangingPunct="1">
              <a:buNone/>
            </a:pPr>
            <a:r>
              <a:rPr lang="cs-CZ" sz="2400" dirty="0"/>
              <a:t>Management přední linie</a:t>
            </a:r>
          </a:p>
        </p:txBody>
      </p:sp>
    </p:spTree>
    <p:extLst>
      <p:ext uri="{BB962C8B-B14F-4D97-AF65-F5344CB8AC3E}">
        <p14:creationId xmlns:p14="http://schemas.microsoft.com/office/powerpoint/2010/main" val="2370149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6DF81-D8CC-4FE5-AFCC-A41D5700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top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E3FFFD-9DF4-46B1-996F-78C78872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412776"/>
            <a:ext cx="8064900" cy="5256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2400" dirty="0"/>
              <a:t>strategické plánování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spolupráce s odborem ošetřovatelství MZ 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vyhodnocuje a interpretuje statistické údaje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program celoživotního vzdělávání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podmínky pro zavádění EBM postupů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vytváření standardů a kontrola jejich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počet pracovních míst a náplně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hodnocení kvality poskytované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pravidelná jednání s hlavní sestrou ČR,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21175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09A8A-F034-45C8-8ED1-5889B0F4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vrchní sestry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61BDC-C929-45ED-9235-C2DC637F8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340768"/>
            <a:ext cx="8064900" cy="44912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odpovědnost za úroveň a kvalitu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vytváří standardy péče a dbá na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úroveň vedení </a:t>
            </a:r>
            <a:r>
              <a:rPr lang="cs-CZ" sz="2400" dirty="0" err="1"/>
              <a:t>oš</a:t>
            </a:r>
            <a:r>
              <a:rPr lang="cs-CZ" sz="2400" dirty="0"/>
              <a:t>. 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zavádění nových postupů, vzdělávání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aplikace strategických plánů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program kontinuálního zvyšování kvality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vymezuje kompetence staničních sester/PA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řídí personální politiku na svém úseku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stanovování cílů a sledování jejich plnění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533512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BD631-90CB-4A18-A8CB-84C0097B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staniční sestry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EA2C83-B21E-4334-80C5-CADE6547B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340768"/>
            <a:ext cx="8064900" cy="5256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plánuje, řídí, organizuje, koordinuje a hodnotí práci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dbá o komplexní poskytování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předávání informací a předpisů nutných k výkonu činnosti a kontrola jejich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kontinuální komunikace v týmu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materiálního vybavení odd., vč. léků a prádla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zajišťuje optimální způsob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dostatečný počet vhodného personálu ve službách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bezpečnosti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nepřetržitého provozu, …</a:t>
            </a:r>
          </a:p>
        </p:txBody>
      </p:sp>
    </p:spTree>
    <p:extLst>
      <p:ext uri="{BB962C8B-B14F-4D97-AF65-F5344CB8AC3E}">
        <p14:creationId xmlns:p14="http://schemas.microsoft.com/office/powerpoint/2010/main" val="408859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11560" y="1500174"/>
            <a:ext cx="7918062" cy="18943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400" dirty="0">
                <a:solidFill>
                  <a:schemeClr val="tx1"/>
                </a:solidFill>
              </a:rPr>
              <a:t>Pokud se budete k lidem chovat na základě toho, jací jsou, zůstanou takoví jací jsou.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Pokud však s nimi budete zacházet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na základě toho,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jací by měli být, stanou se většími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a lepšími osobami.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157192"/>
            <a:ext cx="6400800" cy="6969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err="1">
                <a:solidFill>
                  <a:schemeClr val="tx1"/>
                </a:solidFill>
              </a:rPr>
              <a:t>Goethe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Management v ošetřovatelství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86" indent="0" eaLnBrk="1" hangingPunct="1">
              <a:buNone/>
            </a:pPr>
            <a:r>
              <a:rPr lang="cs-CZ" sz="2400" dirty="0"/>
              <a:t>Liší se filozofií služeb.</a:t>
            </a:r>
          </a:p>
          <a:p>
            <a:pPr marL="71986" indent="0" eaLnBrk="1" hangingPunct="1">
              <a:buNone/>
            </a:pPr>
            <a:r>
              <a:rPr lang="cs-CZ" sz="2400" dirty="0"/>
              <a:t>Kvalita péče, která má být poskytována, </a:t>
            </a:r>
          </a:p>
          <a:p>
            <a:pPr marL="71986" indent="0">
              <a:buNone/>
            </a:pPr>
            <a:r>
              <a:rPr lang="cs-CZ" sz="2400" dirty="0"/>
              <a:t>   je stejně důležitá jako personál a prostředky.</a:t>
            </a:r>
          </a:p>
          <a:p>
            <a:pPr marL="71986" indent="0" eaLnBrk="1" hangingPunct="1">
              <a:buNone/>
            </a:pPr>
            <a:r>
              <a:rPr lang="cs-CZ" sz="2400" dirty="0"/>
              <a:t>Vyžadovány uvážlivé a specifické profesionální strategie.</a:t>
            </a:r>
          </a:p>
          <a:p>
            <a:pPr marL="71986" indent="0" eaLnBrk="1" hangingPunct="1">
              <a:buNone/>
            </a:pPr>
            <a:endParaRPr lang="cs-CZ" sz="2400" dirty="0"/>
          </a:p>
          <a:p>
            <a:pPr marL="71986" indent="0">
              <a:buNone/>
            </a:pPr>
            <a:r>
              <a:rPr lang="cs-CZ" sz="2400" dirty="0"/>
              <a:t>Každá sestra/záchranář/porodní asistentka je manažerem!!!</a:t>
            </a:r>
          </a:p>
          <a:p>
            <a:pPr marL="71986" indent="0" eaLnBrk="1" hangingPunct="1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952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Vývoj úlohy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oš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mng</a:t>
            </a:r>
            <a:endParaRPr lang="cs-CZ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Dříve více využíván autoritativní styl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Potřeba kontroly, silný pocit zodpovědnosti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Iluze kontroly a moci nad zaměstnanci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Místo kontroly zodpovědnost pracovníků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Nyní je manažer </a:t>
            </a:r>
            <a:r>
              <a:rPr lang="cs-CZ" dirty="0" err="1"/>
              <a:t>facilitátorem</a:t>
            </a:r>
            <a:r>
              <a:rPr lang="cs-CZ" dirty="0"/>
              <a:t> týmu</a:t>
            </a:r>
          </a:p>
        </p:txBody>
      </p:sp>
    </p:spTree>
    <p:extLst>
      <p:ext uri="{BB962C8B-B14F-4D97-AF65-F5344CB8AC3E}">
        <p14:creationId xmlns:p14="http://schemas.microsoft.com/office/powerpoint/2010/main" val="227821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Cíle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mng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 v ošetřovatelství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Vysoká intenzita práce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=&gt;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náročné řízení.</a:t>
            </a:r>
          </a:p>
          <a:p>
            <a:pPr eaLnBrk="1" hangingPunct="1">
              <a:lnSpc>
                <a:spcPct val="90000"/>
              </a:lnSpc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Vytvoření prostředí, kde bude možné poskytovat kvalitní ošetřovatelskou péči/péči v porodní asistenci.</a:t>
            </a:r>
          </a:p>
        </p:txBody>
      </p:sp>
    </p:spTree>
    <p:extLst>
      <p:ext uri="{BB962C8B-B14F-4D97-AF65-F5344CB8AC3E}">
        <p14:creationId xmlns:p14="http://schemas.microsoft.com/office/powerpoint/2010/main" val="203492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13E8D-1900-46BA-9ACD-5938A4EA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116632"/>
            <a:ext cx="8064900" cy="451576"/>
          </a:xfrm>
        </p:spPr>
        <p:txBody>
          <a:bodyPr/>
          <a:lstStyle/>
          <a:p>
            <a:r>
              <a:rPr lang="cs-CZ" sz="3600" dirty="0"/>
              <a:t>Paradigmata </a:t>
            </a:r>
            <a:r>
              <a:rPr lang="cs-CZ" sz="2000" dirty="0"/>
              <a:t>(</a:t>
            </a:r>
            <a:r>
              <a:rPr lang="cs-CZ" sz="2000" dirty="0" err="1"/>
              <a:t>Škrla</a:t>
            </a:r>
            <a:r>
              <a:rPr lang="cs-CZ" sz="2000" dirty="0"/>
              <a:t>, </a:t>
            </a:r>
            <a:r>
              <a:rPr lang="cs-CZ" sz="2000" dirty="0" err="1"/>
              <a:t>Škrlová</a:t>
            </a:r>
            <a:r>
              <a:rPr lang="cs-CZ" sz="2000" dirty="0"/>
              <a:t>, 2003)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E3E6CB5-0B47-435A-B24B-54DCBF047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92873"/>
              </p:ext>
            </p:extLst>
          </p:nvPr>
        </p:nvGraphicFramePr>
        <p:xfrm>
          <a:off x="323528" y="692696"/>
          <a:ext cx="8640960" cy="6004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3806">
                  <a:extLst>
                    <a:ext uri="{9D8B030D-6E8A-4147-A177-3AD203B41FA5}">
                      <a16:colId xmlns:a16="http://schemas.microsoft.com/office/drawing/2014/main" val="3372610408"/>
                    </a:ext>
                  </a:extLst>
                </a:gridCol>
                <a:gridCol w="4497154">
                  <a:extLst>
                    <a:ext uri="{9D8B030D-6E8A-4147-A177-3AD203B41FA5}">
                      <a16:colId xmlns:a16="http://schemas.microsoft.com/office/drawing/2014/main" val="2259023554"/>
                    </a:ext>
                  </a:extLst>
                </a:gridCol>
              </a:tblGrid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sng" strike="noStrike" dirty="0">
                          <a:effectLst/>
                        </a:rPr>
                        <a:t>Staré paradigma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sng" strike="noStrike" dirty="0">
                          <a:effectLst/>
                        </a:rPr>
                        <a:t>Nové paradigma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911201489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dotek techniky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dotek lidství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5559183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pacient příjemce péče/léčby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pacient partnerem léčebného týmu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466687458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rodina jako divák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rodina součástí léčebného procesu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42805886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zaměření na nemoc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holistický přístup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763154844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nemocniční řád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empatie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833102421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procedura/proces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výstup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251235127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materialismus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duchovno/spiritualita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474390954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historický pohled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pohled do budoucnosti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3230646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nemocnice se zdmi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nemocnice beze zdí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452131002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status quo/tradice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inovace/vize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43895637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autoritou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partnerem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52509324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zájmy oddělení/nemocnice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zájmy obce/veřejnosti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38885478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přihrádky/hranice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souvislosti/návaznosti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4402705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atestace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kompetence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09941369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levá hemisféra/logika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pravá hemisféra/kreativita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494878310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efektivita péče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spokojenost pacienta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27054124"/>
                  </a:ext>
                </a:extLst>
              </a:tr>
              <a:tr h="51844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zodpovědný za zdraví pacienta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zdravotník vede pacienta k odpovědnosti za jeho vlastní zdraví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896169747"/>
                  </a:ext>
                </a:extLst>
              </a:tr>
              <a:tr h="735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pevně stanovený cíl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kontinuální zvyšování kvality, komplexní řízení jakosti, řízené péče, akreditace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874384486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cíl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226658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2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Povinnosti manažera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Plnění cílů organizace nebo oddělení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Udržování a zvyšování kvality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Zvyšování motivace zaměstnanců a pacientů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Zvyšování schopnosti přijímat změny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Budování týmového ducha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Profesní růst personálu  </a:t>
            </a:r>
          </a:p>
        </p:txBody>
      </p:sp>
    </p:spTree>
    <p:extLst>
      <p:ext uri="{BB962C8B-B14F-4D97-AF65-F5344CB8AC3E}">
        <p14:creationId xmlns:p14="http://schemas.microsoft.com/office/powerpoint/2010/main" val="114351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Funkce managementu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Organizování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Obsazování pracovních míst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Řízení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Koordinace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Kontrola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Plánování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Využití času, aktivit, prostředků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Stálý plán pro každodenní nebo standardní aktivity – všeobecný rámec rozdělení času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Plán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Strategické 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Dlouhodobé 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Organizování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Potřeba dosáhnout hospodárnějšího a efektivnějšího výsledku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Vytváření oddělení v organizaci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Využití systémů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Zodpovědnost manažera za integritu vybraného modelu a za vyhodnocení jeho celkové efektivity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368024-D187-4582-9E51-0FFFE74DF3C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1be74145-1369-4350-a552-f90e39977260"/>
    <ds:schemaRef ds:uri="567f2e8e-f82b-4e20-adde-3167ac8dcb2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3EB2C5-FF83-44EE-A340-47079CB3A2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2A11E-3B1D-4D5C-83FB-CC10FA6B2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617</TotalTime>
  <Words>621</Words>
  <Application>Microsoft Office PowerPoint</Application>
  <PresentationFormat>Předvádění na obrazovce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     Management ve zdravotnictví</vt:lpstr>
      <vt:lpstr>Management v ošetřovatelství</vt:lpstr>
      <vt:lpstr>Vývoj úlohy oš. mng</vt:lpstr>
      <vt:lpstr>Cíle mng v ošetřovatelství</vt:lpstr>
      <vt:lpstr>Paradigmata (Škrla, Škrlová, 2003)</vt:lpstr>
      <vt:lpstr>Povinnosti manažera</vt:lpstr>
      <vt:lpstr>Funkce managementu</vt:lpstr>
      <vt:lpstr>Plánování</vt:lpstr>
      <vt:lpstr>Organizování</vt:lpstr>
      <vt:lpstr>Obsazování pracovních míst</vt:lpstr>
      <vt:lpstr>Řízení</vt:lpstr>
      <vt:lpstr>Koordinace a kontrola</vt:lpstr>
      <vt:lpstr>Úrovně managementu</vt:lpstr>
      <vt:lpstr>Náplň práce top manažera</vt:lpstr>
      <vt:lpstr>Náplň práce vrchní sestry</vt:lpstr>
      <vt:lpstr>Náplň práce staniční sestry</vt:lpstr>
      <vt:lpstr>Pokud se budete k lidem chovat na základě toho, jací jsou, zůstanou takoví jací jsou. Pokud však s nimi budete zacházet  na základě toho,  jací by měli být, stanou se většími  a lepšími osobami.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32</cp:revision>
  <dcterms:created xsi:type="dcterms:W3CDTF">2008-09-14T17:29:12Z</dcterms:created>
  <dcterms:modified xsi:type="dcterms:W3CDTF">2020-11-11T13:26:17Z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