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3F97E-ACD9-4C4F-991D-4CB23C19C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F4CF5B-E4A8-4B54-B90F-B3F4AB5F6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52B6C7-08A8-4B3D-953F-8C299FA2D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2. 3. 2020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325EB3-B41E-4B1D-A782-06C2C03F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50EE88-DCD3-4754-B021-F7C7821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683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F49C02-05DD-408A-9AF9-63096AC9A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F504ABF-1079-4D2C-AAD6-142B524D7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0DE3A3-5A40-453F-944E-1E17DF7F0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2. 3. 2020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87291B-F608-483C-ADFC-F98B0812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DA8BC8-8937-473C-9D37-C691BBBF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787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048B495-6EE6-497E-B52E-7ED6B2EFE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5F3152C-D40E-45F1-9348-C65069C3E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A31113-C3B9-4649-B606-A67C9D78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2. 3. 2020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7409E7-FA40-4A5C-8D56-EB83E0728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8B7C6D-AEF7-4F26-BDA5-8237EA8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857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9DB93-C135-4A8A-9BFA-3D001673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A1A2E3-98EE-44A4-BA28-2ED3B60B8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6AB18-5DD8-4065-978F-95806EAE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2. 3. 2020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A24A69-DB8D-4EB4-BB56-ECC38411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B87372-3FCD-48B2-8A77-A0120271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802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6C6A6-2A6A-4F17-93D4-6DEC01DF4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A76B525-3137-49CE-89BD-E95515F24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29A5C5-5D92-4370-AC44-3B58D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2. 3. 2020</a:t>
            </a:fld>
            <a:endParaRPr lang="sk-SK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67F4A7-8831-4639-A13C-8E9E01EA7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CC229D-3304-49A6-A4A8-D88D01E6A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2130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10A68-3972-46CE-B7E8-1EA9B3A1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EC4B4-4221-4547-852E-44D836DA3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7D9E73D-095C-40AF-BF7E-00FFD2BB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467348-0159-45BA-94C1-83761E41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2. 3. 2020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00958F-6612-4834-9151-D07629B5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232E77-07F3-4246-96CC-D63B3551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051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2BCF1-D56F-4EE5-AB41-7CF03FD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18987D3-4328-435F-A4E4-61E628DD3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FC6FD58-B855-470D-913B-944411F22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B2B8AE8-F4B9-4312-9130-5953FFA50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631444F-C9FC-4A97-B226-2C9FB3B66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1CF519D-3814-4E6E-996B-A0FA6EB04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2. 3. 2020</a:t>
            </a:fld>
            <a:endParaRPr lang="sk-SK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E17916B-2974-4091-8290-AEEEE2AF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CA10A7-2FD7-4519-BEDB-CD9283F5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228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2F743-89E6-49C5-9FA9-B2DE5EE5A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BFE93C-6424-40B7-9601-7C310DD0A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2. 3. 2020</a:t>
            </a:fld>
            <a:endParaRPr lang="sk-SK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BDEB7A-CE82-4F1E-8C43-4628B74A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4CEF38A-33E4-4DF6-BF4C-5653EED8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96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E50947D-132A-4069-B764-C1170560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2. 3. 2020</a:t>
            </a:fld>
            <a:endParaRPr lang="sk-SK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89E119F-3F8B-4648-AE13-32CCCC0F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71CD76-7443-4988-811D-34F189F8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55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B470E-6BEA-4F95-A9E3-A7F30312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5AD255-DE97-4058-85BA-FAEED8867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B5724E1-9FB3-4E9C-9895-6E48C05AC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87D96DA-93E5-4249-9F7B-1C6447B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2. 3. 2020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370A5B-D0DE-4DBB-9ED8-12D771DD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ABD42F-A952-4494-AFFA-3E04E7E7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2065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E2ADE4-A896-4F6E-A0DA-7A397DB7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F9EC972-E876-40B3-8268-F1B3B31832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FB6911B-5BA1-4E2A-A563-CC1961865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C3802ED-1A6B-4FAD-993C-388FDDC3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51FF-E667-412D-BE60-1D9E37325EB9}" type="datetimeFigureOut">
              <a:rPr lang="sk-SK" smtClean="0"/>
              <a:t>2. 3. 2020</a:t>
            </a:fld>
            <a:endParaRPr lang="sk-SK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931120-5583-4514-A622-F1E50ED61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D1D645-F0DB-4508-A7EF-FFFB202C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769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EB4CC14-8D1D-4105-98D5-1006E0AB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78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388F081-72D6-41D7-B2EC-6E6F9E26C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97723"/>
            <a:ext cx="10515600" cy="237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sk-SK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5DF06C-9539-4F11-968E-14C41645C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51FF-E667-412D-BE60-1D9E37325EB9}" type="datetimeFigureOut">
              <a:rPr lang="sk-SK" smtClean="0"/>
              <a:t>2. 3. 2020</a:t>
            </a:fld>
            <a:endParaRPr lang="sk-SK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B818DF-E62C-4FD8-A5D7-B8742C9BA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D215D1-5950-4314-B96A-21A76F084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4832E-E26B-4359-BF57-40458E948402}" type="slidenum">
              <a:rPr lang="sk-SK" smtClean="0"/>
              <a:t>‹#›</a:t>
            </a:fld>
            <a:endParaRPr lang="sk-SK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502DB04-01E7-461C-832C-B85DA35523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0"/>
            <a:ext cx="10692384" cy="13990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2E20D4E-8F5A-4B21-8A8F-0920B18BED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79592"/>
            <a:ext cx="10692384" cy="9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2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F23A05-3F68-4BB6-9137-C7DD8FEED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49617"/>
          </a:xfrm>
        </p:spPr>
        <p:txBody>
          <a:bodyPr/>
          <a:lstStyle/>
          <a:p>
            <a:r>
              <a:rPr lang="sk-SK" dirty="0" err="1">
                <a:solidFill>
                  <a:srgbClr val="FF0000"/>
                </a:solidFill>
              </a:rPr>
              <a:t>Porod</a:t>
            </a:r>
            <a:r>
              <a:rPr lang="sk-SK" dirty="0">
                <a:solidFill>
                  <a:srgbClr val="FF0000"/>
                </a:solidFill>
              </a:rPr>
              <a:t> v </a:t>
            </a:r>
            <a:r>
              <a:rPr lang="sk-SK" dirty="0" err="1">
                <a:solidFill>
                  <a:srgbClr val="FF0000"/>
                </a:solidFill>
              </a:rPr>
              <a:t>podmínkách</a:t>
            </a:r>
            <a:r>
              <a:rPr lang="sk-SK" dirty="0">
                <a:solidFill>
                  <a:srgbClr val="FF0000"/>
                </a:solidFill>
              </a:rPr>
              <a:t> PNP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33F75E-5AC8-496A-AACA-BF3BF6E463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>
                <a:solidFill>
                  <a:srgbClr val="0070C0"/>
                </a:solidFill>
              </a:rPr>
              <a:t>MUDr. Kykloš Emil, Mgr. Vlasta Vařeková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53" y="2471980"/>
            <a:ext cx="2479728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390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38200" y="1307806"/>
            <a:ext cx="3429000" cy="437255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Vedení rodičky při porodu hlavičkou </a:t>
            </a:r>
          </a:p>
        </p:txBody>
      </p:sp>
      <p:pic>
        <p:nvPicPr>
          <p:cNvPr id="2" name="VID_20200226_091553">
            <a:hlinkClick r:id="" action="ppaction://media"/>
            <a:extLst>
              <a:ext uri="{FF2B5EF4-FFF2-40B4-BE49-F238E27FC236}">
                <a16:creationId xmlns:a16="http://schemas.microsoft.com/office/drawing/2014/main" id="{AF7F1AAB-7B27-4175-91E4-47189B8961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0163" y="-2503368"/>
            <a:ext cx="8351837" cy="14850366"/>
          </a:xfrm>
        </p:spPr>
      </p:pic>
    </p:spTree>
    <p:extLst>
      <p:ext uri="{BB962C8B-B14F-4D97-AF65-F5344CB8AC3E}">
        <p14:creationId xmlns:p14="http://schemas.microsoft.com/office/powerpoint/2010/main" val="30159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Porod placenty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 hodiny od porodu</a:t>
            </a:r>
          </a:p>
          <a:p>
            <a:r>
              <a:rPr lang="cs-CZ" dirty="0"/>
              <a:t>aktivní přístup – </a:t>
            </a:r>
            <a:r>
              <a:rPr lang="cs-CZ" dirty="0" err="1"/>
              <a:t>uterotonika</a:t>
            </a:r>
            <a:r>
              <a:rPr lang="cs-CZ" dirty="0"/>
              <a:t> (</a:t>
            </a:r>
            <a:r>
              <a:rPr lang="cs-CZ" dirty="0" err="1"/>
              <a:t>Metylergometrin</a:t>
            </a:r>
            <a:r>
              <a:rPr lang="cs-CZ" dirty="0"/>
              <a:t>) </a:t>
            </a:r>
          </a:p>
          <a:p>
            <a:r>
              <a:rPr lang="cs-CZ" dirty="0">
                <a:solidFill>
                  <a:srgbClr val="FF0000"/>
                </a:solidFill>
              </a:rPr>
              <a:t>Nepřehlédnout</a:t>
            </a:r>
            <a:r>
              <a:rPr lang="cs-CZ" dirty="0"/>
              <a:t> – riziko retence placenty v pochvě, hypotonie děložní </a:t>
            </a:r>
          </a:p>
          <a:p>
            <a:r>
              <a:rPr lang="cs-CZ" dirty="0"/>
              <a:t>Placentu zabalit vzít sebou </a:t>
            </a:r>
          </a:p>
        </p:txBody>
      </p:sp>
      <p:pic>
        <p:nvPicPr>
          <p:cNvPr id="5" name="Zástupný symbol pro obsah 7" descr="pl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362" y="1184249"/>
            <a:ext cx="2636649" cy="2783318"/>
          </a:xfrm>
          <a:prstGeom prst="rect">
            <a:avLst/>
          </a:prstGeom>
          <a:ln w="1905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240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Porod koncem pánevním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471981"/>
            <a:ext cx="10515600" cy="290129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NESPĚCHEJ </a:t>
            </a:r>
          </a:p>
          <a:p>
            <a:r>
              <a:rPr lang="cs-CZ" dirty="0"/>
              <a:t>Zajisti teplo </a:t>
            </a:r>
          </a:p>
          <a:p>
            <a:r>
              <a:rPr lang="cs-CZ" dirty="0"/>
              <a:t>Transport x porod</a:t>
            </a:r>
          </a:p>
          <a:p>
            <a:r>
              <a:rPr lang="cs-CZ" dirty="0"/>
              <a:t>Spolupráce rodičky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8604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07806"/>
            <a:ext cx="2800927" cy="3984630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Porod koncem pánevním </a:t>
            </a:r>
          </a:p>
        </p:txBody>
      </p:sp>
      <p:pic>
        <p:nvPicPr>
          <p:cNvPr id="4" name="VID_20200226_093807">
            <a:hlinkClick r:id="" action="ppaction://media"/>
            <a:extLst>
              <a:ext uri="{FF2B5EF4-FFF2-40B4-BE49-F238E27FC236}">
                <a16:creationId xmlns:a16="http://schemas.microsoft.com/office/drawing/2014/main" id="{0407B39F-E394-40D1-B8CC-DE478A82AB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7702" y="-4406644"/>
            <a:ext cx="8544298" cy="15190995"/>
          </a:xfrm>
        </p:spPr>
      </p:pic>
    </p:spTree>
    <p:extLst>
      <p:ext uri="{BB962C8B-B14F-4D97-AF65-F5344CB8AC3E}">
        <p14:creationId xmlns:p14="http://schemas.microsoft.com/office/powerpoint/2010/main" val="17953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Komplikace porodu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425485"/>
            <a:ext cx="10515600" cy="294779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Stagnace ve východu pánevním (nedojde k rotaci hlavičky)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Dystokie ramínek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Strangulace pupečníkem</a:t>
            </a:r>
          </a:p>
          <a:p>
            <a:r>
              <a:rPr lang="cs-CZ" dirty="0"/>
              <a:t>Prolaps pupečníku  </a:t>
            </a:r>
          </a:p>
          <a:p>
            <a:r>
              <a:rPr lang="cs-CZ" dirty="0"/>
              <a:t>Krvácení po porodu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Porucha </a:t>
            </a:r>
            <a:r>
              <a:rPr lang="cs-CZ" dirty="0" err="1"/>
              <a:t>retrakce</a:t>
            </a:r>
            <a:r>
              <a:rPr lang="cs-CZ" dirty="0"/>
              <a:t> </a:t>
            </a:r>
            <a:r>
              <a:rPr lang="cs-CZ" dirty="0" err="1"/>
              <a:t>myometria</a:t>
            </a:r>
            <a:r>
              <a:rPr lang="cs-CZ" dirty="0"/>
              <a:t> (hypotonie, atonie)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Porodní poranění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Placentární patologie (zadržení lůžka, předčasné odloučení placenty)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 err="1"/>
              <a:t>Koaguopatie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2220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Dokumentace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Co je psáno …. </a:t>
            </a:r>
          </a:p>
          <a:p>
            <a:pPr marL="0" indent="0">
              <a:buNone/>
            </a:pPr>
            <a:r>
              <a:rPr lang="cs-CZ" dirty="0"/>
              <a:t>Co bylo vykonáno a nabylo zapsáno neexistuje</a:t>
            </a:r>
          </a:p>
        </p:txBody>
      </p:sp>
      <p:pic>
        <p:nvPicPr>
          <p:cNvPr id="4" name="Picture 2" descr="Výsledek obrázku pro veze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267" y="3829383"/>
            <a:ext cx="1968690" cy="190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38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07806"/>
            <a:ext cx="10515600" cy="782251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Elektronická dokumentace v ZZS </a:t>
            </a:r>
            <a:r>
              <a:rPr lang="cs-CZ" dirty="0" err="1">
                <a:solidFill>
                  <a:srgbClr val="FF0000"/>
                </a:solidFill>
              </a:rPr>
              <a:t>JmK,p.o</a:t>
            </a:r>
            <a:r>
              <a:rPr lang="cs-CZ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77" y="2090057"/>
            <a:ext cx="10129652" cy="466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28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07806"/>
            <a:ext cx="10515600" cy="639747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Elektronická dokumentace v ZZS </a:t>
            </a:r>
            <a:r>
              <a:rPr lang="cs-CZ" dirty="0" err="1">
                <a:solidFill>
                  <a:srgbClr val="FF0000"/>
                </a:solidFill>
              </a:rPr>
              <a:t>JmK.p.o</a:t>
            </a:r>
            <a:r>
              <a:rPr lang="cs-CZ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2410690"/>
            <a:ext cx="8870867" cy="4321911"/>
          </a:xfrm>
        </p:spPr>
      </p:pic>
    </p:spTree>
    <p:extLst>
      <p:ext uri="{BB962C8B-B14F-4D97-AF65-F5344CB8AC3E}">
        <p14:creationId xmlns:p14="http://schemas.microsoft.com/office/powerpoint/2010/main" val="3057330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07806"/>
            <a:ext cx="10515600" cy="817877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Elektronická dokumentace v ZZS </a:t>
            </a:r>
            <a:r>
              <a:rPr lang="cs-CZ" dirty="0" err="1">
                <a:solidFill>
                  <a:srgbClr val="FF0000"/>
                </a:solidFill>
              </a:rPr>
              <a:t>JmK.p.o</a:t>
            </a:r>
            <a:r>
              <a:rPr lang="cs-CZ" dirty="0">
                <a:solidFill>
                  <a:srgbClr val="FF0000"/>
                </a:solidFill>
              </a:rPr>
              <a:t>.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81" y="1947553"/>
            <a:ext cx="9250877" cy="4595751"/>
          </a:xfrm>
        </p:spPr>
      </p:pic>
      <p:cxnSp>
        <p:nvCxnSpPr>
          <p:cNvPr id="5" name="Přímá spojnice 4"/>
          <p:cNvCxnSpPr/>
          <p:nvPr/>
        </p:nvCxnSpPr>
        <p:spPr>
          <a:xfrm>
            <a:off x="2675064" y="2717015"/>
            <a:ext cx="1368152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2758191" y="3077055"/>
            <a:ext cx="10081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752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1187533"/>
          </a:xfrm>
        </p:spPr>
        <p:txBody>
          <a:bodyPr>
            <a:normAutofit fontScale="90000"/>
          </a:bodyPr>
          <a:lstStyle/>
          <a:p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Elektronická dokumentace v ZZS </a:t>
            </a:r>
            <a:r>
              <a:rPr lang="cs-CZ" dirty="0" err="1">
                <a:solidFill>
                  <a:srgbClr val="FF0000"/>
                </a:solidFill>
              </a:rPr>
              <a:t>JmK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dirty="0" err="1">
                <a:solidFill>
                  <a:srgbClr val="FF0000"/>
                </a:solidFill>
              </a:rPr>
              <a:t>p.o</a:t>
            </a:r>
            <a:r>
              <a:rPr lang="cs-CZ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68" y="2268186"/>
            <a:ext cx="9167750" cy="4286993"/>
          </a:xfrm>
        </p:spPr>
      </p:pic>
    </p:spTree>
    <p:extLst>
      <p:ext uri="{BB962C8B-B14F-4D97-AF65-F5344CB8AC3E}">
        <p14:creationId xmlns:p14="http://schemas.microsoft.com/office/powerpoint/2010/main" val="164834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07807"/>
            <a:ext cx="10515600" cy="792214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78251"/>
            <a:ext cx="10515600" cy="31182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Patofyziologie těhotenství </a:t>
            </a:r>
          </a:p>
          <a:p>
            <a:r>
              <a:rPr lang="cs-CZ" dirty="0"/>
              <a:t>Mechanismus porodu</a:t>
            </a:r>
          </a:p>
          <a:p>
            <a:r>
              <a:rPr lang="cs-CZ" dirty="0"/>
              <a:t>Základní vyšetření před porodem</a:t>
            </a:r>
          </a:p>
          <a:p>
            <a:r>
              <a:rPr lang="cs-CZ" dirty="0"/>
              <a:t>Porod záhlavím </a:t>
            </a:r>
          </a:p>
          <a:p>
            <a:r>
              <a:rPr lang="cs-CZ" dirty="0"/>
              <a:t>Porod koncem pánevním </a:t>
            </a:r>
          </a:p>
          <a:p>
            <a:r>
              <a:rPr lang="cs-CZ" dirty="0"/>
              <a:t>Komplikace porodu </a:t>
            </a:r>
          </a:p>
          <a:p>
            <a:r>
              <a:rPr lang="cs-CZ" dirty="0"/>
              <a:t>Dokumentace </a:t>
            </a:r>
          </a:p>
          <a:p>
            <a:r>
              <a:rPr lang="cs-CZ" dirty="0"/>
              <a:t>Závažné komplikace ve druhé polovině těhotenství </a:t>
            </a:r>
          </a:p>
        </p:txBody>
      </p:sp>
    </p:spTree>
    <p:extLst>
      <p:ext uri="{BB962C8B-B14F-4D97-AF65-F5344CB8AC3E}">
        <p14:creationId xmlns:p14="http://schemas.microsoft.com/office/powerpoint/2010/main" val="137332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5" y="495558"/>
            <a:ext cx="9766464" cy="6104040"/>
          </a:xfrm>
        </p:spPr>
      </p:pic>
    </p:spTree>
    <p:extLst>
      <p:ext uri="{BB962C8B-B14F-4D97-AF65-F5344CB8AC3E}">
        <p14:creationId xmlns:p14="http://schemas.microsoft.com/office/powerpoint/2010/main" val="2127097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753"/>
            <a:ext cx="9992095" cy="624506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5538972" y="5672367"/>
            <a:ext cx="914400" cy="914400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18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60" y="1058276"/>
            <a:ext cx="9334005" cy="554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8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</a:t>
            </a:r>
            <a:r>
              <a:rPr lang="cs-CZ"/>
              <a:t>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772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Princip ošetření těhotných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ABCDE </a:t>
            </a:r>
          </a:p>
          <a:p>
            <a:r>
              <a:rPr lang="cs-CZ" dirty="0"/>
              <a:t>V těhotenství vznik anatomických i fyziologických změn </a:t>
            </a:r>
          </a:p>
          <a:p>
            <a:r>
              <a:rPr lang="cs-CZ" dirty="0"/>
              <a:t>Dva pacienti: matka a dítě</a:t>
            </a:r>
          </a:p>
          <a:p>
            <a:r>
              <a:rPr lang="cs-CZ" dirty="0"/>
              <a:t>Nejlepší léčbou dítěte je stabilizace matky</a:t>
            </a:r>
          </a:p>
        </p:txBody>
      </p:sp>
    </p:spTree>
    <p:extLst>
      <p:ext uri="{BB962C8B-B14F-4D97-AF65-F5344CB8AC3E}">
        <p14:creationId xmlns:p14="http://schemas.microsoft.com/office/powerpoint/2010/main" val="292948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Anatomické změny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363493"/>
            <a:ext cx="10515600" cy="3409626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b="1" dirty="0"/>
              <a:t>I. trimestr:</a:t>
            </a:r>
            <a:r>
              <a:rPr lang="cs-CZ" dirty="0"/>
              <a:t> uterus krytý pánví, silná stěna, malý plod</a:t>
            </a:r>
          </a:p>
          <a:p>
            <a:pPr>
              <a:buFont typeface="Arial" charset="0"/>
              <a:buChar char="•"/>
              <a:defRPr/>
            </a:pPr>
            <a:r>
              <a:rPr lang="cs-CZ" b="1" dirty="0"/>
              <a:t>II. trimestr:</a:t>
            </a:r>
            <a:r>
              <a:rPr lang="cs-CZ" dirty="0"/>
              <a:t> uterus kolem pupku, už není krytý pánví, plod je malý, hodně plodové vody, plod je relativně chráněný</a:t>
            </a:r>
          </a:p>
          <a:p>
            <a:pPr>
              <a:buFont typeface="Arial" charset="0"/>
              <a:buChar char="•"/>
              <a:defRPr/>
            </a:pPr>
            <a:r>
              <a:rPr lang="cs-CZ" b="1" dirty="0"/>
              <a:t>III. trimestr:</a:t>
            </a:r>
            <a:r>
              <a:rPr lang="cs-CZ" dirty="0"/>
              <a:t> uterus pod žebry, střevo vysunuto vzhůru, poslední dva týdny hlavička vstupuje do kostěné pánve, děloha tenkostěnná, méně plodové vody, velký plod, fraktury pánve mohou vést k intrakraniálnímu poranění plodu, </a:t>
            </a:r>
            <a:r>
              <a:rPr lang="cs-CZ" dirty="0" err="1"/>
              <a:t>myometrium</a:t>
            </a:r>
            <a:r>
              <a:rPr lang="cs-CZ" dirty="0"/>
              <a:t> elastické, placenta již méně </a:t>
            </a:r>
            <a:r>
              <a:rPr lang="en-US" dirty="0"/>
              <a:t>=&gt; </a:t>
            </a:r>
            <a:r>
              <a:rPr lang="cs-CZ" dirty="0"/>
              <a:t>abrupce placenty. 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Abrupce vede ke zvýšení vaskulární rezistence placenty a hypoxii plodu. Vitální funkce matky mohou být zpočátku normální!!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720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Fyziologické změny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b="1" dirty="0">
                <a:solidFill>
                  <a:srgbClr val="C00000"/>
                </a:solidFill>
              </a:rPr>
              <a:t>A:</a:t>
            </a:r>
            <a:r>
              <a:rPr lang="cs-CZ" altLang="cs-CZ" dirty="0"/>
              <a:t> pomalejší vyprazdňování žaludku, vyšší riziko aspirace</a:t>
            </a:r>
          </a:p>
          <a:p>
            <a:r>
              <a:rPr lang="cs-CZ" altLang="cs-CZ" b="1" dirty="0">
                <a:solidFill>
                  <a:srgbClr val="C00000"/>
                </a:solidFill>
              </a:rPr>
              <a:t>B: </a:t>
            </a:r>
          </a:p>
          <a:p>
            <a:pPr lvl="1"/>
            <a:r>
              <a:rPr lang="cs-CZ" altLang="cs-CZ" dirty="0"/>
              <a:t>↑minutová ventilace = fyziologická </a:t>
            </a:r>
            <a:r>
              <a:rPr lang="cs-CZ" altLang="cs-CZ" dirty="0" err="1"/>
              <a:t>hypokapnie</a:t>
            </a:r>
            <a:r>
              <a:rPr lang="cs-CZ" altLang="cs-CZ" dirty="0"/>
              <a:t>    30 </a:t>
            </a:r>
            <a:r>
              <a:rPr lang="cs-CZ" altLang="cs-CZ" dirty="0" err="1"/>
              <a:t>mmHg</a:t>
            </a:r>
            <a:r>
              <a:rPr lang="cs-CZ" altLang="cs-CZ" dirty="0"/>
              <a:t> (35 – 40 </a:t>
            </a:r>
            <a:r>
              <a:rPr lang="cs-CZ" altLang="cs-CZ" dirty="0" err="1"/>
              <a:t>mmHg</a:t>
            </a:r>
            <a:r>
              <a:rPr lang="cs-CZ" altLang="cs-CZ" dirty="0"/>
              <a:t> znamená u těhotné ve III. trimestru respirační selhání)</a:t>
            </a:r>
          </a:p>
          <a:p>
            <a:pPr lvl="1"/>
            <a:r>
              <a:rPr lang="cs-CZ" altLang="cs-CZ" dirty="0"/>
              <a:t>↓reziduální objem z důvodu elevace bránice</a:t>
            </a:r>
          </a:p>
          <a:p>
            <a:pPr lvl="1"/>
            <a:r>
              <a:rPr lang="cs-CZ" altLang="cs-CZ" dirty="0"/>
              <a:t>↑spotřeba kyslíku, nutné dbát na adekvátní </a:t>
            </a:r>
            <a:r>
              <a:rPr lang="cs-CZ" altLang="cs-CZ" dirty="0" err="1"/>
              <a:t>oxygenaci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687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Fyziologické změny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b="1" dirty="0">
                <a:solidFill>
                  <a:srgbClr val="C00000"/>
                </a:solidFill>
              </a:rPr>
              <a:t>C:</a:t>
            </a:r>
          </a:p>
          <a:p>
            <a:pPr lvl="1">
              <a:buFont typeface="Arial" charset="0"/>
              <a:buChar char="–"/>
              <a:defRPr/>
            </a:pPr>
            <a:r>
              <a:rPr lang="cs-CZ" altLang="cs-CZ" dirty="0"/>
              <a:t>↑objem plasmy, fyziologická anémie, zdravá těhotná má příznaky hypovolémie až při ztrátě 1200 – 1500ml </a:t>
            </a:r>
          </a:p>
          <a:p>
            <a:pPr lvl="1">
              <a:buFont typeface="Arial" charset="0"/>
              <a:buChar char="–"/>
              <a:defRPr/>
            </a:pPr>
            <a:r>
              <a:rPr lang="cs-CZ" altLang="cs-CZ" dirty="0"/>
              <a:t>↑srdečního výdeje na 1,5l/min, placenta a plod ve III. trimestru spotřebují 20% srdečního výdeje, srdeční frekvence stoupá o 10 – 15 tepů/min, </a:t>
            </a:r>
            <a:r>
              <a:rPr lang="cs-CZ" altLang="cs-CZ" dirty="0" err="1"/>
              <a:t>Tk</a:t>
            </a:r>
            <a:r>
              <a:rPr lang="cs-CZ" altLang="cs-CZ" dirty="0"/>
              <a:t> ↓až do druhého trimestru o 5 – 15 </a:t>
            </a:r>
            <a:r>
              <a:rPr lang="cs-CZ" altLang="cs-CZ" dirty="0" err="1"/>
              <a:t>mmHg</a:t>
            </a:r>
            <a:r>
              <a:rPr lang="cs-CZ" altLang="cs-CZ" dirty="0"/>
              <a:t>, během III. trimestru se normalizuje</a:t>
            </a:r>
          </a:p>
          <a:p>
            <a:pPr lvl="1">
              <a:buFont typeface="Arial" charset="0"/>
              <a:buChar char="–"/>
              <a:defRPr/>
            </a:pPr>
            <a:r>
              <a:rPr lang="cs-CZ" altLang="cs-CZ" dirty="0"/>
              <a:t>při lehu na zádech ve III. </a:t>
            </a:r>
            <a:r>
              <a:rPr lang="cs-CZ" altLang="cs-CZ" dirty="0" err="1"/>
              <a:t>trim</a:t>
            </a:r>
            <a:r>
              <a:rPr lang="cs-CZ" altLang="cs-CZ" dirty="0"/>
              <a:t>. =</a:t>
            </a:r>
            <a:r>
              <a:rPr lang="cs-CZ" altLang="cs-CZ" b="1" dirty="0"/>
              <a:t> SYNDROM DOLNÍ DUTÉ ŽÍLY </a:t>
            </a:r>
          </a:p>
          <a:p>
            <a:pPr lvl="1">
              <a:buFont typeface="Arial" charset="0"/>
              <a:buChar char="–"/>
              <a:defRPr/>
            </a:pPr>
            <a:r>
              <a:rPr lang="cs-CZ" altLang="cs-CZ" dirty="0"/>
              <a:t>bohaté cévní zásobení dělohy je příčinou velkého krvácení do </a:t>
            </a:r>
            <a:r>
              <a:rPr lang="cs-CZ" altLang="cs-CZ" dirty="0" err="1"/>
              <a:t>retroperitoea</a:t>
            </a:r>
            <a:r>
              <a:rPr lang="cs-CZ" altLang="cs-CZ" dirty="0"/>
              <a:t> při fraktuře pánve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38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Porod v PNP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363493"/>
            <a:ext cx="10515600" cy="30097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Základní vyšetření před porodem: </a:t>
            </a:r>
          </a:p>
          <a:p>
            <a:r>
              <a:rPr lang="cs-CZ" dirty="0"/>
              <a:t>Anamnéza – časový faktor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Partita rodičky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Patologické nálezy v graviditě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Průběh předchozích porodů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Četnost těhotenství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Termín porodu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Závažná přidružená onemocnění matky</a:t>
            </a:r>
          </a:p>
        </p:txBody>
      </p:sp>
      <p:pic>
        <p:nvPicPr>
          <p:cNvPr id="4" name="Obrázek 3" descr="těhotenství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06" y="2937305"/>
            <a:ext cx="9493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553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1170121"/>
            <a:ext cx="10515600" cy="88340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Identifikace porodu 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Fáze porodu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786097" cy="3684588"/>
          </a:xfrm>
        </p:spPr>
        <p:txBody>
          <a:bodyPr>
            <a:normAutofit fontScale="70000" lnSpcReduction="20000"/>
          </a:bodyPr>
          <a:lstStyle/>
          <a:p>
            <a:r>
              <a:rPr lang="cs-CZ" altLang="cs-CZ" b="1" dirty="0">
                <a:solidFill>
                  <a:srgbClr val="00B050"/>
                </a:solidFill>
              </a:rPr>
              <a:t>Vstupování hlavičky do pánve</a:t>
            </a:r>
          </a:p>
          <a:p>
            <a:r>
              <a:rPr lang="cs-CZ" altLang="cs-CZ" b="1" dirty="0">
                <a:solidFill>
                  <a:srgbClr val="FFC000"/>
                </a:solidFill>
              </a:rPr>
              <a:t>Hlavička postupuje do nejhlubšího místa pánve</a:t>
            </a:r>
          </a:p>
          <a:p>
            <a:endParaRPr lang="cs-CZ" altLang="cs-CZ" b="1" dirty="0">
              <a:solidFill>
                <a:srgbClr val="FFC000"/>
              </a:solidFill>
            </a:endParaRPr>
          </a:p>
          <a:p>
            <a:r>
              <a:rPr lang="cs-CZ" altLang="cs-CZ" b="1" dirty="0">
                <a:solidFill>
                  <a:srgbClr val="FF0000"/>
                </a:solidFill>
              </a:rPr>
              <a:t>Vnitřní rotace hlavičky</a:t>
            </a:r>
          </a:p>
          <a:p>
            <a:endParaRPr lang="cs-CZ" altLang="cs-CZ" b="1" dirty="0">
              <a:solidFill>
                <a:srgbClr val="FF0000"/>
              </a:solidFill>
            </a:endParaRPr>
          </a:p>
          <a:p>
            <a:r>
              <a:rPr lang="cs-CZ" altLang="cs-CZ" b="1" dirty="0">
                <a:solidFill>
                  <a:srgbClr val="C00000"/>
                </a:solidFill>
              </a:rPr>
              <a:t>Postup hlavičky nejužším místem pánve</a:t>
            </a:r>
          </a:p>
          <a:p>
            <a:endParaRPr lang="cs-CZ" altLang="cs-CZ" b="1" dirty="0">
              <a:solidFill>
                <a:srgbClr val="C00000"/>
              </a:solidFill>
            </a:endParaRPr>
          </a:p>
          <a:p>
            <a:endParaRPr lang="cs-CZ" altLang="cs-CZ" b="1" dirty="0">
              <a:solidFill>
                <a:srgbClr val="C00000"/>
              </a:solidFill>
            </a:endParaRPr>
          </a:p>
          <a:p>
            <a:r>
              <a:rPr lang="cs-CZ" altLang="cs-CZ" b="1" dirty="0">
                <a:solidFill>
                  <a:srgbClr val="002060"/>
                </a:solidFill>
              </a:rPr>
              <a:t>Hlavička prořezává</a:t>
            </a:r>
          </a:p>
          <a:p>
            <a:r>
              <a:rPr lang="cs-CZ" altLang="cs-CZ" b="1" dirty="0">
                <a:solidFill>
                  <a:srgbClr val="002060"/>
                </a:solidFill>
              </a:rPr>
              <a:t>Porod hlavičky a zevní rotace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Stav rodičky 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62593" cy="3684588"/>
          </a:xfrm>
        </p:spPr>
        <p:txBody>
          <a:bodyPr>
            <a:normAutofit fontScale="55000" lnSpcReduction="20000"/>
          </a:bodyPr>
          <a:lstStyle/>
          <a:p>
            <a:r>
              <a:rPr lang="cs-CZ" altLang="cs-CZ" b="1" dirty="0">
                <a:solidFill>
                  <a:srgbClr val="00B050"/>
                </a:solidFill>
              </a:rPr>
              <a:t>Při kontrakci bolesti jdoucí ke kosti křížové nebo k symfýze a do podbřišku</a:t>
            </a:r>
          </a:p>
          <a:p>
            <a:pPr marL="0" indent="0">
              <a:buNone/>
            </a:pPr>
            <a:endParaRPr lang="cs-CZ" altLang="cs-CZ" b="1" dirty="0">
              <a:solidFill>
                <a:srgbClr val="00B050"/>
              </a:solidFill>
            </a:endParaRPr>
          </a:p>
          <a:p>
            <a:r>
              <a:rPr lang="cs-CZ" altLang="cs-CZ" b="1" dirty="0">
                <a:solidFill>
                  <a:srgbClr val="FFC000"/>
                </a:solidFill>
              </a:rPr>
              <a:t>Sílící bolesti při kontrakci až tlak na konečník, který po kontrakci ustupuje</a:t>
            </a:r>
          </a:p>
          <a:p>
            <a:pPr marL="0" indent="0">
              <a:buNone/>
            </a:pPr>
            <a:endParaRPr lang="cs-CZ" altLang="cs-CZ" b="1" dirty="0">
              <a:solidFill>
                <a:srgbClr val="FFC000"/>
              </a:solidFill>
            </a:endParaRPr>
          </a:p>
          <a:p>
            <a:r>
              <a:rPr lang="cs-CZ" altLang="cs-CZ" b="1" dirty="0">
                <a:solidFill>
                  <a:srgbClr val="FF0000"/>
                </a:solidFill>
              </a:rPr>
              <a:t>Již velmi silný tlak na konečník, po kontrakci prakticky již neustupuje, nutkání tlačit</a:t>
            </a:r>
          </a:p>
          <a:p>
            <a:pPr marL="0" indent="0">
              <a:buNone/>
            </a:pPr>
            <a:endParaRPr lang="cs-CZ" altLang="cs-CZ" b="1" dirty="0">
              <a:solidFill>
                <a:srgbClr val="FF0000"/>
              </a:solidFill>
            </a:endParaRPr>
          </a:p>
          <a:p>
            <a:r>
              <a:rPr lang="cs-CZ" altLang="cs-CZ" b="1" dirty="0">
                <a:solidFill>
                  <a:srgbClr val="C00000"/>
                </a:solidFill>
              </a:rPr>
              <a:t>Neustupující a velmi silný tlak na konečník, tlak na hráz, při kontrakci počíná hlavička prořezávat přes stydké pysky</a:t>
            </a:r>
          </a:p>
          <a:p>
            <a:endParaRPr lang="cs-CZ" altLang="cs-CZ" b="1" dirty="0">
              <a:solidFill>
                <a:srgbClr val="C00000"/>
              </a:solidFill>
            </a:endParaRPr>
          </a:p>
          <a:p>
            <a:r>
              <a:rPr lang="cs-CZ" altLang="cs-CZ" b="1" dirty="0">
                <a:solidFill>
                  <a:srgbClr val="002060"/>
                </a:solidFill>
              </a:rPr>
              <a:t>Tlak na konečník a velmi silné nutkání tlačit, neklid rodičky, bolest hráze, možnost poranění hráze a konečníku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Šipka dolů 7"/>
          <p:cNvSpPr/>
          <p:nvPr/>
        </p:nvSpPr>
        <p:spPr>
          <a:xfrm>
            <a:off x="5486898" y="809625"/>
            <a:ext cx="611187" cy="2906713"/>
          </a:xfrm>
          <a:prstGeom prst="downArrow">
            <a:avLst/>
          </a:prstGeom>
          <a:gradFill flip="none" rotWithShape="1">
            <a:gsLst>
              <a:gs pos="0">
                <a:srgbClr val="00B050"/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FFFF00"/>
              </a:gs>
            </a:gsLst>
            <a:lin ang="5400000" scaled="1"/>
            <a:tileRect/>
          </a:gra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prstClr val="black"/>
                </a:solidFill>
              </a:rPr>
              <a:t>transport</a:t>
            </a:r>
          </a:p>
        </p:txBody>
      </p:sp>
      <p:sp>
        <p:nvSpPr>
          <p:cNvPr id="9" name="Šipka dolů 8"/>
          <p:cNvSpPr/>
          <p:nvPr/>
        </p:nvSpPr>
        <p:spPr>
          <a:xfrm>
            <a:off x="5497554" y="3662094"/>
            <a:ext cx="611187" cy="3141662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chemeClr val="bg1">
                  <a:lumMod val="65000"/>
                  <a:lumOff val="3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prstClr val="black"/>
                </a:solidFill>
              </a:rPr>
              <a:t>POROD</a:t>
            </a:r>
          </a:p>
        </p:txBody>
      </p:sp>
    </p:spTree>
    <p:extLst>
      <p:ext uri="{BB962C8B-B14F-4D97-AF65-F5344CB8AC3E}">
        <p14:creationId xmlns:p14="http://schemas.microsoft.com/office/powerpoint/2010/main" val="435876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6593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Porod během transportu nebo na místě zásahu (domácnost)</a:t>
            </a:r>
            <a:endParaRPr lang="cs-CZ" dirty="0"/>
          </a:p>
        </p:txBody>
      </p:sp>
      <p:sp>
        <p:nvSpPr>
          <p:cNvPr id="8" name="Podnadpis 7"/>
          <p:cNvSpPr>
            <a:spLocks noGrp="1"/>
          </p:cNvSpPr>
          <p:nvPr>
            <p:ph type="subTitle" idx="1"/>
          </p:nvPr>
        </p:nvSpPr>
        <p:spPr>
          <a:xfrm>
            <a:off x="1524000" y="2688955"/>
            <a:ext cx="9144000" cy="3192651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dirty="0"/>
              <a:t>Kontrakce jsou cca po 3 min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dirty="0"/>
              <a:t>Plodová voda je většinou již </a:t>
            </a:r>
            <a:r>
              <a:rPr lang="cs-CZ" altLang="cs-CZ" dirty="0" err="1"/>
              <a:t>odteklá</a:t>
            </a:r>
            <a:endParaRPr lang="cs-CZ" alt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dirty="0"/>
              <a:t>Rodička cítí trvalý tlak na konečník, může cítit tlak na hráz, bolesti kolem hráze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dirty="0"/>
              <a:t>Chce aktivně tlačit, může být neklidná, pokud nemá vhodnou polohu k porodu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dirty="0"/>
              <a:t>Porodní poloha – leh na zádech, pokrčené DKK, </a:t>
            </a:r>
            <a:r>
              <a:rPr lang="cs-CZ" altLang="cs-CZ" dirty="0" err="1"/>
              <a:t>plosky</a:t>
            </a:r>
            <a:r>
              <a:rPr lang="cs-CZ" altLang="cs-CZ" dirty="0"/>
              <a:t> nohou se dotýkají podložky (vždy pod rodičkou musí být podložka!), nebo držící se za kolena s předkloněnou hlavou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dirty="0"/>
              <a:t>Zajištění </a:t>
            </a:r>
            <a:r>
              <a:rPr lang="cs-CZ" altLang="cs-CZ" dirty="0" err="1"/>
              <a:t>i.v</a:t>
            </a:r>
            <a:r>
              <a:rPr lang="cs-CZ" altLang="cs-CZ" dirty="0"/>
              <a:t>. linky, pokud je to možné</a:t>
            </a:r>
          </a:p>
        </p:txBody>
      </p:sp>
    </p:spTree>
    <p:extLst>
      <p:ext uri="{BB962C8B-B14F-4D97-AF65-F5344CB8AC3E}">
        <p14:creationId xmlns:p14="http://schemas.microsoft.com/office/powerpoint/2010/main" val="32679776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5713</TotalTime>
  <Words>700</Words>
  <Application>Microsoft Office PowerPoint</Application>
  <PresentationFormat>Širokoúhlá obrazovka</PresentationFormat>
  <Paragraphs>106</Paragraphs>
  <Slides>23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Motiv Office</vt:lpstr>
      <vt:lpstr>Porod v podmínkách PNP </vt:lpstr>
      <vt:lpstr>Osnova</vt:lpstr>
      <vt:lpstr>Princip ošetření těhotných </vt:lpstr>
      <vt:lpstr>Anatomické změny</vt:lpstr>
      <vt:lpstr>Fyziologické změny</vt:lpstr>
      <vt:lpstr>Fyziologické změny</vt:lpstr>
      <vt:lpstr>Porod v PNP  </vt:lpstr>
      <vt:lpstr>Identifikace porodu </vt:lpstr>
      <vt:lpstr>Porod během transportu nebo na místě zásahu (domácnost)</vt:lpstr>
      <vt:lpstr>Vedení rodičky při porodu hlavičkou </vt:lpstr>
      <vt:lpstr>Porod placenty </vt:lpstr>
      <vt:lpstr>Porod koncem pánevním </vt:lpstr>
      <vt:lpstr>Porod koncem pánevním </vt:lpstr>
      <vt:lpstr>Komplikace porodu </vt:lpstr>
      <vt:lpstr>Dokumentace</vt:lpstr>
      <vt:lpstr>Elektronická dokumentace v ZZS JmK,p.o. </vt:lpstr>
      <vt:lpstr>Elektronická dokumentace v ZZS JmK.p.o. </vt:lpstr>
      <vt:lpstr>Elektronická dokumentace v ZZS JmK.p.o. </vt:lpstr>
      <vt:lpstr> Elektronická dokumentace v ZZS JmK, p.o.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Igor Kuba</dc:creator>
  <cp:lastModifiedBy>KYKLOŠ Emil, MUDr.</cp:lastModifiedBy>
  <cp:revision>14</cp:revision>
  <dcterms:created xsi:type="dcterms:W3CDTF">2018-05-10T12:35:52Z</dcterms:created>
  <dcterms:modified xsi:type="dcterms:W3CDTF">2020-03-02T16:37:01Z</dcterms:modified>
</cp:coreProperties>
</file>