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69" r:id="rId4"/>
    <p:sldId id="267" r:id="rId5"/>
    <p:sldId id="268" r:id="rId6"/>
    <p:sldId id="256" r:id="rId7"/>
    <p:sldId id="257" r:id="rId8"/>
    <p:sldId id="260" r:id="rId9"/>
    <p:sldId id="259" r:id="rId10"/>
    <p:sldId id="273" r:id="rId11"/>
    <p:sldId id="258" r:id="rId12"/>
    <p:sldId id="261" r:id="rId13"/>
    <p:sldId id="270" r:id="rId14"/>
    <p:sldId id="271" r:id="rId15"/>
    <p:sldId id="263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D082D3A-D3C6-46C1-8C91-17E894DE34CC}">
          <p14:sldIdLst>
            <p14:sldId id="265"/>
            <p14:sldId id="266"/>
            <p14:sldId id="269"/>
            <p14:sldId id="267"/>
            <p14:sldId id="268"/>
            <p14:sldId id="256"/>
            <p14:sldId id="257"/>
            <p14:sldId id="260"/>
            <p14:sldId id="259"/>
            <p14:sldId id="273"/>
            <p14:sldId id="258"/>
            <p14:sldId id="261"/>
            <p14:sldId id="270"/>
            <p14:sldId id="271"/>
            <p14:sldId id="263"/>
            <p14:sldId id="264"/>
            <p14:sldId id="272"/>
          </p14:sldIdLst>
        </p14:section>
        <p14:section name="Oddíl bez názvu" id="{DF639FA4-C4A5-4A88-8286-801EE990DB3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0" autoAdjust="0"/>
  </p:normalViewPr>
  <p:slideViewPr>
    <p:cSldViewPr snapToGrid="0">
      <p:cViewPr varScale="1">
        <p:scale>
          <a:sx n="73" d="100"/>
          <a:sy n="73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E5CA1-579F-443F-ACC2-2E96F83107F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CECB-B2F6-45C0-A8E1-E7A89DE3A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83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návrh témat Bc.  + vedoucí do června</a:t>
            </a:r>
          </a:p>
          <a:p>
            <a:r>
              <a:rPr lang="cs-CZ" dirty="0"/>
              <a:t>- přihláška v IS</a:t>
            </a:r>
          </a:p>
          <a:p>
            <a:pPr marL="171450" indent="-171450">
              <a:buFontTx/>
              <a:buChar char="-"/>
            </a:pPr>
            <a:r>
              <a:rPr lang="cs-CZ" dirty="0"/>
              <a:t>HZS - středy - září (Růžička)</a:t>
            </a:r>
          </a:p>
          <a:p>
            <a:pPr marL="0" indent="0">
              <a:buFontTx/>
              <a:buNone/>
            </a:pPr>
            <a:endParaRPr lang="cs-CZ" dirty="0"/>
          </a:p>
          <a:p>
            <a:r>
              <a:rPr lang="cs-CZ" dirty="0"/>
              <a:t>Prý jste šikovní – trošku tvrdohlavý a máte rádi hru?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35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38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10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KLIDU ! Zkuste do 5min. Sesbírat tři odpovědi.</a:t>
            </a:r>
          </a:p>
          <a:p>
            <a:endParaRPr lang="cs-CZ" dirty="0"/>
          </a:p>
          <a:p>
            <a:r>
              <a:rPr lang="cs-CZ" dirty="0"/>
              <a:t>Vy se znáte – já vás ne – představte mi své kolegy</a:t>
            </a:r>
          </a:p>
          <a:p>
            <a:endParaRPr lang="cs-CZ" dirty="0"/>
          </a:p>
          <a:p>
            <a:r>
              <a:rPr lang="cs-CZ" dirty="0"/>
              <a:t>3 otázky – každá od jiného člověka – podepíše se.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4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Troj hodinovky</a:t>
            </a:r>
          </a:p>
          <a:p>
            <a:r>
              <a:rPr lang="cs-CZ" dirty="0"/>
              <a:t>Pro</a:t>
            </a:r>
            <a:r>
              <a:rPr lang="cs-CZ" baseline="0" dirty="0"/>
              <a:t> zápočet je třeba 100% účast</a:t>
            </a:r>
          </a:p>
          <a:p>
            <a:r>
              <a:rPr lang="cs-CZ" baseline="0" dirty="0"/>
              <a:t>Úspěšné napsání 3 průběžných testů</a:t>
            </a:r>
          </a:p>
          <a:p>
            <a:r>
              <a:rPr lang="cs-CZ" baseline="0" dirty="0"/>
              <a:t>Závěrečné kolokvium.</a:t>
            </a:r>
          </a:p>
          <a:p>
            <a:r>
              <a:rPr lang="cs-CZ" baseline="0" dirty="0"/>
              <a:t>Představení osnovy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7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Správnos</a:t>
            </a:r>
            <a:r>
              <a:rPr lang="cs-CZ" baseline="0" dirty="0"/>
              <a:t>t postupu</a:t>
            </a:r>
          </a:p>
          <a:p>
            <a:r>
              <a:rPr lang="cs-CZ" baseline="0" dirty="0"/>
              <a:t>Chyby v postupu</a:t>
            </a:r>
          </a:p>
          <a:p>
            <a:r>
              <a:rPr lang="cs-CZ" baseline="0" dirty="0"/>
              <a:t>Hygiena </a:t>
            </a:r>
          </a:p>
          <a:p>
            <a:r>
              <a:rPr lang="cs-CZ" baseline="0" dirty="0"/>
              <a:t>Vlastní okolí, logistika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14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Úkol</a:t>
            </a:r>
            <a:r>
              <a:rPr lang="cs-CZ" baseline="0" dirty="0"/>
              <a:t> – kolik by mělo být ideálně členů – jaké jsou jejich role?</a:t>
            </a:r>
          </a:p>
          <a:p>
            <a:r>
              <a:rPr lang="cs-CZ" baseline="0" dirty="0"/>
              <a:t>Úkol – jak by měla vypadat komunikace v týmu? Verbalizace intervencí, feedback, starost o členy…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9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OČNÍ KONTAKT – často zapomínán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48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Nestačí</a:t>
            </a:r>
            <a:r>
              <a:rPr lang="cs-CZ" baseline="0" dirty="0"/>
              <a:t> nastudovat naslepo jednotlivé bubliny -&gt; ale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78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to je EWS – ukázat výtisk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60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EB96-A894-4B59-B7EE-009F260D7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2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8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6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2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6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0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520CA1A3-A359-46D5-AA49-91FBD716173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1676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30oansQaIU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mils+intub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druhého ročníku zdravotnického záchranáře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Akademický rok 2019/2020</a:t>
            </a:r>
          </a:p>
        </p:txBody>
      </p:sp>
    </p:spTree>
    <p:extLst>
      <p:ext uri="{BB962C8B-B14F-4D97-AF65-F5344CB8AC3E}">
        <p14:creationId xmlns:p14="http://schemas.microsoft.com/office/powerpoint/2010/main" val="109439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36851-A049-40AC-A81D-A1D6DF7A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PALS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479BA-FF57-4AEB-876A-16396987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859151"/>
            <a:ext cx="10753201" cy="4139998"/>
          </a:xfrm>
        </p:spPr>
        <p:txBody>
          <a:bodyPr/>
          <a:lstStyle/>
          <a:p>
            <a:r>
              <a:rPr lang="cs-CZ" dirty="0"/>
              <a:t>V čem je resuscitace u dětí odlišná než u dospělých?</a:t>
            </a:r>
          </a:p>
        </p:txBody>
      </p:sp>
    </p:spTree>
    <p:extLst>
      <p:ext uri="{BB962C8B-B14F-4D97-AF65-F5344CB8AC3E}">
        <p14:creationId xmlns:p14="http://schemas.microsoft.com/office/powerpoint/2010/main" val="210038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Algoritmy dle typu zachránce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6720" y="1562735"/>
            <a:ext cx="5066372" cy="4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301" y="403477"/>
            <a:ext cx="10753201" cy="451576"/>
          </a:xfrm>
        </p:spPr>
        <p:txBody>
          <a:bodyPr/>
          <a:lstStyle/>
          <a:p>
            <a:r>
              <a:rPr lang="cs-CZ" dirty="0"/>
              <a:t>Co občas chybí při výuce ALS/PALS ale i BLS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881"/>
          <a:stretch/>
        </p:blipFill>
        <p:spPr>
          <a:xfrm>
            <a:off x="2134943" y="2439671"/>
            <a:ext cx="7922113" cy="22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občas chybí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Jednotná forma dokumentace a checklistů.</a:t>
            </a:r>
          </a:p>
          <a:p>
            <a:endParaRPr lang="cs-CZ" dirty="0"/>
          </a:p>
          <a:p>
            <a:r>
              <a:rPr lang="cs-CZ" dirty="0"/>
              <a:t>Hodnoticí škály.</a:t>
            </a:r>
          </a:p>
          <a:p>
            <a:endParaRPr lang="cs-CZ" dirty="0"/>
          </a:p>
          <a:p>
            <a:r>
              <a:rPr lang="cs-CZ" dirty="0"/>
              <a:t>EWS, „up-to-</a:t>
            </a:r>
            <a:r>
              <a:rPr lang="cs-CZ" dirty="0" err="1"/>
              <a:t>date</a:t>
            </a:r>
            <a:r>
              <a:rPr lang="cs-CZ" dirty="0"/>
              <a:t>“ GCS</a:t>
            </a:r>
          </a:p>
          <a:p>
            <a:endParaRPr lang="cs-CZ" dirty="0"/>
          </a:p>
          <a:p>
            <a:r>
              <a:rPr lang="cs-CZ" dirty="0"/>
              <a:t>Zpětná vazba</a:t>
            </a:r>
          </a:p>
        </p:txBody>
      </p:sp>
    </p:spTree>
    <p:extLst>
      <p:ext uri="{BB962C8B-B14F-4D97-AF65-F5344CB8AC3E}">
        <p14:creationId xmlns:p14="http://schemas.microsoft.com/office/powerpoint/2010/main" val="120042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259" y="168356"/>
            <a:ext cx="10515600" cy="1325563"/>
          </a:xfrm>
        </p:spPr>
        <p:txBody>
          <a:bodyPr/>
          <a:lstStyle/>
          <a:p>
            <a:r>
              <a:rPr lang="cs-CZ" dirty="0"/>
              <a:t>Early </a:t>
            </a:r>
            <a:r>
              <a:rPr lang="cs-CZ" dirty="0" err="1"/>
              <a:t>warning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– video prezentace</a:t>
            </a:r>
            <a:endParaRPr lang="en-US" dirty="0"/>
          </a:p>
        </p:txBody>
      </p:sp>
      <p:pic>
        <p:nvPicPr>
          <p:cNvPr id="4" name="430oansQaI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9823" y="1320237"/>
            <a:ext cx="8900931" cy="50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PALS – kojenec (1 měsíc – 2 roky)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611" y="1692275"/>
            <a:ext cx="970236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1950" y="631510"/>
            <a:ext cx="10753201" cy="451576"/>
          </a:xfrm>
        </p:spPr>
        <p:txBody>
          <a:bodyPr/>
          <a:lstStyle/>
          <a:p>
            <a:r>
              <a:rPr lang="cs-CZ" dirty="0"/>
              <a:t>Kdo je kdo a kolik mu to má tepat? A nechcete nějakou dobrou </a:t>
            </a:r>
            <a:r>
              <a:rPr lang="cs-CZ" dirty="0" err="1"/>
              <a:t>appku</a:t>
            </a:r>
            <a:r>
              <a:rPr lang="cs-CZ" dirty="0"/>
              <a:t>? Výzva do příště – najdi nejlepší </a:t>
            </a:r>
            <a:r>
              <a:rPr lang="cs-CZ" dirty="0" err="1"/>
              <a:t>Broselowu</a:t>
            </a:r>
            <a:r>
              <a:rPr lang="cs-CZ" dirty="0"/>
              <a:t> pásku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1366" y="2316409"/>
            <a:ext cx="6354372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93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Modelové situace - nástřel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Zahájení „Akce“</a:t>
            </a:r>
          </a:p>
          <a:p>
            <a:r>
              <a:rPr lang="cs-CZ" dirty="0"/>
              <a:t>KOPA MET call – 723 959 784</a:t>
            </a:r>
          </a:p>
          <a:p>
            <a:r>
              <a:rPr lang="cs-CZ" dirty="0"/>
              <a:t>Hodnocení dechu.</a:t>
            </a:r>
          </a:p>
          <a:p>
            <a:r>
              <a:rPr lang="cs-CZ" dirty="0"/>
              <a:t>Resuscituji!</a:t>
            </a:r>
          </a:p>
          <a:p>
            <a:r>
              <a:rPr lang="cs-CZ" dirty="0"/>
              <a:t>Ostrý </a:t>
            </a:r>
          </a:p>
          <a:p>
            <a:r>
              <a:rPr lang="cs-CZ" dirty="0"/>
              <a:t>V simulaci platí pravidla vlastní bezpečnosti i hygienické zásady.</a:t>
            </a:r>
          </a:p>
          <a:p>
            <a:r>
              <a:rPr lang="cs-CZ" dirty="0"/>
              <a:t>Figurant – záchranář – hodnotící + čumilové</a:t>
            </a:r>
          </a:p>
          <a:p>
            <a:r>
              <a:rPr lang="cs-CZ" dirty="0"/>
              <a:t>Video záznam nikdy bez svolení účastníků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26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Přihlašování k tématu bakalářské práce</a:t>
            </a:r>
          </a:p>
          <a:p>
            <a:r>
              <a:rPr lang="cs-CZ" dirty="0"/>
              <a:t>Přihlášení do IS v rozpisech</a:t>
            </a:r>
          </a:p>
          <a:p>
            <a:r>
              <a:rPr lang="cs-CZ" dirty="0"/>
              <a:t>Odborné praxe – středy po dvojicích, zbytek týmu má studijní prostor – případné konzultace se mnou</a:t>
            </a:r>
          </a:p>
          <a:p>
            <a:r>
              <a:rPr lang="cs-CZ" dirty="0"/>
              <a:t>Náhled osnovy předmětu</a:t>
            </a:r>
          </a:p>
          <a:p>
            <a:r>
              <a:rPr lang="cs-CZ" dirty="0"/>
              <a:t>Dobrá zpráva pro dnešní den</a:t>
            </a:r>
          </a:p>
        </p:txBody>
      </p:sp>
    </p:spTree>
    <p:extLst>
      <p:ext uri="{BB962C8B-B14F-4D97-AF65-F5344CB8AC3E}">
        <p14:creationId xmlns:p14="http://schemas.microsoft.com/office/powerpoint/2010/main" val="14093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1" y="1048612"/>
            <a:ext cx="10753201" cy="451576"/>
          </a:xfrm>
        </p:spPr>
        <p:txBody>
          <a:bodyPr/>
          <a:lstStyle/>
          <a:p>
            <a:r>
              <a:rPr lang="cs-CZ" dirty="0"/>
              <a:t>Představte mi své kolegy </a:t>
            </a:r>
            <a:r>
              <a:rPr lang="cs-CZ" dirty="0" err="1"/>
              <a:t>alá</a:t>
            </a:r>
            <a:r>
              <a:rPr lang="cs-CZ" dirty="0"/>
              <a:t> zuřivý reportér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2214314"/>
            <a:ext cx="9466987" cy="4186486"/>
          </a:xfrm>
        </p:spPr>
        <p:txBody>
          <a:bodyPr>
            <a:normAutofit fontScale="55000" lnSpcReduction="20000"/>
          </a:bodyPr>
          <a:lstStyle/>
          <a:p>
            <a:r>
              <a:rPr lang="cs-CZ" kern="1200" dirty="0"/>
              <a:t>Popište, jaké jste v poslední době museli udělat nejtěžší rozhodnutí v souvislosti se studiem/klinickou praxí? (min. 3 věty)</a:t>
            </a:r>
          </a:p>
          <a:p>
            <a:r>
              <a:rPr lang="cs-CZ" kern="1200" dirty="0"/>
              <a:t>Popište, kdy vás během studia/praxe někdo vysloveně naštval.</a:t>
            </a:r>
          </a:p>
          <a:p>
            <a:r>
              <a:rPr lang="cs-CZ" kern="1200" dirty="0"/>
              <a:t>Vyjmenujte zásadní tři vlastnosti, které by měl záchranář mít.</a:t>
            </a:r>
          </a:p>
          <a:p>
            <a:r>
              <a:rPr lang="cs-CZ" kern="1200" dirty="0"/>
              <a:t>Co si představujete pod kvalitní péčí o pacienta?</a:t>
            </a:r>
          </a:p>
          <a:p>
            <a:pPr lvl="0"/>
            <a:r>
              <a:rPr lang="cs-CZ" kern="1200" dirty="0"/>
              <a:t>Jaké jsou Vaše cíle a jak Vám je tohle studium pomůže dosáhnout?</a:t>
            </a:r>
          </a:p>
          <a:p>
            <a:pPr lvl="0"/>
            <a:r>
              <a:rPr lang="cs-CZ" kern="1200" dirty="0"/>
              <a:t>Popište, co si představujete pod kvalitní péčí o pacienta.</a:t>
            </a:r>
          </a:p>
          <a:p>
            <a:pPr lvl="0"/>
            <a:r>
              <a:rPr lang="cs-CZ" kern="1200" dirty="0"/>
              <a:t>Popište chybu, kterou jste během praxe udělali a jak jste ji vyřešili?</a:t>
            </a:r>
          </a:p>
          <a:p>
            <a:pPr lvl="0"/>
            <a:r>
              <a:rPr lang="cs-CZ" kern="1200" dirty="0"/>
              <a:t>Co byla pro Vás nejlepší zpětná, kterou jsi během studia dostal od lektora/mentora.</a:t>
            </a:r>
          </a:p>
          <a:p>
            <a:pPr lvl="0"/>
            <a:r>
              <a:rPr lang="cs-CZ" kern="1200" dirty="0"/>
              <a:t>Proč studujete na LF MUNI?</a:t>
            </a:r>
          </a:p>
          <a:p>
            <a:pPr lvl="0"/>
            <a:r>
              <a:rPr lang="cs-CZ" kern="1200" dirty="0"/>
              <a:t>Co byste řekli studentům, kteří teď nastoupili do 1. ročníku (nějakou radu, co byste chtěli slyšet)?</a:t>
            </a:r>
          </a:p>
          <a:p>
            <a:pPr lvl="0"/>
            <a:r>
              <a:rPr lang="cs-CZ" kern="1200" dirty="0"/>
              <a:t>Proč si myslíte, že jste vhodný člověk pro výkon povolání zdravotnického záchranáře</a:t>
            </a:r>
          </a:p>
          <a:p>
            <a:endParaRPr lang="cs-CZ" kern="1200" dirty="0"/>
          </a:p>
          <a:p>
            <a:endParaRPr lang="cs-CZ" kern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98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Neodkladná péče II. - cvičení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1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–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MILS INTUBACE - video pro analýzu situace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Jak hodnotit?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3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Resuscitace v nemocničním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Pospíšil</a:t>
            </a:r>
          </a:p>
        </p:txBody>
      </p:sp>
    </p:spTree>
    <p:extLst>
      <p:ext uri="{BB962C8B-B14F-4D97-AF65-F5344CB8AC3E}">
        <p14:creationId xmlns:p14="http://schemas.microsoft.com/office/powerpoint/2010/main" val="24652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- Role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450" y="1542806"/>
            <a:ext cx="6976888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94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v týmu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8437" y="1692275"/>
            <a:ext cx="747671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 / feedback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18" y="1692275"/>
            <a:ext cx="728295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95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770</TotalTime>
  <Words>385</Words>
  <Application>Microsoft Office PowerPoint</Application>
  <PresentationFormat>Širokoúhlá obrazovka</PresentationFormat>
  <Paragraphs>91</Paragraphs>
  <Slides>17</Slides>
  <Notes>11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Prezentace_MU_CZ</vt:lpstr>
      <vt:lpstr>Úvod do druhého ročníku zdravotnického záchranáře</vt:lpstr>
      <vt:lpstr>Základní info</vt:lpstr>
      <vt:lpstr>Představte mi své kolegy alá zuřivý reportér </vt:lpstr>
      <vt:lpstr>Neodkladná péče II. - cvičení</vt:lpstr>
      <vt:lpstr>Video – analýza</vt:lpstr>
      <vt:lpstr>Resuscitace v nemocničním prostředí</vt:lpstr>
      <vt:lpstr>Úkol - Role</vt:lpstr>
      <vt:lpstr>Komunikace v týmu</vt:lpstr>
      <vt:lpstr>Zpětná vazba / feedback</vt:lpstr>
      <vt:lpstr>PALS </vt:lpstr>
      <vt:lpstr>Algoritmy dle typu zachránce</vt:lpstr>
      <vt:lpstr>Co občas chybí při výuce ALS/PALS ale i BLS</vt:lpstr>
      <vt:lpstr>Co občas chybí II.</vt:lpstr>
      <vt:lpstr>Early warning score – video prezentace</vt:lpstr>
      <vt:lpstr>PALS – kojenec (1 měsíc – 2 roky) </vt:lpstr>
      <vt:lpstr>Kdo je kdo a kolik mu to má tepat? A nechcete nějakou dobrou appku? Výzva do příště – najdi nejlepší Broselowu pásku</vt:lpstr>
      <vt:lpstr>Modelové situace - nástřel pravidla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Resuscitace v nemocničním prostředí</dc:title>
  <dc:creator>Michal Pospíšil</dc:creator>
  <cp:lastModifiedBy>Michal Pospíšil</cp:lastModifiedBy>
  <cp:revision>28</cp:revision>
  <dcterms:created xsi:type="dcterms:W3CDTF">2019-09-11T07:44:15Z</dcterms:created>
  <dcterms:modified xsi:type="dcterms:W3CDTF">2019-09-16T18:27:13Z</dcterms:modified>
</cp:coreProperties>
</file>