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09" r:id="rId4"/>
    <p:sldId id="340" r:id="rId5"/>
    <p:sldId id="341" r:id="rId6"/>
    <p:sldId id="320" r:id="rId7"/>
    <p:sldId id="310" r:id="rId8"/>
    <p:sldId id="311" r:id="rId9"/>
    <p:sldId id="342" r:id="rId10"/>
    <p:sldId id="343" r:id="rId11"/>
    <p:sldId id="312" r:id="rId12"/>
    <p:sldId id="344" r:id="rId13"/>
    <p:sldId id="314" r:id="rId14"/>
    <p:sldId id="331" r:id="rId15"/>
    <p:sldId id="332" r:id="rId16"/>
    <p:sldId id="313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15" r:id="rId26"/>
    <p:sldId id="329" r:id="rId27"/>
    <p:sldId id="330" r:id="rId28"/>
    <p:sldId id="316" r:id="rId29"/>
    <p:sldId id="333" r:id="rId30"/>
    <p:sldId id="317" r:id="rId31"/>
    <p:sldId id="334" r:id="rId32"/>
    <p:sldId id="335" r:id="rId33"/>
    <p:sldId id="336" r:id="rId34"/>
    <p:sldId id="337" r:id="rId35"/>
    <p:sldId id="338" r:id="rId36"/>
    <p:sldId id="339" r:id="rId37"/>
    <p:sldId id="308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0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11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25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19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8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7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1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2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A1C9-6DB5-4336-BC76-A349C8625767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A957-159D-4D66-888C-128E1F0195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0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63117F2-2389-43F7-978F-EA0F49B16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06" y="277484"/>
            <a:ext cx="1277115" cy="982982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 flipV="1">
            <a:off x="0" y="1330036"/>
            <a:ext cx="12192000" cy="1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597650"/>
            <a:ext cx="12192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9" name="TextovéPole 1"/>
          <p:cNvSpPr txBox="1">
            <a:spLocks noChangeArrowheads="1"/>
          </p:cNvSpPr>
          <p:nvPr/>
        </p:nvSpPr>
        <p:spPr bwMode="auto">
          <a:xfrm>
            <a:off x="421645" y="1753986"/>
            <a:ext cx="1139905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latin typeface="Segoe UI Semibold" pitchFamily="34" charset="0"/>
              </a:rPr>
              <a:t>Sociologie medicíny</a:t>
            </a:r>
          </a:p>
          <a:p>
            <a:r>
              <a:rPr lang="cs-CZ" sz="2400" b="1" dirty="0">
                <a:latin typeface="Segoe UI Semibold" pitchFamily="34" charset="0"/>
              </a:rPr>
              <a:t>Sociologie</a:t>
            </a:r>
          </a:p>
          <a:p>
            <a:r>
              <a:rPr lang="cs-CZ" sz="2000" dirty="0">
                <a:latin typeface="Segoe UI Semibold" pitchFamily="34" charset="0"/>
              </a:rPr>
              <a:t>(Porodní asistentky – PS)</a:t>
            </a:r>
          </a:p>
          <a:p>
            <a:r>
              <a:rPr lang="cs-CZ" sz="2000" dirty="0">
                <a:latin typeface="Segoe UI Semibold" pitchFamily="34" charset="0"/>
              </a:rPr>
              <a:t>(Zdravotničtí záchranáři – PS)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72925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hodnoty vznikly na základě statistické analýzy dat, často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špatných populacích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 zohlednění individuálních odlišností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Příklad: BMI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1830-1850 (nižší tělesná výška, jiný životní styl)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zejména muži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dospělí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Evropané</a:t>
            </a:r>
          </a:p>
        </p:txBody>
      </p:sp>
    </p:spTree>
    <p:extLst>
      <p:ext uri="{BB962C8B-B14F-4D97-AF65-F5344CB8AC3E}">
        <p14:creationId xmlns:p14="http://schemas.microsoft.com/office/powerpoint/2010/main" val="262723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Statistika +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Rozvoj technologií po 2. světové válce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Zlevnění přístrojů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Možnost snadno, rychle a levně měřit různé technické charakteristiky</a:t>
            </a:r>
          </a:p>
        </p:txBody>
      </p:sp>
    </p:spTree>
    <p:extLst>
      <p:ext uri="{BB962C8B-B14F-4D97-AF65-F5344CB8AC3E}">
        <p14:creationId xmlns:p14="http://schemas.microsoft.com/office/powerpoint/2010/main" val="2532565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Statistika + technologie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Rozvoj technologií po 2. světové válce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Zlevnění přístrojů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Možnost snadno, rychle a levně měřit různé technické charakteristiky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Neléčí se akutní choroba, sleduje se rizikový faktor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Rizikový faktor sám o sobě není nemoc (?)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a nemusí vést k propuknutí nemoci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(efekt bílého pláště při měření krevního tlaku)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7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60.-70. let lékař nezpochybnitelnou autoritou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</p:txBody>
      </p:sp>
    </p:spTree>
    <p:extLst>
      <p:ext uri="{BB962C8B-B14F-4D97-AF65-F5344CB8AC3E}">
        <p14:creationId xmlns:p14="http://schemas.microsoft.com/office/powerpoint/2010/main" val="2695562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se stalo potom?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1. krize vědecké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2. rozvoj techniky, dostupnost diagnostiky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3. příklon k řešení rizik místo léčení nemocí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4. nárůst soudních sporů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5. dostupnost informací, alternativ</a:t>
            </a:r>
          </a:p>
        </p:txBody>
      </p:sp>
    </p:spTree>
    <p:extLst>
      <p:ext uri="{BB962C8B-B14F-4D97-AF65-F5344CB8AC3E}">
        <p14:creationId xmlns:p14="http://schemas.microsoft.com/office/powerpoint/2010/main" val="2107168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Konec zlaté 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převzal zodpovědnost za své zdraví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Sám se neustále pozoruje, sleduje příznaky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Přestává být pasivním konzumentem péče, chce možnost poučené volby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Zvažuje alternativy</a:t>
            </a:r>
          </a:p>
        </p:txBody>
      </p:sp>
    </p:spTree>
    <p:extLst>
      <p:ext uri="{BB962C8B-B14F-4D97-AF65-F5344CB8AC3E}">
        <p14:creationId xmlns:p14="http://schemas.microsoft.com/office/powerpoint/2010/main" val="3682824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00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(Pacienti)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98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jsou hlavní hráči v medicíně?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Lékaři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Zdravotníci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Pacienti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Nemocnice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Pojišťovny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Farmaceutické firmy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957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</p:txBody>
      </p:sp>
    </p:spTree>
    <p:extLst>
      <p:ext uri="{BB962C8B-B14F-4D97-AF65-F5344CB8AC3E}">
        <p14:creationId xmlns:p14="http://schemas.microsoft.com/office/powerpoint/2010/main" val="254417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 čemu nám je dobrá medicína?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</p:txBody>
      </p:sp>
    </p:spTree>
    <p:extLst>
      <p:ext uri="{BB962C8B-B14F-4D97-AF65-F5344CB8AC3E}">
        <p14:creationId xmlns:p14="http://schemas.microsoft.com/office/powerpoint/2010/main" val="392495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</p:txBody>
      </p:sp>
    </p:spTree>
    <p:extLst>
      <p:ext uri="{BB962C8B-B14F-4D97-AF65-F5344CB8AC3E}">
        <p14:creationId xmlns:p14="http://schemas.microsoft.com/office/powerpoint/2010/main" val="1596189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Moc, bezmoc,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Nerovnost na několika úrovních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různými institucemi (MZ, ZP,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stejnými institucemi (FN, okresní nemocnice)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instituce (chirurgie, interna, ARO…)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 lidmi (lékař, sestra, pacient)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Uvnitř profesí (věk, gender, vzdělání)</a:t>
            </a:r>
          </a:p>
        </p:txBody>
      </p:sp>
    </p:spTree>
    <p:extLst>
      <p:ext uri="{BB962C8B-B14F-4D97-AF65-F5344CB8AC3E}">
        <p14:creationId xmlns:p14="http://schemas.microsoft.com/office/powerpoint/2010/main" val="1223475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0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Musí mít zdravotník „navrch“?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Odstup od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Poslušnost pacienta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Zdroje moci: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Prestiž povolání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Zdravotník má, co pacient potřebuje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Pacient si nedokáže pomoci sám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Důvěra ve schopnost pomoci</a:t>
            </a: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827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</p:spTree>
    <p:extLst>
      <p:ext uri="{BB962C8B-B14F-4D97-AF65-F5344CB8AC3E}">
        <p14:creationId xmlns:p14="http://schemas.microsoft.com/office/powerpoint/2010/main" val="3782399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</p:txBody>
      </p:sp>
    </p:spTree>
    <p:extLst>
      <p:ext uri="{BB962C8B-B14F-4D97-AF65-F5344CB8AC3E}">
        <p14:creationId xmlns:p14="http://schemas.microsoft.com/office/powerpoint/2010/main" val="3186826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Privilegia zdravotníka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pacienta zpovídat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provádět intimní doteky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 se s pacientem dostávat do citlivých a zahanbujících situací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Přitom ale musí udržovat roli zdravotníka</a:t>
            </a:r>
          </a:p>
        </p:txBody>
      </p:sp>
    </p:spTree>
    <p:extLst>
      <p:ext uri="{BB962C8B-B14F-4D97-AF65-F5344CB8AC3E}">
        <p14:creationId xmlns:p14="http://schemas.microsoft.com/office/powerpoint/2010/main" val="1975564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 Royal Highness The Duchess of Cambridge was safely delivered of a son at 4.24pm.</a:t>
            </a:r>
            <a:endParaRPr lang="cs-CZ" dirty="0"/>
          </a:p>
          <a:p>
            <a:r>
              <a:rPr lang="cs-CZ" dirty="0"/>
              <a:t>Její královská výsost, Vévodkyně z Cambridge, byla bezpečně odrozena o syna ve 4.24.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24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Ukradený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vlastně rodí?</a:t>
            </a:r>
          </a:p>
          <a:p>
            <a:r>
              <a:rPr lang="cs-CZ" dirty="0"/>
              <a:t>Kdo má za porod zodpovědnost?</a:t>
            </a:r>
          </a:p>
          <a:p>
            <a:r>
              <a:rPr lang="cs-CZ" dirty="0"/>
              <a:t>Kdo je v centru pozornosti?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4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</p:txBody>
      </p:sp>
    </p:spTree>
    <p:extLst>
      <p:ext uri="{BB962C8B-B14F-4D97-AF65-F5344CB8AC3E}">
        <p14:creationId xmlns:p14="http://schemas.microsoft.com/office/powerpoint/2010/main" val="33577319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rizika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Černobyl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Skleníkové plyny</a:t>
            </a:r>
          </a:p>
          <a:p>
            <a:pPr lvl="1"/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vod</a:t>
            </a:r>
          </a:p>
        </p:txBody>
      </p:sp>
    </p:spTree>
    <p:extLst>
      <p:ext uri="{BB962C8B-B14F-4D97-AF65-F5344CB8AC3E}">
        <p14:creationId xmlns:p14="http://schemas.microsoft.com/office/powerpoint/2010/main" val="122613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</p:txBody>
      </p:sp>
    </p:spTree>
    <p:extLst>
      <p:ext uri="{BB962C8B-B14F-4D97-AF65-F5344CB8AC3E}">
        <p14:creationId xmlns:p14="http://schemas.microsoft.com/office/powerpoint/2010/main" val="40699006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Ulrich Beck (1986)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Věda a technika produkuje rizik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sama umí mnohá rizika zvládat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Rizika jsou ale všudypřítomná a nelze se z nich vykoupit jako dřív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Znečištění vzduchu se před vysokou zdí nezastaví</a:t>
            </a:r>
          </a:p>
        </p:txBody>
      </p:sp>
    </p:spTree>
    <p:extLst>
      <p:ext uri="{BB962C8B-B14F-4D97-AF65-F5344CB8AC3E}">
        <p14:creationId xmlns:p14="http://schemas.microsoft.com/office/powerpoint/2010/main" val="3035467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</p:txBody>
      </p:sp>
    </p:spTree>
    <p:extLst>
      <p:ext uri="{BB962C8B-B14F-4D97-AF65-F5344CB8AC3E}">
        <p14:creationId xmlns:p14="http://schemas.microsoft.com/office/powerpoint/2010/main" val="1286375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</p:txBody>
      </p:sp>
    </p:spTree>
    <p:extLst>
      <p:ext uri="{BB962C8B-B14F-4D97-AF65-F5344CB8AC3E}">
        <p14:creationId xmlns:p14="http://schemas.microsoft.com/office/powerpoint/2010/main" val="3038559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Riziková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Klesá autorita vědeckého poznání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každý problém lze najít vědeckou studii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spíše více rozporujících si studií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vymýtilo choroby</a:t>
            </a:r>
          </a:p>
          <a:p>
            <a:pPr marL="725488" lvl="1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Očkování způsobuje autismus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Problematika mezních hodnot</a:t>
            </a:r>
          </a:p>
          <a:p>
            <a:pPr marL="725488" lvl="1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6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D3275-6A0C-4FA8-9E3A-7CDB1405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a připomínky?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7A915-DAD5-41A0-B7DF-A6619E5C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		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dosedel@fss.muni.cz</a:t>
            </a:r>
          </a:p>
        </p:txBody>
      </p:sp>
    </p:spTree>
    <p:extLst>
      <p:ext uri="{BB962C8B-B14F-4D97-AF65-F5344CB8AC3E}">
        <p14:creationId xmlns:p14="http://schemas.microsoft.com/office/powerpoint/2010/main" val="251066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</p:txBody>
      </p:sp>
    </p:spTree>
    <p:extLst>
      <p:ext uri="{BB962C8B-B14F-4D97-AF65-F5344CB8AC3E}">
        <p14:creationId xmlns:p14="http://schemas.microsoft.com/office/powerpoint/2010/main" val="121113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medicíny ve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Léčení pacientů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nemocný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Rozhodování, kdo je kvalifikovaný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Stanovování norem, kdo je zdravý, co je správné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nemedicínské problémy jsou pojímány medicínsky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(Bio)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medicinalizace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života</a:t>
            </a:r>
          </a:p>
        </p:txBody>
      </p:sp>
    </p:spTree>
    <p:extLst>
      <p:ext uri="{BB962C8B-B14F-4D97-AF65-F5344CB8AC3E}">
        <p14:creationId xmlns:p14="http://schemas.microsoft.com/office/powerpoint/2010/main" val="2417838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Má symbolickou moc říct, co je norma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Odchylka od normy = nemoc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normálních hodnot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Tabulky normálního vývoje</a:t>
            </a:r>
          </a:p>
        </p:txBody>
      </p:sp>
    </p:spTree>
    <p:extLst>
      <p:ext uri="{BB962C8B-B14F-4D97-AF65-F5344CB8AC3E}">
        <p14:creationId xmlns:p14="http://schemas.microsoft.com/office/powerpoint/2010/main" val="159116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Hegemonie medicíny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Terminátor: BMI 31 – obezita 1. stupně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‘Terminator 2’ starring Arnold Schwarzenegger, Linda Hamilton and Robert Patrick, has made around Rs3-5 crore in gross domestic box office collections over its opening weekend across the country.">
            <a:extLst>
              <a:ext uri="{FF2B5EF4-FFF2-40B4-BE49-F238E27FC236}">
                <a16:creationId xmlns:a16="http://schemas.microsoft.com/office/drawing/2014/main" id="{0449954D-F820-4E92-9FBF-231E86A4D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7" y="2914650"/>
            <a:ext cx="5915025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2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</p:txBody>
      </p:sp>
    </p:spTree>
    <p:extLst>
      <p:ext uri="{BB962C8B-B14F-4D97-AF65-F5344CB8AC3E}">
        <p14:creationId xmlns:p14="http://schemas.microsoft.com/office/powerpoint/2010/main" val="291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Role statistiky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všechny děti chodit ve 12 měsících?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Musí mít všichni teplotu 36,6°?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Jaký je normální krevní tlak?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hodnoty vznikly na základě statistické analýzy dat, často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špatných populacích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 zohlednění individuálních odlišností</a:t>
            </a:r>
          </a:p>
        </p:txBody>
      </p:sp>
    </p:spTree>
    <p:extLst>
      <p:ext uri="{BB962C8B-B14F-4D97-AF65-F5344CB8AC3E}">
        <p14:creationId xmlns:p14="http://schemas.microsoft.com/office/powerpoint/2010/main" val="2889185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898</Words>
  <Application>Microsoft Office PowerPoint</Application>
  <PresentationFormat>Širokoúhlá obrazovka</PresentationFormat>
  <Paragraphs>188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Segoe UI</vt:lpstr>
      <vt:lpstr>Segoe UI Semibold</vt:lpstr>
      <vt:lpstr>Verdana</vt:lpstr>
      <vt:lpstr>Motiv Office</vt:lpstr>
      <vt:lpstr>Prezentace aplikace PowerPoint</vt:lpstr>
      <vt:lpstr>K čemu nám je dobrá medicína?</vt:lpstr>
      <vt:lpstr>Role medicíny ve společnosti</vt:lpstr>
      <vt:lpstr>Role medicíny ve společnosti</vt:lpstr>
      <vt:lpstr>Role medicíny ve společnosti</vt:lpstr>
      <vt:lpstr>Hegemonie medicíny</vt:lpstr>
      <vt:lpstr>Hegemonie medicíny</vt:lpstr>
      <vt:lpstr>Role statistiky</vt:lpstr>
      <vt:lpstr>Role statistiky</vt:lpstr>
      <vt:lpstr>Role statistiky</vt:lpstr>
      <vt:lpstr>Statistika + technologie</vt:lpstr>
      <vt:lpstr>Statistika + technologie</vt:lpstr>
      <vt:lpstr>Konec zlaté éry</vt:lpstr>
      <vt:lpstr>Konec zlaté éry</vt:lpstr>
      <vt:lpstr>Konec zlaté éry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Moc, bezmoc, autorita</vt:lpstr>
      <vt:lpstr>Musí mít zdravotník „navrch“?</vt:lpstr>
      <vt:lpstr>Musí mít zdravotník „navrch“?</vt:lpstr>
      <vt:lpstr>Privilegia zdravotníka</vt:lpstr>
      <vt:lpstr>Privilegia zdravotníka</vt:lpstr>
      <vt:lpstr>Privilegia zdravotníka</vt:lpstr>
      <vt:lpstr>Ukradený porod</vt:lpstr>
      <vt:lpstr>Ukradený porod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Riziková společnost</vt:lpstr>
      <vt:lpstr>Dotazy a připomínky?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Doseděl</dc:creator>
  <cp:lastModifiedBy>Tomáš Tomáš</cp:lastModifiedBy>
  <cp:revision>47</cp:revision>
  <dcterms:created xsi:type="dcterms:W3CDTF">2020-08-19T14:50:42Z</dcterms:created>
  <dcterms:modified xsi:type="dcterms:W3CDTF">2020-10-25T20:05:56Z</dcterms:modified>
</cp:coreProperties>
</file>