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1.xml" ContentType="application/vnd.openxmlformats-officedocument.presentationml.slide+xml"/>
  <Override PartName="/ppt/slides/slide44.xml" ContentType="application/vnd.openxmlformats-officedocument.presentationml.slide+xml"/>
  <Override PartName="/ppt/slides/slide43.xml" ContentType="application/vnd.openxmlformats-officedocument.presentationml.slide+xml"/>
  <Override PartName="/ppt/slides/slide4.xml" ContentType="application/vnd.openxmlformats-officedocument.presentationml.slide+xml"/>
  <Override PartName="/ppt/slides/slide42.xml" ContentType="application/vnd.openxmlformats-officedocument.presentationml.slide+xml"/>
  <Override PartName="/ppt/slides/slide2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2"/>
  </p:sldMasterIdLst>
  <p:notesMasterIdLst>
    <p:notesMasterId r:id="rId47"/>
  </p:notesMasterIdLst>
  <p:handoutMasterIdLst>
    <p:handoutMasterId r:id="rId48"/>
  </p:handoutMasterIdLst>
  <p:sldIdLst>
    <p:sldId id="256" r:id="rId3"/>
    <p:sldId id="265" r:id="rId4"/>
    <p:sldId id="468" r:id="rId5"/>
    <p:sldId id="477" r:id="rId6"/>
    <p:sldId id="469" r:id="rId7"/>
    <p:sldId id="471" r:id="rId8"/>
    <p:sldId id="470" r:id="rId9"/>
    <p:sldId id="472" r:id="rId10"/>
    <p:sldId id="473" r:id="rId11"/>
    <p:sldId id="474" r:id="rId12"/>
    <p:sldId id="475" r:id="rId13"/>
    <p:sldId id="476" r:id="rId14"/>
    <p:sldId id="479" r:id="rId15"/>
    <p:sldId id="478" r:id="rId16"/>
    <p:sldId id="440" r:id="rId17"/>
    <p:sldId id="441" r:id="rId18"/>
    <p:sldId id="481" r:id="rId19"/>
    <p:sldId id="443" r:id="rId20"/>
    <p:sldId id="444" r:id="rId21"/>
    <p:sldId id="446" r:id="rId22"/>
    <p:sldId id="447" r:id="rId23"/>
    <p:sldId id="448" r:id="rId24"/>
    <p:sldId id="449" r:id="rId25"/>
    <p:sldId id="450" r:id="rId26"/>
    <p:sldId id="451" r:id="rId27"/>
    <p:sldId id="452" r:id="rId28"/>
    <p:sldId id="453" r:id="rId29"/>
    <p:sldId id="454" r:id="rId30"/>
    <p:sldId id="455" r:id="rId31"/>
    <p:sldId id="480" r:id="rId32"/>
    <p:sldId id="462" r:id="rId33"/>
    <p:sldId id="463" r:id="rId34"/>
    <p:sldId id="464" r:id="rId35"/>
    <p:sldId id="465" r:id="rId36"/>
    <p:sldId id="466" r:id="rId37"/>
    <p:sldId id="467" r:id="rId38"/>
    <p:sldId id="482" r:id="rId39"/>
    <p:sldId id="458" r:id="rId40"/>
    <p:sldId id="459" r:id="rId41"/>
    <p:sldId id="484" r:id="rId42"/>
    <p:sldId id="483" r:id="rId43"/>
    <p:sldId id="460" r:id="rId44"/>
    <p:sldId id="461" r:id="rId45"/>
    <p:sldId id="312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7" autoAdjust="0"/>
    <p:restoredTop sz="86410"/>
  </p:normalViewPr>
  <p:slideViewPr>
    <p:cSldViewPr>
      <p:cViewPr varScale="1">
        <p:scale>
          <a:sx n="75" d="100"/>
          <a:sy n="75" d="100"/>
        </p:scale>
        <p:origin x="-108" y="-924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customXml" Target="../customXml/item2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theme" Target="theme/theme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customXml" Target="../customXml/item3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675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n-US" smtClean="0"/>
              <a:pPr/>
              <a:t>12/1/2020</a:t>
            </a:fld>
            <a:endParaRPr lang="en-US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91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932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8C2B-0E51-49F1-BE58-7B6C0DF73D99}" type="datetime1">
              <a:rPr lang="en-US" smtClean="0"/>
              <a:t>12/1/2020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5598-394A-4D98-911E-2623520C210C}" type="datetime1">
              <a:rPr lang="en-US" smtClean="0"/>
              <a:t>12/1/2020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C0B4-45D3-43AD-A5C7-9E902DDF157C}" type="datetime1">
              <a:rPr lang="en-US" smtClean="0"/>
              <a:t>12/1/2020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7CA4-B7A6-4EB9-A2E4-54B6B0AD0C51}" type="datetime1">
              <a:rPr lang="en-US" smtClean="0"/>
              <a:t>12/1/2020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2 sloupce tex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6F61-0E71-43FB-A2D8-C279506EA6F6}" type="datetime1">
              <a:rPr lang="en-US" smtClean="0"/>
              <a:t>12/1/2020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6E43-9F87-41EF-BB47-778B8CE08FDB}" type="datetime1">
              <a:rPr lang="en-US" smtClean="0"/>
              <a:t>12/1/2020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D5F36-704D-4B25-BBB4-5E5F1D6FC7AD}" type="datetime1">
              <a:rPr lang="en-US" smtClean="0"/>
              <a:t>12/1/2020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cs-CZ"/>
              <a:t>Kliknutím lze upravit styl.</a:t>
            </a:r>
            <a:endParaRPr lang="en-US"/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DC06FBB8-9762-4B18-AF73-6C563F451229}" type="datetime1">
              <a:rPr lang="en-US" smtClean="0"/>
              <a:t>12/1/2020</a:t>
            </a:fld>
            <a:endParaRPr lang="en-US" sz="1000" dirty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pPr algn="ctr"/>
            <a:endParaRPr lang="en-US" sz="100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zp.cz/poskytovatele/smluvni-vztahy/postup-uzavirani-smluv-pro-zdravotnicke-zarizeni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poskytovatele zdravotních služeb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6A5919BF-C4CC-46CA-80BA-DD023ECB602F}"/>
              </a:ext>
            </a:extLst>
          </p:cNvPr>
          <p:cNvSpPr txBox="1"/>
          <p:nvPr/>
        </p:nvSpPr>
        <p:spPr>
          <a:xfrm>
            <a:off x="5867455" y="623731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/>
              <a:t>Mgr. Petra Lančová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FC16131C-3E0B-4EFB-89D2-84BBC52E4B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</a:t>
            </a:fld>
            <a:endParaRPr lang="en-US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xmlns="" id="{038721B1-C80D-4672-9AE9-2F7F44A37B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smrtí </a:t>
            </a:r>
            <a:r>
              <a:rPr lang="cs-CZ" sz="2000" dirty="0" smtClean="0"/>
              <a:t>podnikatele</a:t>
            </a:r>
          </a:p>
          <a:p>
            <a:r>
              <a:rPr lang="cs-CZ" sz="2000" dirty="0" smtClean="0"/>
              <a:t>zánikem </a:t>
            </a:r>
            <a:r>
              <a:rPr lang="cs-CZ" sz="2000" dirty="0"/>
              <a:t>právnické </a:t>
            </a:r>
            <a:r>
              <a:rPr lang="cs-CZ" sz="2000" dirty="0" smtClean="0"/>
              <a:t>osoby</a:t>
            </a:r>
          </a:p>
          <a:p>
            <a:r>
              <a:rPr lang="cs-CZ" sz="2000" dirty="0" smtClean="0"/>
              <a:t>uplynutím </a:t>
            </a:r>
            <a:r>
              <a:rPr lang="cs-CZ" sz="2000" dirty="0"/>
              <a:t>doby, pokud bylo živnostenské oprávnění omezeno na dobu určitou,</a:t>
            </a:r>
          </a:p>
          <a:p>
            <a:r>
              <a:rPr lang="cs-CZ" sz="2000" dirty="0" smtClean="0"/>
              <a:t>výmazem </a:t>
            </a:r>
            <a:r>
              <a:rPr lang="cs-CZ" sz="2000" dirty="0"/>
              <a:t>zahraniční osoby povinně zapsané v obchodním rejstříku nebo jejího předmětu podnikání z obchodního rejstříku,</a:t>
            </a:r>
          </a:p>
          <a:p>
            <a:r>
              <a:rPr lang="cs-CZ" sz="2000" dirty="0" smtClean="0"/>
              <a:t>stanoví-li </a:t>
            </a:r>
            <a:r>
              <a:rPr lang="cs-CZ" sz="2000" dirty="0"/>
              <a:t>tak zvláštní právní předpis,</a:t>
            </a:r>
          </a:p>
          <a:p>
            <a:r>
              <a:rPr lang="cs-CZ" sz="2000" dirty="0" smtClean="0"/>
              <a:t>rozhodnutím </a:t>
            </a:r>
            <a:r>
              <a:rPr lang="cs-CZ" sz="2000" dirty="0"/>
              <a:t>živnostenského úřadu o zrušení živnostenského oprávnění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000" dirty="0"/>
              <a:t>Živnostenský úřad zruší živnostenské oprávnění jestliže podnikatel již nesplňuje </a:t>
            </a:r>
            <a:r>
              <a:rPr lang="cs-CZ" sz="2000" dirty="0" smtClean="0"/>
              <a:t>podmínky, nastanou překážky, podnikatel o to požádá.</a:t>
            </a: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živnosti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774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u</a:t>
            </a:r>
            <a:r>
              <a:rPr lang="cs-CZ" sz="2000" dirty="0" smtClean="0"/>
              <a:t>vedené se vztahuje také na právnické osoby!</a:t>
            </a:r>
          </a:p>
          <a:p>
            <a:endParaRPr lang="cs-CZ" sz="2000" dirty="0" smtClean="0"/>
          </a:p>
          <a:p>
            <a:r>
              <a:rPr lang="cs-CZ" sz="2000" dirty="0"/>
              <a:t>p</a:t>
            </a:r>
            <a:r>
              <a:rPr lang="cs-CZ" sz="2000" dirty="0" smtClean="0"/>
              <a:t>okud se rozhodnete podnikat jako právnická osoba (typicky s.r.o.), je kromě založení obchodní společnosti třeba myslet také na získání živnostenského oprávnění</a:t>
            </a:r>
          </a:p>
          <a:p>
            <a:endParaRPr lang="cs-CZ" sz="2000" dirty="0"/>
          </a:p>
          <a:p>
            <a:r>
              <a:rPr lang="cs-CZ" sz="2000" dirty="0"/>
              <a:t>z</a:t>
            </a:r>
            <a:r>
              <a:rPr lang="cs-CZ" sz="2000" dirty="0" smtClean="0"/>
              <a:t>aložení obchodní společnosti vyžaduje zakladatelskou listinou sepsanou u notáře, doložení dalších dokumentů a podání návrhu na zápis do obchodního rejstříku – trvá cca několik týdnů, vyjde to na cca 10 000 až 20 000 Kč</a:t>
            </a:r>
          </a:p>
          <a:p>
            <a:endParaRPr lang="cs-CZ" sz="2000" dirty="0"/>
          </a:p>
          <a:p>
            <a:r>
              <a:rPr lang="cs-CZ" sz="2000" dirty="0"/>
              <a:t>n</a:t>
            </a:r>
            <a:r>
              <a:rPr lang="cs-CZ" sz="2000" dirty="0" smtClean="0"/>
              <a:t>ázev společnosti musí být nezaměnitelný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Živnostenské podnikání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44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</a:t>
            </a:r>
            <a:r>
              <a:rPr lang="cs-CZ" sz="2000" dirty="0" smtClean="0"/>
              <a:t>ovinnost mít založen bankovní účet</a:t>
            </a:r>
          </a:p>
          <a:p>
            <a:r>
              <a:rPr lang="cs-CZ" sz="2000" dirty="0"/>
              <a:t>p</a:t>
            </a:r>
            <a:r>
              <a:rPr lang="cs-CZ" sz="2000" dirty="0" smtClean="0"/>
              <a:t>ovinnost být registrován na finančním úřadě</a:t>
            </a:r>
          </a:p>
          <a:p>
            <a:r>
              <a:rPr lang="cs-CZ" sz="2000" dirty="0"/>
              <a:t>p</a:t>
            </a:r>
            <a:r>
              <a:rPr lang="cs-CZ" sz="2000" dirty="0" smtClean="0"/>
              <a:t>ovinnost se ohlásit na správě </a:t>
            </a:r>
            <a:r>
              <a:rPr lang="cs-CZ" sz="2000" dirty="0"/>
              <a:t>sociálního a zdravotního </a:t>
            </a:r>
            <a:r>
              <a:rPr lang="cs-CZ" sz="2000" dirty="0" smtClean="0"/>
              <a:t>pojištění</a:t>
            </a:r>
          </a:p>
          <a:p>
            <a:r>
              <a:rPr lang="cs-CZ" sz="2000" dirty="0"/>
              <a:t>a</a:t>
            </a:r>
            <a:r>
              <a:rPr lang="cs-CZ" sz="2000" dirty="0" smtClean="0"/>
              <a:t>td.</a:t>
            </a:r>
          </a:p>
          <a:p>
            <a:endParaRPr lang="cs-CZ" sz="2000" dirty="0"/>
          </a:p>
          <a:p>
            <a:r>
              <a:rPr lang="cs-CZ" sz="2000" dirty="0"/>
              <a:t>z</a:t>
            </a:r>
            <a:r>
              <a:rPr lang="cs-CZ" sz="2000" dirty="0" smtClean="0"/>
              <a:t>ískat oprávnění k poskytování zdravotních služeb!</a:t>
            </a:r>
          </a:p>
          <a:p>
            <a:endParaRPr lang="cs-CZ" sz="2000" dirty="0"/>
          </a:p>
          <a:p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Versus být zaměstnancem</a:t>
            </a:r>
          </a:p>
          <a:p>
            <a:endParaRPr lang="cs-CZ" sz="2000" dirty="0" smtClean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Podnikání – další povinnosti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48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Poskytování zdravotních služeb</a:t>
            </a:r>
            <a:endParaRPr lang="cs-CZ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xmlns="" id="{038721B1-C80D-4672-9AE9-2F7F44A37B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687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fyzická nebo právnická osoba, která má oprávnění k poskytování zdravotních služeb podle zákona č. 372/2011 Sb.</a:t>
            </a:r>
          </a:p>
          <a:p>
            <a:endParaRPr lang="cs-CZ" dirty="0"/>
          </a:p>
          <a:p>
            <a:r>
              <a:rPr lang="cs-CZ" dirty="0"/>
              <a:t>Zdravotní služby = poskytování zdravotní péče podle zákona zdravotnickými pracovníky, a </a:t>
            </a:r>
            <a:r>
              <a:rPr lang="cs-CZ" b="1" dirty="0"/>
              <a:t>dále činnosti vykonávané jinými odbornými pracovníky</a:t>
            </a:r>
            <a:r>
              <a:rPr lang="cs-CZ" dirty="0"/>
              <a:t>, jsou-li tyto činnosti vykonávány v přímé souvislosti s poskytováním zdravotní péče</a:t>
            </a:r>
          </a:p>
          <a:p>
            <a:endParaRPr lang="cs-CZ" dirty="0"/>
          </a:p>
          <a:p>
            <a:r>
              <a:rPr lang="cs-CZ" dirty="0"/>
              <a:t>Zdravotnické zařízení = prostory určené pro poskytování zdravotních služeb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Poskytovatel zdravotních služeb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323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m</a:t>
            </a:r>
            <a:r>
              <a:rPr lang="cs-CZ" dirty="0" smtClean="0"/>
              <a:t>ožné pouze na základě oprávnění k poskytování zdravotních služeb</a:t>
            </a:r>
          </a:p>
          <a:p>
            <a:pPr lvl="0"/>
            <a:r>
              <a:rPr lang="cs-CZ" dirty="0" smtClean="0"/>
              <a:t>pouze služby </a:t>
            </a:r>
            <a:r>
              <a:rPr lang="cs-CZ" dirty="0"/>
              <a:t>uvedené v oprávnění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bez oprávnění pouze:</a:t>
            </a:r>
          </a:p>
          <a:p>
            <a:pPr lvl="2"/>
            <a:r>
              <a:rPr lang="cs-CZ" dirty="0"/>
              <a:t>odborná první pomoc</a:t>
            </a:r>
          </a:p>
          <a:p>
            <a:pPr lvl="2"/>
            <a:r>
              <a:rPr lang="cs-CZ" dirty="0"/>
              <a:t>v zařízeních sociálních služeb podle zákona o sociálních službách</a:t>
            </a:r>
          </a:p>
          <a:p>
            <a:pPr lvl="2"/>
            <a:r>
              <a:rPr lang="cs-CZ" dirty="0"/>
              <a:t>zajistit převoz osoby, jejíž zdravotní stav to vyžaduje, ze zahraničí do České republiky nebo naopak</a:t>
            </a:r>
          </a:p>
          <a:p>
            <a:pPr lvl="2"/>
            <a:r>
              <a:rPr lang="cs-CZ" dirty="0"/>
              <a:t>oprávněná osoba jiného státu - dle přepisů jiného státu, dočasná činnost na území ČR, osoby usazené, se sídlem ve státě EU, EHP, Švýcarské konfederaci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prostřednictvím osob způsobilých k výkonu zdravotnického povolání</a:t>
            </a:r>
          </a:p>
          <a:p>
            <a:pPr marL="914400" lvl="2" indent="0">
              <a:buNone/>
            </a:pPr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Poskytování zdravotních služeb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05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m</a:t>
            </a:r>
            <a:r>
              <a:rPr lang="cs-CZ" dirty="0" smtClean="0"/>
              <a:t>usí být splněny požadavky podle předpisů v době kdy žádám o oprávnění!</a:t>
            </a:r>
          </a:p>
          <a:p>
            <a:pPr lvl="0"/>
            <a:endParaRPr lang="cs-CZ" dirty="0"/>
          </a:p>
          <a:p>
            <a:pPr lvl="0"/>
            <a:r>
              <a:rPr lang="cs-CZ" dirty="0" smtClean="0"/>
              <a:t>požadavky </a:t>
            </a:r>
            <a:r>
              <a:rPr lang="cs-CZ" dirty="0"/>
              <a:t>na minimální personální zabezpečení zdravotních </a:t>
            </a:r>
            <a:r>
              <a:rPr lang="cs-CZ" dirty="0" smtClean="0"/>
              <a:t>služeb</a:t>
            </a:r>
          </a:p>
          <a:p>
            <a:pPr lvl="2"/>
            <a:r>
              <a:rPr lang="cs-CZ" dirty="0" smtClean="0"/>
              <a:t>vyhláška </a:t>
            </a:r>
            <a:r>
              <a:rPr lang="cs-CZ" dirty="0"/>
              <a:t>č. 99/2012 Sb., o požadavcích na minimální personální zabezpečení zdravotních </a:t>
            </a:r>
            <a:r>
              <a:rPr lang="cs-CZ" dirty="0" smtClean="0"/>
              <a:t>služeb</a:t>
            </a:r>
          </a:p>
          <a:p>
            <a:pPr lvl="2"/>
            <a:r>
              <a:rPr lang="cs-CZ" dirty="0"/>
              <a:t>např. </a:t>
            </a:r>
            <a:r>
              <a:rPr lang="cs-CZ" dirty="0" smtClean="0"/>
              <a:t>ambulantní </a:t>
            </a:r>
            <a:r>
              <a:rPr lang="cs-CZ" dirty="0"/>
              <a:t>péče podle oborů zdravotní péče - obory nelékařských zdravotnických povolání – </a:t>
            </a:r>
            <a:r>
              <a:rPr lang="cs-CZ" b="1" dirty="0" smtClean="0"/>
              <a:t>fyzioterapeut</a:t>
            </a:r>
            <a:r>
              <a:rPr lang="cs-CZ" dirty="0" smtClean="0"/>
              <a:t>: </a:t>
            </a:r>
          </a:p>
          <a:p>
            <a:pPr marL="1828800" lvl="3" indent="-457200">
              <a:buFont typeface="+mj-lt"/>
              <a:buAutoNum type="alphaLcParenR"/>
            </a:pPr>
            <a:r>
              <a:rPr lang="cs-CZ" dirty="0" smtClean="0"/>
              <a:t>fyzioterapeut způsobilý k výkonu povolání bez odborného dohledu nebo</a:t>
            </a:r>
          </a:p>
          <a:p>
            <a:pPr marL="1828800" lvl="3" indent="-457200">
              <a:buFont typeface="+mj-lt"/>
              <a:buAutoNum type="alphaLcParenR"/>
            </a:pPr>
            <a:r>
              <a:rPr lang="cs-CZ" dirty="0" smtClean="0"/>
              <a:t>fyzioterapeut se specializovanou způsobilostí způsobilý k výkonu povolání bez odborného dohledu, pokud jsou vykonávány činnosti podle jiného právního předpisu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ve </a:t>
            </a:r>
            <a:r>
              <a:rPr lang="cs-CZ" dirty="0"/>
              <a:t>zdravotnických zařízeních v místech uvedených v oprávnění k poskytování zdravotních </a:t>
            </a:r>
            <a:r>
              <a:rPr lang="cs-CZ" dirty="0" smtClean="0"/>
              <a:t>služeb</a:t>
            </a:r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Poskytování zdravotních služeb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23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technické </a:t>
            </a:r>
            <a:r>
              <a:rPr lang="cs-CZ" dirty="0"/>
              <a:t>a věcné vybavení zdravotnických zařízení musí odpovídat oborům, druhu a formě poskytované zdravotní </a:t>
            </a:r>
            <a:r>
              <a:rPr lang="cs-CZ" dirty="0" smtClean="0"/>
              <a:t>péče</a:t>
            </a:r>
          </a:p>
          <a:p>
            <a:pPr lvl="2"/>
            <a:r>
              <a:rPr lang="cs-CZ" dirty="0" smtClean="0"/>
              <a:t>vyhláška </a:t>
            </a:r>
            <a:r>
              <a:rPr lang="cs-CZ" dirty="0"/>
              <a:t>č. 92/2012 Sb</a:t>
            </a:r>
            <a:r>
              <a:rPr lang="cs-CZ" dirty="0" smtClean="0"/>
              <a:t>., </a:t>
            </a:r>
            <a:r>
              <a:rPr lang="cs-CZ" dirty="0"/>
              <a:t>o požadavcích na minimální technické a věcné vybavení zdravotnických zařízení a kontaktních pracovišť domácí </a:t>
            </a:r>
            <a:r>
              <a:rPr lang="cs-CZ" dirty="0" smtClean="0"/>
              <a:t>péče</a:t>
            </a:r>
          </a:p>
          <a:p>
            <a:pPr lvl="2"/>
            <a:r>
              <a:rPr lang="cs-CZ" dirty="0"/>
              <a:t>s</a:t>
            </a:r>
            <a:r>
              <a:rPr lang="cs-CZ" dirty="0" smtClean="0"/>
              <a:t>polečné požadavky pro všechny obory + podle oboru, např. </a:t>
            </a:r>
            <a:r>
              <a:rPr lang="cs-CZ" dirty="0" err="1" smtClean="0"/>
              <a:t>optometrista</a:t>
            </a:r>
            <a:r>
              <a:rPr lang="cs-CZ" dirty="0" smtClean="0"/>
              <a:t>:</a:t>
            </a:r>
          </a:p>
          <a:p>
            <a:pPr lvl="4"/>
            <a:r>
              <a:rPr lang="cs-CZ" dirty="0"/>
              <a:t>vyšetřovací křeslo s lampou</a:t>
            </a:r>
            <a:r>
              <a:rPr lang="cs-CZ" dirty="0" smtClean="0"/>
              <a:t>,</a:t>
            </a:r>
            <a:endParaRPr lang="cs-CZ" dirty="0"/>
          </a:p>
          <a:p>
            <a:pPr lvl="4"/>
            <a:r>
              <a:rPr lang="cs-CZ" dirty="0" smtClean="0"/>
              <a:t>brýlová </a:t>
            </a:r>
            <a:r>
              <a:rPr lang="cs-CZ" dirty="0"/>
              <a:t>skříň</a:t>
            </a:r>
            <a:r>
              <a:rPr lang="cs-CZ" dirty="0" smtClean="0"/>
              <a:t>,</a:t>
            </a:r>
            <a:endParaRPr lang="cs-CZ" dirty="0"/>
          </a:p>
          <a:p>
            <a:pPr lvl="4"/>
            <a:r>
              <a:rPr lang="cs-CZ" dirty="0" smtClean="0"/>
              <a:t>štěrbinová </a:t>
            </a:r>
            <a:r>
              <a:rPr lang="cs-CZ" dirty="0"/>
              <a:t>lampa</a:t>
            </a:r>
            <a:r>
              <a:rPr lang="cs-CZ" dirty="0" smtClean="0"/>
              <a:t>,</a:t>
            </a:r>
            <a:endParaRPr lang="cs-CZ" dirty="0"/>
          </a:p>
          <a:p>
            <a:pPr lvl="4"/>
            <a:r>
              <a:rPr lang="cs-CZ" dirty="0" smtClean="0"/>
              <a:t>optotypy,</a:t>
            </a:r>
            <a:endParaRPr lang="cs-CZ" dirty="0"/>
          </a:p>
          <a:p>
            <a:pPr lvl="4"/>
            <a:r>
              <a:rPr lang="cs-CZ" dirty="0" smtClean="0"/>
              <a:t>vybavení </a:t>
            </a:r>
            <a:r>
              <a:rPr lang="cs-CZ" dirty="0"/>
              <a:t>k určení barvocitu</a:t>
            </a:r>
            <a:r>
              <a:rPr lang="cs-CZ" dirty="0" smtClean="0"/>
              <a:t>,</a:t>
            </a:r>
            <a:endParaRPr lang="cs-CZ" dirty="0"/>
          </a:p>
          <a:p>
            <a:pPr lvl="4"/>
            <a:r>
              <a:rPr lang="cs-CZ" dirty="0"/>
              <a:t>z</a:t>
            </a:r>
            <a:r>
              <a:rPr lang="cs-CZ" dirty="0" smtClean="0"/>
              <a:t>ácvikový </a:t>
            </a:r>
            <a:r>
              <a:rPr lang="cs-CZ" dirty="0"/>
              <a:t>stolek se zrcadlem a osvětlením</a:t>
            </a:r>
            <a:r>
              <a:rPr lang="cs-CZ" dirty="0" smtClean="0"/>
              <a:t>,</a:t>
            </a:r>
            <a:endParaRPr lang="cs-CZ" dirty="0"/>
          </a:p>
          <a:p>
            <a:pPr lvl="4"/>
            <a:r>
              <a:rPr lang="cs-CZ" dirty="0" smtClean="0"/>
              <a:t>přístroj </a:t>
            </a:r>
            <a:r>
              <a:rPr lang="cs-CZ" dirty="0"/>
              <a:t>na měření zakřivení oční rohovky</a:t>
            </a:r>
            <a:r>
              <a:rPr lang="cs-CZ" dirty="0" smtClean="0"/>
              <a:t>,</a:t>
            </a:r>
            <a:endParaRPr lang="cs-CZ" dirty="0"/>
          </a:p>
          <a:p>
            <a:pPr lvl="4"/>
            <a:r>
              <a:rPr lang="cs-CZ" dirty="0" err="1" smtClean="0"/>
              <a:t>fokometr</a:t>
            </a:r>
            <a:r>
              <a:rPr lang="cs-CZ" dirty="0" smtClean="0"/>
              <a:t>,</a:t>
            </a:r>
            <a:endParaRPr lang="cs-CZ" dirty="0"/>
          </a:p>
          <a:p>
            <a:pPr lvl="4"/>
            <a:r>
              <a:rPr lang="cs-CZ" dirty="0" err="1" smtClean="0"/>
              <a:t>skiaskop</a:t>
            </a:r>
            <a:r>
              <a:rPr lang="cs-CZ" dirty="0" smtClean="0"/>
              <a:t> </a:t>
            </a:r>
            <a:r>
              <a:rPr lang="cs-CZ" dirty="0"/>
              <a:t>nebo </a:t>
            </a:r>
            <a:r>
              <a:rPr lang="cs-CZ" dirty="0" err="1"/>
              <a:t>autorefraktometr</a:t>
            </a:r>
            <a:r>
              <a:rPr lang="cs-CZ" dirty="0" smtClean="0"/>
              <a:t>,</a:t>
            </a:r>
            <a:endParaRPr lang="cs-CZ" dirty="0"/>
          </a:p>
          <a:p>
            <a:pPr lvl="4"/>
            <a:r>
              <a:rPr lang="cs-CZ" dirty="0" smtClean="0"/>
              <a:t>zařízení </a:t>
            </a:r>
            <a:r>
              <a:rPr lang="cs-CZ" dirty="0"/>
              <a:t>k zatemnění oken, pokud je prováděna skiaskopie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Poskytování zdravotních služeb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7032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povolání lékaře, zubního lékaře nebo farmaceuta nebo způsobilost k výkonu povolání zdravotnického pracovníka nelékařského povolání bez přímého vedení a odborného dohledu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poskytovatel, který je fyzickou osobou, </a:t>
            </a:r>
            <a:r>
              <a:rPr lang="cs-CZ" b="1" dirty="0"/>
              <a:t>musí být způsobilý k samostatnému výkonu zdravotnického povolání</a:t>
            </a:r>
            <a:r>
              <a:rPr lang="cs-CZ" dirty="0"/>
              <a:t> </a:t>
            </a:r>
            <a:r>
              <a:rPr lang="cs-CZ" dirty="0" smtClean="0"/>
              <a:t>(zákon č. 96/2004 Sb.)</a:t>
            </a:r>
            <a:endParaRPr lang="cs-CZ" b="1" dirty="0"/>
          </a:p>
          <a:p>
            <a:pPr lvl="0"/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Způsobilost k samostatnému výkonu zdravotnického povolání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499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za bezúhonného se pro účely tohoto zákona považuje ten, kdo nebyl pravomocně odsouzen:</a:t>
            </a:r>
          </a:p>
          <a:p>
            <a:pPr lvl="2"/>
            <a:r>
              <a:rPr lang="cs-CZ" dirty="0"/>
              <a:t>za úmyslný trestný čin k nepodmíněnému trestu odnětí svobody v trvání alespoň 1 roku</a:t>
            </a:r>
          </a:p>
          <a:p>
            <a:pPr lvl="2"/>
            <a:r>
              <a:rPr lang="cs-CZ" dirty="0"/>
              <a:t>za trestný čin spáchaný při poskytování zdravotních služeb</a:t>
            </a:r>
          </a:p>
          <a:p>
            <a:pPr marL="914400" lvl="2" indent="0">
              <a:buNone/>
            </a:pPr>
            <a:r>
              <a:rPr lang="pl-PL" dirty="0"/>
              <a:t>anebo se na něho hledí, jako by nebyl odsouzen.</a:t>
            </a:r>
          </a:p>
          <a:p>
            <a:pPr marL="914400" lvl="2" indent="0">
              <a:buNone/>
            </a:pPr>
            <a:endParaRPr lang="cs-CZ" dirty="0"/>
          </a:p>
          <a:p>
            <a:pPr lvl="0"/>
            <a:r>
              <a:rPr lang="cs-CZ" dirty="0"/>
              <a:t>dokládá se výpisem z evidence Rejstříku trestů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Bezúhonnost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621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marL="0" indent="0" algn="just" defTabSz="891737">
              <a:spcAft>
                <a:spcPts val="513"/>
              </a:spcAft>
              <a:buNone/>
              <a:defRPr/>
            </a:pPr>
            <a:r>
              <a:rPr lang="cs-CZ" altLang="cs-CZ" sz="2000" b="1" dirty="0"/>
              <a:t>Poskytovatel zdravotních služeb</a:t>
            </a:r>
          </a:p>
          <a:p>
            <a:pPr marL="0" indent="0" algn="just" defTabSz="891737">
              <a:spcAft>
                <a:spcPts val="513"/>
              </a:spcAft>
              <a:buNone/>
              <a:defRPr/>
            </a:pPr>
            <a:endParaRPr lang="cs-CZ" altLang="cs-CZ" sz="2000" dirty="0"/>
          </a:p>
          <a:p>
            <a:pPr algn="just" defTabSz="891737">
              <a:spcAft>
                <a:spcPts val="513"/>
              </a:spcAft>
              <a:defRPr/>
            </a:pPr>
            <a:r>
              <a:rPr lang="cs-CZ" altLang="cs-CZ" sz="2000" dirty="0"/>
              <a:t>fyzická nebo právnická osoba, která má oprávnění k poskytování zdravotních služeb podle zákona č. 372/2011 Sb.</a:t>
            </a:r>
          </a:p>
          <a:p>
            <a:pPr algn="just" defTabSz="891737">
              <a:spcAft>
                <a:spcPts val="513"/>
              </a:spcAft>
              <a:defRPr/>
            </a:pPr>
            <a:r>
              <a:rPr lang="cs-CZ" altLang="cs-CZ" sz="2000" dirty="0"/>
              <a:t>personál</a:t>
            </a:r>
          </a:p>
          <a:p>
            <a:pPr algn="just" defTabSz="891737">
              <a:spcAft>
                <a:spcPts val="513"/>
              </a:spcAft>
              <a:defRPr/>
            </a:pPr>
            <a:r>
              <a:rPr lang="cs-CZ" altLang="cs-CZ" sz="2000" dirty="0"/>
              <a:t>zdravotnické zařízení – prostory</a:t>
            </a:r>
          </a:p>
          <a:p>
            <a:pPr algn="just" defTabSz="891737">
              <a:spcAft>
                <a:spcPts val="513"/>
              </a:spcAft>
              <a:defRPr/>
            </a:pPr>
            <a:r>
              <a:rPr lang="cs-CZ" altLang="cs-CZ" sz="2000" dirty="0"/>
              <a:t>technické a věcné vybavení</a:t>
            </a:r>
          </a:p>
          <a:p>
            <a:pPr algn="just" defTabSz="891737">
              <a:spcAft>
                <a:spcPts val="513"/>
              </a:spcAft>
              <a:defRPr/>
            </a:pPr>
            <a:endParaRPr lang="cs-CZ" altLang="cs-CZ" sz="2000" dirty="0"/>
          </a:p>
          <a:p>
            <a:pPr algn="just" defTabSz="891737">
              <a:spcAft>
                <a:spcPts val="513"/>
              </a:spcAft>
              <a:defRPr/>
            </a:pPr>
            <a:r>
              <a:rPr lang="cs-CZ" altLang="cs-CZ" sz="2000" dirty="0"/>
              <a:t>oprávnění</a:t>
            </a:r>
            <a:endParaRPr lang="cs-CZ" altLang="cs-CZ" sz="1800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02CDAA61-AA14-4117-8DE0-273EC9C2D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Zdravotnický pracovník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odborná/specializovaná způsobilost</a:t>
            </a:r>
          </a:p>
          <a:p>
            <a:r>
              <a:rPr lang="cs-CZ" sz="2000" dirty="0"/>
              <a:t>zdravotní stav</a:t>
            </a:r>
          </a:p>
          <a:p>
            <a:r>
              <a:rPr lang="cs-CZ" sz="2000" dirty="0"/>
              <a:t>bezúhonnost</a:t>
            </a:r>
          </a:p>
          <a:p>
            <a:endParaRPr lang="cs-CZ" sz="2000" dirty="0"/>
          </a:p>
          <a:p>
            <a:r>
              <a:rPr lang="cs-CZ" sz="2000" dirty="0"/>
              <a:t>případně členství v komoře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poskytuje zdravotní služby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B9C8513C-1497-42DD-AA5A-53CC55E4A4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074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krajský úřad podle místa poskytování ZS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Ministerstvo obrany nebo Ministerstvo spravedlnosti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Ministerstvo vnitra</a:t>
            </a:r>
          </a:p>
          <a:p>
            <a:pPr lvl="0"/>
            <a:endParaRPr lang="cs-CZ" dirty="0"/>
          </a:p>
          <a:p>
            <a:pPr marL="0" lvl="0" indent="0">
              <a:buNone/>
            </a:pPr>
            <a:r>
              <a:rPr lang="cs-CZ" dirty="0"/>
              <a:t>jen na základě souhlasného závazného stanoviska </a:t>
            </a:r>
            <a:r>
              <a:rPr lang="cs-CZ" b="1" dirty="0"/>
              <a:t>Státního ústavu pro kontrolu léčiv </a:t>
            </a:r>
            <a:r>
              <a:rPr lang="cs-CZ" dirty="0"/>
              <a:t>k technickému a věcnému vybavení zdravotnického zařízení</a:t>
            </a:r>
          </a:p>
          <a:p>
            <a:pPr lvl="0"/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 udělení oprávnění rozhoduje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61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dosažení věku 18 let</a:t>
            </a:r>
          </a:p>
          <a:p>
            <a:r>
              <a:rPr lang="cs-CZ" dirty="0"/>
              <a:t>plná svéprávnost</a:t>
            </a:r>
          </a:p>
          <a:p>
            <a:r>
              <a:rPr lang="cs-CZ" dirty="0"/>
              <a:t>bezúhonnost</a:t>
            </a:r>
          </a:p>
          <a:p>
            <a:r>
              <a:rPr lang="cs-CZ" dirty="0"/>
              <a:t>povolení k pobytu na území ČR</a:t>
            </a:r>
          </a:p>
          <a:p>
            <a:r>
              <a:rPr lang="cs-CZ" dirty="0"/>
              <a:t>způsobilost k samostatnému výkonu zdravotnického povolání / odborný zástupce</a:t>
            </a:r>
          </a:p>
          <a:p>
            <a:r>
              <a:rPr lang="cs-CZ" dirty="0"/>
              <a:t>oprávnění k užívání zdravotnické zařízení </a:t>
            </a:r>
          </a:p>
          <a:p>
            <a:r>
              <a:rPr lang="cs-CZ" dirty="0"/>
              <a:t>splnění požadavků na personální zabezpečení</a:t>
            </a:r>
          </a:p>
          <a:p>
            <a:r>
              <a:rPr lang="cs-CZ" dirty="0"/>
              <a:t>doložení stanovisek SÚKL, KHS, MZ</a:t>
            </a:r>
          </a:p>
          <a:p>
            <a:r>
              <a:rPr lang="cs-CZ" dirty="0"/>
              <a:t>osobně způsobilá / odborný zástupce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Podmínky udělení oprávnění - FO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702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bezúhonnost – statutární orgán/ jeho členové / vedoucí organizační složky státu / organizační složky územního samosprávného celku</a:t>
            </a:r>
          </a:p>
          <a:p>
            <a:r>
              <a:rPr lang="cs-CZ" sz="2400" dirty="0"/>
              <a:t>ustavení odborného zástupce</a:t>
            </a:r>
          </a:p>
          <a:p>
            <a:r>
              <a:rPr lang="cs-CZ" sz="2400" dirty="0"/>
              <a:t>oprávnění k užívání zdravotnické zařízení (technické a věcné vybavení)</a:t>
            </a:r>
          </a:p>
          <a:p>
            <a:r>
              <a:rPr lang="cs-CZ" sz="2400" dirty="0"/>
              <a:t>splnění požadavků na personální zabezpečení</a:t>
            </a:r>
          </a:p>
          <a:p>
            <a:r>
              <a:rPr lang="cs-CZ" sz="2400" dirty="0"/>
              <a:t>doložení stanovisek SÚKL, KHS, MZ</a:t>
            </a:r>
          </a:p>
          <a:p>
            <a:r>
              <a:rPr lang="cs-CZ" sz="2400" dirty="0"/>
              <a:t>odborný zástupce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Podmínky udělení oprávnění - PO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931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soudem nebo správním orgánem udělen zákaz činnosti </a:t>
            </a:r>
          </a:p>
          <a:p>
            <a:endParaRPr lang="cs-CZ" dirty="0"/>
          </a:p>
          <a:p>
            <a:r>
              <a:rPr lang="cs-CZ" dirty="0"/>
              <a:t>po dobu 3 let ode dne nabytí právní moci rozhodnutí o odnětí oprávnění</a:t>
            </a:r>
          </a:p>
          <a:p>
            <a:endParaRPr lang="cs-CZ" dirty="0"/>
          </a:p>
          <a:p>
            <a:r>
              <a:rPr lang="cs-CZ" dirty="0"/>
              <a:t> překážky související s insolvenčním řízení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Překážky udělení oprávnění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628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400" dirty="0"/>
              <a:t>povinné náležitosti podle zákona</a:t>
            </a:r>
          </a:p>
          <a:p>
            <a:pPr lvl="2"/>
            <a:r>
              <a:rPr lang="cs-CZ" i="1" dirty="0"/>
              <a:t>údaje o žadateli</a:t>
            </a:r>
            <a:endParaRPr lang="cs-CZ" dirty="0"/>
          </a:p>
          <a:p>
            <a:pPr lvl="2"/>
            <a:r>
              <a:rPr lang="cs-CZ" i="1" dirty="0"/>
              <a:t>údaje o odborném zástupci</a:t>
            </a:r>
            <a:endParaRPr lang="cs-CZ" dirty="0"/>
          </a:p>
          <a:p>
            <a:pPr lvl="2"/>
            <a:r>
              <a:rPr lang="cs-CZ" i="1" dirty="0"/>
              <a:t>údaje o místu poskytování ZS</a:t>
            </a:r>
            <a:endParaRPr lang="cs-CZ" dirty="0"/>
          </a:p>
          <a:p>
            <a:pPr lvl="2"/>
            <a:r>
              <a:rPr lang="cs-CZ" i="1" dirty="0"/>
              <a:t>formy, obory a druhy poskytované zdravotní péče</a:t>
            </a:r>
            <a:endParaRPr lang="cs-CZ" dirty="0"/>
          </a:p>
          <a:p>
            <a:pPr lvl="2"/>
            <a:r>
              <a:rPr lang="cs-CZ" i="1" dirty="0"/>
              <a:t>datum, kdy žadatel hodlá zahájit poskytování ZS</a:t>
            </a:r>
            <a:endParaRPr lang="cs-CZ" dirty="0"/>
          </a:p>
          <a:p>
            <a:pPr lvl="2"/>
            <a:r>
              <a:rPr lang="cs-CZ" i="1" dirty="0"/>
              <a:t>doba, po kterou žadatel hodlá zdravotní služby poskytovat, pokud žádá o udělení oprávnění na dobu určitou</a:t>
            </a:r>
            <a:endParaRPr lang="cs-CZ" dirty="0"/>
          </a:p>
          <a:p>
            <a:pPr lvl="2"/>
            <a:r>
              <a:rPr lang="cs-CZ" i="1" dirty="0"/>
              <a:t>doklady k žádosti</a:t>
            </a:r>
            <a:endParaRPr lang="cs-CZ" dirty="0"/>
          </a:p>
          <a:p>
            <a:pPr marL="914400" lvl="2" indent="0">
              <a:buNone/>
            </a:pPr>
            <a:endParaRPr lang="cs-CZ" sz="3400" dirty="0"/>
          </a:p>
          <a:p>
            <a:r>
              <a:rPr lang="cs-CZ" sz="3400" dirty="0"/>
              <a:t>povinnost skutečnosti doložit doklady (o způsobilosti, o bezúhonnost, seznam zdravotnických pracovníků apod.)</a:t>
            </a:r>
          </a:p>
          <a:p>
            <a:endParaRPr lang="cs-CZ" dirty="0"/>
          </a:p>
          <a:p>
            <a:r>
              <a:rPr lang="cs-CZ" sz="2600" dirty="0"/>
              <a:t>pokud budou ZS poskytovány u jiného poskytovatele v jeho ZZ - smlouvu s poskytovatelem, který provozuje zdravotnické zařízení v němž bude žadatel zdravotní služby poskytovat, opravňující žadatele využívat technické a věcné vybavení zdravotnického zařízení a personální zabezpečení zdravotních služeb tohoto poskytovatele k poskytování zdravotních služeb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Žádost o udělení oprávnění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909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rozhoduje Krajský úřad na základě doložených skutečností</a:t>
            </a:r>
          </a:p>
          <a:p>
            <a:r>
              <a:rPr lang="cs-CZ" dirty="0"/>
              <a:t>pokud vše splněno – udělí oprávnění</a:t>
            </a:r>
          </a:p>
          <a:p>
            <a:r>
              <a:rPr lang="cs-CZ" dirty="0"/>
              <a:t>v rozhodnutí je uvedeno, na jakou dobu de uděluje a datum zahájení poskytování ZS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Povinnost poskytovatele hlásit změny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Rozhodnutí o udělení oprávnění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437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smrtí poskytovatele</a:t>
            </a:r>
          </a:p>
          <a:p>
            <a:r>
              <a:rPr lang="cs-CZ" b="1" dirty="0"/>
              <a:t>zánikem poskytovatele</a:t>
            </a:r>
            <a:r>
              <a:rPr lang="cs-CZ" dirty="0"/>
              <a:t>,</a:t>
            </a:r>
          </a:p>
          <a:p>
            <a:r>
              <a:rPr lang="cs-CZ" dirty="0"/>
              <a:t> výmazem organizační složky závodu právnické osoby se sídlem mimo území České republiky z obchodního rejstříku,</a:t>
            </a:r>
          </a:p>
          <a:p>
            <a:r>
              <a:rPr lang="cs-CZ" dirty="0"/>
              <a:t>zrušením organizační složky státu nebo organizační složky územního samosprávného celku, bylo-li poskytování zdravotních služeb zajišťováno touto organizační složkou,</a:t>
            </a:r>
          </a:p>
          <a:p>
            <a:r>
              <a:rPr lang="cs-CZ" b="1" dirty="0"/>
              <a:t>uplynutím doby</a:t>
            </a:r>
            <a:r>
              <a:rPr lang="cs-CZ" dirty="0"/>
              <a:t>, pokud bylo oprávnění uděleno na dobu určitou,</a:t>
            </a:r>
          </a:p>
          <a:p>
            <a:r>
              <a:rPr lang="cs-CZ" b="1" dirty="0"/>
              <a:t>rozhodnutím</a:t>
            </a:r>
            <a:r>
              <a:rPr lang="cs-CZ" dirty="0"/>
              <a:t> příslušného správního orgánu o odejmutí oprávnění, nebo</a:t>
            </a:r>
          </a:p>
          <a:p>
            <a:r>
              <a:rPr lang="cs-CZ" dirty="0"/>
              <a:t>v dalších případech stanovených tímto zákonem.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Zánik oprávnění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892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příslušný orgán odejme:</a:t>
            </a:r>
          </a:p>
          <a:p>
            <a:pPr lvl="2"/>
            <a:r>
              <a:rPr lang="cs-CZ" dirty="0"/>
              <a:t>poskytovatel přestal splňovat podmínky</a:t>
            </a:r>
          </a:p>
          <a:p>
            <a:pPr lvl="2"/>
            <a:r>
              <a:rPr lang="cs-CZ" dirty="0"/>
              <a:t>nastala překážka pro udělení</a:t>
            </a:r>
          </a:p>
          <a:p>
            <a:pPr lvl="2"/>
            <a:r>
              <a:rPr lang="cs-CZ" dirty="0"/>
              <a:t>poskytovatel o to požádal</a:t>
            </a:r>
          </a:p>
          <a:p>
            <a:pPr lvl="2"/>
            <a:r>
              <a:rPr lang="cs-CZ" dirty="0"/>
              <a:t>další případy stanovené zákonem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Odejmutí oprávnění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5913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uložen zákaz činnosti v poskytování ZS (soud / správní orgán)</a:t>
            </a:r>
          </a:p>
          <a:p>
            <a:pPr lvl="0"/>
            <a:r>
              <a:rPr lang="cs-CZ" dirty="0"/>
              <a:t>není pojištěn pro případ odpovědnosti za škodu způsobenou v souvislosti s poskytováním ZS</a:t>
            </a:r>
          </a:p>
          <a:p>
            <a:pPr lvl="0"/>
            <a:r>
              <a:rPr lang="cs-CZ" dirty="0"/>
              <a:t>závažným způsobem /opakovaně porušil povinnost stanovenou pro poskytování ZS zákonem </a:t>
            </a:r>
          </a:p>
          <a:p>
            <a:pPr lvl="0"/>
            <a:r>
              <a:rPr lang="cs-CZ" dirty="0"/>
              <a:t>ve lhůtě neodstranil zjištěné nedostatky </a:t>
            </a:r>
          </a:p>
          <a:p>
            <a:pPr lvl="0"/>
            <a:r>
              <a:rPr lang="cs-CZ" dirty="0"/>
              <a:t>nevede / vede v rozporu s právním předpisem ZD </a:t>
            </a:r>
          </a:p>
          <a:p>
            <a:pPr lvl="0"/>
            <a:r>
              <a:rPr lang="cs-CZ" dirty="0"/>
              <a:t>neplatí pojistné na sociální zabezpečení a příspěvek na státní politiku zaměstnanosti</a:t>
            </a:r>
          </a:p>
          <a:p>
            <a:pPr lvl="0"/>
            <a:r>
              <a:rPr lang="cs-CZ" dirty="0"/>
              <a:t>po dobu 3 let ode dne nabytí právní moci rozhodnutí o zamítnutí insolvenčního návrhu /zrušení konkursu  </a:t>
            </a:r>
          </a:p>
          <a:p>
            <a:r>
              <a:rPr lang="cs-CZ" dirty="0"/>
              <a:t>v průběhu insolvenčního řízení bez souhlasu insolvenčního správce</a:t>
            </a:r>
          </a:p>
          <a:p>
            <a:r>
              <a:rPr lang="cs-CZ" dirty="0"/>
              <a:t>zdravotní služby nejsou poskytovány po dobu delší než 1 rok</a:t>
            </a:r>
          </a:p>
          <a:p>
            <a:r>
              <a:rPr lang="cs-CZ" dirty="0"/>
              <a:t>dále viz zákon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Možnost odejmutí/změnění/pozastavení oprávnění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9783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nejdéle na dobu 1 roku</a:t>
            </a:r>
          </a:p>
          <a:p>
            <a:pPr lvl="0"/>
            <a:r>
              <a:rPr lang="cs-CZ" dirty="0"/>
              <a:t>přerušením je neposkytování ZS déle než 1 měsíc</a:t>
            </a:r>
          </a:p>
          <a:p>
            <a:pPr lvl="0"/>
            <a:r>
              <a:rPr lang="cs-CZ" dirty="0"/>
              <a:t>povinnost oznámit nejpozději 60 dnů předem</a:t>
            </a:r>
          </a:p>
          <a:p>
            <a:pPr lvl="0"/>
            <a:r>
              <a:rPr lang="cs-CZ" dirty="0"/>
              <a:t>povinnost zajistit předání kopie nebo výpis ZD nově zvolenému poskytovateli</a:t>
            </a:r>
          </a:p>
          <a:p>
            <a:r>
              <a:rPr lang="cs-CZ" dirty="0"/>
              <a:t>pokračování v poskytování ZS poskytovatel písemně oznámí KÚ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Přerušení poskytování ZS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03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marL="0" indent="0" algn="just" defTabSz="891737">
              <a:spcAft>
                <a:spcPts val="513"/>
              </a:spcAft>
              <a:buNone/>
              <a:defRPr/>
            </a:pPr>
            <a:r>
              <a:rPr lang="cs-CZ" altLang="cs-CZ" sz="2000" b="1" dirty="0" smtClean="0"/>
              <a:t>Živnostenské oprávnění</a:t>
            </a:r>
            <a:endParaRPr lang="cs-CZ" altLang="cs-CZ" sz="2000" b="1" dirty="0"/>
          </a:p>
          <a:p>
            <a:pPr marL="0" indent="0" algn="just" defTabSz="891737">
              <a:spcAft>
                <a:spcPts val="513"/>
              </a:spcAft>
              <a:buNone/>
              <a:defRPr/>
            </a:pPr>
            <a:endParaRPr lang="cs-CZ" altLang="cs-CZ" sz="2000" dirty="0"/>
          </a:p>
          <a:p>
            <a:pPr algn="just" defTabSz="891737">
              <a:spcAft>
                <a:spcPts val="513"/>
              </a:spcAft>
              <a:defRPr/>
            </a:pPr>
            <a:r>
              <a:rPr lang="cs-CZ" altLang="cs-CZ" sz="2000" dirty="0"/>
              <a:t>ž</a:t>
            </a:r>
            <a:r>
              <a:rPr lang="cs-CZ" altLang="cs-CZ" sz="2000" dirty="0" smtClean="0"/>
              <a:t>ivnostenský úřad</a:t>
            </a:r>
            <a:endParaRPr lang="cs-CZ" altLang="cs-CZ" sz="2000" dirty="0"/>
          </a:p>
          <a:p>
            <a:pPr algn="just" defTabSz="891737">
              <a:spcAft>
                <a:spcPts val="513"/>
              </a:spcAft>
              <a:defRPr/>
            </a:pPr>
            <a:r>
              <a:rPr lang="cs-CZ" altLang="cs-CZ" sz="2000" dirty="0"/>
              <a:t>při splnění podmínek </a:t>
            </a:r>
            <a:r>
              <a:rPr lang="cs-CZ" altLang="cs-CZ" sz="2000" dirty="0"/>
              <a:t>podle zákona č. 455/1991 Sb., o živnostenském podnikání </a:t>
            </a:r>
            <a:endParaRPr lang="cs-CZ" altLang="cs-CZ" sz="2000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02CDAA61-AA14-4117-8DE0-273EC9C2D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/>
              <a:t>Oprávnění k poskytování zdravotních služeb</a:t>
            </a:r>
            <a:endParaRPr lang="cs-CZ" sz="2000" b="1" dirty="0"/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u</a:t>
            </a:r>
            <a:r>
              <a:rPr lang="cs-CZ" sz="2000" dirty="0" smtClean="0"/>
              <a:t>děluje krajský úřad</a:t>
            </a:r>
          </a:p>
          <a:p>
            <a:r>
              <a:rPr lang="cs-CZ" sz="2000" dirty="0"/>
              <a:t>p</a:t>
            </a:r>
            <a:r>
              <a:rPr lang="cs-CZ" sz="2000" dirty="0" smtClean="0"/>
              <a:t>ři splnění podmínek podle zákona č. 372/2011 Sb., o zdravotních službách a podmínkách jejich poskytování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Pozor na rozdíl!</a:t>
            </a:r>
            <a:endParaRPr lang="cs-CZ" sz="28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B9C8513C-1497-42DD-AA5A-53CC55E4A4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6637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preventivní péče zaměřená na předcházení onemocnění a jeho včasné rozpoznání</a:t>
            </a:r>
          </a:p>
          <a:p>
            <a:pPr lvl="0"/>
            <a:r>
              <a:rPr lang="cs-CZ" dirty="0"/>
              <a:t>na základě povolení uděleného krajským úřadem</a:t>
            </a:r>
          </a:p>
          <a:p>
            <a:pPr lvl="0"/>
            <a:r>
              <a:rPr lang="cs-CZ" dirty="0"/>
              <a:t>nutné stanovisko krajské hygienické stanice</a:t>
            </a:r>
          </a:p>
          <a:p>
            <a:pPr lvl="0"/>
            <a:r>
              <a:rPr lang="cs-CZ" dirty="0"/>
              <a:t>Žádost musí obsahovat:</a:t>
            </a:r>
          </a:p>
          <a:p>
            <a:pPr lvl="1"/>
            <a:r>
              <a:rPr lang="cs-CZ" dirty="0"/>
              <a:t> identifikační údaje poskytovatele </a:t>
            </a:r>
          </a:p>
          <a:p>
            <a:pPr lvl="1"/>
            <a:r>
              <a:rPr lang="cs-CZ" dirty="0"/>
              <a:t> vymezení činností</a:t>
            </a:r>
          </a:p>
          <a:p>
            <a:pPr lvl="1"/>
            <a:r>
              <a:rPr lang="cs-CZ" dirty="0"/>
              <a:t>místo</a:t>
            </a:r>
          </a:p>
          <a:p>
            <a:pPr lvl="1"/>
            <a:r>
              <a:rPr lang="cs-CZ" dirty="0"/>
              <a:t>dobu, na kterou má být povolení uděleno, určenou konkrétním datem</a:t>
            </a:r>
          </a:p>
          <a:p>
            <a:pPr lvl="1"/>
            <a:r>
              <a:rPr lang="cs-CZ" dirty="0"/>
              <a:t>hygienická a protiepidemická opatření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Poskytování preventivní péče mimo ZZ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111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Pojištěnec má právo na </a:t>
            </a:r>
            <a:r>
              <a:rPr lang="cs-CZ" b="1" dirty="0"/>
              <a:t>časovou a místní dostupnost </a:t>
            </a:r>
            <a:r>
              <a:rPr lang="cs-CZ" dirty="0"/>
              <a:t>hrazených služeb poskytovaných smluvními poskytovateli příslušné zdravotní pojišťovny</a:t>
            </a:r>
          </a:p>
          <a:p>
            <a:endParaRPr lang="cs-CZ" sz="3400" dirty="0"/>
          </a:p>
          <a:p>
            <a:r>
              <a:rPr lang="cs-CZ" dirty="0"/>
              <a:t>zdravotní pojišťovna je povinna zajistit poskytování hrazených služeb svým pojištěncům, včetně jejich místní a časové dostupnosti. Tuto povinnost plní prostřednictvím poskytovatelů, se kterými uzavřela smlouvu o poskytování a úhradě hrazených služeb. = </a:t>
            </a:r>
            <a:r>
              <a:rPr lang="cs-CZ" b="1" dirty="0"/>
              <a:t>síť poskytovatelů</a:t>
            </a:r>
            <a:endParaRPr lang="cs-CZ" sz="3400" b="1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Smlouvy s pojišťovnami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1242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může navrhnout zdravotní pojišťovna, uchazeč nebo obec</a:t>
            </a:r>
          </a:p>
          <a:p>
            <a:r>
              <a:rPr lang="cs-CZ" dirty="0"/>
              <a:t>vyhlašuje  krajský úřad – na úřední desce</a:t>
            </a:r>
          </a:p>
          <a:p>
            <a:r>
              <a:rPr lang="cs-CZ" dirty="0"/>
              <a:t>vyhlášení obsahuje</a:t>
            </a:r>
          </a:p>
          <a:p>
            <a:pPr lvl="2"/>
            <a:r>
              <a:rPr lang="cs-CZ" dirty="0"/>
              <a:t>rozsah hrazených služeb a vymezené území</a:t>
            </a:r>
          </a:p>
          <a:p>
            <a:pPr lvl="2"/>
            <a:r>
              <a:rPr lang="cs-CZ" dirty="0"/>
              <a:t>lhůtu pro podání nabídek</a:t>
            </a:r>
          </a:p>
          <a:p>
            <a:pPr lvl="2"/>
            <a:r>
              <a:rPr lang="cs-CZ" dirty="0"/>
              <a:t>Místo pro podání přihlášky</a:t>
            </a:r>
          </a:p>
          <a:p>
            <a:pPr lvl="2"/>
            <a:r>
              <a:rPr lang="cs-CZ" dirty="0"/>
              <a:t>lhůtu od kdy je třeba poskytování ZS zajistit</a:t>
            </a:r>
          </a:p>
          <a:p>
            <a:r>
              <a:rPr lang="cs-CZ" dirty="0"/>
              <a:t>pro každé výběrové řízení je zřízena komise</a:t>
            </a:r>
            <a:endParaRPr lang="cs-CZ" sz="3400" b="1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Smlouvy s pojišťovnami – výběrové řízení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841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členové komise:</a:t>
            </a:r>
          </a:p>
          <a:p>
            <a:pPr lvl="2"/>
            <a:r>
              <a:rPr lang="cs-CZ" dirty="0"/>
              <a:t>zástupce krajského úřadu</a:t>
            </a:r>
          </a:p>
          <a:p>
            <a:pPr lvl="2"/>
            <a:r>
              <a:rPr lang="cs-CZ" dirty="0"/>
              <a:t>zástupce příslušné komory nebo zástupce profesní organizace</a:t>
            </a:r>
          </a:p>
          <a:p>
            <a:pPr lvl="2"/>
            <a:r>
              <a:rPr lang="cs-CZ" dirty="0"/>
              <a:t>zástupce příslušné zdravotní pojišťovny</a:t>
            </a:r>
          </a:p>
          <a:p>
            <a:pPr lvl="2"/>
            <a:r>
              <a:rPr lang="cs-CZ" dirty="0"/>
              <a:t>odborník pro zdravotní služby, které mají být uchazečem poskytovány</a:t>
            </a:r>
          </a:p>
          <a:p>
            <a:r>
              <a:rPr lang="cs-CZ" dirty="0"/>
              <a:t>rozhoduje nadpoloviční většina hlasů</a:t>
            </a:r>
          </a:p>
          <a:p>
            <a:r>
              <a:rPr lang="cs-CZ" dirty="0"/>
              <a:t>v případě rovnosti příslušná pojišťovna</a:t>
            </a:r>
          </a:p>
          <a:p>
            <a:endParaRPr lang="cs-CZ" sz="3400" b="1" dirty="0"/>
          </a:p>
          <a:p>
            <a:r>
              <a:rPr lang="cs-CZ" dirty="0"/>
              <a:t>vyhlašovatel pozve uchazeče na jednání výběrové komise</a:t>
            </a:r>
            <a:endParaRPr lang="cs-CZ" sz="3400" b="1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Smlouvy s pojišťovnami – výběrové komise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760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 posouzení přihlášek stanoví komise pořadí uchazečů</a:t>
            </a:r>
          </a:p>
          <a:p>
            <a:endParaRPr lang="cs-CZ" dirty="0"/>
          </a:p>
          <a:p>
            <a:r>
              <a:rPr lang="cs-CZ" dirty="0"/>
              <a:t>zdravotní pojišťovna </a:t>
            </a:r>
            <a:r>
              <a:rPr lang="cs-CZ" b="1" u="sng" dirty="0"/>
              <a:t>přihlíží</a:t>
            </a:r>
            <a:r>
              <a:rPr lang="cs-CZ" dirty="0"/>
              <a:t> k výsledkům výběrového řízení při uzavírání smluv o poskytování a úhradě hrazených služeb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výsledek výběrového řízení nezakládá právo na uzavření smlouvy se zdravotní pojišťovnou</a:t>
            </a:r>
            <a:endParaRPr lang="cs-CZ" dirty="0"/>
          </a:p>
          <a:p>
            <a:endParaRPr lang="cs-CZ" dirty="0"/>
          </a:p>
          <a:p>
            <a:r>
              <a:rPr lang="cs-CZ" dirty="0"/>
              <a:t>zdravotní pojišťovna je oprávněna uzavřít smlouvu s uchazečem pouze tehdy, bylo-li uzavření takové smlouvy ve výběrovém řízení doporučeno</a:t>
            </a:r>
          </a:p>
          <a:p>
            <a:endParaRPr lang="cs-CZ" dirty="0"/>
          </a:p>
          <a:p>
            <a:r>
              <a:rPr lang="cs-CZ" dirty="0"/>
              <a:t>pokud nebylo doporučeno – možné za 3 měsíce znovu žádat</a:t>
            </a:r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Smlouvy s pojišťovnami – výsledek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177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pojišťovny mají na svých stránkách podrobné instrukce a politiku vytváření sítě</a:t>
            </a:r>
          </a:p>
          <a:p>
            <a:endParaRPr lang="cs-CZ" dirty="0"/>
          </a:p>
          <a:p>
            <a:r>
              <a:rPr lang="cs-CZ" dirty="0"/>
              <a:t>např. VZP odkaz zde: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https://www.vzp.cz/poskytovatele/smluvni-vztahy/postup-uzavirani-smluv-pro-zdravotnicke-zarizeni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Smlouvy s pojišťovnami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118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není povinnost uzavírat smlouvy s pojišťovnami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poskytovatel může cílit na samoplátce, ale u různých oborů různá ochota pacientů platit</a:t>
            </a:r>
          </a:p>
          <a:p>
            <a:endParaRPr lang="cs-CZ" dirty="0"/>
          </a:p>
          <a:p>
            <a:r>
              <a:rPr lang="cs-CZ" dirty="0"/>
              <a:t>neodkladnou péči musí zdravotní pojišťovna pojištěnce uhradit i nesmluvnímu poskytovateli </a:t>
            </a:r>
          </a:p>
          <a:p>
            <a:endParaRPr lang="cs-CZ" dirty="0"/>
          </a:p>
          <a:p>
            <a:r>
              <a:rPr lang="cs-CZ" dirty="0"/>
              <a:t>povinnost předem informovat o ceně této služby, vystavit účetní doklad,  zpracovat seznam cen</a:t>
            </a:r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Režim samoplátců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657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Povinnosti poskytovatele zdravotních služeb</a:t>
            </a:r>
            <a:endParaRPr lang="cs-CZ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xmlns="" id="{038721B1-C80D-4672-9AE9-2F7F44A37B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719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cs-CZ" dirty="0"/>
              <a:t>Poskytovat zdravotní služby </a:t>
            </a:r>
            <a:r>
              <a:rPr lang="cs-CZ" b="1" dirty="0"/>
              <a:t>na náležité odborné úrovni, vytvořit podmínky </a:t>
            </a:r>
            <a:r>
              <a:rPr lang="cs-CZ" dirty="0"/>
              <a:t>a opatření k zajištění uplatňování práv a povinností pacientů a dalších oprávněných osob, zdravotnických pracovníků a jiných odborných pracovníků při poskytování zdravotních služeb.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Zachování mlčenlivosti – povinnost poskytovatele!</a:t>
            </a:r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Povinnosti </a:t>
            </a:r>
            <a:r>
              <a:rPr lang="cs-CZ" dirty="0" smtClean="0"/>
              <a:t>poskytovatele - obecně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264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3600" dirty="0"/>
              <a:t>informovat předem pacienta o </a:t>
            </a:r>
            <a:r>
              <a:rPr lang="cs-CZ" sz="3600" b="1" dirty="0"/>
              <a:t>ceně</a:t>
            </a:r>
            <a:r>
              <a:rPr lang="cs-CZ" sz="3600" dirty="0"/>
              <a:t> poskytovaných zdravotních </a:t>
            </a:r>
            <a:r>
              <a:rPr lang="cs-CZ" sz="3600" dirty="0" smtClean="0"/>
              <a:t>služeb</a:t>
            </a:r>
            <a:endParaRPr lang="cs-CZ" sz="3600" dirty="0"/>
          </a:p>
          <a:p>
            <a:r>
              <a:rPr lang="cs-CZ" sz="3600" dirty="0"/>
              <a:t>zpracovat seznam </a:t>
            </a:r>
            <a:r>
              <a:rPr lang="cs-CZ" sz="3600" dirty="0" smtClean="0"/>
              <a:t>cen přístupný pacientům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vymezit provozní a ordinační dobu, na přístupném </a:t>
            </a:r>
            <a:r>
              <a:rPr lang="cs-CZ" sz="3600" dirty="0" smtClean="0"/>
              <a:t>místě</a:t>
            </a:r>
            <a:endParaRPr lang="cs-CZ" sz="3600" dirty="0"/>
          </a:p>
          <a:p>
            <a:r>
              <a:rPr lang="cs-CZ" sz="3600" dirty="0"/>
              <a:t>opatřit zdravotnické zařízení viditelným </a:t>
            </a:r>
            <a:r>
              <a:rPr lang="cs-CZ" sz="3600" b="1" dirty="0" smtClean="0"/>
              <a:t>označením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v době nepřítomnosti zpřístupnit pacientům informaci o poskytnutí neodkladné péče jiným </a:t>
            </a:r>
            <a:r>
              <a:rPr lang="cs-CZ" sz="3600" dirty="0" smtClean="0"/>
              <a:t>poskytovatelem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předat zprávu o poskytnutých zdravotních službách registrujícímu poskytovateli v oboru všeobecné praktické lékařství </a:t>
            </a:r>
          </a:p>
          <a:p>
            <a:r>
              <a:rPr lang="cs-CZ" sz="3600" dirty="0"/>
              <a:t>předat </a:t>
            </a:r>
            <a:r>
              <a:rPr lang="cs-CZ" sz="3600" b="1" dirty="0"/>
              <a:t>informace</a:t>
            </a:r>
            <a:r>
              <a:rPr lang="cs-CZ" sz="3600" dirty="0"/>
              <a:t> nezbytné pro návaznou </a:t>
            </a:r>
            <a:r>
              <a:rPr lang="cs-CZ" sz="3600" dirty="0" smtClean="0"/>
              <a:t>péči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zpracovat </a:t>
            </a:r>
            <a:r>
              <a:rPr lang="cs-CZ" sz="3600" b="1" dirty="0"/>
              <a:t>seznam</a:t>
            </a:r>
            <a:r>
              <a:rPr lang="cs-CZ" sz="3600" dirty="0"/>
              <a:t> zdravotních služeb, k jejichž poskytnutí je vyžadován písemný </a:t>
            </a:r>
            <a:r>
              <a:rPr lang="cs-CZ" sz="3600" dirty="0" smtClean="0"/>
              <a:t>souhlas</a:t>
            </a:r>
          </a:p>
          <a:p>
            <a:pPr marL="0" indent="0">
              <a:buNone/>
            </a:pPr>
            <a:endParaRPr lang="cs-CZ" sz="3600" dirty="0"/>
          </a:p>
          <a:p>
            <a:r>
              <a:rPr lang="cs-CZ" sz="3600" dirty="0"/>
              <a:t>informovat pacienta o tom, že se na poskytování zdravotních služeb mohou podílet osoby získávající způsobilost k výkonu </a:t>
            </a:r>
            <a:r>
              <a:rPr lang="cs-CZ" sz="3600" dirty="0" smtClean="0"/>
              <a:t>povolání</a:t>
            </a:r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Konkrétní povinnosti </a:t>
            </a:r>
            <a:r>
              <a:rPr lang="cs-CZ" sz="2800" dirty="0" smtClean="0"/>
              <a:t>poskytovatele vůči pacientovi</a:t>
            </a:r>
            <a:endParaRPr lang="cs-CZ" sz="2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27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Živnost</a:t>
            </a:r>
            <a:endParaRPr lang="cs-CZ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xmlns="" id="{038721B1-C80D-4672-9AE9-2F7F44A37B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6409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</a:t>
            </a:r>
            <a:r>
              <a:rPr lang="cs-CZ" sz="2000" dirty="0" smtClean="0"/>
              <a:t>ovinnost vést a uchovávat zdravotnickou dokumentaci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/>
              <a:t>v listinné nebo elektronické podobě nebo v kombinaci obou těchto </a:t>
            </a:r>
            <a:r>
              <a:rPr lang="cs-CZ" sz="2000" dirty="0" smtClean="0"/>
              <a:t>podob</a:t>
            </a:r>
          </a:p>
          <a:p>
            <a:endParaRPr lang="cs-CZ" sz="2000" dirty="0"/>
          </a:p>
          <a:p>
            <a:r>
              <a:rPr lang="cs-CZ" sz="2000" dirty="0"/>
              <a:t>v</a:t>
            </a:r>
            <a:r>
              <a:rPr lang="cs-CZ" sz="2000" dirty="0" smtClean="0"/>
              <a:t>yřazování zdravotnické dokumentace (archivace a skartace)</a:t>
            </a:r>
          </a:p>
          <a:p>
            <a:pPr lvl="2"/>
            <a:r>
              <a:rPr lang="cs-CZ" sz="1600" dirty="0"/>
              <a:t>podle vyhlášky č. 98/2012 Sb., o zdravotnické dokumentaci</a:t>
            </a:r>
            <a:endParaRPr lang="cs-CZ" sz="1600" dirty="0" smtClean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Povinnosti týkající se zdravotnické dokumentace</a:t>
            </a:r>
            <a:endParaRPr lang="cs-CZ" sz="2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65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předávat údaje do Národního zdravotnického informačního </a:t>
            </a:r>
            <a:r>
              <a:rPr lang="cs-CZ" sz="2000" dirty="0" smtClean="0"/>
              <a:t>systému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uzavřít pojistnou smlouvu o pojištění své odpovědnosti </a:t>
            </a:r>
            <a:endParaRPr lang="cs-CZ" dirty="0"/>
          </a:p>
          <a:p>
            <a:endParaRPr lang="cs-CZ" sz="2000" dirty="0" smtClean="0"/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p</a:t>
            </a:r>
            <a:r>
              <a:rPr lang="cs-CZ" sz="2000" dirty="0" smtClean="0"/>
              <a:t>éče o zaměstnance, BOZP – povinnosti zaměstnavatele viz minulá přednáška</a:t>
            </a:r>
          </a:p>
          <a:p>
            <a:endParaRPr lang="cs-CZ" sz="2000" dirty="0"/>
          </a:p>
          <a:p>
            <a:r>
              <a:rPr lang="cs-CZ" sz="2000" dirty="0"/>
              <a:t>p</a:t>
            </a:r>
            <a:r>
              <a:rPr lang="cs-CZ" sz="2000" dirty="0" smtClean="0"/>
              <a:t>ozor na odpovědnost za zaměstnance a omezený regres na zaměstnanci</a:t>
            </a:r>
            <a:endParaRPr lang="cs-CZ" sz="200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Další povinnosti</a:t>
            </a:r>
            <a:endParaRPr lang="cs-CZ" sz="32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565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překročení únosné pracovní zatížení nebo jeho přijetí brání provozní důvody, personální zabezpečení nebo technické a věcné vybavení zdravotnického zařízení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vzdálenost místa pobytu pacienta neumožňovala v případě poskytování zdravotních služeb v oboru všeobecné praktické lékařství a praktické lékařství pro děti a dorost výkon návštěvní služby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není pojištěncem zdravotní pojišťovny, se kterou má poskytovatel uzavřenu smlouvu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Písemná zpráva!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</a:t>
            </a:r>
            <a:r>
              <a:rPr lang="pt-BR" dirty="0"/>
              <a:t>dmít</a:t>
            </a:r>
            <a:r>
              <a:rPr lang="cs-CZ" dirty="0"/>
              <a:t>nutí</a:t>
            </a:r>
            <a:r>
              <a:rPr lang="pt-BR" dirty="0"/>
              <a:t> přijetí pacienta do péče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26367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3200" dirty="0"/>
              <a:t>předá pacienta s jeho souhlasem do péče jiného poskytovatele</a:t>
            </a:r>
            <a:r>
              <a:rPr lang="cs-CZ" sz="3200" dirty="0" smtClean="0"/>
              <a:t>,</a:t>
            </a:r>
          </a:p>
          <a:p>
            <a:endParaRPr lang="cs-CZ" sz="3200" dirty="0"/>
          </a:p>
          <a:p>
            <a:r>
              <a:rPr lang="cs-CZ" sz="3200" dirty="0"/>
              <a:t>pominou důvody pro poskytování zdravotních služeb</a:t>
            </a:r>
            <a:r>
              <a:rPr lang="cs-CZ" sz="3200" dirty="0" smtClean="0"/>
              <a:t>;</a:t>
            </a:r>
          </a:p>
          <a:p>
            <a:endParaRPr lang="cs-CZ" sz="3200" dirty="0"/>
          </a:p>
          <a:p>
            <a:r>
              <a:rPr lang="cs-CZ" sz="3200" dirty="0"/>
              <a:t>pacient vysloví nesouhlas s poskytováním veškerých zdravotních služeb</a:t>
            </a:r>
            <a:r>
              <a:rPr lang="cs-CZ" sz="3200" dirty="0" smtClean="0"/>
              <a:t>,</a:t>
            </a:r>
          </a:p>
          <a:p>
            <a:endParaRPr lang="cs-CZ" sz="3200" dirty="0"/>
          </a:p>
          <a:p>
            <a:r>
              <a:rPr lang="cs-CZ" sz="3200" dirty="0"/>
              <a:t>pacient závažným způsobem omezuje práva ostatních pacientů, úmyslně a soustavně nedodržuje navržený individuální léčebný postup, pokud s poskytováním zdravotních služeb vyslovil souhlas, nebo se neřídí vnitřním řádem a jeho chování není způsobeno zdravotním stavem</a:t>
            </a:r>
            <a:r>
              <a:rPr lang="cs-CZ" sz="3200" dirty="0" smtClean="0"/>
              <a:t>,</a:t>
            </a:r>
          </a:p>
          <a:p>
            <a:endParaRPr lang="cs-CZ" sz="3200" dirty="0"/>
          </a:p>
          <a:p>
            <a:r>
              <a:rPr lang="cs-CZ" sz="3200" dirty="0"/>
              <a:t>přestal poskytovat součinnost nezbytnou pro další poskytování zdravotních služeb; to neplatí, jestliže neposkytování součinnosti souvisí se zdravotním stavem pacienta;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ukončením péče nesmí dojít k bezprostřednímu ohrožení života nebo vážnému poškození zdraví pacienta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Písemná zpráva!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Ukončení péče o </a:t>
            </a:r>
            <a:r>
              <a:rPr lang="pt-BR" dirty="0"/>
              <a:t>pacienta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5779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KONEC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AD2EB0C9-C228-4168-B527-02D5D116B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670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živnost =  soustavná činnost provozovaná samostatně, vlastním jménem, na vlastní odpovědnost, za účelem dosažení zisku a za podmínek stanovených tímto </a:t>
            </a:r>
            <a:r>
              <a:rPr lang="cs-CZ" sz="2000" dirty="0" smtClean="0"/>
              <a:t>zákonem</a:t>
            </a:r>
          </a:p>
          <a:p>
            <a:endParaRPr lang="cs-CZ" sz="2000" dirty="0"/>
          </a:p>
          <a:p>
            <a:r>
              <a:rPr lang="cs-CZ" sz="2000" dirty="0"/>
              <a:t>ž</a:t>
            </a:r>
            <a:r>
              <a:rPr lang="cs-CZ" sz="2000" dirty="0" smtClean="0"/>
              <a:t>ivností </a:t>
            </a:r>
            <a:r>
              <a:rPr lang="cs-CZ" sz="2000" b="1" dirty="0" smtClean="0"/>
              <a:t>není </a:t>
            </a:r>
            <a:r>
              <a:rPr lang="cs-CZ" sz="2000" b="1" dirty="0"/>
              <a:t>činnost </a:t>
            </a:r>
            <a:r>
              <a:rPr lang="cs-CZ" sz="2000" dirty="0"/>
              <a:t>lékařů, zubních lékařů a </a:t>
            </a:r>
            <a:r>
              <a:rPr lang="cs-CZ" sz="2000" dirty="0" smtClean="0"/>
              <a:t>farmaceutů, </a:t>
            </a:r>
            <a:r>
              <a:rPr lang="cs-CZ" sz="2000" b="1" dirty="0"/>
              <a:t>nelékařských zdravotnických </a:t>
            </a:r>
            <a:r>
              <a:rPr lang="cs-CZ" sz="2000" b="1" dirty="0" smtClean="0"/>
              <a:t>pracovníků</a:t>
            </a:r>
            <a:r>
              <a:rPr lang="cs-CZ" sz="2000" dirty="0" smtClean="0"/>
              <a:t> </a:t>
            </a:r>
            <a:r>
              <a:rPr lang="cs-CZ" sz="2000" b="1" dirty="0"/>
              <a:t>při poskytování zdravotních služeb </a:t>
            </a:r>
            <a:r>
              <a:rPr lang="cs-CZ" sz="2000" dirty="0"/>
              <a:t>a přírodních </a:t>
            </a:r>
            <a:r>
              <a:rPr lang="cs-CZ" sz="2000" dirty="0" smtClean="0"/>
              <a:t>léčitelů</a:t>
            </a:r>
          </a:p>
          <a:p>
            <a:endParaRPr lang="cs-CZ" sz="2000" dirty="0" smtClean="0"/>
          </a:p>
          <a:p>
            <a:r>
              <a:rPr lang="cs-CZ" sz="2000" dirty="0" smtClean="0"/>
              <a:t>Poskytování zdravotních služeb není živností, ALE například nákup a prodej pomůcek, vzdělávání, školení a činnosti které nejsou zdravotními službami živností jsou!</a:t>
            </a:r>
            <a:endParaRPr lang="cs-CZ" sz="2000" dirty="0"/>
          </a:p>
          <a:p>
            <a:endParaRPr lang="cs-CZ" sz="2000" dirty="0" smtClean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Živnostenské podnikání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99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/>
              <a:t>o</a:t>
            </a:r>
            <a:r>
              <a:rPr lang="cs-CZ" sz="2000" dirty="0" smtClean="0"/>
              <a:t>becné podmínky</a:t>
            </a:r>
          </a:p>
          <a:p>
            <a:pPr lvl="2"/>
            <a:r>
              <a:rPr lang="cs-CZ" sz="2000" dirty="0"/>
              <a:t>p</a:t>
            </a:r>
            <a:r>
              <a:rPr lang="cs-CZ" sz="2000" dirty="0" smtClean="0"/>
              <a:t>lná svéprávnost</a:t>
            </a:r>
          </a:p>
          <a:p>
            <a:pPr lvl="2"/>
            <a:r>
              <a:rPr lang="cs-CZ" sz="2000" dirty="0"/>
              <a:t>b</a:t>
            </a:r>
            <a:r>
              <a:rPr lang="cs-CZ" sz="2000" dirty="0" smtClean="0"/>
              <a:t>ezúhonnost</a:t>
            </a:r>
          </a:p>
          <a:p>
            <a:pPr marL="914400" lvl="2" indent="0">
              <a:buNone/>
            </a:pPr>
            <a:endParaRPr lang="cs-CZ" sz="2000" dirty="0"/>
          </a:p>
          <a:p>
            <a:r>
              <a:rPr lang="cs-CZ" sz="1800" dirty="0"/>
              <a:t>bezúhonnost = </a:t>
            </a:r>
            <a:r>
              <a:rPr lang="cs-CZ" sz="1800" dirty="0" smtClean="0"/>
              <a:t>za </a:t>
            </a:r>
            <a:r>
              <a:rPr lang="cs-CZ" sz="1800" dirty="0"/>
              <a:t>bezúhonnou se pro účely </a:t>
            </a:r>
            <a:r>
              <a:rPr lang="cs-CZ" sz="1800" dirty="0" smtClean="0"/>
              <a:t>živnostenského podnikání nepovažuje </a:t>
            </a:r>
            <a:r>
              <a:rPr lang="cs-CZ" sz="1800" dirty="0"/>
              <a:t>osoba, která byla pravomocně odsouzena pro trestný čin </a:t>
            </a:r>
            <a:r>
              <a:rPr lang="cs-CZ" sz="1800" b="1" dirty="0"/>
              <a:t>spáchaný úmyslně</a:t>
            </a:r>
            <a:r>
              <a:rPr lang="cs-CZ" sz="1800" dirty="0"/>
              <a:t>, jestliže byl tento trestný čin spáchán </a:t>
            </a:r>
            <a:r>
              <a:rPr lang="cs-CZ" sz="1800" b="1" dirty="0"/>
              <a:t>v souvislosti s podnikáním</a:t>
            </a:r>
            <a:r>
              <a:rPr lang="cs-CZ" sz="1800" dirty="0"/>
              <a:t>, anebo s předmětem podnikání, o který žádá nebo který ohlašuje, pokud se na ni nehledí, jako by nebyla </a:t>
            </a:r>
            <a:r>
              <a:rPr lang="cs-CZ" sz="1800" dirty="0" smtClean="0"/>
              <a:t>odsouzena</a:t>
            </a:r>
          </a:p>
          <a:p>
            <a:endParaRPr lang="cs-CZ" sz="2000" dirty="0"/>
          </a:p>
          <a:p>
            <a:r>
              <a:rPr lang="cs-CZ" sz="2000" dirty="0"/>
              <a:t>zvláštní podmínky = odborná nebo jiná </a:t>
            </a:r>
            <a:r>
              <a:rPr lang="cs-CZ" sz="2000" dirty="0" smtClean="0"/>
              <a:t>způsobilost</a:t>
            </a:r>
          </a:p>
          <a:p>
            <a:pPr lvl="2"/>
            <a:r>
              <a:rPr lang="cs-CZ" sz="1600" dirty="0"/>
              <a:t>n</a:t>
            </a:r>
            <a:r>
              <a:rPr lang="cs-CZ" sz="1600" dirty="0" smtClean="0"/>
              <a:t>apř. </a:t>
            </a:r>
            <a:r>
              <a:rPr lang="cs-CZ" sz="1600" dirty="0"/>
              <a:t>oční optika - způsobilost k výkonu zdravotnického povolání </a:t>
            </a:r>
            <a:r>
              <a:rPr lang="cs-CZ" sz="1600" b="1" dirty="0" err="1"/>
              <a:t>optometristy</a:t>
            </a:r>
            <a:r>
              <a:rPr lang="cs-CZ" sz="1600" dirty="0"/>
              <a:t> podle zvláštního právního </a:t>
            </a:r>
            <a:r>
              <a:rPr lang="cs-CZ" sz="1600" dirty="0" smtClean="0"/>
              <a:t>předpisu, nebo </a:t>
            </a:r>
            <a:r>
              <a:rPr lang="cs-CZ" sz="1600" dirty="0"/>
              <a:t>vyšší odborné vzdělání v oboru vzdělání diplomovaný oční optik nebo diplomovaný oční technik, </a:t>
            </a:r>
            <a:r>
              <a:rPr lang="cs-CZ" sz="1600" dirty="0" smtClean="0"/>
              <a:t>nebo …</a:t>
            </a:r>
          </a:p>
          <a:p>
            <a:pPr lvl="2"/>
            <a:r>
              <a:rPr lang="cs-CZ" sz="1600" dirty="0"/>
              <a:t>n</a:t>
            </a:r>
            <a:r>
              <a:rPr lang="cs-CZ" sz="1600" dirty="0" smtClean="0"/>
              <a:t>apř. masérské</a:t>
            </a:r>
            <a:r>
              <a:rPr lang="cs-CZ" sz="1600" dirty="0"/>
              <a:t>, rekondiční a regenerační </a:t>
            </a:r>
            <a:r>
              <a:rPr lang="cs-CZ" sz="1600" dirty="0" smtClean="0"/>
              <a:t>služby - … </a:t>
            </a:r>
            <a:r>
              <a:rPr lang="cs-CZ" sz="1600" dirty="0"/>
              <a:t>odborná způsobilost k výkonu povolání </a:t>
            </a:r>
            <a:r>
              <a:rPr lang="cs-CZ" sz="1600" b="1" dirty="0"/>
              <a:t>fyzioterapeuta </a:t>
            </a:r>
            <a:r>
              <a:rPr lang="cs-CZ" sz="1600" dirty="0"/>
              <a:t>nebo maséra nebo nevidomého a slabozrakého maséra podle zvláštního právního </a:t>
            </a:r>
            <a:r>
              <a:rPr lang="cs-CZ" sz="1600" dirty="0" smtClean="0"/>
              <a:t>předpisu, nebo …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Živnostenské podnikání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11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živnost ohlašovací = při splnění stanovených podmínek smějí být provozovány na základě ohlášení</a:t>
            </a:r>
            <a:endParaRPr lang="cs-CZ" sz="2000" dirty="0" smtClean="0"/>
          </a:p>
          <a:p>
            <a:pPr lvl="2"/>
            <a:r>
              <a:rPr lang="cs-CZ" sz="2000" dirty="0"/>
              <a:t>volná </a:t>
            </a:r>
            <a:r>
              <a:rPr lang="cs-CZ" sz="2000" dirty="0" smtClean="0"/>
              <a:t>– není podmínka odborné způsobilosti</a:t>
            </a:r>
            <a:r>
              <a:rPr lang="cs-CZ" sz="2000" dirty="0"/>
              <a:t>, např. </a:t>
            </a:r>
            <a:r>
              <a:rPr lang="cs-CZ" sz="2000" dirty="0" smtClean="0"/>
              <a:t>poradenská </a:t>
            </a:r>
            <a:r>
              <a:rPr lang="cs-CZ" sz="2000" dirty="0"/>
              <a:t>a konzultační činnost, zpracování odborných studií a posudků</a:t>
            </a:r>
            <a:endParaRPr lang="cs-CZ" sz="2000" dirty="0" smtClean="0"/>
          </a:p>
          <a:p>
            <a:pPr lvl="2"/>
            <a:r>
              <a:rPr lang="cs-CZ" sz="2000" dirty="0"/>
              <a:t>v</a:t>
            </a:r>
            <a:r>
              <a:rPr lang="cs-CZ" sz="2000" dirty="0" smtClean="0"/>
              <a:t>ázaná </a:t>
            </a:r>
            <a:r>
              <a:rPr lang="cs-CZ" sz="2000" dirty="0" smtClean="0"/>
              <a:t>– seznam </a:t>
            </a:r>
            <a:r>
              <a:rPr lang="cs-CZ" sz="2000" dirty="0"/>
              <a:t>v příloze č. </a:t>
            </a:r>
            <a:r>
              <a:rPr lang="cs-CZ" sz="2000" dirty="0" smtClean="0"/>
              <a:t>2, např. </a:t>
            </a:r>
            <a:r>
              <a:rPr lang="cs-CZ" sz="2000" b="1" dirty="0" smtClean="0"/>
              <a:t>oční optika, výroba </a:t>
            </a:r>
            <a:r>
              <a:rPr lang="cs-CZ" sz="2000" b="1" dirty="0"/>
              <a:t>a opravy sériově </a:t>
            </a:r>
            <a:r>
              <a:rPr lang="cs-CZ" sz="2000" b="1" dirty="0" smtClean="0"/>
              <a:t>zhotovovaných protéz a ortéz, </a:t>
            </a:r>
            <a:r>
              <a:rPr lang="cs-CZ" sz="2000" dirty="0" smtClean="0"/>
              <a:t>psychologické </a:t>
            </a:r>
            <a:r>
              <a:rPr lang="cs-CZ" sz="2000" dirty="0"/>
              <a:t>poradenství a </a:t>
            </a:r>
            <a:r>
              <a:rPr lang="cs-CZ" sz="2000" dirty="0" smtClean="0"/>
              <a:t>diagnostika, </a:t>
            </a:r>
            <a:r>
              <a:rPr lang="cs-CZ" sz="2000" dirty="0"/>
              <a:t>č</a:t>
            </a:r>
            <a:r>
              <a:rPr lang="cs-CZ" sz="2000" dirty="0" smtClean="0"/>
              <a:t>innosti</a:t>
            </a:r>
            <a:r>
              <a:rPr lang="cs-CZ" sz="2000" dirty="0"/>
              <a:t>, při kterých je porušována integrita lidské </a:t>
            </a:r>
            <a:r>
              <a:rPr lang="cs-CZ" sz="2000" dirty="0" smtClean="0"/>
              <a:t>kůže, </a:t>
            </a:r>
            <a:r>
              <a:rPr lang="cs-CZ" sz="2000" b="1" dirty="0" smtClean="0"/>
              <a:t>masérské</a:t>
            </a:r>
            <a:r>
              <a:rPr lang="cs-CZ" sz="2000" b="1" dirty="0"/>
              <a:t>, rekondiční a regenerační služby</a:t>
            </a:r>
            <a:endParaRPr lang="cs-CZ" sz="2000" b="1" dirty="0" smtClean="0"/>
          </a:p>
          <a:p>
            <a:pPr lvl="2"/>
            <a:r>
              <a:rPr lang="cs-CZ" sz="2000" dirty="0" smtClean="0"/>
              <a:t>řemeslná </a:t>
            </a:r>
            <a:r>
              <a:rPr lang="cs-CZ" sz="2000" dirty="0"/>
              <a:t>– </a:t>
            </a:r>
            <a:r>
              <a:rPr lang="cs-CZ" sz="2000" dirty="0" smtClean="0"/>
              <a:t>seznam v příloze č. 1, např</a:t>
            </a:r>
            <a:r>
              <a:rPr lang="cs-CZ" sz="2000" dirty="0"/>
              <a:t>. </a:t>
            </a:r>
            <a:r>
              <a:rPr lang="cs-CZ" sz="2000" dirty="0" smtClean="0"/>
              <a:t>pekařství</a:t>
            </a:r>
            <a:r>
              <a:rPr lang="cs-CZ" sz="2000" dirty="0"/>
              <a:t>, </a:t>
            </a:r>
            <a:r>
              <a:rPr lang="cs-CZ" sz="2000" dirty="0" smtClean="0"/>
              <a:t>cukrářství, zámečnictví, malířství…</a:t>
            </a:r>
          </a:p>
          <a:p>
            <a:pPr marL="914400" lvl="2" indent="0">
              <a:buNone/>
            </a:pPr>
            <a:endParaRPr lang="cs-CZ" sz="2000" dirty="0" smtClean="0"/>
          </a:p>
          <a:p>
            <a:r>
              <a:rPr lang="cs-CZ" sz="2000" dirty="0"/>
              <a:t>ž</a:t>
            </a:r>
            <a:r>
              <a:rPr lang="cs-CZ" sz="2000" dirty="0" smtClean="0"/>
              <a:t>ivnost k</a:t>
            </a:r>
            <a:r>
              <a:rPr lang="cs-CZ" sz="2000" dirty="0" smtClean="0"/>
              <a:t>oncesovaná = </a:t>
            </a:r>
            <a:r>
              <a:rPr lang="cs-CZ" sz="2000" dirty="0"/>
              <a:t>smějí být provozovány na základě </a:t>
            </a:r>
            <a:r>
              <a:rPr lang="cs-CZ" sz="2000" dirty="0" smtClean="0"/>
              <a:t>koncese, nutnost správního rozhodnutí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Živnostenské podnikání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080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/>
              <a:t>p</a:t>
            </a:r>
            <a:r>
              <a:rPr lang="cs-CZ" sz="2000" dirty="0" smtClean="0"/>
              <a:t>ovinnost ohlásit živnostenskému úřadu – spojeno se </a:t>
            </a:r>
            <a:r>
              <a:rPr lang="cs-CZ" sz="2000" dirty="0"/>
              <a:t>správními poplatky </a:t>
            </a:r>
            <a:r>
              <a:rPr lang="cs-CZ" sz="2000" dirty="0" smtClean="0"/>
              <a:t>(ohlášení   </a:t>
            </a:r>
            <a:r>
              <a:rPr lang="cs-CZ" sz="2000" dirty="0"/>
              <a:t>živnosti   při   vstupu do   živnostenského   </a:t>
            </a:r>
            <a:r>
              <a:rPr lang="cs-CZ" sz="2000" dirty="0" smtClean="0"/>
              <a:t>podnikání – 1000 Kč atd.)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/>
              <a:t>o</a:t>
            </a:r>
            <a:r>
              <a:rPr lang="cs-CZ" sz="2000" dirty="0" smtClean="0"/>
              <a:t>hlášení fyzické osoby musí obsahovat:</a:t>
            </a:r>
          </a:p>
          <a:p>
            <a:pPr lvl="2"/>
            <a:r>
              <a:rPr lang="cs-CZ" sz="1600" dirty="0"/>
              <a:t>jméno a příjmení, popřípadě obchodní firmu, státní občanství, adresu bydliště, rodné číslo, bylo-li přiděleno, datum narození, místo narození (obec, okres, stát) a rodné </a:t>
            </a:r>
            <a:r>
              <a:rPr lang="cs-CZ" sz="1600" dirty="0" smtClean="0"/>
              <a:t>příjmení</a:t>
            </a:r>
          </a:p>
          <a:p>
            <a:pPr lvl="2"/>
            <a:r>
              <a:rPr lang="cs-CZ" sz="1600" dirty="0"/>
              <a:t>adresu </a:t>
            </a:r>
            <a:r>
              <a:rPr lang="cs-CZ" sz="1600" dirty="0" smtClean="0"/>
              <a:t>sídla</a:t>
            </a:r>
          </a:p>
          <a:p>
            <a:pPr lvl="2"/>
            <a:r>
              <a:rPr lang="cs-CZ" sz="1600" dirty="0"/>
              <a:t>předmět podnikání </a:t>
            </a:r>
            <a:endParaRPr lang="cs-CZ" sz="1600" dirty="0" smtClean="0"/>
          </a:p>
          <a:p>
            <a:pPr lvl="2"/>
            <a:r>
              <a:rPr lang="cs-CZ" sz="1600" dirty="0"/>
              <a:t>identifikační číslo osoby, bylo-li </a:t>
            </a:r>
            <a:r>
              <a:rPr lang="cs-CZ" sz="1600" dirty="0" smtClean="0"/>
              <a:t>přiděleno</a:t>
            </a:r>
          </a:p>
          <a:p>
            <a:pPr lvl="2"/>
            <a:r>
              <a:rPr lang="cs-CZ" sz="1600" dirty="0"/>
              <a:t>provozovnu nebo </a:t>
            </a:r>
            <a:r>
              <a:rPr lang="cs-CZ" sz="1600" dirty="0" smtClean="0"/>
              <a:t>provozovny</a:t>
            </a:r>
          </a:p>
          <a:p>
            <a:pPr lvl="2"/>
            <a:r>
              <a:rPr lang="cs-CZ" sz="1600" dirty="0"/>
              <a:t>titul nebo vědeckou hodnost osob </a:t>
            </a:r>
            <a:endParaRPr lang="cs-CZ" sz="1600" dirty="0" smtClean="0"/>
          </a:p>
          <a:p>
            <a:pPr lvl="2"/>
            <a:r>
              <a:rPr lang="cs-CZ" sz="1600" dirty="0"/>
              <a:t>případně adresu pro doručování všemi živnostenskými </a:t>
            </a:r>
            <a:r>
              <a:rPr lang="cs-CZ" sz="1600" dirty="0" smtClean="0"/>
              <a:t>úřady</a:t>
            </a:r>
          </a:p>
          <a:p>
            <a:pPr lvl="2"/>
            <a:r>
              <a:rPr lang="cs-CZ" sz="1600" dirty="0" smtClean="0"/>
              <a:t>Doklady o odborné způsobilosti</a:t>
            </a:r>
          </a:p>
          <a:p>
            <a:endParaRPr lang="cs-CZ" sz="2000" dirty="0" smtClean="0"/>
          </a:p>
          <a:p>
            <a:r>
              <a:rPr lang="cs-CZ" sz="2000" dirty="0"/>
              <a:t>ž</a:t>
            </a:r>
            <a:r>
              <a:rPr lang="cs-CZ" sz="2000" dirty="0" smtClean="0"/>
              <a:t>ivnostenské oprávnění u ohlašovacích vzniká dnem ohlášení</a:t>
            </a:r>
          </a:p>
          <a:p>
            <a:r>
              <a:rPr lang="cs-CZ" sz="2000" dirty="0"/>
              <a:t>živnostenský úřad </a:t>
            </a:r>
            <a:r>
              <a:rPr lang="cs-CZ" sz="2000" dirty="0" smtClean="0"/>
              <a:t>provede za splnění podmínek zápis </a:t>
            </a:r>
            <a:r>
              <a:rPr lang="cs-CZ" sz="2000" dirty="0"/>
              <a:t>do živnostenského rejstříku do 5 pracovních dnů ode dne doručení ohlášení a vydá podnikateli výpis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Ohlašování živnosti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70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text 6">
            <a:extLst>
              <a:ext uri="{FF2B5EF4-FFF2-40B4-BE49-F238E27FC236}">
                <a16:creationId xmlns:a16="http://schemas.microsoft.com/office/drawing/2014/main" xmlns="" id="{B9527DA3-2511-48A9-AF0B-B46F550793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fyzická osoba může společně s ohlášením živnosti na živnostenském úřadu též:</a:t>
            </a:r>
          </a:p>
          <a:p>
            <a:pPr lvl="2"/>
            <a:r>
              <a:rPr lang="cs-CZ" sz="1600" dirty="0"/>
              <a:t>oznámit zahájení samostatné výdělečné činnosti podle zákona upravujícího organizaci a provádění sociálního zabezpečení,</a:t>
            </a:r>
          </a:p>
          <a:p>
            <a:pPr lvl="2"/>
            <a:r>
              <a:rPr lang="cs-CZ" sz="1600" dirty="0"/>
              <a:t>podat přihlášku k důchodovému pojištění,</a:t>
            </a:r>
          </a:p>
          <a:p>
            <a:pPr lvl="2"/>
            <a:r>
              <a:rPr lang="cs-CZ" sz="1600" dirty="0"/>
              <a:t>podat přihlášku k nemocenskému pojištění,</a:t>
            </a:r>
          </a:p>
          <a:p>
            <a:pPr lvl="2"/>
            <a:r>
              <a:rPr lang="cs-CZ" sz="1600" dirty="0"/>
              <a:t>oznámit vznik volného pracovního místa nebo jeho obsazení,</a:t>
            </a:r>
          </a:p>
          <a:p>
            <a:pPr lvl="2"/>
            <a:r>
              <a:rPr lang="cs-CZ" sz="1600" dirty="0"/>
              <a:t>podat oznámení podle zákona o veřejném zdravotním pojištění</a:t>
            </a:r>
          </a:p>
          <a:p>
            <a:pPr lvl="2"/>
            <a:r>
              <a:rPr lang="cs-CZ" sz="1600" dirty="0"/>
              <a:t>podat údaje požadované v přihlášce k registraci k dani z příjmů nebo k dani silniční</a:t>
            </a:r>
          </a:p>
          <a:p>
            <a:pPr marL="0" indent="0">
              <a:buNone/>
            </a:pPr>
            <a:endParaRPr lang="cs-CZ" sz="2000" dirty="0" smtClean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xmlns="" id="{2181576E-8D34-464F-8ABF-2781BE29D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Ohlašování živnosti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5E4C0024-D566-46CB-ACD8-518A262D3C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15311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791C05CFDF5ED47BC240D965D7579C7" ma:contentTypeVersion="3" ma:contentTypeDescription="Vytvoří nový dokument" ma:contentTypeScope="" ma:versionID="eabfbf8ed8cead08e37ee343c5733372">
  <xsd:schema xmlns:xsd="http://www.w3.org/2001/XMLSchema" xmlns:xs="http://www.w3.org/2001/XMLSchema" xmlns:p="http://schemas.microsoft.com/office/2006/metadata/properties" xmlns:ns2="ec97901d-1c11-49ec-ad2e-0f1193156904" targetNamespace="http://schemas.microsoft.com/office/2006/metadata/properties" ma:root="true" ma:fieldsID="8e9ab560ddfddf0a94c23123277e0893" ns2:_="">
    <xsd:import namespace="ec97901d-1c11-49ec-ad2e-0f11931569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7901d-1c11-49ec-ad2e-0f11931569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A9C572-7D57-4D2B-88F3-A865FA239E8D}"/>
</file>

<file path=customXml/itemProps2.xml><?xml version="1.0" encoding="utf-8"?>
<ds:datastoreItem xmlns:ds="http://schemas.openxmlformats.org/officeDocument/2006/customXml" ds:itemID="{C14796CA-E771-4095-8D4C-E65E1C2B8BC9}"/>
</file>

<file path=customXml/itemProps3.xml><?xml version="1.0" encoding="utf-8"?>
<ds:datastoreItem xmlns:ds="http://schemas.openxmlformats.org/officeDocument/2006/customXml" ds:itemID="{08463F47-74AC-410D-8BE9-1636B0646A9C}"/>
</file>

<file path=docProps/app.xml><?xml version="1.0" encoding="utf-8"?>
<Properties xmlns="http://schemas.openxmlformats.org/officeDocument/2006/extended-properties" xmlns:vt="http://schemas.openxmlformats.org/officeDocument/2006/docPropsVTypes">
  <Template>DesignTemplate</Template>
  <TotalTime>0</TotalTime>
  <Words>2394</Words>
  <Application>Microsoft Office PowerPoint</Application>
  <PresentationFormat>Předvádění na obrazovce (4:3)</PresentationFormat>
  <Paragraphs>402</Paragraphs>
  <Slides>44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5" baseType="lpstr">
      <vt:lpstr>DesignTemplate</vt:lpstr>
      <vt:lpstr>Role poskytovatele zdravotních služeb</vt:lpstr>
      <vt:lpstr>Kdo poskytuje zdravotní služby</vt:lpstr>
      <vt:lpstr>Pozor na rozdíl!</vt:lpstr>
      <vt:lpstr>Živnost</vt:lpstr>
      <vt:lpstr>Živnostenské podnikání</vt:lpstr>
      <vt:lpstr>Živnostenské podnikání</vt:lpstr>
      <vt:lpstr>Živnostenské podnikání</vt:lpstr>
      <vt:lpstr>Ohlašování živnosti</vt:lpstr>
      <vt:lpstr>Ohlašování živnosti</vt:lpstr>
      <vt:lpstr>Zánik živnosti</vt:lpstr>
      <vt:lpstr>Živnostenské podnikání</vt:lpstr>
      <vt:lpstr>Podnikání – další povinnosti</vt:lpstr>
      <vt:lpstr>Poskytování zdravotních služeb</vt:lpstr>
      <vt:lpstr>Poskytovatel zdravotních služeb</vt:lpstr>
      <vt:lpstr>Poskytování zdravotních služeb</vt:lpstr>
      <vt:lpstr>Poskytování zdravotních služeb</vt:lpstr>
      <vt:lpstr>Poskytování zdravotních služeb</vt:lpstr>
      <vt:lpstr>Způsobilost k samostatnému výkonu zdravotnického povolání</vt:lpstr>
      <vt:lpstr>Bezúhonnost</vt:lpstr>
      <vt:lpstr>O udělení oprávnění rozhoduje</vt:lpstr>
      <vt:lpstr>Podmínky udělení oprávnění - FO</vt:lpstr>
      <vt:lpstr>Podmínky udělení oprávnění - PO</vt:lpstr>
      <vt:lpstr>Překážky udělení oprávnění</vt:lpstr>
      <vt:lpstr>Žádost o udělení oprávnění</vt:lpstr>
      <vt:lpstr>Rozhodnutí o udělení oprávnění</vt:lpstr>
      <vt:lpstr>Zánik oprávnění</vt:lpstr>
      <vt:lpstr>Odejmutí oprávnění</vt:lpstr>
      <vt:lpstr>Možnost odejmutí/změnění/pozastavení oprávnění</vt:lpstr>
      <vt:lpstr>Přerušení poskytování ZS</vt:lpstr>
      <vt:lpstr>Poskytování preventivní péče mimo ZZ</vt:lpstr>
      <vt:lpstr>Smlouvy s pojišťovnami</vt:lpstr>
      <vt:lpstr>Smlouvy s pojišťovnami – výběrové řízení</vt:lpstr>
      <vt:lpstr>Smlouvy s pojišťovnami – výběrové komise</vt:lpstr>
      <vt:lpstr>Smlouvy s pojišťovnami – výsledek</vt:lpstr>
      <vt:lpstr>Smlouvy s pojišťovnami</vt:lpstr>
      <vt:lpstr>Režim samoplátců</vt:lpstr>
      <vt:lpstr>Povinnosti poskytovatele zdravotních služeb</vt:lpstr>
      <vt:lpstr>Povinnosti poskytovatele - obecně</vt:lpstr>
      <vt:lpstr>Konkrétní povinnosti poskytovatele vůči pacientovi</vt:lpstr>
      <vt:lpstr>Povinnosti týkající se zdravotnické dokumentace</vt:lpstr>
      <vt:lpstr>Další povinnosti</vt:lpstr>
      <vt:lpstr>Odmítnutí přijetí pacienta do péče</vt:lpstr>
      <vt:lpstr>Ukončení péče o pacienta</vt:lpstr>
      <vt:lpstr>KONEC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2019-09-10T06:48:14Z</dcterms:created>
  <dcterms:modified xsi:type="dcterms:W3CDTF">2020-12-01T09:51:26Z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  <property fmtid="{D5CDD505-2E9C-101B-9397-08002B2CF9AE}" pid="3" name="ContentTypeId">
    <vt:lpwstr>0x0101003791C05CFDF5ED47BC240D965D7579C7</vt:lpwstr>
  </property>
</Properties>
</file>