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256" r:id="rId2"/>
    <p:sldId id="258" r:id="rId3"/>
    <p:sldId id="259" r:id="rId4"/>
    <p:sldId id="260" r:id="rId5"/>
    <p:sldId id="261" r:id="rId6"/>
    <p:sldId id="364" r:id="rId7"/>
    <p:sldId id="262" r:id="rId8"/>
    <p:sldId id="263" r:id="rId9"/>
    <p:sldId id="264" r:id="rId10"/>
    <p:sldId id="265" r:id="rId11"/>
    <p:sldId id="362" r:id="rId12"/>
    <p:sldId id="359" r:id="rId13"/>
    <p:sldId id="361" r:id="rId14"/>
    <p:sldId id="360" r:id="rId15"/>
    <p:sldId id="266" r:id="rId16"/>
    <p:sldId id="363" r:id="rId17"/>
    <p:sldId id="268" r:id="rId18"/>
    <p:sldId id="269" r:id="rId19"/>
    <p:sldId id="270" r:id="rId20"/>
    <p:sldId id="271" r:id="rId21"/>
    <p:sldId id="272" r:id="rId22"/>
    <p:sldId id="273"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1" autoAdjust="0"/>
  </p:normalViewPr>
  <p:slideViewPr>
    <p:cSldViewPr snapToGrid="0">
      <p:cViewPr varScale="1">
        <p:scale>
          <a:sx n="109" d="100"/>
          <a:sy n="109" d="100"/>
        </p:scale>
        <p:origin x="612" y="102"/>
      </p:cViewPr>
      <p:guideLst/>
    </p:cSldViewPr>
  </p:slideViewPr>
  <p:notesTextViewPr>
    <p:cViewPr>
      <p:scale>
        <a:sx n="1" d="1"/>
        <a:sy n="1" d="1"/>
      </p:scale>
      <p:origin x="0" y="0"/>
    </p:cViewPr>
  </p:notesTextViewPr>
  <p:sorterViewPr>
    <p:cViewPr>
      <p:scale>
        <a:sx n="142" d="100"/>
        <a:sy n="142" d="100"/>
      </p:scale>
      <p:origin x="0" y="-598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B1CFC-6156-4B41-A808-7DDC8808CAB8}" type="datetimeFigureOut">
              <a:rPr lang="cs-CZ" smtClean="0"/>
              <a:t>23.11.2020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01D47-42AF-49BC-98D2-6DA839958F97}" type="slidenum">
              <a:rPr lang="cs-CZ" smtClean="0"/>
              <a:t>‹#›</a:t>
            </a:fld>
            <a:endParaRPr lang="cs-CZ"/>
          </a:p>
        </p:txBody>
      </p:sp>
    </p:spTree>
    <p:extLst>
      <p:ext uri="{BB962C8B-B14F-4D97-AF65-F5344CB8AC3E}">
        <p14:creationId xmlns:p14="http://schemas.microsoft.com/office/powerpoint/2010/main" val="1900017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Podle UNPD</a:t>
            </a:r>
            <a:r>
              <a:rPr lang="cs-CZ" baseline="0" dirty="0" smtClean="0"/>
              <a:t> počet starých osob vzroste z 600M  v současné době na 2B v r. 2050.V rozvinutých zemích bude více než 25% starších 65 let.</a:t>
            </a:r>
            <a:endParaRPr lang="cs-CZ" dirty="0"/>
          </a:p>
        </p:txBody>
      </p:sp>
      <p:sp>
        <p:nvSpPr>
          <p:cNvPr id="4" name="Zástupný symbol pro číslo snímku 3"/>
          <p:cNvSpPr>
            <a:spLocks noGrp="1"/>
          </p:cNvSpPr>
          <p:nvPr>
            <p:ph type="sldNum" sz="quarter" idx="10"/>
          </p:nvPr>
        </p:nvSpPr>
        <p:spPr/>
        <p:txBody>
          <a:bodyPr/>
          <a:lstStyle/>
          <a:p>
            <a:fld id="{CCC5F278-344A-4A53-9708-0C2A898F55F0}" type="slidenum">
              <a:rPr lang="cs-CZ" smtClean="0"/>
              <a:t>29</a:t>
            </a:fld>
            <a:endParaRPr lang="cs-CZ"/>
          </a:p>
        </p:txBody>
      </p:sp>
    </p:spTree>
    <p:extLst>
      <p:ext uri="{BB962C8B-B14F-4D97-AF65-F5344CB8AC3E}">
        <p14:creationId xmlns:p14="http://schemas.microsoft.com/office/powerpoint/2010/main" val="106924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18F19B-6D72-47B9-8510-8DB29D98FA20}" type="slidenum">
              <a:rPr lang="cs-CZ" smtClean="0"/>
              <a:t>35</a:t>
            </a:fld>
            <a:endParaRPr lang="cs-CZ"/>
          </a:p>
        </p:txBody>
      </p:sp>
    </p:spTree>
    <p:extLst>
      <p:ext uri="{BB962C8B-B14F-4D97-AF65-F5344CB8AC3E}">
        <p14:creationId xmlns:p14="http://schemas.microsoft.com/office/powerpoint/2010/main" val="300743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BF558-439A-4588-B4A5-F47FF53E4CD4}" type="slidenum">
              <a:rPr lang="cs-CZ"/>
              <a:pPr/>
              <a:t>37</a:t>
            </a:fld>
            <a:endParaRPr lang="cs-CZ"/>
          </a:p>
        </p:txBody>
      </p:sp>
      <p:sp>
        <p:nvSpPr>
          <p:cNvPr id="111618" name="Rectangle 2"/>
          <p:cNvSpPr>
            <a:spLocks noGrp="1" noRot="1" noChangeAspect="1" noChangeArrowheads="1" noTextEdit="1"/>
          </p:cNvSpPr>
          <p:nvPr>
            <p:ph type="sldImg"/>
          </p:nvPr>
        </p:nvSpPr>
        <p:spPr>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sp>
      <p:sp>
        <p:nvSpPr>
          <p:cNvPr id="111619" name="Rectangle 3"/>
          <p:cNvSpPr>
            <a:spLocks noGrp="1" noChangeArrowheads="1"/>
          </p:cNvSpPr>
          <p:nvPr>
            <p:ph type="body" idx="1"/>
          </p:nvPr>
        </p:nvSpPr>
        <p:spPr>
          <a:xfrm>
            <a:off x="914400" y="4343400"/>
            <a:ext cx="5029200" cy="4114800"/>
          </a:xfrm>
          <a:ln/>
        </p:spPr>
        <p:txBody>
          <a:bodyPr/>
          <a:lstStyle/>
          <a:p>
            <a:endParaRPr lang="cs-CZ"/>
          </a:p>
        </p:txBody>
      </p:sp>
    </p:spTree>
    <p:extLst>
      <p:ext uri="{BB962C8B-B14F-4D97-AF65-F5344CB8AC3E}">
        <p14:creationId xmlns:p14="http://schemas.microsoft.com/office/powerpoint/2010/main" val="220843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cs-CZ" altLang="cs-CZ"/>
          </a:p>
        </p:txBody>
      </p:sp>
      <p:sp>
        <p:nvSpPr>
          <p:cNvPr id="4099"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cs-CZ" dirty="0" smtClean="0">
                <a:latin typeface="Arial" charset="0"/>
                <a:ea typeface="msgothic" charset="0"/>
                <a:cs typeface="msgothic" charset="0"/>
              </a:rPr>
              <a:t>Innate immune activation by infections or vaccinations leads to histone modifications and functional reprogramming of cells (such as monocytes, macrophages, or NK cells) termed “trained </a:t>
            </a:r>
            <a:r>
              <a:rPr lang="en-GB" altLang="cs-CZ" dirty="0" err="1" smtClean="0">
                <a:latin typeface="Arial" charset="0"/>
                <a:ea typeface="msgothic" charset="0"/>
                <a:cs typeface="msgothic" charset="0"/>
              </a:rPr>
              <a:t>immunity”or</a:t>
            </a:r>
            <a:r>
              <a:rPr lang="en-GB" altLang="cs-CZ" dirty="0" smtClean="0">
                <a:latin typeface="Arial" charset="0"/>
                <a:ea typeface="msgothic" charset="0"/>
                <a:cs typeface="msgothic" charset="0"/>
              </a:rPr>
              <a:t> “innate immune memory.” Trained immunity evolved to lead to adaptive states that protect the host during microbial colonization or after infections. However, in certain situations, trained immunity may result in maladaptive states such as </a:t>
            </a:r>
            <a:r>
              <a:rPr lang="en-GB" altLang="cs-CZ" dirty="0" err="1" smtClean="0">
                <a:latin typeface="Arial" charset="0"/>
                <a:ea typeface="msgothic" charset="0"/>
                <a:cs typeface="msgothic" charset="0"/>
              </a:rPr>
              <a:t>postsepsis</a:t>
            </a:r>
            <a:r>
              <a:rPr lang="en-GB" altLang="cs-CZ" dirty="0" smtClean="0">
                <a:latin typeface="Arial" charset="0"/>
                <a:ea typeface="msgothic" charset="0"/>
                <a:cs typeface="msgothic" charset="0"/>
              </a:rPr>
              <a:t> immune paralysis or </a:t>
            </a:r>
            <a:r>
              <a:rPr lang="en-GB" altLang="cs-CZ" dirty="0" err="1" smtClean="0">
                <a:latin typeface="Arial" charset="0"/>
                <a:ea typeface="msgothic" charset="0"/>
                <a:cs typeface="msgothic" charset="0"/>
              </a:rPr>
              <a:t>hyperinflammation</a:t>
            </a:r>
            <a:r>
              <a:rPr lang="en-GB" altLang="cs-CZ" dirty="0" smtClean="0">
                <a:latin typeface="Arial" charset="0"/>
                <a:ea typeface="msgothic" charset="0"/>
                <a:cs typeface="msgothic" charset="0"/>
              </a:rPr>
              <a:t>. miRNA, microRNA.</a:t>
            </a:r>
          </a:p>
        </p:txBody>
      </p:sp>
    </p:spTree>
    <p:extLst>
      <p:ext uri="{BB962C8B-B14F-4D97-AF65-F5344CB8AC3E}">
        <p14:creationId xmlns:p14="http://schemas.microsoft.com/office/powerpoint/2010/main" val="137309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3200">
                <a:solidFill>
                  <a:schemeClr val="accent2"/>
                </a:solidFill>
                <a:latin typeface="Verdana" pitchFamily="34" charset="0"/>
              </a:defRPr>
            </a:lvl1pPr>
            <a:lvl2pPr marL="742950" indent="-285750" eaLnBrk="0" hangingPunct="0">
              <a:defRPr sz="3200">
                <a:solidFill>
                  <a:schemeClr val="accent2"/>
                </a:solidFill>
                <a:latin typeface="Verdana" pitchFamily="34" charset="0"/>
              </a:defRPr>
            </a:lvl2pPr>
            <a:lvl3pPr marL="1143000" indent="-228600" eaLnBrk="0" hangingPunct="0">
              <a:defRPr sz="3200">
                <a:solidFill>
                  <a:schemeClr val="accent2"/>
                </a:solidFill>
                <a:latin typeface="Verdana" pitchFamily="34" charset="0"/>
              </a:defRPr>
            </a:lvl3pPr>
            <a:lvl4pPr marL="1600200" indent="-228600" eaLnBrk="0" hangingPunct="0">
              <a:defRPr sz="3200">
                <a:solidFill>
                  <a:schemeClr val="accent2"/>
                </a:solidFill>
                <a:latin typeface="Verdana" pitchFamily="34" charset="0"/>
              </a:defRPr>
            </a:lvl4pPr>
            <a:lvl5pPr marL="2057400" indent="-228600" eaLnBrk="0" hangingPunct="0">
              <a:defRPr sz="3200">
                <a:solidFill>
                  <a:schemeClr val="accent2"/>
                </a:solidFill>
                <a:latin typeface="Verdana" pitchFamily="34" charset="0"/>
              </a:defRPr>
            </a:lvl5pPr>
            <a:lvl6pPr marL="2514600" indent="-228600" eaLnBrk="0" fontAlgn="base" hangingPunct="0">
              <a:spcBef>
                <a:spcPct val="0"/>
              </a:spcBef>
              <a:spcAft>
                <a:spcPct val="0"/>
              </a:spcAft>
              <a:defRPr sz="3200">
                <a:solidFill>
                  <a:schemeClr val="accent2"/>
                </a:solidFill>
                <a:latin typeface="Verdana" pitchFamily="34" charset="0"/>
              </a:defRPr>
            </a:lvl6pPr>
            <a:lvl7pPr marL="2971800" indent="-228600" eaLnBrk="0" fontAlgn="base" hangingPunct="0">
              <a:spcBef>
                <a:spcPct val="0"/>
              </a:spcBef>
              <a:spcAft>
                <a:spcPct val="0"/>
              </a:spcAft>
              <a:defRPr sz="3200">
                <a:solidFill>
                  <a:schemeClr val="accent2"/>
                </a:solidFill>
                <a:latin typeface="Verdana" pitchFamily="34" charset="0"/>
              </a:defRPr>
            </a:lvl7pPr>
            <a:lvl8pPr marL="3429000" indent="-228600" eaLnBrk="0" fontAlgn="base" hangingPunct="0">
              <a:spcBef>
                <a:spcPct val="0"/>
              </a:spcBef>
              <a:spcAft>
                <a:spcPct val="0"/>
              </a:spcAft>
              <a:defRPr sz="3200">
                <a:solidFill>
                  <a:schemeClr val="accent2"/>
                </a:solidFill>
                <a:latin typeface="Verdana" pitchFamily="34" charset="0"/>
              </a:defRPr>
            </a:lvl8pPr>
            <a:lvl9pPr marL="3886200" indent="-228600" eaLnBrk="0" fontAlgn="base" hangingPunct="0">
              <a:spcBef>
                <a:spcPct val="0"/>
              </a:spcBef>
              <a:spcAft>
                <a:spcPct val="0"/>
              </a:spcAft>
              <a:defRPr sz="3200">
                <a:solidFill>
                  <a:schemeClr val="accent2"/>
                </a:solidFill>
                <a:latin typeface="Verdana" pitchFamily="34" charset="0"/>
              </a:defRPr>
            </a:lvl9pPr>
          </a:lstStyle>
          <a:p>
            <a:pPr eaLnBrk="1" hangingPunct="1"/>
            <a:fld id="{7D9E5D6C-22E5-4A38-AA3D-013854FDCF03}" type="slidenum">
              <a:rPr lang="cs-CZ" sz="1200">
                <a:solidFill>
                  <a:schemeClr val="tx1"/>
                </a:solidFill>
                <a:latin typeface="Arial" charset="0"/>
              </a:rPr>
              <a:pPr eaLnBrk="1" hangingPunct="1"/>
              <a:t>68</a:t>
            </a:fld>
            <a:endParaRPr lang="cs-CZ" sz="1200">
              <a:solidFill>
                <a:schemeClr val="tx1"/>
              </a:solidFill>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cs-CZ" smtClean="0"/>
              <a:t>VEGF –vascular endothelial growth factor</a:t>
            </a:r>
          </a:p>
          <a:p>
            <a:pPr eaLnBrk="1" hangingPunct="1"/>
            <a:r>
              <a:rPr lang="cs-CZ" smtClean="0"/>
              <a:t>sVEGFR-1 – VEGF receptor 1</a:t>
            </a:r>
          </a:p>
        </p:txBody>
      </p:sp>
    </p:spTree>
    <p:extLst>
      <p:ext uri="{BB962C8B-B14F-4D97-AF65-F5344CB8AC3E}">
        <p14:creationId xmlns:p14="http://schemas.microsoft.com/office/powerpoint/2010/main" val="89362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cs-CZ" altLang="cs-CZ"/>
          </a:p>
        </p:txBody>
      </p:sp>
      <p:sp>
        <p:nvSpPr>
          <p:cNvPr id="6147"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cs-CZ" sz="1300" b="1">
                <a:latin typeface="Arial" charset="0"/>
                <a:ea typeface="msgothic" charset="0"/>
                <a:cs typeface="msgothic" charset="0"/>
              </a:rPr>
              <a:t>The human microbiome.</a:t>
            </a:r>
            <a:r>
              <a:rPr lang="en-GB" altLang="cs-CZ" smtClean="0">
                <a:latin typeface="Arial" charset="0"/>
                <a:ea typeface="msgothic" charset="0"/>
                <a:cs typeface="msgothic" charset="0"/>
              </a:rPr>
              <a:t> Illustration depicting the diversity of the human body’s microbiomes at their respective body sites. The outstretched hand reaching for the cell symbolizes the potential of cell biology to enrich microbiome studies.</a:t>
            </a:r>
          </a:p>
        </p:txBody>
      </p:sp>
    </p:spTree>
    <p:extLst>
      <p:ext uri="{BB962C8B-B14F-4D97-AF65-F5344CB8AC3E}">
        <p14:creationId xmlns:p14="http://schemas.microsoft.com/office/powerpoint/2010/main" val="123702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649628" algn="l"/>
                <a:tab pos="1299256" algn="l"/>
                <a:tab pos="1948884" algn="l"/>
                <a:tab pos="2598511" algn="l"/>
              </a:tabLst>
              <a:defRPr sz="1300">
                <a:solidFill>
                  <a:schemeClr val="bg1"/>
                </a:solidFill>
                <a:latin typeface="Arial" charset="0"/>
                <a:ea typeface="IPAMincho" charset="0"/>
                <a:cs typeface="IPAMincho" charset="0"/>
              </a:defRPr>
            </a:lvl1pPr>
            <a:lvl2pPr eaLnBrk="0" hangingPunct="0">
              <a:tabLst>
                <a:tab pos="649628" algn="l"/>
                <a:tab pos="1299256" algn="l"/>
                <a:tab pos="1948884" algn="l"/>
                <a:tab pos="2598511" algn="l"/>
              </a:tabLst>
              <a:defRPr sz="1300">
                <a:solidFill>
                  <a:schemeClr val="bg1"/>
                </a:solidFill>
                <a:latin typeface="Arial" charset="0"/>
                <a:ea typeface="IPAMincho" charset="0"/>
                <a:cs typeface="IPAMincho" charset="0"/>
              </a:defRPr>
            </a:lvl2pPr>
            <a:lvl3pPr eaLnBrk="0" hangingPunct="0">
              <a:tabLst>
                <a:tab pos="649628" algn="l"/>
                <a:tab pos="1299256" algn="l"/>
                <a:tab pos="1948884" algn="l"/>
                <a:tab pos="2598511" algn="l"/>
              </a:tabLst>
              <a:defRPr sz="1300">
                <a:solidFill>
                  <a:schemeClr val="bg1"/>
                </a:solidFill>
                <a:latin typeface="Arial" charset="0"/>
                <a:ea typeface="IPAMincho" charset="0"/>
                <a:cs typeface="IPAMincho" charset="0"/>
              </a:defRPr>
            </a:lvl3pPr>
            <a:lvl4pPr eaLnBrk="0" hangingPunct="0">
              <a:tabLst>
                <a:tab pos="649628" algn="l"/>
                <a:tab pos="1299256" algn="l"/>
                <a:tab pos="1948884" algn="l"/>
                <a:tab pos="2598511" algn="l"/>
              </a:tabLst>
              <a:defRPr sz="1300">
                <a:solidFill>
                  <a:schemeClr val="bg1"/>
                </a:solidFill>
                <a:latin typeface="Arial" charset="0"/>
                <a:ea typeface="IPAMincho" charset="0"/>
                <a:cs typeface="IPAMincho" charset="0"/>
              </a:defRPr>
            </a:lvl4pPr>
            <a:lvl5pPr eaLnBrk="0" hangingPunct="0">
              <a:tabLst>
                <a:tab pos="649628" algn="l"/>
                <a:tab pos="1299256" algn="l"/>
                <a:tab pos="1948884" algn="l"/>
                <a:tab pos="2598511" algn="l"/>
              </a:tabLst>
              <a:defRPr sz="1300">
                <a:solidFill>
                  <a:schemeClr val="bg1"/>
                </a:solidFill>
                <a:latin typeface="Arial" charset="0"/>
                <a:ea typeface="IPAMincho" charset="0"/>
                <a:cs typeface="IPAMincho" charset="0"/>
              </a:defRPr>
            </a:lvl5pPr>
            <a:lvl6pPr marL="2256602"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1300">
                <a:solidFill>
                  <a:schemeClr val="bg1"/>
                </a:solidFill>
                <a:latin typeface="Arial" charset="0"/>
                <a:ea typeface="IPAMincho" charset="0"/>
                <a:cs typeface="IPAMincho" charset="0"/>
              </a:defRPr>
            </a:lvl6pPr>
            <a:lvl7pPr marL="2666893"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1300">
                <a:solidFill>
                  <a:schemeClr val="bg1"/>
                </a:solidFill>
                <a:latin typeface="Arial" charset="0"/>
                <a:ea typeface="IPAMincho" charset="0"/>
                <a:cs typeface="IPAMincho" charset="0"/>
              </a:defRPr>
            </a:lvl7pPr>
            <a:lvl8pPr marL="3077185"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1300">
                <a:solidFill>
                  <a:schemeClr val="bg1"/>
                </a:solidFill>
                <a:latin typeface="Arial" charset="0"/>
                <a:ea typeface="IPAMincho" charset="0"/>
                <a:cs typeface="IPAMincho" charset="0"/>
              </a:defRPr>
            </a:lvl8pPr>
            <a:lvl9pPr marL="3487476"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1300">
                <a:solidFill>
                  <a:schemeClr val="bg1"/>
                </a:solidFill>
                <a:latin typeface="Arial" charset="0"/>
                <a:ea typeface="IPAMincho" charset="0"/>
                <a:cs typeface="IPAMincho" charset="0"/>
              </a:defRPr>
            </a:lvl9pPr>
          </a:lstStyle>
          <a:p>
            <a:pPr eaLnBrk="1" hangingPunct="1"/>
            <a:fld id="{2DA1BC61-5CE6-4723-B4D5-C4F7F6CD47CC}" type="slidenum">
              <a:rPr lang="en-US" altLang="cs-CZ">
                <a:solidFill>
                  <a:srgbClr val="303D22"/>
                </a:solidFill>
                <a:ea typeface="ＭＳ Ｐゴシック" charset="0"/>
                <a:cs typeface="ＭＳ Ｐゴシック" charset="0"/>
              </a:rPr>
              <a:pPr eaLnBrk="1" hangingPunct="1"/>
              <a:t>95</a:t>
            </a:fld>
            <a:endParaRPr lang="en-US" altLang="cs-CZ">
              <a:solidFill>
                <a:srgbClr val="303D22"/>
              </a:solidFill>
              <a:ea typeface="ＭＳ Ｐゴシック" charset="0"/>
              <a:cs typeface="ＭＳ Ｐゴシック" charset="0"/>
            </a:endParaRPr>
          </a:p>
        </p:txBody>
      </p:sp>
      <p:sp>
        <p:nvSpPr>
          <p:cNvPr id="18435"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Text Box 2"/>
          <p:cNvSpPr txBox="1">
            <a:spLocks noGrp="1" noChangeArrowheads="1"/>
          </p:cNvSpPr>
          <p:nvPr>
            <p:ph type="body" idx="1"/>
          </p:nvPr>
        </p:nvSpPr>
        <p:spPr>
          <a:xfrm>
            <a:off x="686361" y="4342534"/>
            <a:ext cx="5485279" cy="37378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5830"/>
          <a:lstStyle/>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altLang="cs-CZ" sz="1800">
              <a:latin typeface="Arial"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altLang="cs-CZ" sz="800">
              <a:latin typeface="Arial" charset="0"/>
              <a:ea typeface="IPAMincho" charset="0"/>
              <a:cs typeface="IPAMincho" charset="0"/>
            </a:endParaRPr>
          </a:p>
        </p:txBody>
      </p:sp>
    </p:spTree>
    <p:extLst>
      <p:ext uri="{BB962C8B-B14F-4D97-AF65-F5344CB8AC3E}">
        <p14:creationId xmlns:p14="http://schemas.microsoft.com/office/powerpoint/2010/main" val="153574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97090580-D419-4E1B-8413-10A9472B77F4}" type="datetimeFigureOut">
              <a:rPr lang="cs-CZ" smtClean="0"/>
              <a:t>23.11.2020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81883E-A83F-4037-8779-A78A1301F87A}" type="slidenum">
              <a:rPr lang="cs-CZ" smtClean="0"/>
              <a:t>‹#›</a:t>
            </a:fld>
            <a:endParaRPr lang="cs-CZ"/>
          </a:p>
        </p:txBody>
      </p:sp>
    </p:spTree>
    <p:extLst>
      <p:ext uri="{BB962C8B-B14F-4D97-AF65-F5344CB8AC3E}">
        <p14:creationId xmlns:p14="http://schemas.microsoft.com/office/powerpoint/2010/main" val="187088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7090580-D419-4E1B-8413-10A9472B77F4}" type="datetimeFigureOut">
              <a:rPr lang="cs-CZ" smtClean="0"/>
              <a:t>23.11.2020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81883E-A83F-4037-8779-A78A1301F87A}" type="slidenum">
              <a:rPr lang="cs-CZ" smtClean="0"/>
              <a:t>‹#›</a:t>
            </a:fld>
            <a:endParaRPr lang="cs-CZ"/>
          </a:p>
        </p:txBody>
      </p:sp>
    </p:spTree>
    <p:extLst>
      <p:ext uri="{BB962C8B-B14F-4D97-AF65-F5344CB8AC3E}">
        <p14:creationId xmlns:p14="http://schemas.microsoft.com/office/powerpoint/2010/main" val="320353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7090580-D419-4E1B-8413-10A9472B77F4}" type="datetimeFigureOut">
              <a:rPr lang="cs-CZ" smtClean="0"/>
              <a:t>23.11.2020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81883E-A83F-4037-8779-A78A1301F87A}" type="slidenum">
              <a:rPr lang="cs-CZ" smtClean="0"/>
              <a:t>‹#›</a:t>
            </a:fld>
            <a:endParaRPr lang="cs-CZ"/>
          </a:p>
        </p:txBody>
      </p:sp>
    </p:spTree>
    <p:extLst>
      <p:ext uri="{BB962C8B-B14F-4D97-AF65-F5344CB8AC3E}">
        <p14:creationId xmlns:p14="http://schemas.microsoft.com/office/powerpoint/2010/main" val="98530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09600" y="274641"/>
            <a:ext cx="10972800" cy="5851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Zástupný symbol pro datum 2"/>
          <p:cNvSpPr>
            <a:spLocks noGrp="1"/>
          </p:cNvSpPr>
          <p:nvPr>
            <p:ph type="dt" sz="half" idx="10"/>
          </p:nvPr>
        </p:nvSpPr>
        <p:spPr>
          <a:xfrm>
            <a:off x="609600" y="6245225"/>
            <a:ext cx="2844800" cy="476250"/>
          </a:xfrm>
        </p:spPr>
        <p:txBody>
          <a:bodyPr/>
          <a:lstStyle>
            <a:lvl1pPr>
              <a:defRPr/>
            </a:lvl1pPr>
          </a:lstStyle>
          <a:p>
            <a:pPr>
              <a:defRPr/>
            </a:pPr>
            <a:endParaRPr lang="cs-CZ"/>
          </a:p>
        </p:txBody>
      </p:sp>
      <p:sp>
        <p:nvSpPr>
          <p:cNvPr id="4" name="Zástupný symbol pro zápatí 3"/>
          <p:cNvSpPr>
            <a:spLocks noGrp="1"/>
          </p:cNvSpPr>
          <p:nvPr>
            <p:ph type="ftr" sz="quarter" idx="11"/>
          </p:nvPr>
        </p:nvSpPr>
        <p:spPr/>
        <p:txBody>
          <a:bodyPr/>
          <a:lstStyle>
            <a:lvl1pPr>
              <a:defRPr/>
            </a:lvl1pPr>
          </a:lstStyle>
          <a:p>
            <a:pPr>
              <a:defRPr/>
            </a:pPr>
            <a:endParaRPr lang="cs-CZ"/>
          </a:p>
        </p:txBody>
      </p:sp>
      <p:sp>
        <p:nvSpPr>
          <p:cNvPr id="5" name="Zástupný symbol pro číslo snímku 4"/>
          <p:cNvSpPr>
            <a:spLocks noGrp="1"/>
          </p:cNvSpPr>
          <p:nvPr>
            <p:ph type="sldNum" sz="quarter" idx="12"/>
          </p:nvPr>
        </p:nvSpPr>
        <p:spPr>
          <a:xfrm>
            <a:off x="8737600" y="6245225"/>
            <a:ext cx="2844800" cy="476250"/>
          </a:xfrm>
        </p:spPr>
        <p:txBody>
          <a:bodyPr/>
          <a:lstStyle>
            <a:lvl1pPr>
              <a:defRPr/>
            </a:lvl1pPr>
          </a:lstStyle>
          <a:p>
            <a:fld id="{2856B900-01E2-4922-812E-998D0569444E}" type="slidenum">
              <a:rPr lang="cs-CZ" altLang="cs-CZ"/>
              <a:pPr/>
              <a:t>‹#›</a:t>
            </a:fld>
            <a:endParaRPr lang="cs-CZ" altLang="cs-CZ"/>
          </a:p>
        </p:txBody>
      </p:sp>
    </p:spTree>
    <p:extLst>
      <p:ext uri="{BB962C8B-B14F-4D97-AF65-F5344CB8AC3E}">
        <p14:creationId xmlns:p14="http://schemas.microsoft.com/office/powerpoint/2010/main" val="355933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7090580-D419-4E1B-8413-10A9472B77F4}" type="datetimeFigureOut">
              <a:rPr lang="cs-CZ" smtClean="0"/>
              <a:t>23.11.2020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81883E-A83F-4037-8779-A78A1301F87A}" type="slidenum">
              <a:rPr lang="cs-CZ" smtClean="0"/>
              <a:t>‹#›</a:t>
            </a:fld>
            <a:endParaRPr lang="cs-CZ"/>
          </a:p>
        </p:txBody>
      </p:sp>
    </p:spTree>
    <p:extLst>
      <p:ext uri="{BB962C8B-B14F-4D97-AF65-F5344CB8AC3E}">
        <p14:creationId xmlns:p14="http://schemas.microsoft.com/office/powerpoint/2010/main" val="29454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97090580-D419-4E1B-8413-10A9472B77F4}" type="datetimeFigureOut">
              <a:rPr lang="cs-CZ" smtClean="0"/>
              <a:t>23.11.2020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81883E-A83F-4037-8779-A78A1301F87A}" type="slidenum">
              <a:rPr lang="cs-CZ" smtClean="0"/>
              <a:t>‹#›</a:t>
            </a:fld>
            <a:endParaRPr lang="cs-CZ"/>
          </a:p>
        </p:txBody>
      </p:sp>
    </p:spTree>
    <p:extLst>
      <p:ext uri="{BB962C8B-B14F-4D97-AF65-F5344CB8AC3E}">
        <p14:creationId xmlns:p14="http://schemas.microsoft.com/office/powerpoint/2010/main" val="224980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7090580-D419-4E1B-8413-10A9472B77F4}" type="datetimeFigureOut">
              <a:rPr lang="cs-CZ" smtClean="0"/>
              <a:t>23.11.2020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681883E-A83F-4037-8779-A78A1301F87A}" type="slidenum">
              <a:rPr lang="cs-CZ" smtClean="0"/>
              <a:t>‹#›</a:t>
            </a:fld>
            <a:endParaRPr lang="cs-CZ"/>
          </a:p>
        </p:txBody>
      </p:sp>
    </p:spTree>
    <p:extLst>
      <p:ext uri="{BB962C8B-B14F-4D97-AF65-F5344CB8AC3E}">
        <p14:creationId xmlns:p14="http://schemas.microsoft.com/office/powerpoint/2010/main" val="55678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7090580-D419-4E1B-8413-10A9472B77F4}" type="datetimeFigureOut">
              <a:rPr lang="cs-CZ" smtClean="0"/>
              <a:t>23.11.2020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681883E-A83F-4037-8779-A78A1301F87A}" type="slidenum">
              <a:rPr lang="cs-CZ" smtClean="0"/>
              <a:t>‹#›</a:t>
            </a:fld>
            <a:endParaRPr lang="cs-CZ"/>
          </a:p>
        </p:txBody>
      </p:sp>
    </p:spTree>
    <p:extLst>
      <p:ext uri="{BB962C8B-B14F-4D97-AF65-F5344CB8AC3E}">
        <p14:creationId xmlns:p14="http://schemas.microsoft.com/office/powerpoint/2010/main" val="93891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7090580-D419-4E1B-8413-10A9472B77F4}" type="datetimeFigureOut">
              <a:rPr lang="cs-CZ" smtClean="0"/>
              <a:t>23.11.2020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681883E-A83F-4037-8779-A78A1301F87A}" type="slidenum">
              <a:rPr lang="cs-CZ" smtClean="0"/>
              <a:t>‹#›</a:t>
            </a:fld>
            <a:endParaRPr lang="cs-CZ"/>
          </a:p>
        </p:txBody>
      </p:sp>
    </p:spTree>
    <p:extLst>
      <p:ext uri="{BB962C8B-B14F-4D97-AF65-F5344CB8AC3E}">
        <p14:creationId xmlns:p14="http://schemas.microsoft.com/office/powerpoint/2010/main" val="291026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7090580-D419-4E1B-8413-10A9472B77F4}" type="datetimeFigureOut">
              <a:rPr lang="cs-CZ" smtClean="0"/>
              <a:t>23.11.2020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681883E-A83F-4037-8779-A78A1301F87A}" type="slidenum">
              <a:rPr lang="cs-CZ" smtClean="0"/>
              <a:t>‹#›</a:t>
            </a:fld>
            <a:endParaRPr lang="cs-CZ"/>
          </a:p>
        </p:txBody>
      </p:sp>
    </p:spTree>
    <p:extLst>
      <p:ext uri="{BB962C8B-B14F-4D97-AF65-F5344CB8AC3E}">
        <p14:creationId xmlns:p14="http://schemas.microsoft.com/office/powerpoint/2010/main" val="100828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97090580-D419-4E1B-8413-10A9472B77F4}" type="datetimeFigureOut">
              <a:rPr lang="cs-CZ" smtClean="0"/>
              <a:t>23.11.2020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681883E-A83F-4037-8779-A78A1301F87A}" type="slidenum">
              <a:rPr lang="cs-CZ" smtClean="0"/>
              <a:t>‹#›</a:t>
            </a:fld>
            <a:endParaRPr lang="cs-CZ"/>
          </a:p>
        </p:txBody>
      </p:sp>
    </p:spTree>
    <p:extLst>
      <p:ext uri="{BB962C8B-B14F-4D97-AF65-F5344CB8AC3E}">
        <p14:creationId xmlns:p14="http://schemas.microsoft.com/office/powerpoint/2010/main" val="338924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97090580-D419-4E1B-8413-10A9472B77F4}" type="datetimeFigureOut">
              <a:rPr lang="cs-CZ" smtClean="0"/>
              <a:t>23.11.2020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681883E-A83F-4037-8779-A78A1301F87A}" type="slidenum">
              <a:rPr lang="cs-CZ" smtClean="0"/>
              <a:t>‹#›</a:t>
            </a:fld>
            <a:endParaRPr lang="cs-CZ"/>
          </a:p>
        </p:txBody>
      </p:sp>
    </p:spTree>
    <p:extLst>
      <p:ext uri="{BB962C8B-B14F-4D97-AF65-F5344CB8AC3E}">
        <p14:creationId xmlns:p14="http://schemas.microsoft.com/office/powerpoint/2010/main" val="405874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90580-D419-4E1B-8413-10A9472B77F4}" type="datetimeFigureOut">
              <a:rPr lang="cs-CZ" smtClean="0"/>
              <a:t>23.11.2020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1883E-A83F-4037-8779-A78A1301F87A}" type="slidenum">
              <a:rPr lang="cs-CZ" smtClean="0"/>
              <a:t>‹#›</a:t>
            </a:fld>
            <a:endParaRPr lang="cs-CZ"/>
          </a:p>
        </p:txBody>
      </p:sp>
    </p:spTree>
    <p:extLst>
      <p:ext uri="{BB962C8B-B14F-4D97-AF65-F5344CB8AC3E}">
        <p14:creationId xmlns:p14="http://schemas.microsoft.com/office/powerpoint/2010/main" val="2644408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9.png"/><Relationship Id="rId4" Type="http://schemas.openxmlformats.org/officeDocument/2006/relationships/oleObject" Target="../embeddings/oleObject3.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3.png"/><Relationship Id="rId4" Type="http://schemas.openxmlformats.org/officeDocument/2006/relationships/oleObject" Target="../embeddings/oleObject5.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37.png"/><Relationship Id="rId4" Type="http://schemas.openxmlformats.org/officeDocument/2006/relationships/image" Target="../media/image3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8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solidFill>
                  <a:srgbClr val="C00000"/>
                </a:solidFill>
              </a:rPr>
              <a:t>Trendy v imunologii 2019</a:t>
            </a:r>
            <a:endParaRPr lang="cs-CZ" b="1" dirty="0">
              <a:solidFill>
                <a:srgbClr val="C00000"/>
              </a:solidFill>
            </a:endParaRPr>
          </a:p>
        </p:txBody>
      </p:sp>
      <p:sp>
        <p:nvSpPr>
          <p:cNvPr id="3" name="Podnadpis 2"/>
          <p:cNvSpPr>
            <a:spLocks noGrp="1"/>
          </p:cNvSpPr>
          <p:nvPr>
            <p:ph type="subTitle" idx="1"/>
          </p:nvPr>
        </p:nvSpPr>
        <p:spPr/>
        <p:txBody>
          <a:bodyPr/>
          <a:lstStyle/>
          <a:p>
            <a:r>
              <a:rPr lang="cs-CZ" b="1" dirty="0" smtClean="0">
                <a:solidFill>
                  <a:srgbClr val="002060"/>
                </a:solidFill>
              </a:rPr>
              <a:t>J. Lokaj</a:t>
            </a:r>
          </a:p>
          <a:p>
            <a:r>
              <a:rPr lang="cs-CZ" b="1" dirty="0" smtClean="0">
                <a:solidFill>
                  <a:srgbClr val="002060"/>
                </a:solidFill>
              </a:rPr>
              <a:t>ÚKIA LF MU Brno</a:t>
            </a:r>
          </a:p>
          <a:p>
            <a:r>
              <a:rPr lang="cs-CZ" i="1" dirty="0" smtClean="0"/>
              <a:t>(18. 11. 2019)</a:t>
            </a:r>
            <a:endParaRPr lang="cs-CZ" i="1" dirty="0"/>
          </a:p>
        </p:txBody>
      </p:sp>
    </p:spTree>
    <p:extLst>
      <p:ext uri="{BB962C8B-B14F-4D97-AF65-F5344CB8AC3E}">
        <p14:creationId xmlns:p14="http://schemas.microsoft.com/office/powerpoint/2010/main" val="388752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75520" y="274638"/>
            <a:ext cx="8568952" cy="1143000"/>
          </a:xfrm>
        </p:spPr>
        <p:txBody>
          <a:bodyPr/>
          <a:lstStyle/>
          <a:p>
            <a:r>
              <a:rPr lang="cs-CZ" b="1" dirty="0" smtClean="0">
                <a:solidFill>
                  <a:srgbClr val="002060"/>
                </a:solidFill>
              </a:rPr>
              <a:t>Nezapomínejme na „komplement“!</a:t>
            </a:r>
            <a:endParaRPr lang="cs-CZ" b="1" dirty="0">
              <a:solidFill>
                <a:srgbClr val="002060"/>
              </a:solidFill>
            </a:endParaRPr>
          </a:p>
        </p:txBody>
      </p:sp>
      <p:sp>
        <p:nvSpPr>
          <p:cNvPr id="3" name="Zástupný symbol pro obsah 2"/>
          <p:cNvSpPr>
            <a:spLocks noGrp="1"/>
          </p:cNvSpPr>
          <p:nvPr>
            <p:ph idx="1"/>
          </p:nvPr>
        </p:nvSpPr>
        <p:spPr/>
        <p:txBody>
          <a:bodyPr/>
          <a:lstStyle/>
          <a:p>
            <a:pPr marL="0" indent="0">
              <a:buNone/>
            </a:pPr>
            <a:endParaRPr lang="cs-CZ" dirty="0" smtClean="0"/>
          </a:p>
          <a:p>
            <a:pPr marL="0" indent="0">
              <a:buNone/>
            </a:pPr>
            <a:r>
              <a:rPr lang="cs-CZ" sz="3600" dirty="0">
                <a:solidFill>
                  <a:srgbClr val="002060"/>
                </a:solidFill>
              </a:rPr>
              <a:t>Komplementový systém  je </a:t>
            </a:r>
            <a:r>
              <a:rPr lang="cs-CZ" sz="3600" dirty="0" err="1">
                <a:solidFill>
                  <a:srgbClr val="002060"/>
                </a:solidFill>
              </a:rPr>
              <a:t>archetypový</a:t>
            </a:r>
            <a:r>
              <a:rPr lang="cs-CZ" sz="3600" dirty="0">
                <a:solidFill>
                  <a:srgbClr val="002060"/>
                </a:solidFill>
              </a:rPr>
              <a:t> </a:t>
            </a:r>
            <a:r>
              <a:rPr lang="cs-CZ" sz="3600" dirty="0" err="1">
                <a:solidFill>
                  <a:srgbClr val="002060"/>
                </a:solidFill>
              </a:rPr>
              <a:t>imunosensor</a:t>
            </a:r>
            <a:r>
              <a:rPr lang="cs-CZ" sz="3600" dirty="0">
                <a:solidFill>
                  <a:srgbClr val="002060"/>
                </a:solidFill>
              </a:rPr>
              <a:t> („PRR“), který poznává strukturální motivy a signatury mikroorganismů i hostitele, “</a:t>
            </a:r>
            <a:r>
              <a:rPr lang="cs-CZ" sz="3600" dirty="0" err="1">
                <a:solidFill>
                  <a:srgbClr val="002060"/>
                </a:solidFill>
              </a:rPr>
              <a:t>patterns</a:t>
            </a:r>
            <a:r>
              <a:rPr lang="cs-CZ" sz="3600" dirty="0">
                <a:solidFill>
                  <a:srgbClr val="002060"/>
                </a:solidFill>
              </a:rPr>
              <a:t>“, „</a:t>
            </a:r>
            <a:r>
              <a:rPr lang="cs-CZ" sz="3600" dirty="0" err="1">
                <a:solidFill>
                  <a:srgbClr val="002060"/>
                </a:solidFill>
              </a:rPr>
              <a:t>archetopy</a:t>
            </a:r>
            <a:r>
              <a:rPr lang="cs-CZ" sz="3600" dirty="0">
                <a:solidFill>
                  <a:srgbClr val="002060"/>
                </a:solidFill>
              </a:rPr>
              <a:t>“, které spouští kaskádu jeho aktivace.</a:t>
            </a:r>
          </a:p>
        </p:txBody>
      </p:sp>
    </p:spTree>
    <p:extLst>
      <p:ext uri="{BB962C8B-B14F-4D97-AF65-F5344CB8AC3E}">
        <p14:creationId xmlns:p14="http://schemas.microsoft.com/office/powerpoint/2010/main" val="23779620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09800" y="908721"/>
            <a:ext cx="7486600" cy="1440160"/>
          </a:xfrm>
        </p:spPr>
        <p:txBody>
          <a:bodyPr>
            <a:normAutofit/>
          </a:bodyPr>
          <a:lstStyle/>
          <a:p>
            <a:r>
              <a:rPr lang="cs-CZ" sz="4400" b="1" dirty="0" smtClean="0">
                <a:solidFill>
                  <a:srgbClr val="002060"/>
                </a:solidFill>
              </a:rPr>
              <a:t>PREBIOTIKA</a:t>
            </a:r>
            <a:endParaRPr lang="cs-CZ" sz="4400" b="1" dirty="0">
              <a:solidFill>
                <a:srgbClr val="002060"/>
              </a:solidFill>
            </a:endParaRPr>
          </a:p>
        </p:txBody>
      </p:sp>
      <p:sp>
        <p:nvSpPr>
          <p:cNvPr id="3" name="Podnadpis 2"/>
          <p:cNvSpPr>
            <a:spLocks noGrp="1"/>
          </p:cNvSpPr>
          <p:nvPr>
            <p:ph type="subTitle" idx="1"/>
          </p:nvPr>
        </p:nvSpPr>
        <p:spPr>
          <a:xfrm>
            <a:off x="2351584" y="2420888"/>
            <a:ext cx="7704856" cy="3217912"/>
          </a:xfrm>
        </p:spPr>
        <p:txBody>
          <a:bodyPr>
            <a:noAutofit/>
          </a:bodyPr>
          <a:lstStyle/>
          <a:p>
            <a:pPr algn="l"/>
            <a:r>
              <a:rPr lang="cs-CZ" sz="3600" dirty="0"/>
              <a:t>Selektivně fermentované složky potravy, které vedou k specifickým změnám ve složení a aktivitě  střevní </a:t>
            </a:r>
            <a:r>
              <a:rPr lang="cs-CZ" sz="3600" dirty="0" err="1"/>
              <a:t>mikrobioty</a:t>
            </a:r>
            <a:r>
              <a:rPr lang="cs-CZ" sz="3600" dirty="0"/>
              <a:t> s blahodárným vlivem na zdraví hostitele:</a:t>
            </a:r>
          </a:p>
          <a:p>
            <a:pPr algn="l"/>
            <a:r>
              <a:rPr lang="cs-CZ" sz="2800" i="1" dirty="0"/>
              <a:t>Inulin, </a:t>
            </a:r>
            <a:r>
              <a:rPr lang="cs-CZ" sz="2800" i="1" dirty="0" err="1"/>
              <a:t>fructo</a:t>
            </a:r>
            <a:r>
              <a:rPr lang="cs-CZ" sz="2800" i="1" dirty="0"/>
              <a:t>-oligosacharidy, </a:t>
            </a:r>
            <a:r>
              <a:rPr lang="cs-CZ" sz="2800" i="1" dirty="0" err="1"/>
              <a:t>galacto</a:t>
            </a:r>
            <a:r>
              <a:rPr lang="cs-CZ" sz="2800" i="1" dirty="0"/>
              <a:t>-oligosacharidy, </a:t>
            </a:r>
            <a:r>
              <a:rPr lang="cs-CZ" sz="2800" i="1" dirty="0" err="1"/>
              <a:t>lactulosa</a:t>
            </a:r>
            <a:r>
              <a:rPr lang="cs-CZ" sz="2800" i="1" dirty="0"/>
              <a:t>…</a:t>
            </a:r>
          </a:p>
        </p:txBody>
      </p:sp>
    </p:spTree>
    <p:extLst>
      <p:ext uri="{BB962C8B-B14F-4D97-AF65-F5344CB8AC3E}">
        <p14:creationId xmlns:p14="http://schemas.microsoft.com/office/powerpoint/2010/main" val="4977723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rgbClr val="002060"/>
                </a:solidFill>
              </a:rPr>
              <a:t>Transplantace </a:t>
            </a:r>
            <a:r>
              <a:rPr lang="cs-CZ" b="1" dirty="0" err="1" smtClean="0">
                <a:solidFill>
                  <a:srgbClr val="002060"/>
                </a:solidFill>
              </a:rPr>
              <a:t>mikrobioty</a:t>
            </a:r>
            <a:r>
              <a:rPr lang="cs-CZ" b="1" dirty="0" smtClean="0">
                <a:solidFill>
                  <a:srgbClr val="002060"/>
                </a:solidFill>
              </a:rPr>
              <a:t> stolice</a:t>
            </a:r>
            <a:br>
              <a:rPr lang="cs-CZ" b="1" dirty="0" smtClean="0">
                <a:solidFill>
                  <a:srgbClr val="002060"/>
                </a:solidFill>
              </a:rPr>
            </a:br>
            <a:r>
              <a:rPr lang="cs-CZ" dirty="0" smtClean="0">
                <a:solidFill>
                  <a:srgbClr val="002060"/>
                </a:solidFill>
              </a:rPr>
              <a:t>(</a:t>
            </a:r>
            <a:r>
              <a:rPr lang="cs-CZ" dirty="0" err="1" smtClean="0">
                <a:solidFill>
                  <a:srgbClr val="002060"/>
                </a:solidFill>
              </a:rPr>
              <a:t>fecal</a:t>
            </a:r>
            <a:r>
              <a:rPr lang="cs-CZ" dirty="0" smtClean="0">
                <a:solidFill>
                  <a:srgbClr val="002060"/>
                </a:solidFill>
              </a:rPr>
              <a:t> </a:t>
            </a:r>
            <a:r>
              <a:rPr lang="cs-CZ" dirty="0" err="1" smtClean="0">
                <a:solidFill>
                  <a:srgbClr val="002060"/>
                </a:solidFill>
              </a:rPr>
              <a:t>microbiota</a:t>
            </a:r>
            <a:r>
              <a:rPr lang="cs-CZ" dirty="0" smtClean="0">
                <a:solidFill>
                  <a:srgbClr val="002060"/>
                </a:solidFill>
              </a:rPr>
              <a:t> </a:t>
            </a:r>
            <a:r>
              <a:rPr lang="cs-CZ" dirty="0" err="1" smtClean="0">
                <a:solidFill>
                  <a:srgbClr val="002060"/>
                </a:solidFill>
              </a:rPr>
              <a:t>transplantation</a:t>
            </a:r>
            <a:r>
              <a:rPr lang="cs-CZ" dirty="0" smtClean="0">
                <a:solidFill>
                  <a:srgbClr val="002060"/>
                </a:solidFill>
              </a:rPr>
              <a:t>)</a:t>
            </a:r>
            <a:endParaRPr lang="cs-CZ" b="1" dirty="0">
              <a:solidFill>
                <a:srgbClr val="002060"/>
              </a:solidFill>
            </a:endParaRPr>
          </a:p>
        </p:txBody>
      </p:sp>
      <p:sp>
        <p:nvSpPr>
          <p:cNvPr id="3" name="TextovéPole 2"/>
          <p:cNvSpPr txBox="1"/>
          <p:nvPr/>
        </p:nvSpPr>
        <p:spPr>
          <a:xfrm>
            <a:off x="2135560" y="2060848"/>
            <a:ext cx="8136904" cy="5693866"/>
          </a:xfrm>
          <a:prstGeom prst="rect">
            <a:avLst/>
          </a:prstGeom>
          <a:noFill/>
        </p:spPr>
        <p:txBody>
          <a:bodyPr wrap="square" rtlCol="0">
            <a:spAutoFit/>
          </a:bodyPr>
          <a:lstStyle/>
          <a:p>
            <a:pPr marL="457200" indent="-457200">
              <a:buFont typeface="Arial" panose="020B0604020202020204" pitchFamily="34" charset="0"/>
              <a:buChar char="•"/>
            </a:pPr>
            <a:r>
              <a:rPr lang="cs-CZ" sz="2800" dirty="0"/>
              <a:t>Od jednoho dárce, často blízkého příbuzného.</a:t>
            </a:r>
          </a:p>
          <a:p>
            <a:pPr marL="457200" indent="-457200">
              <a:buFont typeface="Arial" panose="020B0604020202020204" pitchFamily="34" charset="0"/>
              <a:buChar char="•"/>
            </a:pPr>
            <a:r>
              <a:rPr lang="cs-CZ" sz="2800" dirty="0"/>
              <a:t>Od více dárců (</a:t>
            </a:r>
            <a:r>
              <a:rPr lang="cs-CZ" sz="2800" dirty="0" err="1"/>
              <a:t>stool</a:t>
            </a:r>
            <a:r>
              <a:rPr lang="cs-CZ" sz="2800" dirty="0"/>
              <a:t> </a:t>
            </a:r>
            <a:r>
              <a:rPr lang="cs-CZ" sz="2800" dirty="0" err="1"/>
              <a:t>banks</a:t>
            </a:r>
            <a:r>
              <a:rPr lang="cs-CZ" sz="2800" dirty="0"/>
              <a:t>).</a:t>
            </a:r>
          </a:p>
          <a:p>
            <a:pPr marL="457200" indent="-457200">
              <a:buFont typeface="Arial" panose="020B0604020202020204" pitchFamily="34" charset="0"/>
              <a:buChar char="•"/>
            </a:pPr>
            <a:r>
              <a:rPr lang="cs-CZ" sz="2800" dirty="0"/>
              <a:t>Transplantace autologní stolice (odebrané </a:t>
            </a:r>
          </a:p>
          <a:p>
            <a:r>
              <a:rPr lang="cs-CZ" sz="2800" dirty="0"/>
              <a:t>      v klidovém období a vhodně uchované).</a:t>
            </a:r>
          </a:p>
          <a:p>
            <a:pPr marL="457200" indent="-457200">
              <a:buFont typeface="Arial" panose="020B0604020202020204" pitchFamily="34" charset="0"/>
              <a:buChar char="•"/>
            </a:pPr>
            <a:r>
              <a:rPr lang="cs-CZ" sz="2800" dirty="0"/>
              <a:t>Anaerobně kultivovaná stolice od zdravých dárců.</a:t>
            </a:r>
          </a:p>
          <a:p>
            <a:pPr marL="457200" indent="-457200">
              <a:buFont typeface="Arial" panose="020B0604020202020204" pitchFamily="34" charset="0"/>
              <a:buChar char="•"/>
            </a:pPr>
            <a:endParaRPr lang="cs-CZ" sz="2800" dirty="0"/>
          </a:p>
          <a:p>
            <a:r>
              <a:rPr lang="cs-CZ" sz="2800" i="1" dirty="0">
                <a:solidFill>
                  <a:srgbClr val="C00000"/>
                </a:solidFill>
              </a:rPr>
              <a:t>Využití: průjem vyvolaný antibiotiky</a:t>
            </a:r>
          </a:p>
          <a:p>
            <a:r>
              <a:rPr lang="cs-CZ" sz="2800" i="1" dirty="0">
                <a:solidFill>
                  <a:srgbClr val="C00000"/>
                </a:solidFill>
              </a:rPr>
              <a:t>              průjem způsobený Clostridium </a:t>
            </a:r>
            <a:r>
              <a:rPr lang="cs-CZ" sz="2800" i="1" dirty="0" err="1">
                <a:solidFill>
                  <a:srgbClr val="C00000"/>
                </a:solidFill>
              </a:rPr>
              <a:t>difficile</a:t>
            </a:r>
            <a:endParaRPr lang="cs-CZ" sz="2800" i="1" dirty="0">
              <a:solidFill>
                <a:srgbClr val="C00000"/>
              </a:solidFill>
            </a:endParaRPr>
          </a:p>
          <a:p>
            <a:r>
              <a:rPr lang="cs-CZ" sz="2800" i="1" dirty="0">
                <a:solidFill>
                  <a:srgbClr val="C00000"/>
                </a:solidFill>
              </a:rPr>
              <a:t>              perspektivně metabolické, kardiovaskulární,  </a:t>
            </a:r>
          </a:p>
          <a:p>
            <a:r>
              <a:rPr lang="cs-CZ" sz="2800" i="1" dirty="0">
                <a:solidFill>
                  <a:srgbClr val="C00000"/>
                </a:solidFill>
              </a:rPr>
              <a:t>              neurologické, autoimunitní, alergické choroby</a:t>
            </a:r>
          </a:p>
          <a:p>
            <a:r>
              <a:rPr lang="cs-CZ" sz="3200" i="1" dirty="0">
                <a:solidFill>
                  <a:srgbClr val="C00000"/>
                </a:solidFill>
              </a:rPr>
              <a:t>              </a:t>
            </a:r>
            <a:r>
              <a:rPr lang="cs-CZ" sz="2800" i="1" dirty="0">
                <a:solidFill>
                  <a:srgbClr val="C00000"/>
                </a:solidFill>
              </a:rPr>
              <a:t>  </a:t>
            </a:r>
          </a:p>
          <a:p>
            <a:endParaRPr lang="cs-CZ" sz="2800" dirty="0"/>
          </a:p>
          <a:p>
            <a:endParaRPr lang="cs-CZ" sz="2400" dirty="0"/>
          </a:p>
        </p:txBody>
      </p:sp>
    </p:spTree>
    <p:extLst>
      <p:ext uri="{BB962C8B-B14F-4D97-AF65-F5344CB8AC3E}">
        <p14:creationId xmlns:p14="http://schemas.microsoft.com/office/powerpoint/2010/main" val="7800380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rgbClr val="002060"/>
                </a:solidFill>
                <a:effectLst>
                  <a:outerShdw blurRad="38100" dist="38100" dir="2700000" algn="tl">
                    <a:srgbClr val="000000">
                      <a:alpha val="43137"/>
                    </a:srgbClr>
                  </a:outerShdw>
                </a:effectLst>
              </a:rPr>
              <a:t>Každý máme svůj vlastní mikrobiální „</a:t>
            </a:r>
            <a:r>
              <a:rPr lang="cs-CZ" b="1" dirty="0" err="1" smtClean="0">
                <a:solidFill>
                  <a:srgbClr val="002060"/>
                </a:solidFill>
                <a:effectLst>
                  <a:outerShdw blurRad="38100" dist="38100" dir="2700000" algn="tl">
                    <a:srgbClr val="000000">
                      <a:alpha val="43137"/>
                    </a:srgbClr>
                  </a:outerShdw>
                </a:effectLst>
              </a:rPr>
              <a:t>makeup</a:t>
            </a:r>
            <a:r>
              <a:rPr lang="cs-CZ" dirty="0" smtClean="0">
                <a:effectLst>
                  <a:outerShdw blurRad="38100" dist="38100" dir="2700000" algn="tl">
                    <a:srgbClr val="000000">
                      <a:alpha val="43137"/>
                    </a:srgbClr>
                  </a:outerShdw>
                </a:effectLst>
              </a:rPr>
              <a:t>“</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981200" y="1600201"/>
            <a:ext cx="8435280" cy="4525963"/>
          </a:xfrm>
        </p:spPr>
        <p:txBody>
          <a:bodyPr>
            <a:normAutofit/>
          </a:bodyPr>
          <a:lstStyle/>
          <a:p>
            <a:pPr marL="0" indent="0">
              <a:buNone/>
            </a:pPr>
            <a:r>
              <a:rPr lang="cs-CZ" dirty="0" smtClean="0"/>
              <a:t> </a:t>
            </a:r>
          </a:p>
          <a:p>
            <a:pPr marL="0" indent="0">
              <a:buNone/>
            </a:pPr>
            <a:r>
              <a:rPr lang="cs-CZ" sz="3600" b="1" dirty="0">
                <a:solidFill>
                  <a:srgbClr val="002060"/>
                </a:solidFill>
              </a:rPr>
              <a:t>„Náš individuální osud, zdraví a možná i některé z našich činností je mnohem více závislé na variantách genů v našem </a:t>
            </a:r>
            <a:r>
              <a:rPr lang="cs-CZ" sz="3600" b="1" dirty="0" err="1">
                <a:solidFill>
                  <a:srgbClr val="002060"/>
                </a:solidFill>
              </a:rPr>
              <a:t>mikrobiomu</a:t>
            </a:r>
            <a:r>
              <a:rPr lang="cs-CZ" sz="3600" b="1" dirty="0">
                <a:solidFill>
                  <a:srgbClr val="002060"/>
                </a:solidFill>
              </a:rPr>
              <a:t> než v našich vlastních </a:t>
            </a:r>
            <a:r>
              <a:rPr lang="cs-CZ" sz="3600" b="1" dirty="0" err="1">
                <a:solidFill>
                  <a:srgbClr val="002060"/>
                </a:solidFill>
              </a:rPr>
              <a:t>génech</a:t>
            </a:r>
            <a:r>
              <a:rPr lang="cs-CZ" sz="3600" b="1" dirty="0">
                <a:solidFill>
                  <a:srgbClr val="002060"/>
                </a:solidFill>
              </a:rPr>
              <a:t>“.</a:t>
            </a:r>
          </a:p>
          <a:p>
            <a:pPr marL="0" indent="0">
              <a:buNone/>
            </a:pPr>
            <a:endParaRPr lang="cs-CZ" dirty="0"/>
          </a:p>
          <a:p>
            <a:pPr marL="0" indent="0">
              <a:buNone/>
            </a:pPr>
            <a:r>
              <a:rPr lang="cs-CZ" i="1" dirty="0"/>
              <a:t>                                   </a:t>
            </a:r>
            <a:r>
              <a:rPr lang="cs-CZ" sz="2400" i="1" dirty="0" err="1"/>
              <a:t>Ackerman</a:t>
            </a:r>
            <a:r>
              <a:rPr lang="cs-CZ" sz="2400" i="1" dirty="0"/>
              <a:t> J: </a:t>
            </a:r>
            <a:r>
              <a:rPr lang="cs-CZ" sz="2400" i="1" dirty="0" err="1"/>
              <a:t>The</a:t>
            </a:r>
            <a:r>
              <a:rPr lang="cs-CZ" sz="2400" i="1" dirty="0"/>
              <a:t> </a:t>
            </a:r>
            <a:r>
              <a:rPr lang="cs-CZ" sz="2400" i="1" dirty="0" err="1"/>
              <a:t>ultimate</a:t>
            </a:r>
            <a:r>
              <a:rPr lang="cs-CZ" sz="2400" i="1" dirty="0"/>
              <a:t> </a:t>
            </a:r>
            <a:r>
              <a:rPr lang="cs-CZ" sz="2400" i="1" dirty="0" err="1"/>
              <a:t>social</a:t>
            </a:r>
            <a:r>
              <a:rPr lang="cs-CZ" sz="2400" i="1" dirty="0"/>
              <a:t> network.</a:t>
            </a:r>
          </a:p>
          <a:p>
            <a:pPr marL="0" indent="0">
              <a:buNone/>
            </a:pPr>
            <a:r>
              <a:rPr lang="cs-CZ" sz="2400" i="1" dirty="0"/>
              <a:t>                                         (</a:t>
            </a:r>
            <a:r>
              <a:rPr lang="cs-CZ" sz="2400" i="1" dirty="0" err="1"/>
              <a:t>Scientific</a:t>
            </a:r>
            <a:r>
              <a:rPr lang="cs-CZ" sz="2400" i="1" dirty="0"/>
              <a:t> </a:t>
            </a:r>
            <a:r>
              <a:rPr lang="cs-CZ" sz="2400" i="1" dirty="0" err="1"/>
              <a:t>American</a:t>
            </a:r>
            <a:r>
              <a:rPr lang="cs-CZ" sz="2400" i="1" dirty="0"/>
              <a:t> 2012)</a:t>
            </a:r>
            <a:r>
              <a:rPr lang="cs-CZ" sz="2400" dirty="0"/>
              <a:t> </a:t>
            </a:r>
          </a:p>
        </p:txBody>
      </p:sp>
    </p:spTree>
    <p:extLst>
      <p:ext uri="{BB962C8B-B14F-4D97-AF65-F5344CB8AC3E}">
        <p14:creationId xmlns:p14="http://schemas.microsoft.com/office/powerpoint/2010/main" val="7498505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762" y="2420888"/>
            <a:ext cx="47625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2207568" y="836713"/>
            <a:ext cx="7848872" cy="1384995"/>
          </a:xfrm>
          <a:prstGeom prst="rect">
            <a:avLst/>
          </a:prstGeom>
          <a:noFill/>
        </p:spPr>
        <p:txBody>
          <a:bodyPr wrap="square" rtlCol="0">
            <a:spAutoFit/>
          </a:bodyPr>
          <a:lstStyle/>
          <a:p>
            <a:r>
              <a:rPr lang="cs-CZ" sz="2800" b="1" dirty="0">
                <a:solidFill>
                  <a:srgbClr val="002060"/>
                </a:solidFill>
              </a:rPr>
              <a:t>Podkladem individualizované, personalizované, „precizní“ medicíny bude nejen analýza organismu,</a:t>
            </a:r>
          </a:p>
          <a:p>
            <a:r>
              <a:rPr lang="cs-CZ" sz="2800" b="1" dirty="0">
                <a:solidFill>
                  <a:srgbClr val="002060"/>
                </a:solidFill>
              </a:rPr>
              <a:t>                    ale i jeho </a:t>
            </a:r>
            <a:r>
              <a:rPr lang="cs-CZ" sz="2800" b="1" dirty="0" err="1">
                <a:solidFill>
                  <a:srgbClr val="C00000"/>
                </a:solidFill>
              </a:rPr>
              <a:t>mikrobiomu</a:t>
            </a:r>
            <a:r>
              <a:rPr lang="cs-CZ" sz="2800" b="1" dirty="0">
                <a:solidFill>
                  <a:srgbClr val="C00000"/>
                </a:solidFill>
              </a:rPr>
              <a:t>.</a:t>
            </a:r>
          </a:p>
        </p:txBody>
      </p:sp>
    </p:spTree>
    <p:extLst>
      <p:ext uri="{BB962C8B-B14F-4D97-AF65-F5344CB8AC3E}">
        <p14:creationId xmlns:p14="http://schemas.microsoft.com/office/powerpoint/2010/main" val="288576363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6" y="764704"/>
            <a:ext cx="3529211" cy="4282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1797832" y="1772816"/>
            <a:ext cx="4068452" cy="2646878"/>
          </a:xfrm>
          <a:prstGeom prst="rect">
            <a:avLst/>
          </a:prstGeom>
          <a:noFill/>
        </p:spPr>
        <p:txBody>
          <a:bodyPr wrap="square" rtlCol="0">
            <a:spAutoFit/>
          </a:bodyPr>
          <a:lstStyle/>
          <a:p>
            <a:r>
              <a:rPr lang="cs-CZ" sz="4000" b="1" dirty="0">
                <a:solidFill>
                  <a:srgbClr val="002060"/>
                </a:solidFill>
                <a:latin typeface="French Script MT" panose="03020402040607040605" pitchFamily="66" charset="0"/>
              </a:rPr>
              <a:t>„</a:t>
            </a:r>
            <a:r>
              <a:rPr lang="cs-CZ" sz="4000" b="1" dirty="0" err="1">
                <a:solidFill>
                  <a:srgbClr val="002060"/>
                </a:solidFill>
                <a:latin typeface="French Script MT" panose="03020402040607040605" pitchFamily="66" charset="0"/>
              </a:rPr>
              <a:t>c´est</a:t>
            </a:r>
            <a:r>
              <a:rPr lang="cs-CZ" sz="4000" b="1" dirty="0">
                <a:solidFill>
                  <a:srgbClr val="002060"/>
                </a:solidFill>
                <a:latin typeface="French Script MT" panose="03020402040607040605" pitchFamily="66" charset="0"/>
              </a:rPr>
              <a:t> les </a:t>
            </a:r>
            <a:r>
              <a:rPr lang="cs-CZ" sz="4000" b="1" dirty="0" err="1">
                <a:solidFill>
                  <a:srgbClr val="002060"/>
                </a:solidFill>
                <a:latin typeface="French Script MT" panose="03020402040607040605" pitchFamily="66" charset="0"/>
              </a:rPr>
              <a:t>microbes</a:t>
            </a:r>
            <a:r>
              <a:rPr lang="cs-CZ" sz="4000" b="1" dirty="0">
                <a:solidFill>
                  <a:srgbClr val="002060"/>
                </a:solidFill>
                <a:latin typeface="French Script MT" panose="03020402040607040605" pitchFamily="66" charset="0"/>
              </a:rPr>
              <a:t>,</a:t>
            </a:r>
          </a:p>
          <a:p>
            <a:r>
              <a:rPr lang="cs-CZ" sz="4000" b="1" dirty="0">
                <a:solidFill>
                  <a:srgbClr val="002060"/>
                </a:solidFill>
                <a:latin typeface="French Script MT" panose="03020402040607040605" pitchFamily="66" charset="0"/>
              </a:rPr>
              <a:t>qui </a:t>
            </a:r>
            <a:r>
              <a:rPr lang="cs-CZ" sz="4000" b="1" dirty="0" err="1">
                <a:solidFill>
                  <a:srgbClr val="002060"/>
                </a:solidFill>
                <a:latin typeface="French Script MT" panose="03020402040607040605" pitchFamily="66" charset="0"/>
              </a:rPr>
              <a:t>auront</a:t>
            </a:r>
            <a:r>
              <a:rPr lang="cs-CZ" sz="4000" b="1" dirty="0">
                <a:solidFill>
                  <a:srgbClr val="002060"/>
                </a:solidFill>
                <a:latin typeface="French Script MT" panose="03020402040607040605" pitchFamily="66" charset="0"/>
              </a:rPr>
              <a:t> </a:t>
            </a:r>
            <a:r>
              <a:rPr lang="cs-CZ" sz="4000" b="1" dirty="0" err="1">
                <a:solidFill>
                  <a:srgbClr val="002060"/>
                </a:solidFill>
                <a:latin typeface="French Script MT" panose="03020402040607040605" pitchFamily="66" charset="0"/>
              </a:rPr>
              <a:t>le</a:t>
            </a:r>
            <a:r>
              <a:rPr lang="cs-CZ" sz="4000" b="1" dirty="0">
                <a:solidFill>
                  <a:srgbClr val="002060"/>
                </a:solidFill>
                <a:latin typeface="French Script MT" panose="03020402040607040605" pitchFamily="66" charset="0"/>
              </a:rPr>
              <a:t> </a:t>
            </a:r>
            <a:r>
              <a:rPr lang="cs-CZ" sz="4000" b="1" dirty="0" err="1">
                <a:solidFill>
                  <a:srgbClr val="002060"/>
                </a:solidFill>
                <a:latin typeface="French Script MT" panose="03020402040607040605" pitchFamily="66" charset="0"/>
              </a:rPr>
              <a:t>dernier</a:t>
            </a:r>
            <a:r>
              <a:rPr lang="cs-CZ" sz="4000" b="1" dirty="0">
                <a:solidFill>
                  <a:srgbClr val="002060"/>
                </a:solidFill>
                <a:latin typeface="French Script MT" panose="03020402040607040605" pitchFamily="66" charset="0"/>
              </a:rPr>
              <a:t> mot“ </a:t>
            </a:r>
          </a:p>
          <a:p>
            <a:r>
              <a:rPr lang="cs-CZ" sz="4000" b="1" dirty="0">
                <a:solidFill>
                  <a:srgbClr val="002060"/>
                </a:solidFill>
                <a:latin typeface="French Script MT" panose="03020402040607040605" pitchFamily="66" charset="0"/>
              </a:rPr>
              <a:t>                     </a:t>
            </a:r>
          </a:p>
          <a:p>
            <a:endParaRPr lang="cs-CZ" dirty="0">
              <a:solidFill>
                <a:srgbClr val="002060"/>
              </a:solidFill>
            </a:endParaRPr>
          </a:p>
          <a:p>
            <a:r>
              <a:rPr lang="cs-CZ" dirty="0">
                <a:solidFill>
                  <a:srgbClr val="002060"/>
                </a:solidFill>
              </a:rPr>
              <a:t>                                         </a:t>
            </a:r>
            <a:r>
              <a:rPr lang="cs-CZ" sz="2800" b="1" dirty="0">
                <a:solidFill>
                  <a:srgbClr val="002060"/>
                </a:solidFill>
                <a:latin typeface="French Script MT" panose="03020402040607040605" pitchFamily="66" charset="0"/>
              </a:rPr>
              <a:t>Louis Pasteur</a:t>
            </a:r>
          </a:p>
        </p:txBody>
      </p:sp>
      <p:sp>
        <p:nvSpPr>
          <p:cNvPr id="3" name="TextovéPole 2"/>
          <p:cNvSpPr txBox="1"/>
          <p:nvPr/>
        </p:nvSpPr>
        <p:spPr>
          <a:xfrm>
            <a:off x="1847528" y="5157193"/>
            <a:ext cx="8136904" cy="2431435"/>
          </a:xfrm>
          <a:prstGeom prst="rect">
            <a:avLst/>
          </a:prstGeom>
          <a:noFill/>
        </p:spPr>
        <p:txBody>
          <a:bodyPr wrap="square" rtlCol="0">
            <a:spAutoFit/>
          </a:bodyPr>
          <a:lstStyle/>
          <a:p>
            <a:pPr>
              <a:buFont typeface="Wingdings" pitchFamily="2" charset="2"/>
              <a:buNone/>
            </a:pPr>
            <a:r>
              <a:rPr lang="cs-CZ" altLang="cs-CZ" sz="2800" b="1" i="1" dirty="0">
                <a:solidFill>
                  <a:srgbClr val="800000"/>
                </a:solidFill>
                <a:latin typeface="Garamond" panose="02020404030301010803" pitchFamily="18" charset="0"/>
              </a:rPr>
              <a:t>      </a:t>
            </a:r>
            <a:r>
              <a:rPr lang="cs-CZ" altLang="cs-CZ" sz="4000" b="1" dirty="0">
                <a:solidFill>
                  <a:srgbClr val="002060"/>
                </a:solidFill>
                <a:effectLst>
                  <a:outerShdw blurRad="38100" dist="38100" dir="2700000" algn="tl">
                    <a:srgbClr val="000000">
                      <a:alpha val="43137"/>
                    </a:srgbClr>
                  </a:outerShdw>
                </a:effectLst>
                <a:latin typeface="French Script MT" panose="03020402040607040605" pitchFamily="66" charset="0"/>
              </a:rPr>
              <a:t>Jsou to mikroby, které budou mít poslední  slovo.</a:t>
            </a:r>
          </a:p>
          <a:p>
            <a:pPr>
              <a:buFont typeface="Wingdings" pitchFamily="2" charset="2"/>
              <a:buNone/>
            </a:pPr>
            <a:r>
              <a:rPr lang="cs-CZ" altLang="cs-CZ" sz="2800" b="1" i="1" dirty="0">
                <a:solidFill>
                  <a:srgbClr val="002060"/>
                </a:solidFill>
                <a:effectLst>
                  <a:outerShdw blurRad="38100" dist="38100" dir="2700000" algn="tl">
                    <a:srgbClr val="000000">
                      <a:alpha val="43137"/>
                    </a:srgbClr>
                  </a:outerShdw>
                </a:effectLst>
                <a:latin typeface="Garamond" panose="02020404030301010803" pitchFamily="18" charset="0"/>
              </a:rPr>
              <a:t>               </a:t>
            </a:r>
            <a:r>
              <a:rPr lang="cs-CZ" altLang="cs-CZ" sz="2400" b="1" i="1" dirty="0">
                <a:solidFill>
                  <a:srgbClr val="C00000"/>
                </a:solidFill>
                <a:latin typeface="Garamond" panose="02020404030301010803" pitchFamily="18" charset="0"/>
              </a:rPr>
              <a:t>Jsou to lékaři, kteří jim ho chtějí utnout.</a:t>
            </a:r>
          </a:p>
          <a:p>
            <a:pPr>
              <a:buFont typeface="Wingdings" pitchFamily="2" charset="2"/>
              <a:buNone/>
            </a:pPr>
            <a:r>
              <a:rPr lang="cs-CZ" altLang="cs-CZ" sz="2400" b="1" i="1" dirty="0">
                <a:solidFill>
                  <a:srgbClr val="C00000"/>
                </a:solidFill>
                <a:latin typeface="Garamond" panose="02020404030301010803" pitchFamily="18" charset="0"/>
              </a:rPr>
              <a:t>               Ale je to žádoucí ?  Zcela určitě jen někdy!</a:t>
            </a:r>
          </a:p>
          <a:p>
            <a:endParaRPr lang="cs-CZ" altLang="cs-CZ" sz="2800" i="1" dirty="0">
              <a:effectLst>
                <a:outerShdw blurRad="38100" dist="38100" dir="2700000" algn="tl">
                  <a:srgbClr val="000000">
                    <a:alpha val="43137"/>
                  </a:srgbClr>
                </a:outerShdw>
              </a:effectLst>
            </a:endParaRPr>
          </a:p>
          <a:p>
            <a:pPr>
              <a:buFont typeface="Wingdings" pitchFamily="2" charset="2"/>
              <a:buNone/>
            </a:pPr>
            <a:r>
              <a:rPr lang="cs-CZ" altLang="cs-CZ" sz="2800" b="1" i="1" dirty="0">
                <a:solidFill>
                  <a:srgbClr val="800000"/>
                </a:solidFill>
              </a:rPr>
              <a:t>                 </a:t>
            </a:r>
            <a:r>
              <a:rPr lang="cs-CZ" altLang="cs-CZ" sz="2800" b="1" dirty="0">
                <a:solidFill>
                  <a:srgbClr val="800000"/>
                </a:solidFill>
              </a:rPr>
              <a:t>                                        </a:t>
            </a:r>
          </a:p>
        </p:txBody>
      </p:sp>
    </p:spTree>
    <p:extLst>
      <p:ext uri="{BB962C8B-B14F-4D97-AF65-F5344CB8AC3E}">
        <p14:creationId xmlns:p14="http://schemas.microsoft.com/office/powerpoint/2010/main" val="2671289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idx="4294967295"/>
          </p:nvPr>
        </p:nvSpPr>
        <p:spPr>
          <a:xfrm>
            <a:off x="1774825" y="277813"/>
            <a:ext cx="8642350" cy="1143000"/>
          </a:xfrm>
        </p:spPr>
        <p:txBody>
          <a:bodyPr>
            <a:normAutofit/>
          </a:bodyPr>
          <a:lstStyle/>
          <a:p>
            <a:pPr eaLnBrk="1" hangingPunct="1"/>
            <a:r>
              <a:rPr lang="cs-CZ" sz="3200" b="1" dirty="0">
                <a:solidFill>
                  <a:srgbClr val="002060"/>
                </a:solidFill>
                <a:latin typeface="Verdana" pitchFamily="34" charset="0"/>
              </a:rPr>
              <a:t>Aktivace komplementového systému</a:t>
            </a:r>
          </a:p>
        </p:txBody>
      </p:sp>
      <p:graphicFrame>
        <p:nvGraphicFramePr>
          <p:cNvPr id="33795" name="Object 2"/>
          <p:cNvGraphicFramePr>
            <a:graphicFrameLocks noGrp="1" noChangeAspect="1"/>
          </p:cNvGraphicFramePr>
          <p:nvPr>
            <p:ph idx="4294967295"/>
          </p:nvPr>
        </p:nvGraphicFramePr>
        <p:xfrm>
          <a:off x="3832225" y="1600200"/>
          <a:ext cx="4351338" cy="5068888"/>
        </p:xfrm>
        <a:graphic>
          <a:graphicData uri="http://schemas.openxmlformats.org/presentationml/2006/ole">
            <mc:AlternateContent xmlns:mc="http://schemas.openxmlformats.org/markup-compatibility/2006">
              <mc:Choice xmlns:v="urn:schemas-microsoft-com:vml" Requires="v">
                <p:oleObj spid="_x0000_s7172" name="Fotografie" r:id="rId3" imgW="5687219" imgH="7047619" progId="MSPhotoEd.3">
                  <p:embed/>
                </p:oleObj>
              </mc:Choice>
              <mc:Fallback>
                <p:oleObj name="Fotografie" r:id="rId3" imgW="5687219" imgH="7047619" progId="MSPhotoEd.3">
                  <p:embed/>
                  <p:pic>
                    <p:nvPicPr>
                      <p:cNvPr id="3379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2225" y="1600200"/>
                        <a:ext cx="4351338" cy="506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31507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rgbClr val="002060"/>
                </a:solidFill>
              </a:rPr>
              <a:t>Alternativní dráha aktivace komplementu</a:t>
            </a:r>
            <a:endParaRPr lang="cs-CZ" b="1" dirty="0">
              <a:solidFill>
                <a:srgbClr val="002060"/>
              </a:solidFill>
            </a:endParaRPr>
          </a:p>
        </p:txBody>
      </p:sp>
      <p:sp>
        <p:nvSpPr>
          <p:cNvPr id="3" name="Obdélník 2"/>
          <p:cNvSpPr/>
          <p:nvPr/>
        </p:nvSpPr>
        <p:spPr>
          <a:xfrm>
            <a:off x="939339" y="2634938"/>
            <a:ext cx="10158152" cy="2031325"/>
          </a:xfrm>
          <a:prstGeom prst="rect">
            <a:avLst/>
          </a:prstGeom>
        </p:spPr>
        <p:txBody>
          <a:bodyPr wrap="square">
            <a:spAutoFit/>
          </a:bodyPr>
          <a:lstStyle/>
          <a:p>
            <a:pPr>
              <a:lnSpc>
                <a:spcPct val="90000"/>
              </a:lnSpc>
              <a:buFontTx/>
              <a:buNone/>
            </a:pPr>
            <a:r>
              <a:rPr lang="cs-CZ" sz="2800" b="1" dirty="0">
                <a:solidFill>
                  <a:srgbClr val="C00000"/>
                </a:solidFill>
                <a:latin typeface="Verdana" pitchFamily="34" charset="0"/>
              </a:rPr>
              <a:t>Properdin jako </a:t>
            </a:r>
            <a:r>
              <a:rPr lang="cs-CZ" sz="2800" b="1" dirty="0" err="1">
                <a:solidFill>
                  <a:srgbClr val="C00000"/>
                </a:solidFill>
                <a:latin typeface="Verdana" pitchFamily="34" charset="0"/>
              </a:rPr>
              <a:t>imunoreceptor</a:t>
            </a:r>
            <a:r>
              <a:rPr lang="cs-CZ" sz="2800" b="1" dirty="0">
                <a:solidFill>
                  <a:schemeClr val="accent2"/>
                </a:solidFill>
                <a:latin typeface="Verdana" pitchFamily="34" charset="0"/>
              </a:rPr>
              <a:t>:</a:t>
            </a:r>
          </a:p>
          <a:p>
            <a:pPr>
              <a:lnSpc>
                <a:spcPct val="90000"/>
              </a:lnSpc>
              <a:buFontTx/>
              <a:buNone/>
            </a:pPr>
            <a:r>
              <a:rPr lang="cs-CZ" sz="2800" dirty="0">
                <a:latin typeface="Verdana" pitchFamily="34" charset="0"/>
              </a:rPr>
              <a:t>Properdin zahajuje aktivaci tím, že se </a:t>
            </a:r>
            <a:r>
              <a:rPr lang="cs-CZ" sz="2800" u="sng" dirty="0">
                <a:latin typeface="Verdana" pitchFamily="34" charset="0"/>
              </a:rPr>
              <a:t>nekovalentně</a:t>
            </a:r>
            <a:r>
              <a:rPr lang="cs-CZ" sz="2800" dirty="0">
                <a:latin typeface="Verdana" pitchFamily="34" charset="0"/>
              </a:rPr>
              <a:t> váže  na terčové struktury (</a:t>
            </a:r>
            <a:r>
              <a:rPr lang="cs-CZ" sz="2800" dirty="0" err="1">
                <a:latin typeface="Verdana" pitchFamily="34" charset="0"/>
              </a:rPr>
              <a:t>zymosan</a:t>
            </a:r>
            <a:r>
              <a:rPr lang="cs-CZ" sz="2800" dirty="0">
                <a:latin typeface="Verdana" pitchFamily="34" charset="0"/>
              </a:rPr>
              <a:t>, </a:t>
            </a:r>
            <a:r>
              <a:rPr lang="cs-CZ" sz="2800" dirty="0" err="1">
                <a:latin typeface="Verdana" pitchFamily="34" charset="0"/>
              </a:rPr>
              <a:t>Neisseria</a:t>
            </a:r>
            <a:r>
              <a:rPr lang="cs-CZ" sz="2800" dirty="0">
                <a:latin typeface="Verdana" pitchFamily="34" charset="0"/>
              </a:rPr>
              <a:t> </a:t>
            </a:r>
            <a:r>
              <a:rPr lang="cs-CZ" sz="2800" dirty="0" err="1">
                <a:latin typeface="Verdana" pitchFamily="34" charset="0"/>
              </a:rPr>
              <a:t>gonorrhoeae</a:t>
            </a:r>
            <a:r>
              <a:rPr lang="cs-CZ" sz="2800" dirty="0">
                <a:latin typeface="Verdana" pitchFamily="34" charset="0"/>
              </a:rPr>
              <a:t>, králičí erytrocyty) pak angažuje solubilní </a:t>
            </a:r>
            <a:r>
              <a:rPr lang="cs-CZ" sz="2800" b="1" dirty="0">
                <a:solidFill>
                  <a:srgbClr val="A50021"/>
                </a:solidFill>
                <a:latin typeface="Verdana" pitchFamily="34" charset="0"/>
              </a:rPr>
              <a:t>C3b</a:t>
            </a:r>
          </a:p>
        </p:txBody>
      </p:sp>
    </p:spTree>
    <p:extLst>
      <p:ext uri="{BB962C8B-B14F-4D97-AF65-F5344CB8AC3E}">
        <p14:creationId xmlns:p14="http://schemas.microsoft.com/office/powerpoint/2010/main" val="384760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002060"/>
                </a:solidFill>
              </a:rPr>
              <a:t>Lektinová</a:t>
            </a:r>
            <a:r>
              <a:rPr lang="cs-CZ" b="1" dirty="0" smtClean="0">
                <a:solidFill>
                  <a:srgbClr val="002060"/>
                </a:solidFill>
              </a:rPr>
              <a:t> dráha aktivace komplementu</a:t>
            </a:r>
            <a:endParaRPr lang="cs-CZ" b="1" dirty="0">
              <a:solidFill>
                <a:srgbClr val="002060"/>
              </a:solidFill>
            </a:endParaRPr>
          </a:p>
        </p:txBody>
      </p:sp>
      <p:sp>
        <p:nvSpPr>
          <p:cNvPr id="3" name="Obdélník 2"/>
          <p:cNvSpPr/>
          <p:nvPr/>
        </p:nvSpPr>
        <p:spPr>
          <a:xfrm>
            <a:off x="922713" y="2759586"/>
            <a:ext cx="10431087" cy="1643527"/>
          </a:xfrm>
          <a:prstGeom prst="rect">
            <a:avLst/>
          </a:prstGeom>
        </p:spPr>
        <p:txBody>
          <a:bodyPr wrap="square">
            <a:spAutoFit/>
          </a:bodyPr>
          <a:lstStyle/>
          <a:p>
            <a:pPr>
              <a:lnSpc>
                <a:spcPct val="90000"/>
              </a:lnSpc>
              <a:buFontTx/>
              <a:buNone/>
            </a:pPr>
            <a:r>
              <a:rPr lang="cs-CZ" sz="2800" b="1" dirty="0">
                <a:solidFill>
                  <a:srgbClr val="C00000"/>
                </a:solidFill>
                <a:latin typeface="Verdana" pitchFamily="34" charset="0"/>
              </a:rPr>
              <a:t>MBL – </a:t>
            </a:r>
            <a:r>
              <a:rPr lang="cs-CZ" sz="2800" dirty="0">
                <a:solidFill>
                  <a:srgbClr val="C00000"/>
                </a:solidFill>
                <a:latin typeface="Verdana" pitchFamily="34" charset="0"/>
              </a:rPr>
              <a:t>MASP – C4–C2–C3 </a:t>
            </a:r>
            <a:r>
              <a:rPr lang="cs-CZ" sz="2800" dirty="0">
                <a:solidFill>
                  <a:srgbClr val="FFFF00"/>
                </a:solidFill>
                <a:latin typeface="Verdana" pitchFamily="34" charset="0"/>
              </a:rPr>
              <a:t>…</a:t>
            </a:r>
          </a:p>
          <a:p>
            <a:pPr>
              <a:lnSpc>
                <a:spcPct val="90000"/>
              </a:lnSpc>
              <a:buFontTx/>
              <a:buNone/>
            </a:pPr>
            <a:r>
              <a:rPr lang="cs-CZ" sz="2800" dirty="0">
                <a:latin typeface="Verdana" pitchFamily="34" charset="0"/>
              </a:rPr>
              <a:t>MBL (</a:t>
            </a:r>
            <a:r>
              <a:rPr lang="cs-CZ" sz="2800" dirty="0" err="1">
                <a:latin typeface="Verdana" pitchFamily="34" charset="0"/>
              </a:rPr>
              <a:t>manose-binding</a:t>
            </a:r>
            <a:r>
              <a:rPr lang="cs-CZ" sz="2800" dirty="0">
                <a:latin typeface="Verdana" pitchFamily="34" charset="0"/>
              </a:rPr>
              <a:t> </a:t>
            </a:r>
            <a:r>
              <a:rPr lang="cs-CZ" sz="2800" dirty="0" err="1">
                <a:latin typeface="Verdana" pitchFamily="34" charset="0"/>
              </a:rPr>
              <a:t>lectin</a:t>
            </a:r>
            <a:r>
              <a:rPr lang="cs-CZ" sz="2800" dirty="0">
                <a:latin typeface="Verdana" pitchFamily="34" charset="0"/>
              </a:rPr>
              <a:t>) </a:t>
            </a:r>
            <a:endParaRPr lang="cs-CZ" sz="2800" dirty="0" smtClean="0">
              <a:latin typeface="Verdana" pitchFamily="34" charset="0"/>
            </a:endParaRPr>
          </a:p>
          <a:p>
            <a:pPr>
              <a:lnSpc>
                <a:spcPct val="90000"/>
              </a:lnSpc>
              <a:buFontTx/>
              <a:buNone/>
            </a:pPr>
            <a:r>
              <a:rPr lang="cs-CZ" sz="2800" dirty="0" smtClean="0">
                <a:latin typeface="Verdana" pitchFamily="34" charset="0"/>
              </a:rPr>
              <a:t>Reaguje především </a:t>
            </a:r>
            <a:r>
              <a:rPr lang="cs-CZ" sz="2800" dirty="0">
                <a:latin typeface="Verdana" pitchFamily="34" charset="0"/>
              </a:rPr>
              <a:t>s terminálními zbytky </a:t>
            </a:r>
            <a:r>
              <a:rPr lang="cs-CZ" sz="2800" dirty="0" err="1">
                <a:latin typeface="Verdana" pitchFamily="34" charset="0"/>
              </a:rPr>
              <a:t>manosy</a:t>
            </a:r>
            <a:r>
              <a:rPr lang="cs-CZ" sz="2800" dirty="0">
                <a:latin typeface="Verdana" pitchFamily="34" charset="0"/>
              </a:rPr>
              <a:t>, </a:t>
            </a:r>
          </a:p>
          <a:p>
            <a:pPr>
              <a:lnSpc>
                <a:spcPct val="90000"/>
              </a:lnSpc>
              <a:buFontTx/>
              <a:buNone/>
            </a:pPr>
            <a:r>
              <a:rPr lang="cs-CZ" sz="2800" dirty="0">
                <a:latin typeface="Verdana" pitchFamily="34" charset="0"/>
              </a:rPr>
              <a:t>ale i  jiných cukrů, např.  </a:t>
            </a:r>
            <a:r>
              <a:rPr lang="cs-CZ" sz="2800" dirty="0" smtClean="0">
                <a:latin typeface="Verdana" pitchFamily="34" charset="0"/>
              </a:rPr>
              <a:t>N-acetyl-D-glukosaminem</a:t>
            </a:r>
            <a:r>
              <a:rPr lang="cs-CZ" sz="2800" dirty="0">
                <a:latin typeface="Verdana" pitchFamily="34" charset="0"/>
              </a:rPr>
              <a:t>.</a:t>
            </a:r>
          </a:p>
        </p:txBody>
      </p:sp>
    </p:spTree>
    <p:extLst>
      <p:ext uri="{BB962C8B-B14F-4D97-AF65-F5344CB8AC3E}">
        <p14:creationId xmlns:p14="http://schemas.microsoft.com/office/powerpoint/2010/main" val="3602729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002060"/>
                </a:solidFill>
              </a:rPr>
              <a:t>Klasická dráha aktivace komplementu</a:t>
            </a:r>
            <a:endParaRPr lang="cs-CZ" b="1" dirty="0">
              <a:solidFill>
                <a:srgbClr val="002060"/>
              </a:solidFill>
            </a:endParaRPr>
          </a:p>
        </p:txBody>
      </p:sp>
      <p:sp>
        <p:nvSpPr>
          <p:cNvPr id="3" name="Obdélník 2"/>
          <p:cNvSpPr/>
          <p:nvPr/>
        </p:nvSpPr>
        <p:spPr>
          <a:xfrm>
            <a:off x="1047403" y="2828836"/>
            <a:ext cx="10099963" cy="1815882"/>
          </a:xfrm>
          <a:prstGeom prst="rect">
            <a:avLst/>
          </a:prstGeom>
        </p:spPr>
        <p:txBody>
          <a:bodyPr wrap="square">
            <a:spAutoFit/>
          </a:bodyPr>
          <a:lstStyle/>
          <a:p>
            <a:pPr>
              <a:lnSpc>
                <a:spcPct val="80000"/>
              </a:lnSpc>
              <a:buFontTx/>
              <a:buNone/>
            </a:pPr>
            <a:r>
              <a:rPr lang="cs-CZ" sz="2800" b="1" dirty="0">
                <a:solidFill>
                  <a:srgbClr val="C00000"/>
                </a:solidFill>
                <a:latin typeface="Verdana" pitchFamily="34" charset="0"/>
              </a:rPr>
              <a:t>C1q –</a:t>
            </a:r>
          </a:p>
          <a:p>
            <a:pPr>
              <a:lnSpc>
                <a:spcPct val="80000"/>
              </a:lnSpc>
              <a:buFontTx/>
              <a:buNone/>
            </a:pPr>
            <a:r>
              <a:rPr lang="cs-CZ" sz="2800" dirty="0">
                <a:latin typeface="Verdana" pitchFamily="34" charset="0"/>
              </a:rPr>
              <a:t>  </a:t>
            </a:r>
            <a:r>
              <a:rPr lang="cs-CZ" sz="2800" dirty="0" err="1">
                <a:latin typeface="Verdana" pitchFamily="34" charset="0"/>
              </a:rPr>
              <a:t>imunokomplexy</a:t>
            </a:r>
            <a:r>
              <a:rPr lang="cs-CZ" sz="2800" dirty="0">
                <a:latin typeface="Verdana" pitchFamily="34" charset="0"/>
              </a:rPr>
              <a:t> (</a:t>
            </a:r>
            <a:r>
              <a:rPr lang="cs-CZ" sz="2800" dirty="0" err="1">
                <a:latin typeface="Verdana" pitchFamily="34" charset="0"/>
              </a:rPr>
              <a:t>Fc-Ig</a:t>
            </a:r>
            <a:r>
              <a:rPr lang="cs-CZ" sz="2800" dirty="0">
                <a:latin typeface="Verdana" pitchFamily="34" charset="0"/>
              </a:rPr>
              <a:t>)</a:t>
            </a:r>
          </a:p>
          <a:p>
            <a:pPr>
              <a:lnSpc>
                <a:spcPct val="80000"/>
              </a:lnSpc>
              <a:buFontTx/>
              <a:buNone/>
            </a:pPr>
            <a:r>
              <a:rPr lang="cs-CZ" sz="2800" dirty="0">
                <a:latin typeface="Verdana" pitchFamily="34" charset="0"/>
              </a:rPr>
              <a:t>  CRP vázaný na ligand</a:t>
            </a:r>
          </a:p>
          <a:p>
            <a:pPr>
              <a:lnSpc>
                <a:spcPct val="80000"/>
              </a:lnSpc>
              <a:buFontTx/>
              <a:buNone/>
            </a:pPr>
            <a:r>
              <a:rPr lang="cs-CZ" sz="2800" dirty="0">
                <a:latin typeface="Verdana" pitchFamily="34" charset="0"/>
              </a:rPr>
              <a:t>  </a:t>
            </a:r>
            <a:r>
              <a:rPr lang="cs-CZ" sz="2800" dirty="0" err="1">
                <a:latin typeface="Verdana" pitchFamily="34" charset="0"/>
              </a:rPr>
              <a:t>fosfatidylserin</a:t>
            </a:r>
            <a:r>
              <a:rPr lang="cs-CZ" sz="2800" dirty="0">
                <a:latin typeface="Verdana" pitchFamily="34" charset="0"/>
              </a:rPr>
              <a:t> v membráně </a:t>
            </a:r>
            <a:r>
              <a:rPr lang="cs-CZ" sz="2800" dirty="0" err="1">
                <a:latin typeface="Verdana" pitchFamily="34" charset="0"/>
              </a:rPr>
              <a:t>apoptotických</a:t>
            </a:r>
            <a:r>
              <a:rPr lang="cs-CZ" sz="2800" dirty="0">
                <a:latin typeface="Verdana" pitchFamily="34" charset="0"/>
              </a:rPr>
              <a:t> buněk,</a:t>
            </a:r>
          </a:p>
          <a:p>
            <a:pPr>
              <a:lnSpc>
                <a:spcPct val="80000"/>
              </a:lnSpc>
              <a:buFontTx/>
              <a:buNone/>
            </a:pPr>
            <a:r>
              <a:rPr lang="cs-CZ" sz="2800" dirty="0">
                <a:latin typeface="Verdana" pitchFamily="34" charset="0"/>
              </a:rPr>
              <a:t>  některé viry a G- bakterie</a:t>
            </a:r>
          </a:p>
        </p:txBody>
      </p:sp>
    </p:spTree>
    <p:extLst>
      <p:ext uri="{BB962C8B-B14F-4D97-AF65-F5344CB8AC3E}">
        <p14:creationId xmlns:p14="http://schemas.microsoft.com/office/powerpoint/2010/main" val="177386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72663" y="188913"/>
            <a:ext cx="10128738" cy="1439862"/>
          </a:xfrm>
        </p:spPr>
        <p:txBody>
          <a:bodyPr>
            <a:noAutofit/>
          </a:bodyPr>
          <a:lstStyle/>
          <a:p>
            <a:pPr eaLnBrk="1" hangingPunct="1">
              <a:defRPr/>
            </a:pPr>
            <a:r>
              <a:rPr lang="cs-CZ" sz="4000" b="1" dirty="0">
                <a:solidFill>
                  <a:srgbClr val="002060"/>
                </a:solidFill>
                <a:effectLst>
                  <a:outerShdw blurRad="38100" dist="38100" dir="2700000" algn="tl">
                    <a:srgbClr val="000000">
                      <a:alpha val="43137"/>
                    </a:srgbClr>
                  </a:outerShdw>
                </a:effectLst>
                <a:latin typeface="+mn-lt"/>
              </a:rPr>
              <a:t>Vrozená imunita – poznávané </a:t>
            </a:r>
            <a:r>
              <a:rPr lang="cs-CZ" sz="4000" b="1" dirty="0" smtClean="0">
                <a:solidFill>
                  <a:srgbClr val="002060"/>
                </a:solidFill>
                <a:effectLst>
                  <a:outerShdw blurRad="38100" dist="38100" dir="2700000" algn="tl">
                    <a:srgbClr val="000000">
                      <a:alpha val="43137"/>
                    </a:srgbClr>
                  </a:outerShdw>
                </a:effectLst>
                <a:latin typeface="+mn-lt"/>
              </a:rPr>
              <a:t>struktury: </a:t>
            </a:r>
            <a:r>
              <a:rPr lang="cs-CZ" sz="4000" b="1" dirty="0" smtClean="0">
                <a:solidFill>
                  <a:srgbClr val="C00000"/>
                </a:solidFill>
                <a:effectLst>
                  <a:outerShdw blurRad="38100" dist="38100" dir="2700000" algn="tl">
                    <a:srgbClr val="000000">
                      <a:alpha val="43137"/>
                    </a:srgbClr>
                  </a:outerShdw>
                </a:effectLst>
                <a:latin typeface="+mn-lt"/>
              </a:rPr>
              <a:t>PAMP</a:t>
            </a:r>
            <a:r>
              <a:rPr lang="cs-CZ" sz="4000" b="1" dirty="0">
                <a:solidFill>
                  <a:srgbClr val="C00000"/>
                </a:solidFill>
                <a:effectLst>
                  <a:outerShdw blurRad="38100" dist="38100" dir="2700000" algn="tl">
                    <a:srgbClr val="000000">
                      <a:alpha val="43137"/>
                    </a:srgbClr>
                  </a:outerShdw>
                </a:effectLst>
                <a:latin typeface="+mn-lt"/>
              </a:rPr>
              <a:t/>
            </a:r>
            <a:br>
              <a:rPr lang="cs-CZ" sz="4000" b="1" dirty="0">
                <a:solidFill>
                  <a:srgbClr val="C00000"/>
                </a:solidFill>
                <a:effectLst>
                  <a:outerShdw blurRad="38100" dist="38100" dir="2700000" algn="tl">
                    <a:srgbClr val="000000">
                      <a:alpha val="43137"/>
                    </a:srgbClr>
                  </a:outerShdw>
                </a:effectLst>
                <a:latin typeface="+mn-lt"/>
              </a:rPr>
            </a:br>
            <a:endParaRPr lang="cs-CZ" sz="4000" b="1" u="sng" dirty="0">
              <a:solidFill>
                <a:srgbClr val="C00000"/>
              </a:solidFill>
              <a:effectLst>
                <a:outerShdw blurRad="38100" dist="38100" dir="2700000" algn="tl">
                  <a:srgbClr val="000000">
                    <a:alpha val="43137"/>
                  </a:srgbClr>
                </a:outerShdw>
              </a:effectLst>
              <a:latin typeface="+mn-lt"/>
            </a:endParaRPr>
          </a:p>
        </p:txBody>
      </p:sp>
      <p:sp>
        <p:nvSpPr>
          <p:cNvPr id="9219" name="Rectangle 3"/>
          <p:cNvSpPr>
            <a:spLocks noGrp="1" noChangeArrowheads="1"/>
          </p:cNvSpPr>
          <p:nvPr>
            <p:ph type="body" idx="1"/>
          </p:nvPr>
        </p:nvSpPr>
        <p:spPr>
          <a:xfrm>
            <a:off x="3033346" y="1324855"/>
            <a:ext cx="8871439" cy="5313338"/>
          </a:xfrm>
        </p:spPr>
        <p:txBody>
          <a:bodyPr>
            <a:normAutofit fontScale="92500" lnSpcReduction="20000"/>
          </a:bodyPr>
          <a:lstStyle/>
          <a:p>
            <a:pPr eaLnBrk="1" hangingPunct="1">
              <a:lnSpc>
                <a:spcPct val="80000"/>
              </a:lnSpc>
              <a:buFontTx/>
              <a:buNone/>
            </a:pPr>
            <a:endParaRPr lang="cs-CZ" sz="1600" i="1" dirty="0">
              <a:solidFill>
                <a:schemeClr val="accent2"/>
              </a:solidFill>
            </a:endParaRPr>
          </a:p>
          <a:p>
            <a:pPr eaLnBrk="1" hangingPunct="1">
              <a:lnSpc>
                <a:spcPct val="80000"/>
              </a:lnSpc>
              <a:buFontTx/>
              <a:buNone/>
            </a:pPr>
            <a:r>
              <a:rPr lang="cs-CZ" sz="1600" i="1" dirty="0">
                <a:solidFill>
                  <a:schemeClr val="accent2"/>
                </a:solidFill>
              </a:rPr>
              <a:t> </a:t>
            </a:r>
          </a:p>
          <a:p>
            <a:pPr eaLnBrk="1" hangingPunct="1">
              <a:lnSpc>
                <a:spcPct val="80000"/>
              </a:lnSpc>
              <a:buFontTx/>
              <a:buNone/>
            </a:pPr>
            <a:r>
              <a:rPr lang="cs-CZ" b="1" u="sng" dirty="0" err="1">
                <a:solidFill>
                  <a:srgbClr val="002060"/>
                </a:solidFill>
              </a:rPr>
              <a:t>Pathogen-Associated</a:t>
            </a:r>
            <a:r>
              <a:rPr lang="cs-CZ" b="1" u="sng" dirty="0">
                <a:solidFill>
                  <a:srgbClr val="002060"/>
                </a:solidFill>
              </a:rPr>
              <a:t> </a:t>
            </a:r>
            <a:r>
              <a:rPr lang="cs-CZ" b="1" u="sng" dirty="0" err="1">
                <a:solidFill>
                  <a:srgbClr val="002060"/>
                </a:solidFill>
              </a:rPr>
              <a:t>Molecular</a:t>
            </a:r>
            <a:r>
              <a:rPr lang="cs-CZ" b="1" u="sng" dirty="0">
                <a:solidFill>
                  <a:srgbClr val="002060"/>
                </a:solidFill>
              </a:rPr>
              <a:t> </a:t>
            </a:r>
            <a:r>
              <a:rPr lang="cs-CZ" b="1" u="sng" dirty="0" err="1">
                <a:solidFill>
                  <a:srgbClr val="002060"/>
                </a:solidFill>
              </a:rPr>
              <a:t>Patterns</a:t>
            </a:r>
            <a:r>
              <a:rPr lang="cs-CZ" b="1" u="sng" dirty="0">
                <a:solidFill>
                  <a:srgbClr val="002060"/>
                </a:solidFill>
              </a:rPr>
              <a:t> (PAMP) </a:t>
            </a:r>
            <a:r>
              <a:rPr lang="cs-CZ" b="1" i="1" dirty="0">
                <a:solidFill>
                  <a:srgbClr val="002060"/>
                </a:solidFill>
              </a:rPr>
              <a:t> </a:t>
            </a:r>
          </a:p>
          <a:p>
            <a:pPr eaLnBrk="1" hangingPunct="1">
              <a:lnSpc>
                <a:spcPct val="80000"/>
              </a:lnSpc>
              <a:buFontTx/>
              <a:buNone/>
            </a:pPr>
            <a:r>
              <a:rPr lang="cs-CZ" sz="2000" i="1" dirty="0">
                <a:solidFill>
                  <a:srgbClr val="0070C0"/>
                </a:solidFill>
              </a:rPr>
              <a:t>                                                                  </a:t>
            </a:r>
            <a:r>
              <a:rPr lang="cs-CZ" sz="2000" i="1" dirty="0" smtClean="0">
                <a:solidFill>
                  <a:srgbClr val="0070C0"/>
                </a:solidFill>
              </a:rPr>
              <a:t>()</a:t>
            </a:r>
            <a:endParaRPr lang="cs-CZ" sz="2000" i="1" dirty="0">
              <a:solidFill>
                <a:srgbClr val="0070C0"/>
              </a:solidFill>
            </a:endParaRPr>
          </a:p>
          <a:p>
            <a:pPr marL="0" indent="0">
              <a:lnSpc>
                <a:spcPct val="80000"/>
              </a:lnSpc>
              <a:buNone/>
            </a:pPr>
            <a:r>
              <a:rPr lang="cs-CZ" sz="2000" dirty="0">
                <a:solidFill>
                  <a:srgbClr val="002060"/>
                </a:solidFill>
              </a:rPr>
              <a:t>- </a:t>
            </a:r>
            <a:r>
              <a:rPr lang="cs-CZ" b="1" dirty="0">
                <a:solidFill>
                  <a:srgbClr val="002060"/>
                </a:solidFill>
              </a:rPr>
              <a:t>stejné pro skupiny mikroorganismů,</a:t>
            </a:r>
          </a:p>
          <a:p>
            <a:pPr eaLnBrk="1" hangingPunct="1">
              <a:lnSpc>
                <a:spcPct val="80000"/>
              </a:lnSpc>
              <a:buFontTx/>
              <a:buNone/>
            </a:pPr>
            <a:r>
              <a:rPr lang="cs-CZ" b="1" dirty="0">
                <a:solidFill>
                  <a:srgbClr val="002060"/>
                </a:solidFill>
              </a:rPr>
              <a:t>- konservované, nevariabilní molekulární „motivy“, „signatury“,</a:t>
            </a:r>
          </a:p>
          <a:p>
            <a:pPr eaLnBrk="1" hangingPunct="1">
              <a:lnSpc>
                <a:spcPct val="80000"/>
              </a:lnSpc>
              <a:buFontTx/>
              <a:buNone/>
            </a:pPr>
            <a:r>
              <a:rPr lang="cs-CZ" b="1" dirty="0">
                <a:solidFill>
                  <a:srgbClr val="002060"/>
                </a:solidFill>
              </a:rPr>
              <a:t> „vzorce“, nezbytné pro životnost a patogenitu mikroorganismů,</a:t>
            </a:r>
          </a:p>
          <a:p>
            <a:pPr eaLnBrk="1" hangingPunct="1">
              <a:lnSpc>
                <a:spcPct val="80000"/>
              </a:lnSpc>
              <a:buFontTx/>
              <a:buNone/>
            </a:pPr>
            <a:r>
              <a:rPr lang="cs-CZ" b="1" dirty="0">
                <a:solidFill>
                  <a:srgbClr val="002060"/>
                </a:solidFill>
              </a:rPr>
              <a:t>- odlišné od molekulárních struktur hostitele</a:t>
            </a:r>
          </a:p>
          <a:p>
            <a:pPr eaLnBrk="1" hangingPunct="1">
              <a:lnSpc>
                <a:spcPct val="80000"/>
              </a:lnSpc>
            </a:pPr>
            <a:endParaRPr lang="cs-CZ" sz="2000" dirty="0">
              <a:solidFill>
                <a:srgbClr val="002060"/>
              </a:solidFill>
            </a:endParaRPr>
          </a:p>
          <a:p>
            <a:pPr eaLnBrk="1" hangingPunct="1">
              <a:lnSpc>
                <a:spcPct val="80000"/>
              </a:lnSpc>
              <a:buFontTx/>
              <a:buNone/>
            </a:pPr>
            <a:r>
              <a:rPr lang="cs-CZ" sz="2000" b="1" i="1" dirty="0">
                <a:solidFill>
                  <a:srgbClr val="002060"/>
                </a:solidFill>
              </a:rPr>
              <a:t>       např.  lipopolysacharidy, </a:t>
            </a:r>
            <a:r>
              <a:rPr lang="cs-CZ" sz="2000" b="1" i="1" dirty="0" err="1">
                <a:solidFill>
                  <a:srgbClr val="002060"/>
                </a:solidFill>
              </a:rPr>
              <a:t>lipopeptidy</a:t>
            </a:r>
            <a:r>
              <a:rPr lang="cs-CZ" sz="2000" b="1" i="1" dirty="0">
                <a:solidFill>
                  <a:srgbClr val="002060"/>
                </a:solidFill>
              </a:rPr>
              <a:t>, </a:t>
            </a:r>
            <a:r>
              <a:rPr lang="cs-CZ" sz="2000" b="1" i="1" dirty="0" err="1">
                <a:solidFill>
                  <a:srgbClr val="002060"/>
                </a:solidFill>
              </a:rPr>
              <a:t>peptidoglykany</a:t>
            </a:r>
            <a:r>
              <a:rPr lang="cs-CZ" sz="2000" b="1" i="1" dirty="0">
                <a:solidFill>
                  <a:srgbClr val="002060"/>
                </a:solidFill>
              </a:rPr>
              <a:t>, </a:t>
            </a:r>
            <a:r>
              <a:rPr lang="cs-CZ" sz="2000" b="1" i="1" dirty="0" err="1">
                <a:solidFill>
                  <a:srgbClr val="002060"/>
                </a:solidFill>
              </a:rPr>
              <a:t>manosa</a:t>
            </a:r>
            <a:endParaRPr lang="cs-CZ" sz="2000" b="1" i="1" dirty="0">
              <a:solidFill>
                <a:srgbClr val="002060"/>
              </a:solidFill>
            </a:endParaRPr>
          </a:p>
          <a:p>
            <a:pPr eaLnBrk="1" hangingPunct="1">
              <a:lnSpc>
                <a:spcPct val="80000"/>
              </a:lnSpc>
              <a:buFontTx/>
              <a:buNone/>
            </a:pPr>
            <a:r>
              <a:rPr lang="cs-CZ" sz="2000" b="1" i="1" dirty="0">
                <a:solidFill>
                  <a:srgbClr val="002060"/>
                </a:solidFill>
              </a:rPr>
              <a:t>       povrchových struktur bakterií a hub, </a:t>
            </a:r>
            <a:r>
              <a:rPr lang="cs-CZ" sz="2000" b="1" i="1" dirty="0" err="1">
                <a:solidFill>
                  <a:srgbClr val="002060"/>
                </a:solidFill>
              </a:rPr>
              <a:t>nemetylované</a:t>
            </a:r>
            <a:r>
              <a:rPr lang="cs-CZ" sz="2000" b="1" i="1" dirty="0">
                <a:solidFill>
                  <a:srgbClr val="002060"/>
                </a:solidFill>
              </a:rPr>
              <a:t> motivy </a:t>
            </a:r>
            <a:r>
              <a:rPr lang="cs-CZ" sz="2000" b="1" i="1" dirty="0" err="1">
                <a:solidFill>
                  <a:srgbClr val="002060"/>
                </a:solidFill>
              </a:rPr>
              <a:t>CpG</a:t>
            </a:r>
            <a:r>
              <a:rPr lang="cs-CZ" sz="2000" b="1" i="1" dirty="0">
                <a:solidFill>
                  <a:srgbClr val="002060"/>
                </a:solidFill>
              </a:rPr>
              <a:t> charakteristické </a:t>
            </a:r>
          </a:p>
          <a:p>
            <a:pPr eaLnBrk="1" hangingPunct="1">
              <a:lnSpc>
                <a:spcPct val="80000"/>
              </a:lnSpc>
              <a:buFontTx/>
              <a:buNone/>
            </a:pPr>
            <a:r>
              <a:rPr lang="cs-CZ" sz="2000" b="1" i="1" dirty="0">
                <a:solidFill>
                  <a:srgbClr val="002060"/>
                </a:solidFill>
              </a:rPr>
              <a:t>       pro bakteriální DNA, </a:t>
            </a:r>
            <a:r>
              <a:rPr lang="cs-CZ" sz="2000" b="1" i="1" dirty="0" err="1">
                <a:solidFill>
                  <a:srgbClr val="002060"/>
                </a:solidFill>
              </a:rPr>
              <a:t>dsRNA</a:t>
            </a:r>
            <a:r>
              <a:rPr lang="cs-CZ" sz="2000" b="1" i="1" dirty="0">
                <a:solidFill>
                  <a:srgbClr val="002060"/>
                </a:solidFill>
              </a:rPr>
              <a:t> </a:t>
            </a:r>
            <a:r>
              <a:rPr lang="cs-CZ" sz="2000" b="1" i="1" dirty="0" err="1">
                <a:solidFill>
                  <a:srgbClr val="002060"/>
                </a:solidFill>
              </a:rPr>
              <a:t>representující</a:t>
            </a:r>
            <a:r>
              <a:rPr lang="cs-CZ" sz="2000" b="1" i="1" dirty="0">
                <a:solidFill>
                  <a:srgbClr val="002060"/>
                </a:solidFill>
              </a:rPr>
              <a:t> strukturální signaturu RNA-virů</a:t>
            </a:r>
          </a:p>
          <a:p>
            <a:pPr eaLnBrk="1" hangingPunct="1">
              <a:lnSpc>
                <a:spcPct val="80000"/>
              </a:lnSpc>
              <a:buFontTx/>
              <a:buNone/>
            </a:pPr>
            <a:endParaRPr lang="cs-CZ" sz="2000" b="1" i="1" dirty="0">
              <a:solidFill>
                <a:srgbClr val="002060"/>
              </a:solidFill>
            </a:endParaRPr>
          </a:p>
          <a:p>
            <a:pPr eaLnBrk="1" hangingPunct="1">
              <a:lnSpc>
                <a:spcPct val="80000"/>
              </a:lnSpc>
              <a:buFontTx/>
              <a:buNone/>
            </a:pPr>
            <a:r>
              <a:rPr lang="cs-CZ" sz="1800" b="1" i="1" dirty="0" smtClean="0">
                <a:solidFill>
                  <a:srgbClr val="002060"/>
                </a:solidFill>
                <a:latin typeface="Lucida Console" pitchFamily="49" charset="0"/>
              </a:rPr>
              <a:t>           </a:t>
            </a:r>
            <a:endParaRPr lang="cs-CZ" sz="1800" b="1" i="1" dirty="0">
              <a:solidFill>
                <a:srgbClr val="002060"/>
              </a:solidFill>
              <a:latin typeface="Lucida Console" pitchFamily="49" charset="0"/>
            </a:endParaRPr>
          </a:p>
          <a:p>
            <a:pPr eaLnBrk="1" hangingPunct="1">
              <a:lnSpc>
                <a:spcPct val="80000"/>
              </a:lnSpc>
              <a:buFontTx/>
              <a:buNone/>
            </a:pPr>
            <a:endParaRPr lang="cs-CZ" sz="1800" dirty="0">
              <a:solidFill>
                <a:srgbClr val="FF0000"/>
              </a:solidFill>
              <a:latin typeface="Lucida Console" pitchFamily="49" charset="0"/>
            </a:endParaRPr>
          </a:p>
          <a:p>
            <a:pPr eaLnBrk="1" hangingPunct="1">
              <a:lnSpc>
                <a:spcPct val="80000"/>
              </a:lnSpc>
              <a:buFontTx/>
              <a:buNone/>
            </a:pPr>
            <a:r>
              <a:rPr lang="cs-CZ" sz="1800" dirty="0">
                <a:solidFill>
                  <a:schemeClr val="accent2"/>
                </a:solidFill>
              </a:rPr>
              <a:t>  </a:t>
            </a:r>
          </a:p>
        </p:txBody>
      </p:sp>
      <p:sp>
        <p:nvSpPr>
          <p:cNvPr id="2" name="TextovéPole 1"/>
          <p:cNvSpPr txBox="1"/>
          <p:nvPr/>
        </p:nvSpPr>
        <p:spPr>
          <a:xfrm>
            <a:off x="8544273" y="5373216"/>
            <a:ext cx="184731" cy="369332"/>
          </a:xfrm>
          <a:prstGeom prst="rect">
            <a:avLst/>
          </a:prstGeom>
          <a:noFill/>
        </p:spPr>
        <p:txBody>
          <a:bodyPr wrap="none" rtlCol="0">
            <a:spAutoFit/>
          </a:bodyPr>
          <a:lstStyle/>
          <a:p>
            <a:endParaRPr lang="cs-CZ"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2165" y="1324854"/>
            <a:ext cx="1502097" cy="2224333"/>
          </a:xfrm>
          <a:prstGeom prst="rect">
            <a:avLst/>
          </a:prstGeom>
          <a:noFill/>
        </p:spPr>
      </p:pic>
      <p:sp>
        <p:nvSpPr>
          <p:cNvPr id="3" name="TextovéPole 2"/>
          <p:cNvSpPr txBox="1"/>
          <p:nvPr/>
        </p:nvSpPr>
        <p:spPr>
          <a:xfrm>
            <a:off x="536331" y="4070838"/>
            <a:ext cx="2625288" cy="369332"/>
          </a:xfrm>
          <a:prstGeom prst="rect">
            <a:avLst/>
          </a:prstGeom>
          <a:noFill/>
        </p:spPr>
        <p:txBody>
          <a:bodyPr wrap="square" rtlCol="0">
            <a:spAutoFit/>
          </a:bodyPr>
          <a:lstStyle/>
          <a:p>
            <a:r>
              <a:rPr lang="cs-CZ" i="1" dirty="0">
                <a:solidFill>
                  <a:srgbClr val="0070C0"/>
                </a:solidFill>
              </a:rPr>
              <a:t>C. A. </a:t>
            </a:r>
            <a:r>
              <a:rPr lang="cs-CZ" i="1" dirty="0" err="1" smtClean="0">
                <a:solidFill>
                  <a:srgbClr val="0070C0"/>
                </a:solidFill>
              </a:rPr>
              <a:t>Jeneway</a:t>
            </a:r>
            <a:r>
              <a:rPr lang="cs-CZ" i="1" dirty="0" smtClean="0">
                <a:solidFill>
                  <a:srgbClr val="0070C0"/>
                </a:solidFill>
              </a:rPr>
              <a:t> </a:t>
            </a:r>
            <a:r>
              <a:rPr lang="cs-CZ" i="1" dirty="0" err="1" smtClean="0">
                <a:solidFill>
                  <a:srgbClr val="0070C0"/>
                </a:solidFill>
              </a:rPr>
              <a:t>Jr</a:t>
            </a:r>
            <a:r>
              <a:rPr lang="cs-CZ" i="1" dirty="0">
                <a:solidFill>
                  <a:srgbClr val="0070C0"/>
                </a:solidFill>
              </a:rPr>
              <a:t>, 1989</a:t>
            </a:r>
            <a:endParaRPr lang="cs-CZ" dirty="0"/>
          </a:p>
        </p:txBody>
      </p:sp>
    </p:spTree>
    <p:extLst>
      <p:ext uri="{BB962C8B-B14F-4D97-AF65-F5344CB8AC3E}">
        <p14:creationId xmlns:p14="http://schemas.microsoft.com/office/powerpoint/2010/main" val="3453693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002060"/>
                </a:solidFill>
                <a:effectLst>
                  <a:outerShdw blurRad="38100" dist="38100" dir="2700000" algn="tl">
                    <a:srgbClr val="000000">
                      <a:alpha val="43137"/>
                    </a:srgbClr>
                  </a:outerShdw>
                </a:effectLst>
              </a:rPr>
              <a:t>Vrozená imunita – poznávané </a:t>
            </a:r>
            <a:r>
              <a:rPr lang="cs-CZ" b="1" dirty="0" smtClean="0">
                <a:solidFill>
                  <a:srgbClr val="002060"/>
                </a:solidFill>
                <a:effectLst>
                  <a:outerShdw blurRad="38100" dist="38100" dir="2700000" algn="tl">
                    <a:srgbClr val="000000">
                      <a:alpha val="43137"/>
                    </a:srgbClr>
                  </a:outerShdw>
                </a:effectLst>
              </a:rPr>
              <a:t>struktury: </a:t>
            </a:r>
            <a:r>
              <a:rPr lang="cs-CZ" b="1" dirty="0" smtClean="0">
                <a:solidFill>
                  <a:srgbClr val="C00000"/>
                </a:solidFill>
                <a:effectLst>
                  <a:outerShdw blurRad="38100" dist="38100" dir="2700000" algn="tl">
                    <a:srgbClr val="000000">
                      <a:alpha val="43137"/>
                    </a:srgbClr>
                  </a:outerShdw>
                </a:effectLst>
              </a:rPr>
              <a:t>DAMP</a:t>
            </a:r>
            <a:endParaRPr lang="cs-CZ" dirty="0">
              <a:solidFill>
                <a:srgbClr val="C00000"/>
              </a:solidFill>
              <a:effectLst>
                <a:outerShdw blurRad="38100" dist="38100" dir="2700000" algn="tl">
                  <a:srgbClr val="000000">
                    <a:alpha val="43137"/>
                  </a:srgbClr>
                </a:outerShdw>
              </a:effectLst>
            </a:endParaRPr>
          </a:p>
        </p:txBody>
      </p:sp>
      <p:sp>
        <p:nvSpPr>
          <p:cNvPr id="4" name="Obdélník 3"/>
          <p:cNvSpPr/>
          <p:nvPr/>
        </p:nvSpPr>
        <p:spPr>
          <a:xfrm>
            <a:off x="325315" y="3279531"/>
            <a:ext cx="11614639" cy="3834896"/>
          </a:xfrm>
          <a:prstGeom prst="rect">
            <a:avLst/>
          </a:prstGeom>
        </p:spPr>
        <p:txBody>
          <a:bodyPr wrap="square">
            <a:spAutoFit/>
          </a:bodyPr>
          <a:lstStyle/>
          <a:p>
            <a:pPr>
              <a:lnSpc>
                <a:spcPct val="80000"/>
              </a:lnSpc>
            </a:pPr>
            <a:r>
              <a:rPr lang="cs-CZ" sz="2800" u="sng" dirty="0" err="1">
                <a:solidFill>
                  <a:srgbClr val="002060"/>
                </a:solidFill>
              </a:rPr>
              <a:t>Danger</a:t>
            </a:r>
            <a:r>
              <a:rPr lang="cs-CZ" sz="2800" u="sng" dirty="0">
                <a:solidFill>
                  <a:srgbClr val="002060"/>
                </a:solidFill>
              </a:rPr>
              <a:t>,</a:t>
            </a:r>
            <a:r>
              <a:rPr lang="cs-CZ" sz="2800" b="1" u="sng" dirty="0">
                <a:solidFill>
                  <a:srgbClr val="002060"/>
                </a:solidFill>
              </a:rPr>
              <a:t> </a:t>
            </a:r>
            <a:r>
              <a:rPr lang="cs-CZ" sz="2800" b="1" u="sng" dirty="0" err="1">
                <a:solidFill>
                  <a:srgbClr val="002060"/>
                </a:solidFill>
              </a:rPr>
              <a:t>Damage-Associated</a:t>
            </a:r>
            <a:r>
              <a:rPr lang="cs-CZ" sz="2800" b="1" u="sng" dirty="0">
                <a:solidFill>
                  <a:srgbClr val="002060"/>
                </a:solidFill>
              </a:rPr>
              <a:t> </a:t>
            </a:r>
            <a:r>
              <a:rPr lang="cs-CZ" sz="2800" b="1" u="sng" dirty="0" err="1">
                <a:solidFill>
                  <a:srgbClr val="002060"/>
                </a:solidFill>
              </a:rPr>
              <a:t>Molecular</a:t>
            </a:r>
            <a:r>
              <a:rPr lang="cs-CZ" sz="2800" b="1" u="sng" dirty="0">
                <a:solidFill>
                  <a:srgbClr val="002060"/>
                </a:solidFill>
              </a:rPr>
              <a:t> </a:t>
            </a:r>
            <a:r>
              <a:rPr lang="cs-CZ" sz="2800" b="1" u="sng" dirty="0" err="1">
                <a:solidFill>
                  <a:srgbClr val="002060"/>
                </a:solidFill>
              </a:rPr>
              <a:t>atterns</a:t>
            </a:r>
            <a:r>
              <a:rPr lang="cs-CZ" sz="2800" b="1" u="sng" dirty="0">
                <a:solidFill>
                  <a:srgbClr val="002060"/>
                </a:solidFill>
              </a:rPr>
              <a:t> (DAMP)</a:t>
            </a:r>
          </a:p>
          <a:p>
            <a:pPr>
              <a:lnSpc>
                <a:spcPct val="80000"/>
              </a:lnSpc>
            </a:pPr>
            <a:r>
              <a:rPr lang="cs-CZ" sz="2800" i="1" dirty="0">
                <a:solidFill>
                  <a:srgbClr val="002060"/>
                </a:solidFill>
              </a:rPr>
              <a:t>e</a:t>
            </a:r>
            <a:r>
              <a:rPr lang="cs-CZ" sz="2800" i="1" dirty="0" smtClean="0">
                <a:solidFill>
                  <a:srgbClr val="002060"/>
                </a:solidFill>
              </a:rPr>
              <a:t>ndogenní molekulární </a:t>
            </a:r>
            <a:r>
              <a:rPr lang="cs-CZ" sz="2800" i="1" dirty="0">
                <a:solidFill>
                  <a:srgbClr val="002060"/>
                </a:solidFill>
              </a:rPr>
              <a:t>struktury </a:t>
            </a:r>
            <a:r>
              <a:rPr lang="cs-CZ" sz="2800" i="1" dirty="0" smtClean="0">
                <a:solidFill>
                  <a:srgbClr val="002060"/>
                </a:solidFill>
              </a:rPr>
              <a:t>hostitele uvolňované při </a:t>
            </a:r>
            <a:r>
              <a:rPr lang="cs-CZ" sz="2800" i="1" dirty="0" err="1" smtClean="0">
                <a:solidFill>
                  <a:srgbClr val="002060"/>
                </a:solidFill>
              </a:rPr>
              <a:t>apoptóze</a:t>
            </a:r>
            <a:r>
              <a:rPr lang="cs-CZ" sz="2800" i="1" dirty="0" smtClean="0">
                <a:solidFill>
                  <a:srgbClr val="002060"/>
                </a:solidFill>
              </a:rPr>
              <a:t> nekróze, poškození buněk</a:t>
            </a:r>
          </a:p>
          <a:p>
            <a:pPr>
              <a:lnSpc>
                <a:spcPct val="80000"/>
              </a:lnSpc>
            </a:pPr>
            <a:endParaRPr lang="cs-CZ" sz="2400" dirty="0" smtClean="0">
              <a:solidFill>
                <a:srgbClr val="002060"/>
              </a:solidFill>
            </a:endParaRPr>
          </a:p>
          <a:p>
            <a:pPr>
              <a:lnSpc>
                <a:spcPct val="80000"/>
              </a:lnSpc>
            </a:pPr>
            <a:r>
              <a:rPr lang="cs-CZ" sz="2400" dirty="0" smtClean="0">
                <a:solidFill>
                  <a:srgbClr val="002060"/>
                </a:solidFill>
              </a:rPr>
              <a:t>HMGB1 (</a:t>
            </a:r>
            <a:r>
              <a:rPr lang="cs-CZ" sz="2400" dirty="0" err="1" smtClean="0">
                <a:solidFill>
                  <a:srgbClr val="002060"/>
                </a:solidFill>
              </a:rPr>
              <a:t>high</a:t>
            </a:r>
            <a:r>
              <a:rPr lang="cs-CZ" sz="2400" dirty="0" smtClean="0">
                <a:solidFill>
                  <a:srgbClr val="002060"/>
                </a:solidFill>
              </a:rPr>
              <a:t> mobility </a:t>
            </a:r>
            <a:r>
              <a:rPr lang="cs-CZ" sz="2400" dirty="0" err="1" smtClean="0">
                <a:solidFill>
                  <a:srgbClr val="002060"/>
                </a:solidFill>
              </a:rPr>
              <a:t>group</a:t>
            </a:r>
            <a:r>
              <a:rPr lang="cs-CZ" sz="2400" dirty="0" smtClean="0">
                <a:solidFill>
                  <a:srgbClr val="002060"/>
                </a:solidFill>
              </a:rPr>
              <a:t> box 1)</a:t>
            </a:r>
          </a:p>
          <a:p>
            <a:pPr>
              <a:lnSpc>
                <a:spcPct val="80000"/>
              </a:lnSpc>
            </a:pPr>
            <a:r>
              <a:rPr lang="cs-CZ" sz="2400" dirty="0" err="1" smtClean="0">
                <a:solidFill>
                  <a:srgbClr val="002060"/>
                </a:solidFill>
              </a:rPr>
              <a:t>eCIRP</a:t>
            </a:r>
            <a:r>
              <a:rPr lang="cs-CZ" sz="2400" dirty="0" smtClean="0">
                <a:solidFill>
                  <a:srgbClr val="002060"/>
                </a:solidFill>
              </a:rPr>
              <a:t> (</a:t>
            </a:r>
            <a:r>
              <a:rPr lang="cs-CZ" sz="2400" dirty="0" err="1" smtClean="0">
                <a:solidFill>
                  <a:srgbClr val="002060"/>
                </a:solidFill>
              </a:rPr>
              <a:t>extracellular</a:t>
            </a:r>
            <a:r>
              <a:rPr lang="cs-CZ" sz="2400" dirty="0" smtClean="0">
                <a:solidFill>
                  <a:srgbClr val="002060"/>
                </a:solidFill>
              </a:rPr>
              <a:t> </a:t>
            </a:r>
            <a:r>
              <a:rPr lang="cs-CZ" sz="2400" dirty="0" err="1" smtClean="0">
                <a:solidFill>
                  <a:srgbClr val="002060"/>
                </a:solidFill>
              </a:rPr>
              <a:t>cold-inducible</a:t>
            </a:r>
            <a:r>
              <a:rPr lang="cs-CZ" sz="2400" dirty="0" smtClean="0">
                <a:solidFill>
                  <a:srgbClr val="002060"/>
                </a:solidFill>
              </a:rPr>
              <a:t> RNA-</a:t>
            </a:r>
            <a:r>
              <a:rPr lang="cs-CZ" sz="2400" dirty="0" err="1" smtClean="0">
                <a:solidFill>
                  <a:srgbClr val="002060"/>
                </a:solidFill>
              </a:rPr>
              <a:t>binding</a:t>
            </a:r>
            <a:r>
              <a:rPr lang="cs-CZ" sz="2400" dirty="0" smtClean="0">
                <a:solidFill>
                  <a:srgbClr val="002060"/>
                </a:solidFill>
              </a:rPr>
              <a:t> protein)</a:t>
            </a:r>
          </a:p>
          <a:p>
            <a:pPr>
              <a:lnSpc>
                <a:spcPct val="80000"/>
              </a:lnSpc>
            </a:pPr>
            <a:r>
              <a:rPr lang="cs-CZ" sz="2400" dirty="0" smtClean="0">
                <a:solidFill>
                  <a:srgbClr val="002060"/>
                </a:solidFill>
              </a:rPr>
              <a:t>Histony</a:t>
            </a:r>
          </a:p>
          <a:p>
            <a:pPr>
              <a:lnSpc>
                <a:spcPct val="80000"/>
              </a:lnSpc>
            </a:pPr>
            <a:r>
              <a:rPr lang="cs-CZ" sz="2400" dirty="0" smtClean="0">
                <a:solidFill>
                  <a:srgbClr val="002060"/>
                </a:solidFill>
              </a:rPr>
              <a:t>ATP,</a:t>
            </a:r>
          </a:p>
          <a:p>
            <a:pPr>
              <a:lnSpc>
                <a:spcPct val="80000"/>
              </a:lnSpc>
            </a:pPr>
            <a:r>
              <a:rPr lang="cs-CZ" sz="2400" dirty="0" smtClean="0">
                <a:solidFill>
                  <a:srgbClr val="002060"/>
                </a:solidFill>
              </a:rPr>
              <a:t>Kyselina močová</a:t>
            </a:r>
          </a:p>
          <a:p>
            <a:pPr>
              <a:lnSpc>
                <a:spcPct val="80000"/>
              </a:lnSpc>
            </a:pPr>
            <a:r>
              <a:rPr lang="cs-CZ" sz="2400" dirty="0" smtClean="0">
                <a:solidFill>
                  <a:srgbClr val="002060"/>
                </a:solidFill>
              </a:rPr>
              <a:t>Jaderná i mitochondriální DNA</a:t>
            </a:r>
            <a:endParaRPr lang="cs-CZ" sz="2400" dirty="0">
              <a:solidFill>
                <a:srgbClr val="002060"/>
              </a:solidFill>
            </a:endParaRPr>
          </a:p>
          <a:p>
            <a:pPr>
              <a:lnSpc>
                <a:spcPct val="80000"/>
              </a:lnSpc>
            </a:pPr>
            <a:r>
              <a:rPr lang="cs-CZ" sz="2400" i="1" dirty="0">
                <a:solidFill>
                  <a:srgbClr val="002060"/>
                </a:solidFill>
              </a:rPr>
              <a:t> </a:t>
            </a:r>
          </a:p>
          <a:p>
            <a:pPr>
              <a:lnSpc>
                <a:spcPct val="80000"/>
              </a:lnSpc>
            </a:pPr>
            <a:r>
              <a:rPr lang="cs-CZ" sz="2800" i="1" dirty="0">
                <a:solidFill>
                  <a:srgbClr val="002060"/>
                </a:solidFill>
              </a:rPr>
              <a:t>        </a:t>
            </a:r>
            <a:r>
              <a:rPr lang="cs-CZ" sz="1600" i="1" dirty="0" smtClean="0">
                <a:solidFill>
                  <a:srgbClr val="002060"/>
                </a:solidFill>
                <a:latin typeface="Lucida Console" pitchFamily="49" charset="0"/>
              </a:rPr>
              <a:t> </a:t>
            </a:r>
            <a:endParaRPr lang="cs-CZ" dirty="0"/>
          </a:p>
        </p:txBody>
      </p:sp>
      <p:pic>
        <p:nvPicPr>
          <p:cNvPr id="5" name="Picture 4" descr="C:\Documents and Settings\lokaj\Dokumenty\Obrázky\Polly_&amp;_An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284" y="1690688"/>
            <a:ext cx="17018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p:cNvSpPr txBox="1"/>
          <p:nvPr/>
        </p:nvSpPr>
        <p:spPr>
          <a:xfrm>
            <a:off x="3068515" y="2392363"/>
            <a:ext cx="5820508" cy="690638"/>
          </a:xfrm>
          <a:prstGeom prst="rect">
            <a:avLst/>
          </a:prstGeom>
          <a:noFill/>
        </p:spPr>
        <p:txBody>
          <a:bodyPr wrap="square" rtlCol="0">
            <a:spAutoFit/>
          </a:bodyPr>
          <a:lstStyle/>
          <a:p>
            <a:pPr>
              <a:lnSpc>
                <a:spcPct val="80000"/>
              </a:lnSpc>
              <a:buNone/>
            </a:pPr>
            <a:r>
              <a:rPr lang="cs-CZ" sz="2400" i="1" dirty="0" err="1" smtClean="0">
                <a:solidFill>
                  <a:srgbClr val="0070C0"/>
                </a:solidFill>
              </a:rPr>
              <a:t>Polly</a:t>
            </a:r>
            <a:r>
              <a:rPr lang="cs-CZ" sz="2400" i="1" dirty="0" smtClean="0">
                <a:solidFill>
                  <a:srgbClr val="0070C0"/>
                </a:solidFill>
              </a:rPr>
              <a:t> </a:t>
            </a:r>
            <a:r>
              <a:rPr lang="cs-CZ" sz="2400" i="1" dirty="0" err="1">
                <a:solidFill>
                  <a:srgbClr val="0070C0"/>
                </a:solidFill>
              </a:rPr>
              <a:t>Celine</a:t>
            </a:r>
            <a:r>
              <a:rPr lang="cs-CZ" sz="2400" i="1" dirty="0">
                <a:solidFill>
                  <a:srgbClr val="0070C0"/>
                </a:solidFill>
              </a:rPr>
              <a:t> </a:t>
            </a:r>
            <a:r>
              <a:rPr lang="cs-CZ" sz="2400" i="1" dirty="0" err="1">
                <a:solidFill>
                  <a:srgbClr val="0070C0"/>
                </a:solidFill>
              </a:rPr>
              <a:t>Eveline</a:t>
            </a:r>
            <a:r>
              <a:rPr lang="cs-CZ" sz="2400" i="1" dirty="0">
                <a:solidFill>
                  <a:srgbClr val="0070C0"/>
                </a:solidFill>
              </a:rPr>
              <a:t> </a:t>
            </a:r>
            <a:r>
              <a:rPr lang="cs-CZ" sz="2400" i="1" dirty="0" smtClean="0">
                <a:solidFill>
                  <a:srgbClr val="0070C0"/>
                </a:solidFill>
              </a:rPr>
              <a:t>Matzinger,1994</a:t>
            </a:r>
            <a:endParaRPr lang="cs-CZ" sz="2400" b="1" i="1" u="sng" dirty="0">
              <a:solidFill>
                <a:srgbClr val="0070C0"/>
              </a:solidFill>
            </a:endParaRPr>
          </a:p>
          <a:p>
            <a:pPr>
              <a:lnSpc>
                <a:spcPct val="80000"/>
              </a:lnSpc>
            </a:pPr>
            <a:endParaRPr lang="cs-CZ" sz="2400" dirty="0">
              <a:solidFill>
                <a:srgbClr val="002060"/>
              </a:solidFill>
            </a:endParaRPr>
          </a:p>
        </p:txBody>
      </p:sp>
    </p:spTree>
    <p:extLst>
      <p:ext uri="{BB962C8B-B14F-4D97-AF65-F5344CB8AC3E}">
        <p14:creationId xmlns:p14="http://schemas.microsoft.com/office/powerpoint/2010/main" val="2780158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9" descr="C:\Documents and Settings\lokaj\Dokumenty\Obrázky\beut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593725"/>
            <a:ext cx="20574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0" descr="C:\Documents and Settings\lokaj\Dokumenty\Obrázky\hoffma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225" y="617538"/>
            <a:ext cx="20574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1" descr="C:\Documents and Settings\lokaj\Dokumenty\Obrázky\stein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89" y="617538"/>
            <a:ext cx="2016125"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ovéPole 6"/>
          <p:cNvSpPr txBox="1">
            <a:spLocks noChangeArrowheads="1"/>
          </p:cNvSpPr>
          <p:nvPr/>
        </p:nvSpPr>
        <p:spPr bwMode="auto">
          <a:xfrm>
            <a:off x="2279650" y="3933825"/>
            <a:ext cx="280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atin typeface="Verdana" pitchFamily="34" charset="0"/>
              </a:rPr>
              <a:t>Bruce A. Beutler</a:t>
            </a:r>
          </a:p>
        </p:txBody>
      </p:sp>
      <p:sp>
        <p:nvSpPr>
          <p:cNvPr id="4102" name="TextovéPole 7"/>
          <p:cNvSpPr txBox="1">
            <a:spLocks noChangeArrowheads="1"/>
          </p:cNvSpPr>
          <p:nvPr/>
        </p:nvSpPr>
        <p:spPr bwMode="auto">
          <a:xfrm>
            <a:off x="4975225" y="3933825"/>
            <a:ext cx="2344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atin typeface="Verdana" pitchFamily="34" charset="0"/>
              </a:rPr>
              <a:t>Jules A. Hoffmann</a:t>
            </a:r>
          </a:p>
        </p:txBody>
      </p:sp>
      <p:sp>
        <p:nvSpPr>
          <p:cNvPr id="4103" name="TextovéPole 8"/>
          <p:cNvSpPr txBox="1">
            <a:spLocks noChangeArrowheads="1"/>
          </p:cNvSpPr>
          <p:nvPr/>
        </p:nvSpPr>
        <p:spPr bwMode="auto">
          <a:xfrm>
            <a:off x="7608888" y="3933825"/>
            <a:ext cx="2303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atin typeface="Verdana" pitchFamily="34" charset="0"/>
              </a:rPr>
              <a:t>Ralph M.Steinman</a:t>
            </a:r>
          </a:p>
        </p:txBody>
      </p:sp>
      <p:sp>
        <p:nvSpPr>
          <p:cNvPr id="4104" name="TextovéPole 10"/>
          <p:cNvSpPr txBox="1">
            <a:spLocks noChangeArrowheads="1"/>
          </p:cNvSpPr>
          <p:nvPr/>
        </p:nvSpPr>
        <p:spPr bwMode="auto">
          <a:xfrm>
            <a:off x="1774825" y="4797426"/>
            <a:ext cx="8713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b="1">
                <a:solidFill>
                  <a:srgbClr val="C00000"/>
                </a:solidFill>
                <a:latin typeface="Verdana" pitchFamily="34" charset="0"/>
              </a:rPr>
              <a:t> The Nobel Prize in Physiology or Medicine 2011 </a:t>
            </a:r>
          </a:p>
        </p:txBody>
      </p:sp>
      <p:sp>
        <p:nvSpPr>
          <p:cNvPr id="15369" name="TextovéPole 13"/>
          <p:cNvSpPr txBox="1">
            <a:spLocks noChangeArrowheads="1"/>
          </p:cNvSpPr>
          <p:nvPr/>
        </p:nvSpPr>
        <p:spPr bwMode="auto">
          <a:xfrm>
            <a:off x="1765301" y="5387975"/>
            <a:ext cx="8424863" cy="1200150"/>
          </a:xfrm>
          <a:prstGeom prst="rect">
            <a:avLst/>
          </a:prstGeom>
          <a:noFill/>
          <a:ln>
            <a:noFill/>
          </a:ln>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cs-CZ" dirty="0">
                <a:solidFill>
                  <a:srgbClr val="002060"/>
                </a:solidFill>
              </a:rPr>
              <a:t>    </a:t>
            </a:r>
            <a:r>
              <a:rPr lang="cs-CZ" i="1" u="sng" dirty="0" err="1">
                <a:solidFill>
                  <a:srgbClr val="002060"/>
                </a:solidFill>
                <a:effectLst>
                  <a:outerShdw blurRad="38100" dist="38100" dir="2700000" algn="tl">
                    <a:srgbClr val="000000">
                      <a:alpha val="43137"/>
                    </a:srgbClr>
                  </a:outerShdw>
                </a:effectLst>
              </a:rPr>
              <a:t>for</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the</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discoveries</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concerning</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the</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activation</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of</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innate</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immunity</a:t>
            </a:r>
            <a:r>
              <a:rPr lang="cs-CZ" i="1" u="sng" dirty="0">
                <a:solidFill>
                  <a:srgbClr val="002060"/>
                </a:solidFill>
                <a:effectLst>
                  <a:outerShdw blurRad="38100" dist="38100" dir="2700000" algn="tl">
                    <a:srgbClr val="000000">
                      <a:alpha val="43137"/>
                    </a:srgbClr>
                  </a:outerShdw>
                </a:effectLst>
              </a:rPr>
              <a:t>   </a:t>
            </a:r>
          </a:p>
          <a:p>
            <a:pPr eaLnBrk="1" hangingPunct="1">
              <a:defRPr/>
            </a:pPr>
            <a:r>
              <a:rPr lang="cs-CZ" i="1" dirty="0">
                <a:solidFill>
                  <a:srgbClr val="002060"/>
                </a:solidFill>
              </a:rPr>
              <a:t>                                </a:t>
            </a:r>
            <a:r>
              <a:rPr lang="cs-CZ" dirty="0">
                <a:solidFill>
                  <a:srgbClr val="002060"/>
                </a:solidFill>
              </a:rPr>
              <a:t>(</a:t>
            </a:r>
            <a:r>
              <a:rPr lang="cs-CZ" dirty="0" err="1">
                <a:solidFill>
                  <a:srgbClr val="002060"/>
                </a:solidFill>
              </a:rPr>
              <a:t>Beutler</a:t>
            </a:r>
            <a:r>
              <a:rPr lang="cs-CZ" dirty="0">
                <a:solidFill>
                  <a:srgbClr val="002060"/>
                </a:solidFill>
              </a:rPr>
              <a:t>, Hoffmann),</a:t>
            </a:r>
          </a:p>
          <a:p>
            <a:pPr eaLnBrk="1" hangingPunct="1">
              <a:defRPr/>
            </a:pPr>
            <a:r>
              <a:rPr lang="cs-CZ" i="1" u="sng" dirty="0" err="1">
                <a:solidFill>
                  <a:srgbClr val="002060"/>
                </a:solidFill>
                <a:effectLst>
                  <a:outerShdw blurRad="38100" dist="38100" dir="2700000" algn="tl">
                    <a:srgbClr val="000000">
                      <a:alpha val="43137"/>
                    </a:srgbClr>
                  </a:outerShdw>
                </a:effectLst>
              </a:rPr>
              <a:t>for</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the</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discovery</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of</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the</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dendritic</a:t>
            </a:r>
            <a:r>
              <a:rPr lang="cs-CZ" i="1" u="sng" dirty="0">
                <a:solidFill>
                  <a:srgbClr val="002060"/>
                </a:solidFill>
                <a:effectLst>
                  <a:outerShdw blurRad="38100" dist="38100" dir="2700000" algn="tl">
                    <a:srgbClr val="000000">
                      <a:alpha val="43137"/>
                    </a:srgbClr>
                  </a:outerShdw>
                </a:effectLst>
              </a:rPr>
              <a:t> cell and </a:t>
            </a:r>
            <a:r>
              <a:rPr lang="cs-CZ" i="1" u="sng" dirty="0" err="1">
                <a:solidFill>
                  <a:srgbClr val="002060"/>
                </a:solidFill>
                <a:effectLst>
                  <a:outerShdw blurRad="38100" dist="38100" dir="2700000" algn="tl">
                    <a:srgbClr val="000000">
                      <a:alpha val="43137"/>
                    </a:srgbClr>
                  </a:outerShdw>
                </a:effectLst>
              </a:rPr>
              <a:t>its</a:t>
            </a:r>
            <a:r>
              <a:rPr lang="cs-CZ" i="1" u="sng" dirty="0">
                <a:solidFill>
                  <a:srgbClr val="002060"/>
                </a:solidFill>
                <a:effectLst>
                  <a:outerShdw blurRad="38100" dist="38100" dir="2700000" algn="tl">
                    <a:srgbClr val="000000">
                      <a:alpha val="43137"/>
                    </a:srgbClr>
                  </a:outerShdw>
                </a:effectLst>
              </a:rPr>
              <a:t> role in </a:t>
            </a:r>
            <a:r>
              <a:rPr lang="cs-CZ" i="1" u="sng" dirty="0" err="1">
                <a:solidFill>
                  <a:srgbClr val="002060"/>
                </a:solidFill>
                <a:effectLst>
                  <a:outerShdw blurRad="38100" dist="38100" dir="2700000" algn="tl">
                    <a:srgbClr val="000000">
                      <a:alpha val="43137"/>
                    </a:srgbClr>
                  </a:outerShdw>
                </a:effectLst>
              </a:rPr>
              <a:t>adaptive</a:t>
            </a:r>
            <a:r>
              <a:rPr lang="cs-CZ" i="1" u="sng" dirty="0">
                <a:solidFill>
                  <a:srgbClr val="002060"/>
                </a:solidFill>
                <a:effectLst>
                  <a:outerShdw blurRad="38100" dist="38100" dir="2700000" algn="tl">
                    <a:srgbClr val="000000">
                      <a:alpha val="43137"/>
                    </a:srgbClr>
                  </a:outerShdw>
                </a:effectLst>
              </a:rPr>
              <a:t> </a:t>
            </a:r>
            <a:r>
              <a:rPr lang="cs-CZ" i="1" u="sng" dirty="0" err="1">
                <a:solidFill>
                  <a:srgbClr val="002060"/>
                </a:solidFill>
                <a:effectLst>
                  <a:outerShdw blurRad="38100" dist="38100" dir="2700000" algn="tl">
                    <a:srgbClr val="000000">
                      <a:alpha val="43137"/>
                    </a:srgbClr>
                  </a:outerShdw>
                </a:effectLst>
              </a:rPr>
              <a:t>immunity</a:t>
            </a:r>
            <a:r>
              <a:rPr lang="cs-CZ" i="1" u="sng" dirty="0">
                <a:solidFill>
                  <a:srgbClr val="002060"/>
                </a:solidFill>
                <a:effectLst>
                  <a:outerShdw blurRad="38100" dist="38100" dir="2700000" algn="tl">
                    <a:srgbClr val="000000">
                      <a:alpha val="43137"/>
                    </a:srgbClr>
                  </a:outerShdw>
                </a:effectLst>
              </a:rPr>
              <a:t>    </a:t>
            </a:r>
          </a:p>
          <a:p>
            <a:pPr eaLnBrk="1" hangingPunct="1">
              <a:defRPr/>
            </a:pPr>
            <a:r>
              <a:rPr lang="cs-CZ" i="1" dirty="0">
                <a:solidFill>
                  <a:srgbClr val="002060"/>
                </a:solidFill>
              </a:rPr>
              <a:t>                                     </a:t>
            </a:r>
            <a:r>
              <a:rPr lang="cs-CZ" dirty="0">
                <a:solidFill>
                  <a:srgbClr val="002060"/>
                </a:solidFill>
              </a:rPr>
              <a:t>(</a:t>
            </a:r>
            <a:r>
              <a:rPr lang="cs-CZ" dirty="0" err="1">
                <a:solidFill>
                  <a:srgbClr val="002060"/>
                </a:solidFill>
              </a:rPr>
              <a:t>Steinman</a:t>
            </a:r>
            <a:r>
              <a:rPr lang="cs-CZ" dirty="0">
                <a:solidFill>
                  <a:srgbClr val="002060"/>
                </a:solidFill>
              </a:rPr>
              <a:t>)</a:t>
            </a:r>
          </a:p>
        </p:txBody>
      </p:sp>
    </p:spTree>
    <p:extLst>
      <p:ext uri="{BB962C8B-B14F-4D97-AF65-F5344CB8AC3E}">
        <p14:creationId xmlns:p14="http://schemas.microsoft.com/office/powerpoint/2010/main" val="3005530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r>
              <a:rPr lang="cs-CZ" sz="2700" b="1" dirty="0">
                <a:solidFill>
                  <a:srgbClr val="002060"/>
                </a:solidFill>
                <a:latin typeface="+mn-lt"/>
              </a:rPr>
              <a:t>                       Tři fáze imunitní reakce</a:t>
            </a:r>
          </a:p>
        </p:txBody>
      </p:sp>
      <p:sp>
        <p:nvSpPr>
          <p:cNvPr id="83971" name="Rectangle 3"/>
          <p:cNvSpPr>
            <a:spLocks noGrp="1" noChangeArrowheads="1"/>
          </p:cNvSpPr>
          <p:nvPr>
            <p:ph type="body" idx="1"/>
          </p:nvPr>
        </p:nvSpPr>
        <p:spPr>
          <a:xfrm>
            <a:off x="3022964" y="2125267"/>
            <a:ext cx="6159137" cy="3733801"/>
          </a:xfrm>
        </p:spPr>
        <p:txBody>
          <a:bodyPr>
            <a:normAutofit fontScale="85000" lnSpcReduction="20000"/>
          </a:bodyPr>
          <a:lstStyle/>
          <a:p>
            <a:pPr>
              <a:lnSpc>
                <a:spcPct val="90000"/>
              </a:lnSpc>
            </a:pPr>
            <a:r>
              <a:rPr lang="cs-CZ" u="sng" dirty="0">
                <a:solidFill>
                  <a:srgbClr val="C00000"/>
                </a:solidFill>
              </a:rPr>
              <a:t>Neindukovaná, nespecifická reakce</a:t>
            </a:r>
          </a:p>
          <a:p>
            <a:pPr>
              <a:lnSpc>
                <a:spcPct val="90000"/>
              </a:lnSpc>
              <a:buFontTx/>
              <a:buNone/>
            </a:pPr>
            <a:r>
              <a:rPr lang="cs-CZ" dirty="0">
                <a:solidFill>
                  <a:schemeClr val="accent2"/>
                </a:solidFill>
              </a:rPr>
              <a:t>   </a:t>
            </a:r>
            <a:r>
              <a:rPr lang="cs-CZ" dirty="0">
                <a:solidFill>
                  <a:srgbClr val="002060"/>
                </a:solidFill>
              </a:rPr>
              <a:t>Bezprostřední, během 0-4 hodin: preformované faktory (kožní a slizniční bariéry, pH, lysozym a jiné enzymy)</a:t>
            </a:r>
          </a:p>
          <a:p>
            <a:pPr>
              <a:lnSpc>
                <a:spcPct val="90000"/>
              </a:lnSpc>
            </a:pPr>
            <a:r>
              <a:rPr lang="cs-CZ" u="sng" dirty="0">
                <a:solidFill>
                  <a:srgbClr val="C00000"/>
                </a:solidFill>
              </a:rPr>
              <a:t>Indukovaná, omezeně specifická reakce</a:t>
            </a:r>
          </a:p>
          <a:p>
            <a:pPr>
              <a:lnSpc>
                <a:spcPct val="90000"/>
              </a:lnSpc>
              <a:buFontTx/>
              <a:buNone/>
            </a:pPr>
            <a:r>
              <a:rPr lang="cs-CZ" dirty="0">
                <a:solidFill>
                  <a:schemeClr val="accent2"/>
                </a:solidFill>
              </a:rPr>
              <a:t>   </a:t>
            </a:r>
            <a:r>
              <a:rPr lang="cs-CZ" dirty="0">
                <a:solidFill>
                  <a:srgbClr val="002060"/>
                </a:solidFill>
              </a:rPr>
              <a:t>Odvíjí se během 4- 96 hodin: aktivace komplementového systému, fagocytóza, cytotoxicita, </a:t>
            </a:r>
            <a:r>
              <a:rPr lang="cs-CZ" i="1" dirty="0">
                <a:solidFill>
                  <a:srgbClr val="FF0000"/>
                </a:solidFill>
                <a:effectLst>
                  <a:outerShdw blurRad="38100" dist="38100" dir="2700000" algn="tl">
                    <a:srgbClr val="000000">
                      <a:alpha val="43137"/>
                    </a:srgbClr>
                  </a:outerShdw>
                </a:effectLst>
              </a:rPr>
              <a:t>zánětlivá reakce</a:t>
            </a:r>
          </a:p>
          <a:p>
            <a:pPr>
              <a:lnSpc>
                <a:spcPct val="90000"/>
              </a:lnSpc>
            </a:pPr>
            <a:r>
              <a:rPr lang="cs-CZ" u="sng" dirty="0">
                <a:solidFill>
                  <a:srgbClr val="C00000"/>
                </a:solidFill>
              </a:rPr>
              <a:t>Indukovaná adaptivní reakce-specifická</a:t>
            </a:r>
          </a:p>
          <a:p>
            <a:pPr>
              <a:lnSpc>
                <a:spcPct val="90000"/>
              </a:lnSpc>
              <a:buFontTx/>
              <a:buNone/>
            </a:pPr>
            <a:r>
              <a:rPr lang="cs-CZ" dirty="0">
                <a:solidFill>
                  <a:srgbClr val="990033"/>
                </a:solidFill>
              </a:rPr>
              <a:t>   </a:t>
            </a:r>
            <a:r>
              <a:rPr lang="cs-CZ" dirty="0" smtClean="0">
                <a:solidFill>
                  <a:srgbClr val="002060"/>
                </a:solidFill>
              </a:rPr>
              <a:t>po </a:t>
            </a:r>
            <a:r>
              <a:rPr lang="cs-CZ" dirty="0">
                <a:solidFill>
                  <a:srgbClr val="002060"/>
                </a:solidFill>
              </a:rPr>
              <a:t>96 hodinách: tvorba protilátek, efektorové lymfocyty T (</a:t>
            </a:r>
            <a:r>
              <a:rPr lang="cs-CZ" dirty="0" err="1">
                <a:solidFill>
                  <a:srgbClr val="002060"/>
                </a:solidFill>
              </a:rPr>
              <a:t>Tc</a:t>
            </a:r>
            <a:r>
              <a:rPr lang="cs-CZ" dirty="0">
                <a:solidFill>
                  <a:srgbClr val="002060"/>
                </a:solidFill>
              </a:rPr>
              <a:t>, </a:t>
            </a:r>
            <a:r>
              <a:rPr lang="cs-CZ" dirty="0" err="1">
                <a:solidFill>
                  <a:srgbClr val="002060"/>
                </a:solidFill>
              </a:rPr>
              <a:t>Th</a:t>
            </a:r>
            <a:r>
              <a:rPr lang="cs-CZ" dirty="0">
                <a:solidFill>
                  <a:srgbClr val="002060"/>
                </a:solidFill>
              </a:rPr>
              <a:t>)</a:t>
            </a:r>
          </a:p>
          <a:p>
            <a:pPr>
              <a:lnSpc>
                <a:spcPct val="90000"/>
              </a:lnSpc>
              <a:buFontTx/>
              <a:buNone/>
            </a:pPr>
            <a:endParaRPr lang="cs-CZ" dirty="0">
              <a:solidFill>
                <a:srgbClr val="002060"/>
              </a:solidFill>
            </a:endParaRPr>
          </a:p>
        </p:txBody>
      </p:sp>
    </p:spTree>
    <p:extLst>
      <p:ext uri="{BB962C8B-B14F-4D97-AF65-F5344CB8AC3E}">
        <p14:creationId xmlns:p14="http://schemas.microsoft.com/office/powerpoint/2010/main" val="70770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3097" y="1569076"/>
            <a:ext cx="2823165" cy="4115588"/>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502" y="2099942"/>
            <a:ext cx="2296661" cy="3584723"/>
          </a:xfrm>
          <a:prstGeom prst="rect">
            <a:avLst/>
          </a:prstGeom>
        </p:spPr>
      </p:pic>
    </p:spTree>
    <p:extLst>
      <p:ext uri="{BB962C8B-B14F-4D97-AF65-F5344CB8AC3E}">
        <p14:creationId xmlns:p14="http://schemas.microsoft.com/office/powerpoint/2010/main" val="26027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3863752" y="765176"/>
            <a:ext cx="4536504"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cs-CZ" altLang="cs-CZ" sz="2400" b="1" dirty="0">
                <a:latin typeface="Tahoma" pitchFamily="34" charset="0"/>
              </a:rPr>
              <a:t>Lidský genom a </a:t>
            </a:r>
            <a:r>
              <a:rPr lang="cs-CZ" altLang="cs-CZ" sz="2400" b="1" dirty="0" err="1">
                <a:latin typeface="Tahoma" pitchFamily="34" charset="0"/>
              </a:rPr>
              <a:t>Mikrobiom</a:t>
            </a:r>
            <a:endParaRPr lang="cs-CZ" altLang="cs-CZ" sz="2400" b="1" dirty="0">
              <a:latin typeface="Tahoma" pitchFamily="34" charset="0"/>
            </a:endParaRPr>
          </a:p>
        </p:txBody>
      </p:sp>
      <p:sp>
        <p:nvSpPr>
          <p:cNvPr id="107523" name="Oval 3"/>
          <p:cNvSpPr>
            <a:spLocks noChangeArrowheads="1"/>
          </p:cNvSpPr>
          <p:nvPr/>
        </p:nvSpPr>
        <p:spPr bwMode="auto">
          <a:xfrm>
            <a:off x="4079875" y="1773238"/>
            <a:ext cx="3962400" cy="30480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7524" name="Oval 4"/>
          <p:cNvSpPr>
            <a:spLocks noChangeArrowheads="1"/>
          </p:cNvSpPr>
          <p:nvPr/>
        </p:nvSpPr>
        <p:spPr bwMode="auto">
          <a:xfrm>
            <a:off x="2351089" y="2565401"/>
            <a:ext cx="4645025" cy="2130425"/>
          </a:xfrm>
          <a:prstGeom prst="ellipse">
            <a:avLst/>
          </a:prstGeom>
          <a:noFill/>
          <a:ln w="38100">
            <a:solidFill>
              <a:srgbClr val="FF33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7525" name="Oval 5"/>
          <p:cNvSpPr>
            <a:spLocks noChangeArrowheads="1"/>
          </p:cNvSpPr>
          <p:nvPr/>
        </p:nvSpPr>
        <p:spPr bwMode="auto">
          <a:xfrm>
            <a:off x="6019800" y="2667001"/>
            <a:ext cx="3748088" cy="2130425"/>
          </a:xfrm>
          <a:prstGeom prst="ellipse">
            <a:avLst/>
          </a:pr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7526" name="Text Box 6"/>
          <p:cNvSpPr txBox="1">
            <a:spLocks noChangeArrowheads="1"/>
          </p:cNvSpPr>
          <p:nvPr/>
        </p:nvSpPr>
        <p:spPr bwMode="auto">
          <a:xfrm>
            <a:off x="4943475" y="2060575"/>
            <a:ext cx="264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altLang="cs-CZ" sz="2400" b="1">
                <a:solidFill>
                  <a:srgbClr val="3333FF"/>
                </a:solidFill>
                <a:latin typeface="Arial" charset="0"/>
              </a:rPr>
              <a:t>Imunitní systém</a:t>
            </a:r>
          </a:p>
        </p:txBody>
      </p:sp>
      <p:sp>
        <p:nvSpPr>
          <p:cNvPr id="107527" name="Text Box 7"/>
          <p:cNvSpPr txBox="1">
            <a:spLocks noChangeArrowheads="1"/>
          </p:cNvSpPr>
          <p:nvPr/>
        </p:nvSpPr>
        <p:spPr bwMode="auto">
          <a:xfrm>
            <a:off x="2351088" y="3213101"/>
            <a:ext cx="1930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altLang="cs-CZ" sz="2400" b="1">
                <a:solidFill>
                  <a:srgbClr val="FF3399"/>
                </a:solidFill>
                <a:latin typeface="Arial" charset="0"/>
              </a:rPr>
              <a:t>Endokrinní </a:t>
            </a:r>
            <a:br>
              <a:rPr lang="cs-CZ" altLang="cs-CZ" sz="2400" b="1">
                <a:solidFill>
                  <a:srgbClr val="FF3399"/>
                </a:solidFill>
                <a:latin typeface="Arial" charset="0"/>
              </a:rPr>
            </a:br>
            <a:r>
              <a:rPr lang="cs-CZ" altLang="cs-CZ" sz="2400" b="1">
                <a:solidFill>
                  <a:srgbClr val="FF3399"/>
                </a:solidFill>
                <a:latin typeface="Arial" charset="0"/>
              </a:rPr>
              <a:t>systém</a:t>
            </a:r>
          </a:p>
        </p:txBody>
      </p:sp>
      <p:sp>
        <p:nvSpPr>
          <p:cNvPr id="107528" name="Text Box 8"/>
          <p:cNvSpPr txBox="1">
            <a:spLocks noChangeArrowheads="1"/>
          </p:cNvSpPr>
          <p:nvPr/>
        </p:nvSpPr>
        <p:spPr bwMode="auto">
          <a:xfrm>
            <a:off x="8191500" y="3141664"/>
            <a:ext cx="147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altLang="cs-CZ" sz="2400" b="1">
                <a:solidFill>
                  <a:srgbClr val="FF9900"/>
                </a:solidFill>
                <a:latin typeface="Arial" charset="0"/>
              </a:rPr>
              <a:t>Nervový </a:t>
            </a:r>
          </a:p>
          <a:p>
            <a:pPr eaLnBrk="0" hangingPunct="0"/>
            <a:r>
              <a:rPr lang="cs-CZ" altLang="cs-CZ" sz="2400" b="1">
                <a:solidFill>
                  <a:srgbClr val="FF9900"/>
                </a:solidFill>
                <a:latin typeface="Arial" charset="0"/>
              </a:rPr>
              <a:t>systém</a:t>
            </a:r>
          </a:p>
        </p:txBody>
      </p:sp>
      <p:sp>
        <p:nvSpPr>
          <p:cNvPr id="107529" name="Text Box 9"/>
          <p:cNvSpPr txBox="1">
            <a:spLocks noChangeArrowheads="1"/>
          </p:cNvSpPr>
          <p:nvPr/>
        </p:nvSpPr>
        <p:spPr bwMode="auto">
          <a:xfrm>
            <a:off x="4151314" y="3213100"/>
            <a:ext cx="3889375" cy="579438"/>
          </a:xfrm>
          <a:prstGeom prst="rect">
            <a:avLst/>
          </a:prstGeom>
          <a:solidFill>
            <a:schemeClr val="tx2">
              <a:lumMod val="20000"/>
              <a:lumOff val="80000"/>
            </a:schemeClr>
          </a:solidFill>
          <a:ln w="19050">
            <a:solidFill>
              <a:schemeClr val="tx2">
                <a:lumMod val="60000"/>
                <a:lumOff val="40000"/>
              </a:schemeClr>
            </a:solidFill>
          </a:ln>
          <a:effectLst/>
          <a:extLst/>
        </p:spPr>
        <p:txBody>
          <a:bodyPr>
            <a:spAutoFit/>
          </a:bodyPr>
          <a:lstStyle/>
          <a:p>
            <a:pPr eaLnBrk="0" hangingPunct="0"/>
            <a:r>
              <a:rPr lang="cs-CZ" altLang="cs-CZ" sz="3200" i="1" dirty="0">
                <a:solidFill>
                  <a:schemeClr val="accent2"/>
                </a:solidFill>
                <a:effectLst>
                  <a:outerShdw blurRad="38100" dist="38100" dir="2700000" algn="tl">
                    <a:srgbClr val="000000"/>
                  </a:outerShdw>
                </a:effectLst>
                <a:latin typeface="Comic Sans MS" pitchFamily="66" charset="0"/>
              </a:rPr>
              <a:t>SEBEUDRŽOVÁNÍ</a:t>
            </a:r>
          </a:p>
        </p:txBody>
      </p:sp>
      <p:sp>
        <p:nvSpPr>
          <p:cNvPr id="107530" name="Text Box 10"/>
          <p:cNvSpPr txBox="1">
            <a:spLocks noChangeArrowheads="1"/>
          </p:cNvSpPr>
          <p:nvPr/>
        </p:nvSpPr>
        <p:spPr bwMode="auto">
          <a:xfrm>
            <a:off x="3719514" y="5734050"/>
            <a:ext cx="4878387"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altLang="cs-CZ" sz="2400" b="1" dirty="0">
                <a:latin typeface="Tahoma" pitchFamily="34" charset="0"/>
              </a:rPr>
              <a:t>Faktory prostředí a životní styl</a:t>
            </a:r>
          </a:p>
          <a:p>
            <a:pPr eaLnBrk="0" hangingPunct="0"/>
            <a:r>
              <a:rPr lang="cs-CZ" altLang="cs-CZ" sz="2400" b="1" dirty="0">
                <a:solidFill>
                  <a:srgbClr val="C00000"/>
                </a:solidFill>
                <a:latin typeface="Tahoma" pitchFamily="34" charset="0"/>
              </a:rPr>
              <a:t>            Mikroorganismy</a:t>
            </a:r>
          </a:p>
        </p:txBody>
      </p:sp>
      <p:sp>
        <p:nvSpPr>
          <p:cNvPr id="107540" name="Oval 20"/>
          <p:cNvSpPr>
            <a:spLocks noChangeArrowheads="1"/>
          </p:cNvSpPr>
          <p:nvPr/>
        </p:nvSpPr>
        <p:spPr bwMode="auto">
          <a:xfrm>
            <a:off x="3216275" y="4076700"/>
            <a:ext cx="5975350" cy="10810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2400" b="1">
                <a:solidFill>
                  <a:srgbClr val="006600"/>
                </a:solidFill>
                <a:latin typeface="Arial" charset="0"/>
              </a:rPr>
              <a:t>metabolismus</a:t>
            </a:r>
          </a:p>
        </p:txBody>
      </p:sp>
    </p:spTree>
    <p:extLst>
      <p:ext uri="{BB962C8B-B14F-4D97-AF65-F5344CB8AC3E}">
        <p14:creationId xmlns:p14="http://schemas.microsoft.com/office/powerpoint/2010/main" val="1464007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7523"/>
                                        </p:tgtEl>
                                        <p:attrNameLst>
                                          <p:attrName>style.visibility</p:attrName>
                                        </p:attrNameLst>
                                      </p:cBhvr>
                                      <p:to>
                                        <p:strVal val="visible"/>
                                      </p:to>
                                    </p:set>
                                    <p:anim calcmode="lin" valueType="num">
                                      <p:cBhvr>
                                        <p:cTn id="7" dur="500" fill="hold"/>
                                        <p:tgtEl>
                                          <p:spTgt spid="107523"/>
                                        </p:tgtEl>
                                        <p:attrNameLst>
                                          <p:attrName>ppt_w</p:attrName>
                                        </p:attrNameLst>
                                      </p:cBhvr>
                                      <p:tavLst>
                                        <p:tav tm="0">
                                          <p:val>
                                            <p:fltVal val="0"/>
                                          </p:val>
                                        </p:tav>
                                        <p:tav tm="100000">
                                          <p:val>
                                            <p:strVal val="#ppt_w"/>
                                          </p:val>
                                        </p:tav>
                                      </p:tavLst>
                                    </p:anim>
                                    <p:anim calcmode="lin" valueType="num">
                                      <p:cBhvr>
                                        <p:cTn id="8" dur="500" fill="hold"/>
                                        <p:tgtEl>
                                          <p:spTgt spid="1075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07526"/>
                                        </p:tgtEl>
                                        <p:attrNameLst>
                                          <p:attrName>style.visibility</p:attrName>
                                        </p:attrNameLst>
                                      </p:cBhvr>
                                      <p:to>
                                        <p:strVal val="visible"/>
                                      </p:to>
                                    </p:set>
                                    <p:anim calcmode="lin" valueType="num">
                                      <p:cBhvr>
                                        <p:cTn id="12" dur="500" fill="hold"/>
                                        <p:tgtEl>
                                          <p:spTgt spid="107526"/>
                                        </p:tgtEl>
                                        <p:attrNameLst>
                                          <p:attrName>ppt_w</p:attrName>
                                        </p:attrNameLst>
                                      </p:cBhvr>
                                      <p:tavLst>
                                        <p:tav tm="0">
                                          <p:val>
                                            <p:fltVal val="0"/>
                                          </p:val>
                                        </p:tav>
                                        <p:tav tm="100000">
                                          <p:val>
                                            <p:strVal val="#ppt_w"/>
                                          </p:val>
                                        </p:tav>
                                      </p:tavLst>
                                    </p:anim>
                                    <p:anim calcmode="lin" valueType="num">
                                      <p:cBhvr>
                                        <p:cTn id="13" dur="500" fill="hold"/>
                                        <p:tgtEl>
                                          <p:spTgt spid="10752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07524"/>
                                        </p:tgtEl>
                                        <p:attrNameLst>
                                          <p:attrName>style.visibility</p:attrName>
                                        </p:attrNameLst>
                                      </p:cBhvr>
                                      <p:to>
                                        <p:strVal val="visible"/>
                                      </p:to>
                                    </p:set>
                                    <p:anim calcmode="lin" valueType="num">
                                      <p:cBhvr>
                                        <p:cTn id="17" dur="500" fill="hold"/>
                                        <p:tgtEl>
                                          <p:spTgt spid="107524"/>
                                        </p:tgtEl>
                                        <p:attrNameLst>
                                          <p:attrName>ppt_w</p:attrName>
                                        </p:attrNameLst>
                                      </p:cBhvr>
                                      <p:tavLst>
                                        <p:tav tm="0">
                                          <p:val>
                                            <p:fltVal val="0"/>
                                          </p:val>
                                        </p:tav>
                                        <p:tav tm="100000">
                                          <p:val>
                                            <p:strVal val="#ppt_w"/>
                                          </p:val>
                                        </p:tav>
                                      </p:tavLst>
                                    </p:anim>
                                    <p:anim calcmode="lin" valueType="num">
                                      <p:cBhvr>
                                        <p:cTn id="18" dur="500" fill="hold"/>
                                        <p:tgtEl>
                                          <p:spTgt spid="10752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07527"/>
                                        </p:tgtEl>
                                        <p:attrNameLst>
                                          <p:attrName>style.visibility</p:attrName>
                                        </p:attrNameLst>
                                      </p:cBhvr>
                                      <p:to>
                                        <p:strVal val="visible"/>
                                      </p:to>
                                    </p:set>
                                    <p:anim calcmode="lin" valueType="num">
                                      <p:cBhvr>
                                        <p:cTn id="22" dur="500" fill="hold"/>
                                        <p:tgtEl>
                                          <p:spTgt spid="107527"/>
                                        </p:tgtEl>
                                        <p:attrNameLst>
                                          <p:attrName>ppt_w</p:attrName>
                                        </p:attrNameLst>
                                      </p:cBhvr>
                                      <p:tavLst>
                                        <p:tav tm="0">
                                          <p:val>
                                            <p:fltVal val="0"/>
                                          </p:val>
                                        </p:tav>
                                        <p:tav tm="100000">
                                          <p:val>
                                            <p:strVal val="#ppt_w"/>
                                          </p:val>
                                        </p:tav>
                                      </p:tavLst>
                                    </p:anim>
                                    <p:anim calcmode="lin" valueType="num">
                                      <p:cBhvr>
                                        <p:cTn id="23" dur="500" fill="hold"/>
                                        <p:tgtEl>
                                          <p:spTgt spid="107527"/>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07525"/>
                                        </p:tgtEl>
                                        <p:attrNameLst>
                                          <p:attrName>style.visibility</p:attrName>
                                        </p:attrNameLst>
                                      </p:cBhvr>
                                      <p:to>
                                        <p:strVal val="visible"/>
                                      </p:to>
                                    </p:set>
                                    <p:anim calcmode="lin" valueType="num">
                                      <p:cBhvr>
                                        <p:cTn id="27" dur="500" fill="hold"/>
                                        <p:tgtEl>
                                          <p:spTgt spid="107525"/>
                                        </p:tgtEl>
                                        <p:attrNameLst>
                                          <p:attrName>ppt_w</p:attrName>
                                        </p:attrNameLst>
                                      </p:cBhvr>
                                      <p:tavLst>
                                        <p:tav tm="0">
                                          <p:val>
                                            <p:fltVal val="0"/>
                                          </p:val>
                                        </p:tav>
                                        <p:tav tm="100000">
                                          <p:val>
                                            <p:strVal val="#ppt_w"/>
                                          </p:val>
                                        </p:tav>
                                      </p:tavLst>
                                    </p:anim>
                                    <p:anim calcmode="lin" valueType="num">
                                      <p:cBhvr>
                                        <p:cTn id="28" dur="500" fill="hold"/>
                                        <p:tgtEl>
                                          <p:spTgt spid="107525"/>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07528"/>
                                        </p:tgtEl>
                                        <p:attrNameLst>
                                          <p:attrName>style.visibility</p:attrName>
                                        </p:attrNameLst>
                                      </p:cBhvr>
                                      <p:to>
                                        <p:strVal val="visible"/>
                                      </p:to>
                                    </p:set>
                                    <p:anim calcmode="lin" valueType="num">
                                      <p:cBhvr>
                                        <p:cTn id="32" dur="500" fill="hold"/>
                                        <p:tgtEl>
                                          <p:spTgt spid="107528"/>
                                        </p:tgtEl>
                                        <p:attrNameLst>
                                          <p:attrName>ppt_w</p:attrName>
                                        </p:attrNameLst>
                                      </p:cBhvr>
                                      <p:tavLst>
                                        <p:tav tm="0">
                                          <p:val>
                                            <p:fltVal val="0"/>
                                          </p:val>
                                        </p:tav>
                                        <p:tav tm="100000">
                                          <p:val>
                                            <p:strVal val="#ppt_w"/>
                                          </p:val>
                                        </p:tav>
                                      </p:tavLst>
                                    </p:anim>
                                    <p:anim calcmode="lin" valueType="num">
                                      <p:cBhvr>
                                        <p:cTn id="33" dur="500" fill="hold"/>
                                        <p:tgtEl>
                                          <p:spTgt spid="1075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nimBg="1"/>
      <p:bldP spid="107524" grpId="0" animBg="1"/>
      <p:bldP spid="107525" grpId="0" animBg="1"/>
      <p:bldP spid="107526" grpId="0" autoUpdateAnimBg="0"/>
      <p:bldP spid="107527" grpId="0" autoUpdateAnimBg="0"/>
      <p:bldP spid="10752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3071664" y="980729"/>
            <a:ext cx="6110436" cy="936105"/>
          </a:xfrm>
        </p:spPr>
        <p:txBody>
          <a:bodyPr>
            <a:normAutofit fontScale="90000"/>
          </a:bodyPr>
          <a:lstStyle/>
          <a:p>
            <a:pPr algn="l"/>
            <a:r>
              <a:rPr lang="cs-CZ" altLang="cs-CZ" b="1" dirty="0" smtClean="0">
                <a:solidFill>
                  <a:srgbClr val="002060"/>
                </a:solidFill>
              </a:rPr>
              <a:t>                   </a:t>
            </a:r>
            <a:r>
              <a:rPr lang="en-GB" altLang="cs-CZ" b="1" dirty="0" err="1" smtClean="0">
                <a:solidFill>
                  <a:srgbClr val="002060"/>
                </a:solidFill>
              </a:rPr>
              <a:t>Zánět</a:t>
            </a:r>
            <a:r>
              <a:rPr lang="cs-CZ" altLang="cs-CZ" dirty="0">
                <a:solidFill>
                  <a:srgbClr val="002060"/>
                </a:solidFill>
              </a:rPr>
              <a:t/>
            </a:r>
            <a:br>
              <a:rPr lang="cs-CZ" altLang="cs-CZ" dirty="0">
                <a:solidFill>
                  <a:srgbClr val="002060"/>
                </a:solidFill>
              </a:rPr>
            </a:br>
            <a:r>
              <a:rPr lang="cs-CZ" altLang="cs-CZ" sz="3000" dirty="0">
                <a:solidFill>
                  <a:srgbClr val="002060"/>
                </a:solidFill>
              </a:rPr>
              <a:t> </a:t>
            </a:r>
            <a:endParaRPr lang="en-GB" altLang="cs-CZ" dirty="0">
              <a:solidFill>
                <a:srgbClr val="002060"/>
              </a:solidFill>
            </a:endParaRPr>
          </a:p>
        </p:txBody>
      </p:sp>
      <p:sp>
        <p:nvSpPr>
          <p:cNvPr id="137219" name="Rectangle 3"/>
          <p:cNvSpPr>
            <a:spLocks noGrp="1" noChangeArrowheads="1"/>
          </p:cNvSpPr>
          <p:nvPr>
            <p:ph type="body" idx="4294967295"/>
          </p:nvPr>
        </p:nvSpPr>
        <p:spPr>
          <a:xfrm>
            <a:off x="2444932" y="1807574"/>
            <a:ext cx="7338060" cy="3967843"/>
          </a:xfrm>
        </p:spPr>
        <p:txBody>
          <a:bodyPr>
            <a:noAutofit/>
          </a:bodyPr>
          <a:lstStyle/>
          <a:p>
            <a:r>
              <a:rPr lang="cs-CZ" altLang="cs-CZ" sz="1800" b="1" dirty="0">
                <a:solidFill>
                  <a:srgbClr val="002060"/>
                </a:solidFill>
              </a:rPr>
              <a:t> základní, geneticky zakonzervovaná, obranná reakce mnohobuněčných</a:t>
            </a:r>
          </a:p>
          <a:p>
            <a:pPr marL="0" indent="0">
              <a:buNone/>
            </a:pPr>
            <a:r>
              <a:rPr lang="cs-CZ" altLang="cs-CZ" sz="1800" b="1" dirty="0">
                <a:solidFill>
                  <a:srgbClr val="002060"/>
                </a:solidFill>
              </a:rPr>
              <a:t>       organismů na infekční i jiné podněty, součást efektorových mechanismů</a:t>
            </a:r>
          </a:p>
          <a:p>
            <a:pPr marL="0" indent="0">
              <a:buNone/>
            </a:pPr>
            <a:r>
              <a:rPr lang="cs-CZ" altLang="cs-CZ" sz="1800" b="1" dirty="0">
                <a:solidFill>
                  <a:srgbClr val="002060"/>
                </a:solidFill>
              </a:rPr>
              <a:t>       adaptivní imunity.</a:t>
            </a:r>
          </a:p>
          <a:p>
            <a:r>
              <a:rPr lang="cs-CZ" altLang="cs-CZ" sz="1800" b="1" dirty="0">
                <a:solidFill>
                  <a:srgbClr val="002060"/>
                </a:solidFill>
              </a:rPr>
              <a:t> stereotypní v průběhu </a:t>
            </a:r>
            <a:r>
              <a:rPr lang="cs-CZ" altLang="cs-CZ" sz="1800" b="1" i="1" dirty="0">
                <a:solidFill>
                  <a:srgbClr val="002060"/>
                </a:solidFill>
              </a:rPr>
              <a:t>(induktory – sensory – mediátory –  efektory).</a:t>
            </a:r>
          </a:p>
          <a:p>
            <a:r>
              <a:rPr lang="cs-CZ" altLang="cs-CZ" sz="1800" b="1" i="1" dirty="0">
                <a:solidFill>
                  <a:srgbClr val="002060"/>
                </a:solidFill>
              </a:rPr>
              <a:t> </a:t>
            </a:r>
            <a:r>
              <a:rPr lang="cs-CZ" altLang="cs-CZ" sz="1800" b="1" dirty="0">
                <a:solidFill>
                  <a:srgbClr val="002060"/>
                </a:solidFill>
              </a:rPr>
              <a:t>univerzální ve svém směrování </a:t>
            </a:r>
            <a:r>
              <a:rPr lang="cs-CZ" altLang="cs-CZ" sz="1800" b="1" i="1" dirty="0">
                <a:solidFill>
                  <a:srgbClr val="002060"/>
                </a:solidFill>
              </a:rPr>
              <a:t>(cílem je aktivovat děje,  které směřují </a:t>
            </a:r>
          </a:p>
          <a:p>
            <a:pPr marL="0" indent="0">
              <a:buNone/>
            </a:pPr>
            <a:r>
              <a:rPr lang="cs-CZ" altLang="cs-CZ" sz="1800" b="1" i="1" dirty="0">
                <a:solidFill>
                  <a:srgbClr val="002060"/>
                </a:solidFill>
              </a:rPr>
              <a:t>       k likvidaci škodliviny, ale současně i k obnově  poškozených struktur a  </a:t>
            </a:r>
          </a:p>
          <a:p>
            <a:pPr marL="0" indent="0">
              <a:buNone/>
            </a:pPr>
            <a:r>
              <a:rPr lang="cs-CZ" altLang="cs-CZ" sz="1800" b="1" i="1" dirty="0">
                <a:solidFill>
                  <a:srgbClr val="002060"/>
                </a:solidFill>
              </a:rPr>
              <a:t>       funkcí).</a:t>
            </a:r>
          </a:p>
          <a:p>
            <a:r>
              <a:rPr lang="cs-CZ" altLang="cs-CZ" sz="1800" b="1" dirty="0">
                <a:solidFill>
                  <a:srgbClr val="002060"/>
                </a:solidFill>
              </a:rPr>
              <a:t> při nadměrné aktivaci nebo abnormální regulaci dochází k poškození</a:t>
            </a:r>
          </a:p>
          <a:p>
            <a:pPr marL="0" indent="0">
              <a:buNone/>
            </a:pPr>
            <a:r>
              <a:rPr lang="cs-CZ" altLang="cs-CZ" sz="1800" b="1" dirty="0">
                <a:solidFill>
                  <a:srgbClr val="002060"/>
                </a:solidFill>
              </a:rPr>
              <a:t>       vlastních buněk, tkání, orgánů, systémů; zánět pak chorobnou změnu  </a:t>
            </a:r>
          </a:p>
          <a:p>
            <a:pPr marL="0" indent="0">
              <a:buNone/>
            </a:pPr>
            <a:r>
              <a:rPr lang="cs-CZ" altLang="cs-CZ" sz="1800" b="1" dirty="0">
                <a:solidFill>
                  <a:srgbClr val="002060"/>
                </a:solidFill>
              </a:rPr>
              <a:t>       přímo vyvolává nebo k ní přispívá.</a:t>
            </a:r>
          </a:p>
        </p:txBody>
      </p:sp>
    </p:spTree>
    <p:extLst>
      <p:ext uri="{BB962C8B-B14F-4D97-AF65-F5344CB8AC3E}">
        <p14:creationId xmlns:p14="http://schemas.microsoft.com/office/powerpoint/2010/main" val="2328941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Grp="1" noChangeArrowheads="1"/>
          </p:cNvSpPr>
          <p:nvPr>
            <p:ph type="title" idx="4294967295"/>
          </p:nvPr>
        </p:nvSpPr>
        <p:spPr/>
        <p:txBody>
          <a:bodyPr>
            <a:normAutofit/>
          </a:bodyPr>
          <a:lstStyle/>
          <a:p>
            <a:r>
              <a:rPr lang="cs-CZ" altLang="cs-CZ" b="1" dirty="0" smtClean="0">
                <a:solidFill>
                  <a:srgbClr val="002060"/>
                </a:solidFill>
              </a:rPr>
              <a:t>Klasické </a:t>
            </a:r>
            <a:r>
              <a:rPr lang="cs-CZ" altLang="cs-CZ" b="1" dirty="0">
                <a:solidFill>
                  <a:srgbClr val="002060"/>
                </a:solidFill>
              </a:rPr>
              <a:t>projevy zánětu</a:t>
            </a:r>
          </a:p>
        </p:txBody>
      </p:sp>
      <p:graphicFrame>
        <p:nvGraphicFramePr>
          <p:cNvPr id="138243" name="Object 2"/>
          <p:cNvGraphicFramePr>
            <a:graphicFrameLocks noGrp="1" noChangeAspect="1"/>
          </p:cNvGraphicFramePr>
          <p:nvPr>
            <p:ph idx="4294967295"/>
          </p:nvPr>
        </p:nvGraphicFramePr>
        <p:xfrm>
          <a:off x="3611166" y="1808560"/>
          <a:ext cx="4948238" cy="3394472"/>
        </p:xfrm>
        <a:graphic>
          <a:graphicData uri="http://schemas.openxmlformats.org/presentationml/2006/ole">
            <mc:AlternateContent xmlns:mc="http://schemas.openxmlformats.org/markup-compatibility/2006">
              <mc:Choice xmlns:v="urn:schemas-microsoft-com:vml" Requires="v">
                <p:oleObj spid="_x0000_s1029" name="Fotografie" r:id="rId3" imgW="7497221" imgH="5144218" progId="MSPhotoEd.3">
                  <p:embed/>
                </p:oleObj>
              </mc:Choice>
              <mc:Fallback>
                <p:oleObj name="Fotografie" r:id="rId3" imgW="7497221" imgH="5144218" progId="MSPhotoEd.3">
                  <p:embed/>
                  <p:pic>
                    <p:nvPicPr>
                      <p:cNvPr id="13824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166" y="1808560"/>
                        <a:ext cx="4948238"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4" name="TextovéPole 4"/>
          <p:cNvSpPr txBox="1">
            <a:spLocks noChangeArrowheads="1"/>
          </p:cNvSpPr>
          <p:nvPr/>
        </p:nvSpPr>
        <p:spPr bwMode="auto">
          <a:xfrm>
            <a:off x="4043362" y="5426871"/>
            <a:ext cx="4311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cs-CZ" altLang="cs-CZ" sz="1200" b="1">
                <a:latin typeface="Verdana" pitchFamily="34" charset="0"/>
              </a:rPr>
              <a:t>Aulus Cornelius CELSUS, Rudolf VIRCHOW        </a:t>
            </a:r>
          </a:p>
          <a:p>
            <a:r>
              <a:rPr lang="cs-CZ" altLang="cs-CZ" sz="1200" b="1">
                <a:latin typeface="Verdana" pitchFamily="34" charset="0"/>
              </a:rPr>
              <a:t>                               </a:t>
            </a:r>
          </a:p>
        </p:txBody>
      </p:sp>
    </p:spTree>
    <p:extLst>
      <p:ext uri="{BB962C8B-B14F-4D97-AF65-F5344CB8AC3E}">
        <p14:creationId xmlns:p14="http://schemas.microsoft.com/office/powerpoint/2010/main" val="3706710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1889" y="1063228"/>
            <a:ext cx="7024552" cy="1069628"/>
          </a:xfrm>
        </p:spPr>
        <p:txBody>
          <a:bodyPr>
            <a:noAutofit/>
          </a:bodyPr>
          <a:lstStyle/>
          <a:p>
            <a:pPr algn="l"/>
            <a:r>
              <a:rPr lang="cs-CZ" altLang="cs-CZ" sz="1800" b="1" i="1" dirty="0">
                <a:solidFill>
                  <a:srgbClr val="002060"/>
                </a:solidFill>
                <a:latin typeface="Garamond" panose="02020404030301010803" pitchFamily="18" charset="0"/>
              </a:rPr>
              <a:t>  „bloudivé buňky mesodermální pohlcují jak zbytečné části samotného těla živočichů, tak cizí tělesa, která pronikla zvenku nebo, je-li to nemožné, aspoň je obklopují a zadržují“      </a:t>
            </a:r>
            <a:r>
              <a:rPr lang="cs-CZ" altLang="cs-CZ" sz="1800" b="1" dirty="0">
                <a:latin typeface="Garamond" panose="02020404030301010803" pitchFamily="18" charset="0"/>
              </a:rPr>
              <a:t>(</a:t>
            </a:r>
            <a:r>
              <a:rPr lang="cs-CZ" altLang="cs-CZ" sz="1800" b="1" dirty="0" err="1">
                <a:latin typeface="Garamond" panose="02020404030301010803" pitchFamily="18" charset="0"/>
              </a:rPr>
              <a:t>I.I.Mečnikov</a:t>
            </a:r>
            <a:r>
              <a:rPr lang="cs-CZ" altLang="cs-CZ" sz="1800" b="1" dirty="0">
                <a:latin typeface="Garamond" panose="02020404030301010803" pitchFamily="18" charset="0"/>
              </a:rPr>
              <a:t>) </a:t>
            </a:r>
            <a:endParaRPr lang="cs-CZ" sz="1800" b="1" dirty="0">
              <a:latin typeface="Garamond" panose="02020404030301010803"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12026" y="2341389"/>
            <a:ext cx="2421731"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9706" y="2359278"/>
            <a:ext cx="2160240" cy="298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5879976" y="5427223"/>
            <a:ext cx="3186354" cy="323165"/>
          </a:xfrm>
          <a:prstGeom prst="rect">
            <a:avLst/>
          </a:prstGeom>
          <a:noFill/>
        </p:spPr>
        <p:txBody>
          <a:bodyPr wrap="square" rtlCol="0">
            <a:spAutoFit/>
          </a:bodyPr>
          <a:lstStyle/>
          <a:p>
            <a:r>
              <a:rPr lang="cs-CZ" sz="1500" b="1" dirty="0">
                <a:solidFill>
                  <a:srgbClr val="002060"/>
                </a:solidFill>
              </a:rPr>
              <a:t>        Fagocyty: makrofágy a mikrofágy</a:t>
            </a:r>
          </a:p>
        </p:txBody>
      </p:sp>
    </p:spTree>
    <p:extLst>
      <p:ext uri="{BB962C8B-B14F-4D97-AF65-F5344CB8AC3E}">
        <p14:creationId xmlns:p14="http://schemas.microsoft.com/office/powerpoint/2010/main" val="450145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002060"/>
                </a:solidFill>
              </a:rPr>
              <a:t>Mečnikovova koncepce </a:t>
            </a:r>
            <a:br>
              <a:rPr lang="cs-CZ" sz="4000" b="1" dirty="0">
                <a:solidFill>
                  <a:srgbClr val="002060"/>
                </a:solidFill>
              </a:rPr>
            </a:br>
            <a:r>
              <a:rPr lang="cs-CZ" sz="4000" b="1" dirty="0">
                <a:solidFill>
                  <a:srgbClr val="002060"/>
                </a:solidFill>
              </a:rPr>
              <a:t>„fyziologického zánětu“</a:t>
            </a:r>
          </a:p>
        </p:txBody>
      </p:sp>
      <p:sp>
        <p:nvSpPr>
          <p:cNvPr id="3" name="Zástupný symbol pro obsah 2"/>
          <p:cNvSpPr>
            <a:spLocks noGrp="1"/>
          </p:cNvSpPr>
          <p:nvPr>
            <p:ph idx="1"/>
          </p:nvPr>
        </p:nvSpPr>
        <p:spPr/>
        <p:txBody>
          <a:bodyPr>
            <a:normAutofit/>
          </a:bodyPr>
          <a:lstStyle/>
          <a:p>
            <a:r>
              <a:rPr lang="cs-CZ" b="1" dirty="0" smtClean="0">
                <a:solidFill>
                  <a:srgbClr val="002060"/>
                </a:solidFill>
                <a:latin typeface="Garamond" panose="02020404030301010803" pitchFamily="18" charset="0"/>
              </a:rPr>
              <a:t>Zánět je způsobem a zárukou udržování identity a integrity organismu.</a:t>
            </a:r>
          </a:p>
          <a:p>
            <a:endParaRPr lang="cs-CZ" b="1" dirty="0" smtClean="0">
              <a:solidFill>
                <a:srgbClr val="002060"/>
              </a:solidFill>
              <a:latin typeface="Garamond" panose="02020404030301010803" pitchFamily="18" charset="0"/>
            </a:endParaRPr>
          </a:p>
          <a:p>
            <a:r>
              <a:rPr lang="cs-CZ" b="1" dirty="0" smtClean="0">
                <a:solidFill>
                  <a:srgbClr val="002060"/>
                </a:solidFill>
                <a:latin typeface="Garamond" panose="02020404030301010803" pitchFamily="18" charset="0"/>
              </a:rPr>
              <a:t>Organismus je „</a:t>
            </a:r>
            <a:r>
              <a:rPr lang="cs-CZ" b="1" dirty="0" err="1" smtClean="0">
                <a:solidFill>
                  <a:srgbClr val="002060"/>
                </a:solidFill>
                <a:latin typeface="Garamond" panose="02020404030301010803" pitchFamily="18" charset="0"/>
              </a:rPr>
              <a:t>dysharmonickou</a:t>
            </a:r>
            <a:r>
              <a:rPr lang="cs-CZ" b="1" dirty="0" smtClean="0">
                <a:solidFill>
                  <a:srgbClr val="002060"/>
                </a:solidFill>
                <a:latin typeface="Garamond" panose="02020404030301010803" pitchFamily="18" charset="0"/>
              </a:rPr>
              <a:t> entitou“ a musí se snažit dosáhnout stavu „harmonie“, jejímž výrazem je zdraví.</a:t>
            </a:r>
          </a:p>
          <a:p>
            <a:endParaRPr lang="cs-CZ" b="1" dirty="0" smtClean="0">
              <a:solidFill>
                <a:srgbClr val="002060"/>
              </a:solidFill>
              <a:latin typeface="Garamond" panose="02020404030301010803" pitchFamily="18" charset="0"/>
            </a:endParaRPr>
          </a:p>
          <a:p>
            <a:r>
              <a:rPr lang="cs-CZ" b="1" dirty="0" smtClean="0">
                <a:solidFill>
                  <a:srgbClr val="002060"/>
                </a:solidFill>
                <a:latin typeface="Garamond" panose="02020404030301010803" pitchFamily="18" charset="0"/>
              </a:rPr>
              <a:t>Harmonizujícím procesem  je fyziologický zánět, výkonnými buňkami jsou fagocyty.</a:t>
            </a:r>
            <a:endParaRPr lang="cs-CZ"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368511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4674" y="2015800"/>
            <a:ext cx="7442172" cy="2681930"/>
          </a:xfrm>
          <a:prstGeom prst="rect">
            <a:avLst/>
          </a:prstGeom>
        </p:spPr>
      </p:pic>
      <p:sp>
        <p:nvSpPr>
          <p:cNvPr id="5" name="TextBox 4"/>
          <p:cNvSpPr txBox="1"/>
          <p:nvPr/>
        </p:nvSpPr>
        <p:spPr>
          <a:xfrm>
            <a:off x="3238500" y="4810126"/>
            <a:ext cx="5619750" cy="671103"/>
          </a:xfrm>
          <a:prstGeom prst="rect">
            <a:avLst/>
          </a:prstGeom>
        </p:spPr>
        <p:txBody>
          <a:bodyPr/>
          <a:lstStyle/>
          <a:p>
            <a:endParaRPr lang="cs-CZ" sz="750" b="1" dirty="0">
              <a:latin typeface="Arial"/>
            </a:endParaRPr>
          </a:p>
          <a:p>
            <a:endParaRPr lang="cs-CZ" sz="750" b="1" dirty="0">
              <a:latin typeface="Arial"/>
            </a:endParaRPr>
          </a:p>
          <a:p>
            <a:endParaRPr lang="cs-CZ" sz="750" b="1" dirty="0">
              <a:latin typeface="Arial"/>
            </a:endParaRPr>
          </a:p>
          <a:p>
            <a:endParaRPr lang="cs-CZ" sz="750" b="1" dirty="0">
              <a:latin typeface="Arial"/>
            </a:endParaRPr>
          </a:p>
          <a:p>
            <a:endParaRPr lang="cs-CZ" sz="750" b="1" dirty="0">
              <a:latin typeface="Arial"/>
            </a:endParaRPr>
          </a:p>
          <a:p>
            <a:endParaRPr lang="cs-CZ" sz="750" b="1" dirty="0">
              <a:latin typeface="Arial"/>
            </a:endParaRPr>
          </a:p>
          <a:p>
            <a:r>
              <a:rPr lang="en-US" sz="750" b="1" dirty="0">
                <a:latin typeface="Arial"/>
              </a:rPr>
              <a:t> </a:t>
            </a:r>
          </a:p>
        </p:txBody>
      </p:sp>
      <p:sp>
        <p:nvSpPr>
          <p:cNvPr id="12" name="TextovéPole 11"/>
          <p:cNvSpPr txBox="1"/>
          <p:nvPr/>
        </p:nvSpPr>
        <p:spPr>
          <a:xfrm>
            <a:off x="3238500" y="1052738"/>
            <a:ext cx="5670142" cy="715581"/>
          </a:xfrm>
          <a:prstGeom prst="rect">
            <a:avLst/>
          </a:prstGeom>
          <a:noFill/>
        </p:spPr>
        <p:txBody>
          <a:bodyPr wrap="none" rtlCol="0">
            <a:spAutoFit/>
          </a:bodyPr>
          <a:lstStyle/>
          <a:p>
            <a:r>
              <a:rPr lang="cs-CZ" sz="1350" b="1" dirty="0">
                <a:latin typeface="Arial"/>
              </a:rPr>
              <a:t> </a:t>
            </a:r>
          </a:p>
          <a:p>
            <a:r>
              <a:rPr lang="cs-CZ" sz="1350" b="1" dirty="0" err="1">
                <a:latin typeface="Arial"/>
              </a:rPr>
              <a:t>R.Medzhitov</a:t>
            </a:r>
            <a:r>
              <a:rPr lang="cs-CZ" sz="1350" b="1" dirty="0">
                <a:latin typeface="Arial"/>
              </a:rPr>
              <a:t>:  </a:t>
            </a:r>
            <a:r>
              <a:rPr lang="en-US" sz="1350" b="1" dirty="0">
                <a:latin typeface="Arial"/>
              </a:rPr>
              <a:t>Inflammation 2010: New Adventures of an Old Flame</a:t>
            </a:r>
          </a:p>
          <a:p>
            <a:endParaRPr lang="cs-CZ" sz="1350" dirty="0"/>
          </a:p>
        </p:txBody>
      </p:sp>
    </p:spTree>
    <p:extLst>
      <p:ext uri="{BB962C8B-B14F-4D97-AF65-F5344CB8AC3E}">
        <p14:creationId xmlns:p14="http://schemas.microsoft.com/office/powerpoint/2010/main" val="2281944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2376352" y="1063231"/>
            <a:ext cx="7798526" cy="1339453"/>
          </a:xfrm>
        </p:spPr>
        <p:txBody>
          <a:bodyPr rtlCol="0">
            <a:normAutofit/>
          </a:bodyPr>
          <a:lstStyle/>
          <a:p>
            <a:pPr>
              <a:defRPr/>
            </a:pPr>
            <a:r>
              <a:rPr lang="cs-CZ" sz="2400" b="1" dirty="0">
                <a:solidFill>
                  <a:srgbClr val="002060"/>
                </a:solidFill>
                <a:latin typeface="Verdana" pitchFamily="34" charset="0"/>
              </a:rPr>
              <a:t>Zánětlivá reakce při udržování stálosti  </a:t>
            </a:r>
            <a:br>
              <a:rPr lang="cs-CZ" sz="2400" b="1" dirty="0">
                <a:solidFill>
                  <a:srgbClr val="002060"/>
                </a:solidFill>
                <a:latin typeface="Verdana" pitchFamily="34" charset="0"/>
              </a:rPr>
            </a:br>
            <a:r>
              <a:rPr lang="cs-CZ" sz="2400" b="1" dirty="0">
                <a:solidFill>
                  <a:srgbClr val="002060"/>
                </a:solidFill>
                <a:latin typeface="Verdana" pitchFamily="34" charset="0"/>
              </a:rPr>
              <a:t>       vnitřního prostředí organismu</a:t>
            </a:r>
            <a:r>
              <a:rPr lang="cs-CZ" sz="2400" dirty="0">
                <a:solidFill>
                  <a:srgbClr val="002060"/>
                </a:solidFill>
                <a:latin typeface="Verdana" pitchFamily="34" charset="0"/>
              </a:rPr>
              <a:t/>
            </a:r>
            <a:br>
              <a:rPr lang="cs-CZ" sz="2400" dirty="0">
                <a:solidFill>
                  <a:srgbClr val="002060"/>
                </a:solidFill>
                <a:latin typeface="Verdana" pitchFamily="34" charset="0"/>
              </a:rPr>
            </a:br>
            <a:r>
              <a:rPr lang="cs-CZ" sz="2400" dirty="0">
                <a:solidFill>
                  <a:srgbClr val="002060"/>
                </a:solidFill>
                <a:latin typeface="Verdana" pitchFamily="34" charset="0"/>
              </a:rPr>
              <a:t/>
            </a:r>
            <a:br>
              <a:rPr lang="cs-CZ" sz="2400" dirty="0">
                <a:solidFill>
                  <a:srgbClr val="002060"/>
                </a:solidFill>
                <a:latin typeface="Verdana" pitchFamily="34" charset="0"/>
              </a:rPr>
            </a:br>
            <a:endParaRPr lang="cs-CZ" sz="1350" i="1" dirty="0">
              <a:solidFill>
                <a:srgbClr val="002060"/>
              </a:solidFill>
              <a:latin typeface="Verdana" pitchFamily="34" charset="0"/>
            </a:endParaRPr>
          </a:p>
        </p:txBody>
      </p:sp>
      <p:sp>
        <p:nvSpPr>
          <p:cNvPr id="139267" name="Rectangle 3"/>
          <p:cNvSpPr>
            <a:spLocks noGrp="1" noChangeArrowheads="1"/>
          </p:cNvSpPr>
          <p:nvPr>
            <p:ph type="body" idx="4294967295"/>
          </p:nvPr>
        </p:nvSpPr>
        <p:spPr>
          <a:xfrm>
            <a:off x="2963652" y="2942946"/>
            <a:ext cx="6218448" cy="2484276"/>
          </a:xfrm>
        </p:spPr>
        <p:txBody>
          <a:bodyPr/>
          <a:lstStyle/>
          <a:p>
            <a:r>
              <a:rPr lang="cs-CZ" altLang="cs-CZ" sz="1800" b="1" dirty="0">
                <a:solidFill>
                  <a:srgbClr val="002060"/>
                </a:solidFill>
                <a:latin typeface="Tahoma" pitchFamily="34" charset="0"/>
              </a:rPr>
              <a:t>Fyziologický stav tkáně:    </a:t>
            </a:r>
            <a:r>
              <a:rPr lang="cs-CZ" altLang="cs-CZ" sz="1800" b="1" dirty="0">
                <a:solidFill>
                  <a:srgbClr val="C00000"/>
                </a:solidFill>
                <a:latin typeface="Tahoma" pitchFamily="34" charset="0"/>
              </a:rPr>
              <a:t>homeostáza</a:t>
            </a:r>
          </a:p>
          <a:p>
            <a:endParaRPr lang="cs-CZ" altLang="cs-CZ" sz="1800" b="1" dirty="0">
              <a:solidFill>
                <a:srgbClr val="002060"/>
              </a:solidFill>
              <a:latin typeface="Tahoma" pitchFamily="34" charset="0"/>
            </a:endParaRPr>
          </a:p>
          <a:p>
            <a:r>
              <a:rPr lang="cs-CZ" altLang="cs-CZ" sz="1800" b="1" dirty="0">
                <a:solidFill>
                  <a:srgbClr val="002060"/>
                </a:solidFill>
                <a:latin typeface="Tahoma" pitchFamily="34" charset="0"/>
              </a:rPr>
              <a:t>Stres, </a:t>
            </a:r>
            <a:r>
              <a:rPr lang="cs-CZ" altLang="cs-CZ" sz="1800" b="1" dirty="0" err="1">
                <a:solidFill>
                  <a:srgbClr val="002060"/>
                </a:solidFill>
                <a:latin typeface="Tahoma" pitchFamily="34" charset="0"/>
              </a:rPr>
              <a:t>malfunkce</a:t>
            </a:r>
            <a:r>
              <a:rPr lang="cs-CZ" altLang="cs-CZ" sz="1800" b="1" dirty="0">
                <a:solidFill>
                  <a:srgbClr val="002060"/>
                </a:solidFill>
                <a:latin typeface="Tahoma" pitchFamily="34" charset="0"/>
              </a:rPr>
              <a:t>:             </a:t>
            </a:r>
            <a:r>
              <a:rPr lang="cs-CZ" altLang="cs-CZ" sz="1800" b="1" dirty="0">
                <a:solidFill>
                  <a:srgbClr val="C00000"/>
                </a:solidFill>
                <a:latin typeface="Tahoma" pitchFamily="34" charset="0"/>
              </a:rPr>
              <a:t>  </a:t>
            </a:r>
            <a:r>
              <a:rPr lang="cs-CZ" altLang="cs-CZ" b="1" dirty="0" err="1">
                <a:solidFill>
                  <a:srgbClr val="C00000"/>
                </a:solidFill>
                <a:latin typeface="Tahoma" pitchFamily="34" charset="0"/>
              </a:rPr>
              <a:t>parainflamace</a:t>
            </a:r>
            <a:endParaRPr lang="cs-CZ" altLang="cs-CZ" b="1" dirty="0">
              <a:solidFill>
                <a:srgbClr val="C00000"/>
              </a:solidFill>
              <a:latin typeface="Tahoma" pitchFamily="34" charset="0"/>
            </a:endParaRPr>
          </a:p>
          <a:p>
            <a:endParaRPr lang="cs-CZ" altLang="cs-CZ" sz="1800" b="1" dirty="0">
              <a:solidFill>
                <a:srgbClr val="C00000"/>
              </a:solidFill>
              <a:latin typeface="Tahoma" pitchFamily="34" charset="0"/>
            </a:endParaRPr>
          </a:p>
          <a:p>
            <a:r>
              <a:rPr lang="cs-CZ" altLang="cs-CZ" sz="1800" b="1" dirty="0">
                <a:solidFill>
                  <a:srgbClr val="002060"/>
                </a:solidFill>
                <a:latin typeface="Tahoma" pitchFamily="34" charset="0"/>
              </a:rPr>
              <a:t>Poškození, infekce:            </a:t>
            </a:r>
            <a:r>
              <a:rPr lang="cs-CZ" altLang="cs-CZ" b="1" dirty="0" smtClean="0">
                <a:solidFill>
                  <a:srgbClr val="C00000"/>
                </a:solidFill>
                <a:effectLst>
                  <a:outerShdw blurRad="38100" dist="38100" dir="2700000" algn="tl">
                    <a:srgbClr val="000000">
                      <a:alpha val="43137"/>
                    </a:srgbClr>
                  </a:outerShdw>
                </a:effectLst>
                <a:latin typeface="Tahoma" pitchFamily="34" charset="0"/>
              </a:rPr>
              <a:t>inflamace </a:t>
            </a:r>
            <a:endParaRPr lang="cs-CZ" altLang="cs-CZ" b="1" dirty="0">
              <a:solidFill>
                <a:srgbClr val="C00000"/>
              </a:solidFill>
              <a:effectLst>
                <a:outerShdw blurRad="38100" dist="38100" dir="2700000" algn="tl">
                  <a:srgbClr val="000000">
                    <a:alpha val="43137"/>
                  </a:srgbClr>
                </a:outerShdw>
              </a:effectLst>
              <a:latin typeface="Tahoma" pitchFamily="34" charset="0"/>
            </a:endParaRPr>
          </a:p>
          <a:p>
            <a:endParaRPr lang="cs-CZ" altLang="cs-CZ" sz="1800" b="1" dirty="0">
              <a:solidFill>
                <a:srgbClr val="002060"/>
              </a:solidFill>
              <a:latin typeface="Tahoma" pitchFamily="34" charset="0"/>
            </a:endParaRPr>
          </a:p>
          <a:p>
            <a:pPr>
              <a:buFontTx/>
              <a:buNone/>
            </a:pPr>
            <a:endParaRPr lang="cs-CZ" altLang="cs-CZ" sz="1800" b="1" dirty="0">
              <a:solidFill>
                <a:srgbClr val="A50021"/>
              </a:solidFill>
              <a:latin typeface="Tahoma" pitchFamily="34" charset="0"/>
            </a:endParaRPr>
          </a:p>
        </p:txBody>
      </p:sp>
      <p:sp>
        <p:nvSpPr>
          <p:cNvPr id="3" name="TextovéPole 2"/>
          <p:cNvSpPr txBox="1"/>
          <p:nvPr/>
        </p:nvSpPr>
        <p:spPr>
          <a:xfrm>
            <a:off x="5021581" y="5530487"/>
            <a:ext cx="4379323" cy="300082"/>
          </a:xfrm>
          <a:prstGeom prst="rect">
            <a:avLst/>
          </a:prstGeom>
          <a:noFill/>
        </p:spPr>
        <p:txBody>
          <a:bodyPr wrap="square" rtlCol="0">
            <a:spAutoFit/>
          </a:bodyPr>
          <a:lstStyle/>
          <a:p>
            <a:r>
              <a:rPr lang="cs-CZ" sz="1350" b="1" i="1" dirty="0">
                <a:latin typeface="Verdana" pitchFamily="34" charset="0"/>
              </a:rPr>
              <a:t>(</a:t>
            </a:r>
            <a:r>
              <a:rPr lang="cs-CZ" sz="1350" b="1" i="1" dirty="0" err="1">
                <a:latin typeface="Verdana" pitchFamily="34" charset="0"/>
              </a:rPr>
              <a:t>Medzhitov,R</a:t>
            </a:r>
            <a:r>
              <a:rPr lang="cs-CZ" sz="1350" b="1" i="1" dirty="0">
                <a:latin typeface="Verdana" pitchFamily="34" charset="0"/>
              </a:rPr>
              <a:t>: </a:t>
            </a:r>
            <a:r>
              <a:rPr lang="cs-CZ" sz="1350" b="1" i="1" dirty="0" err="1">
                <a:latin typeface="Verdana" pitchFamily="34" charset="0"/>
              </a:rPr>
              <a:t>Nature</a:t>
            </a:r>
            <a:r>
              <a:rPr lang="cs-CZ" sz="1350" b="1" i="1" dirty="0">
                <a:latin typeface="Verdana" pitchFamily="34" charset="0"/>
              </a:rPr>
              <a:t> 2008; 454: 428-435)</a:t>
            </a:r>
            <a:endParaRPr lang="cs-CZ" sz="1350" b="1" dirty="0"/>
          </a:p>
        </p:txBody>
      </p:sp>
    </p:spTree>
    <p:extLst>
      <p:ext uri="{BB962C8B-B14F-4D97-AF65-F5344CB8AC3E}">
        <p14:creationId xmlns:p14="http://schemas.microsoft.com/office/powerpoint/2010/main" val="261228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stretch>
            <a:fillRect/>
          </a:stretch>
        </p:blipFill>
        <p:spPr>
          <a:xfrm>
            <a:off x="5452656" y="1102123"/>
            <a:ext cx="4561123" cy="4753521"/>
          </a:xfrm>
          <a:prstGeom prst="rect">
            <a:avLst/>
          </a:prstGeom>
        </p:spPr>
      </p:pic>
      <p:pic>
        <p:nvPicPr>
          <p:cNvPr id="4" name="Picture 2" descr="C:\Documents and Settings\lokaj\Dokumenty\Obrázky\R. Medzhit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175" y="1912709"/>
            <a:ext cx="1566174" cy="15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p:cNvSpPr/>
          <p:nvPr/>
        </p:nvSpPr>
        <p:spPr>
          <a:xfrm>
            <a:off x="1729740" y="3590653"/>
            <a:ext cx="2508068" cy="923330"/>
          </a:xfrm>
          <a:prstGeom prst="rect">
            <a:avLst/>
          </a:prstGeom>
        </p:spPr>
        <p:txBody>
          <a:bodyPr wrap="square">
            <a:spAutoFit/>
          </a:bodyPr>
          <a:lstStyle/>
          <a:p>
            <a:r>
              <a:rPr lang="cs-CZ" sz="1350" b="1" dirty="0"/>
              <a:t>           Ruslan </a:t>
            </a:r>
            <a:r>
              <a:rPr lang="cs-CZ" sz="1350" b="1" dirty="0" err="1"/>
              <a:t>Medzhitov</a:t>
            </a:r>
            <a:r>
              <a:rPr lang="cs-CZ" sz="1350" b="1" dirty="0"/>
              <a:t>,</a:t>
            </a:r>
          </a:p>
          <a:p>
            <a:r>
              <a:rPr lang="cs-CZ" sz="1350" b="1" dirty="0"/>
              <a:t>   původem Taškent, </a:t>
            </a:r>
            <a:r>
              <a:rPr lang="cs-CZ" sz="1350" b="1" dirty="0" err="1"/>
              <a:t>Uzbekistan</a:t>
            </a:r>
            <a:r>
              <a:rPr lang="cs-CZ" sz="1350" b="1" dirty="0"/>
              <a:t>,</a:t>
            </a:r>
          </a:p>
          <a:p>
            <a:r>
              <a:rPr lang="cs-CZ" sz="1350" b="1" dirty="0"/>
              <a:t>          žák prof. </a:t>
            </a:r>
            <a:r>
              <a:rPr lang="cs-CZ" sz="1350" b="1" dirty="0" err="1"/>
              <a:t>Janewaye</a:t>
            </a:r>
            <a:endParaRPr lang="cs-CZ" sz="1350" b="1" dirty="0"/>
          </a:p>
          <a:p>
            <a:r>
              <a:rPr lang="cs-CZ" sz="1350" dirty="0"/>
              <a:t> </a:t>
            </a:r>
          </a:p>
        </p:txBody>
      </p:sp>
    </p:spTree>
    <p:extLst>
      <p:ext uri="{BB962C8B-B14F-4D97-AF65-F5344CB8AC3E}">
        <p14:creationId xmlns:p14="http://schemas.microsoft.com/office/powerpoint/2010/main" val="548625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rgbClr val="002060"/>
                </a:solidFill>
                <a:effectLst>
                  <a:outerShdw blurRad="38100" dist="38100" dir="2700000" algn="tl">
                    <a:srgbClr val="000000">
                      <a:alpha val="43137"/>
                    </a:srgbClr>
                  </a:outerShdw>
                </a:effectLst>
              </a:rPr>
              <a:t>       Molekulární </a:t>
            </a:r>
            <a:r>
              <a:rPr lang="cs-CZ" b="1" dirty="0">
                <a:solidFill>
                  <a:srgbClr val="002060"/>
                </a:solidFill>
                <a:effectLst>
                  <a:outerShdw blurRad="38100" dist="38100" dir="2700000" algn="tl">
                    <a:srgbClr val="000000">
                      <a:alpha val="43137"/>
                    </a:srgbClr>
                  </a:outerShdw>
                </a:effectLst>
              </a:rPr>
              <a:t>podstata rozvoje zánětu</a:t>
            </a:r>
          </a:p>
        </p:txBody>
      </p:sp>
      <p:sp>
        <p:nvSpPr>
          <p:cNvPr id="3" name="Zástupný symbol pro obsah 2"/>
          <p:cNvSpPr>
            <a:spLocks noGrp="1"/>
          </p:cNvSpPr>
          <p:nvPr>
            <p:ph idx="1"/>
          </p:nvPr>
        </p:nvSpPr>
        <p:spPr>
          <a:xfrm>
            <a:off x="1881554" y="1690689"/>
            <a:ext cx="8686800" cy="4393588"/>
          </a:xfrm>
        </p:spPr>
        <p:txBody>
          <a:bodyPr>
            <a:normAutofit fontScale="77500" lnSpcReduction="20000"/>
          </a:bodyPr>
          <a:lstStyle/>
          <a:p>
            <a:r>
              <a:rPr lang="cs-CZ" b="1" dirty="0" smtClean="0">
                <a:solidFill>
                  <a:srgbClr val="C00000"/>
                </a:solidFill>
              </a:rPr>
              <a:t>INFLAMASOM  </a:t>
            </a:r>
          </a:p>
          <a:p>
            <a:pPr marL="0" indent="0">
              <a:buNone/>
            </a:pPr>
            <a:r>
              <a:rPr lang="cs-CZ" b="1" dirty="0">
                <a:solidFill>
                  <a:srgbClr val="002060"/>
                </a:solidFill>
              </a:rPr>
              <a:t> </a:t>
            </a:r>
            <a:r>
              <a:rPr lang="cs-CZ" b="1" dirty="0" smtClean="0">
                <a:solidFill>
                  <a:srgbClr val="002060"/>
                </a:solidFill>
              </a:rPr>
              <a:t>   </a:t>
            </a:r>
            <a:r>
              <a:rPr lang="cs-CZ" b="1" dirty="0" err="1" smtClean="0">
                <a:solidFill>
                  <a:srgbClr val="002060"/>
                </a:solidFill>
              </a:rPr>
              <a:t>multiproteinový</a:t>
            </a:r>
            <a:r>
              <a:rPr lang="cs-CZ" b="1" dirty="0" smtClean="0">
                <a:solidFill>
                  <a:srgbClr val="002060"/>
                </a:solidFill>
              </a:rPr>
              <a:t> komplex tvořený NLRP3 (PRR),  adaptorovým  </a:t>
            </a:r>
          </a:p>
          <a:p>
            <a:pPr marL="0" indent="0">
              <a:buNone/>
            </a:pPr>
            <a:r>
              <a:rPr lang="cs-CZ" b="1" dirty="0">
                <a:solidFill>
                  <a:srgbClr val="002060"/>
                </a:solidFill>
              </a:rPr>
              <a:t> </a:t>
            </a:r>
            <a:r>
              <a:rPr lang="cs-CZ" b="1" dirty="0" smtClean="0">
                <a:solidFill>
                  <a:srgbClr val="002060"/>
                </a:solidFill>
              </a:rPr>
              <a:t>   proteinem ASC a proteolytickým  enzymem, kaspázou-1,  aktivujícím   </a:t>
            </a:r>
          </a:p>
          <a:p>
            <a:pPr marL="0" indent="0">
              <a:buNone/>
            </a:pPr>
            <a:r>
              <a:rPr lang="cs-CZ" b="1" dirty="0">
                <a:solidFill>
                  <a:srgbClr val="002060"/>
                </a:solidFill>
              </a:rPr>
              <a:t> </a:t>
            </a:r>
            <a:r>
              <a:rPr lang="cs-CZ" b="1" dirty="0" smtClean="0">
                <a:solidFill>
                  <a:srgbClr val="002060"/>
                </a:solidFill>
              </a:rPr>
              <a:t>   IL-1beta a IL-18</a:t>
            </a:r>
          </a:p>
          <a:p>
            <a:endParaRPr lang="cs-CZ" b="1" dirty="0">
              <a:solidFill>
                <a:srgbClr val="002060"/>
              </a:solidFill>
            </a:endParaRPr>
          </a:p>
          <a:p>
            <a:r>
              <a:rPr lang="cs-CZ" b="1" dirty="0" smtClean="0">
                <a:solidFill>
                  <a:srgbClr val="002060"/>
                </a:solidFill>
              </a:rPr>
              <a:t>KOMPLOSOM</a:t>
            </a:r>
          </a:p>
          <a:p>
            <a:pPr marL="0" indent="0">
              <a:buNone/>
            </a:pPr>
            <a:r>
              <a:rPr lang="cs-CZ" b="1" dirty="0" smtClean="0">
                <a:solidFill>
                  <a:srgbClr val="002060"/>
                </a:solidFill>
              </a:rPr>
              <a:t>    intracelulární složky komplementu (C3, C3a, C5, C5a, C3aR, C5aR),  </a:t>
            </a:r>
          </a:p>
          <a:p>
            <a:pPr marL="0" indent="0">
              <a:buNone/>
            </a:pPr>
            <a:r>
              <a:rPr lang="cs-CZ" b="1" dirty="0">
                <a:solidFill>
                  <a:srgbClr val="002060"/>
                </a:solidFill>
              </a:rPr>
              <a:t> </a:t>
            </a:r>
            <a:r>
              <a:rPr lang="cs-CZ" b="1" dirty="0" smtClean="0">
                <a:solidFill>
                  <a:srgbClr val="002060"/>
                </a:solidFill>
              </a:rPr>
              <a:t>   interagují s </a:t>
            </a:r>
            <a:r>
              <a:rPr lang="cs-CZ" b="1" dirty="0" err="1" smtClean="0">
                <a:solidFill>
                  <a:srgbClr val="002060"/>
                </a:solidFill>
              </a:rPr>
              <a:t>inflamasomem</a:t>
            </a:r>
            <a:endParaRPr lang="cs-CZ" b="1" dirty="0" smtClean="0">
              <a:solidFill>
                <a:srgbClr val="002060"/>
              </a:solidFill>
            </a:endParaRPr>
          </a:p>
          <a:p>
            <a:pPr marL="0" indent="0">
              <a:buNone/>
            </a:pPr>
            <a:endParaRPr lang="cs-CZ" b="1" dirty="0" smtClean="0">
              <a:solidFill>
                <a:srgbClr val="002060"/>
              </a:solidFill>
            </a:endParaRPr>
          </a:p>
          <a:p>
            <a:pPr marL="0" indent="0">
              <a:buNone/>
            </a:pPr>
            <a:r>
              <a:rPr lang="cs-CZ" sz="1800" i="1" dirty="0">
                <a:solidFill>
                  <a:srgbClr val="002060"/>
                </a:solidFill>
              </a:rPr>
              <a:t>   </a:t>
            </a:r>
            <a:r>
              <a:rPr lang="cs-CZ" sz="1800" i="1" dirty="0" smtClean="0">
                <a:solidFill>
                  <a:srgbClr val="002060"/>
                </a:solidFill>
              </a:rPr>
              <a:t>          </a:t>
            </a:r>
            <a:r>
              <a:rPr lang="cs-CZ" sz="2600" b="1" i="1" dirty="0" err="1" smtClean="0"/>
              <a:t>Arbore</a:t>
            </a:r>
            <a:r>
              <a:rPr lang="cs-CZ" sz="2600" b="1" i="1" dirty="0" smtClean="0"/>
              <a:t> </a:t>
            </a:r>
            <a:r>
              <a:rPr lang="cs-CZ" sz="2600" b="1" i="1" dirty="0"/>
              <a:t>G, </a:t>
            </a:r>
            <a:r>
              <a:rPr lang="cs-CZ" sz="2600" b="1" i="1" dirty="0" err="1"/>
              <a:t>Kemper</a:t>
            </a:r>
            <a:r>
              <a:rPr lang="cs-CZ" sz="2600" b="1" i="1" dirty="0"/>
              <a:t> C, </a:t>
            </a:r>
            <a:r>
              <a:rPr lang="cs-CZ" sz="2600" b="1" i="1" dirty="0" err="1"/>
              <a:t>Kolev</a:t>
            </a:r>
            <a:r>
              <a:rPr lang="cs-CZ" sz="2600" b="1" i="1" dirty="0"/>
              <a:t> M:</a:t>
            </a:r>
          </a:p>
          <a:p>
            <a:pPr marL="0" indent="0">
              <a:buNone/>
            </a:pPr>
            <a:r>
              <a:rPr lang="cs-CZ" sz="2600" b="1" i="1" dirty="0"/>
              <a:t>   </a:t>
            </a:r>
            <a:r>
              <a:rPr lang="cs-CZ" sz="2600" b="1" i="1" dirty="0" smtClean="0"/>
              <a:t>      </a:t>
            </a:r>
            <a:r>
              <a:rPr lang="cs-CZ" sz="2600" b="1" i="1" dirty="0" err="1" smtClean="0"/>
              <a:t>Intracellular</a:t>
            </a:r>
            <a:r>
              <a:rPr lang="cs-CZ" sz="2600" b="1" i="1" dirty="0" smtClean="0"/>
              <a:t> </a:t>
            </a:r>
            <a:r>
              <a:rPr lang="cs-CZ" sz="2600" b="1" i="1" dirty="0" err="1" smtClean="0"/>
              <a:t>complement</a:t>
            </a:r>
            <a:r>
              <a:rPr lang="cs-CZ" sz="2600" b="1" i="1" dirty="0" smtClean="0"/>
              <a:t> –  </a:t>
            </a:r>
            <a:r>
              <a:rPr lang="cs-CZ" sz="2600" b="1" i="1" dirty="0" err="1" smtClean="0"/>
              <a:t>the</a:t>
            </a:r>
            <a:r>
              <a:rPr lang="cs-CZ" sz="2600" b="1" i="1" dirty="0" smtClean="0"/>
              <a:t> </a:t>
            </a:r>
            <a:r>
              <a:rPr lang="cs-CZ" sz="2600" b="1" i="1" dirty="0" err="1" smtClean="0"/>
              <a:t>complosome</a:t>
            </a:r>
            <a:r>
              <a:rPr lang="cs-CZ" sz="2600" b="1" i="1" dirty="0" smtClean="0"/>
              <a:t> –  </a:t>
            </a:r>
            <a:r>
              <a:rPr lang="cs-CZ" sz="2600" b="1" i="1" dirty="0"/>
              <a:t>in </a:t>
            </a:r>
            <a:r>
              <a:rPr lang="cs-CZ" sz="2600" b="1" i="1" dirty="0" err="1"/>
              <a:t>immune</a:t>
            </a:r>
            <a:r>
              <a:rPr lang="cs-CZ" sz="2600" b="1" i="1" dirty="0"/>
              <a:t>   </a:t>
            </a:r>
            <a:r>
              <a:rPr lang="cs-CZ" sz="2600" b="1" i="1" dirty="0" err="1"/>
              <a:t>regulation</a:t>
            </a:r>
            <a:r>
              <a:rPr lang="cs-CZ" sz="2600" b="1" i="1" dirty="0"/>
              <a:t>.</a:t>
            </a:r>
          </a:p>
          <a:p>
            <a:pPr marL="0" indent="0">
              <a:buNone/>
            </a:pPr>
            <a:r>
              <a:rPr lang="cs-CZ" sz="2600" b="1" i="1" dirty="0"/>
              <a:t>   </a:t>
            </a:r>
            <a:r>
              <a:rPr lang="cs-CZ" sz="2600" b="1" i="1" dirty="0" smtClean="0"/>
              <a:t>      (</a:t>
            </a:r>
            <a:r>
              <a:rPr lang="cs-CZ" sz="2600" b="1" i="1" dirty="0" err="1"/>
              <a:t>Molecular</a:t>
            </a:r>
            <a:r>
              <a:rPr lang="cs-CZ" sz="2600" b="1" i="1" dirty="0"/>
              <a:t> </a:t>
            </a:r>
            <a:r>
              <a:rPr lang="cs-CZ" sz="2600" b="1" i="1" dirty="0" err="1"/>
              <a:t>Immunology</a:t>
            </a:r>
            <a:r>
              <a:rPr lang="cs-CZ" sz="2600" b="1" i="1" dirty="0"/>
              <a:t> 2017; 89: 2-9)</a:t>
            </a:r>
          </a:p>
        </p:txBody>
      </p:sp>
    </p:spTree>
    <p:extLst>
      <p:ext uri="{BB962C8B-B14F-4D97-AF65-F5344CB8AC3E}">
        <p14:creationId xmlns:p14="http://schemas.microsoft.com/office/powerpoint/2010/main" val="722410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ri.2016.90-f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85775"/>
            <a:ext cx="7620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351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okaj\Dokumenty\Obrázky\ag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904" y="3861048"/>
            <a:ext cx="4572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919536" y="338500"/>
            <a:ext cx="8640960" cy="707886"/>
          </a:xfrm>
          <a:prstGeom prst="rect">
            <a:avLst/>
          </a:prstGeom>
          <a:noFill/>
        </p:spPr>
        <p:txBody>
          <a:bodyPr wrap="square" rtlCol="0">
            <a:spAutoFit/>
          </a:bodyPr>
          <a:lstStyle/>
          <a:p>
            <a:r>
              <a:rPr lang="cs-CZ" sz="3200" b="1" dirty="0">
                <a:latin typeface="Lucida Console" panose="020B0609040504020204" pitchFamily="49" charset="0"/>
              </a:rPr>
              <a:t>       </a:t>
            </a:r>
            <a:r>
              <a:rPr lang="cs-CZ" sz="4000" b="1" dirty="0">
                <a:solidFill>
                  <a:srgbClr val="002060"/>
                </a:solidFill>
                <a:latin typeface="Lucida Console" panose="020B0609040504020204" pitchFamily="49" charset="0"/>
              </a:rPr>
              <a:t>IMUNITA VE STÁŘÍ</a:t>
            </a:r>
          </a:p>
        </p:txBody>
      </p:sp>
      <p:sp>
        <p:nvSpPr>
          <p:cNvPr id="2" name="TextovéPole 1"/>
          <p:cNvSpPr txBox="1"/>
          <p:nvPr/>
        </p:nvSpPr>
        <p:spPr>
          <a:xfrm>
            <a:off x="1703512" y="1340768"/>
            <a:ext cx="8388424" cy="4832092"/>
          </a:xfrm>
          <a:prstGeom prst="rect">
            <a:avLst/>
          </a:prstGeom>
          <a:noFill/>
        </p:spPr>
        <p:txBody>
          <a:bodyPr wrap="square" rtlCol="0">
            <a:spAutoFit/>
          </a:bodyPr>
          <a:lstStyle/>
          <a:p>
            <a:r>
              <a:rPr lang="cs-CZ" sz="3200" b="1" dirty="0">
                <a:solidFill>
                  <a:srgbClr val="002060"/>
                </a:solidFill>
              </a:rPr>
              <a:t> Biologický proces stárnutí je provázen poklesem  </a:t>
            </a:r>
          </a:p>
          <a:p>
            <a:r>
              <a:rPr lang="cs-CZ" sz="3200" b="1" dirty="0">
                <a:solidFill>
                  <a:srgbClr val="002060"/>
                </a:solidFill>
              </a:rPr>
              <a:t> imunity, zvýšeným výskytem běžných infekčních </a:t>
            </a:r>
          </a:p>
          <a:p>
            <a:r>
              <a:rPr lang="cs-CZ" sz="3200" b="1" dirty="0">
                <a:solidFill>
                  <a:srgbClr val="002060"/>
                </a:solidFill>
              </a:rPr>
              <a:t> nemocí, vyšší prevalencí maligních nádorů, </a:t>
            </a:r>
          </a:p>
          <a:p>
            <a:r>
              <a:rPr lang="cs-CZ" sz="3200" b="1" dirty="0">
                <a:solidFill>
                  <a:srgbClr val="002060"/>
                </a:solidFill>
              </a:rPr>
              <a:t> chorob autoimunitních a chronických, slabší </a:t>
            </a:r>
          </a:p>
          <a:p>
            <a:r>
              <a:rPr lang="cs-CZ" sz="3200" b="1" dirty="0">
                <a:solidFill>
                  <a:srgbClr val="002060"/>
                </a:solidFill>
              </a:rPr>
              <a:t> odpovědí při vakcinaci. </a:t>
            </a:r>
          </a:p>
          <a:p>
            <a:endParaRPr lang="cs-CZ" sz="2800" b="1" i="1" dirty="0">
              <a:solidFill>
                <a:srgbClr val="002060"/>
              </a:solidFill>
            </a:endParaRPr>
          </a:p>
          <a:p>
            <a:r>
              <a:rPr lang="cs-CZ" sz="2400" b="1" i="1" dirty="0">
                <a:solidFill>
                  <a:srgbClr val="C00000"/>
                </a:solidFill>
              </a:rPr>
              <a:t>Odhaduje se, že v roce</a:t>
            </a:r>
          </a:p>
          <a:p>
            <a:r>
              <a:rPr lang="cs-CZ" sz="2400" b="1" i="1" dirty="0">
                <a:solidFill>
                  <a:srgbClr val="C00000"/>
                </a:solidFill>
              </a:rPr>
              <a:t>2050 bude  v rozvinutých</a:t>
            </a:r>
          </a:p>
          <a:p>
            <a:r>
              <a:rPr lang="cs-CZ" sz="2400" b="1" i="1" dirty="0">
                <a:solidFill>
                  <a:srgbClr val="C00000"/>
                </a:solidFill>
              </a:rPr>
              <a:t>zemích 25% lidí nad 65 let;</a:t>
            </a:r>
          </a:p>
          <a:p>
            <a:r>
              <a:rPr lang="cs-CZ" sz="2400" b="1" i="1" dirty="0">
                <a:solidFill>
                  <a:srgbClr val="C00000"/>
                </a:solidFill>
              </a:rPr>
              <a:t>světová populace dosáhne</a:t>
            </a:r>
          </a:p>
          <a:p>
            <a:r>
              <a:rPr lang="cs-CZ" sz="2400" b="1" i="1" dirty="0">
                <a:solidFill>
                  <a:srgbClr val="C00000"/>
                </a:solidFill>
              </a:rPr>
              <a:t>počtu 9 miliard.   </a:t>
            </a:r>
          </a:p>
        </p:txBody>
      </p:sp>
    </p:spTree>
    <p:extLst>
      <p:ext uri="{BB962C8B-B14F-4D97-AF65-F5344CB8AC3E}">
        <p14:creationId xmlns:p14="http://schemas.microsoft.com/office/powerpoint/2010/main" val="23878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424113" y="2133601"/>
            <a:ext cx="7200900" cy="646331"/>
          </a:xfrm>
          <a:prstGeom prst="rect">
            <a:avLst/>
          </a:prstGeom>
          <a:noFill/>
        </p:spPr>
        <p:txBody>
          <a:bodyPr>
            <a:spAutoFit/>
          </a:bodyPr>
          <a:lstStyle/>
          <a:p>
            <a:pPr>
              <a:defRPr/>
            </a:pPr>
            <a:r>
              <a:rPr lang="cs-CZ" sz="3200" dirty="0"/>
              <a:t>             </a:t>
            </a:r>
            <a:r>
              <a:rPr lang="cs-CZ" sz="3600" b="1" dirty="0">
                <a:solidFill>
                  <a:srgbClr val="002060"/>
                </a:solidFill>
                <a:effectLst>
                  <a:outerShdw blurRad="38100" dist="38100" dir="2700000" algn="tl">
                    <a:srgbClr val="000000">
                      <a:alpha val="43137"/>
                    </a:srgbClr>
                  </a:outerShdw>
                </a:effectLst>
              </a:rPr>
              <a:t>SYSTÉM VROZENÉ IMUNITY</a:t>
            </a:r>
          </a:p>
        </p:txBody>
      </p:sp>
      <p:sp>
        <p:nvSpPr>
          <p:cNvPr id="3" name="TextovéPole 2"/>
          <p:cNvSpPr txBox="1"/>
          <p:nvPr/>
        </p:nvSpPr>
        <p:spPr>
          <a:xfrm>
            <a:off x="2424113" y="4149726"/>
            <a:ext cx="7200900" cy="646331"/>
          </a:xfrm>
          <a:prstGeom prst="rect">
            <a:avLst/>
          </a:prstGeom>
          <a:noFill/>
        </p:spPr>
        <p:txBody>
          <a:bodyPr>
            <a:spAutoFit/>
          </a:bodyPr>
          <a:lstStyle/>
          <a:p>
            <a:pPr>
              <a:defRPr/>
            </a:pPr>
            <a:r>
              <a:rPr lang="cs-CZ" sz="3600" b="1" dirty="0">
                <a:solidFill>
                  <a:srgbClr val="002060"/>
                </a:solidFill>
                <a:effectLst>
                  <a:outerShdw blurRad="38100" dist="38100" dir="2700000" algn="tl">
                    <a:srgbClr val="000000">
                      <a:alpha val="43137"/>
                    </a:srgbClr>
                  </a:outerShdw>
                </a:effectLst>
              </a:rPr>
              <a:t>         SYSTÉM ADAPTIVNÍ IMUNITY </a:t>
            </a:r>
          </a:p>
        </p:txBody>
      </p:sp>
      <p:sp>
        <p:nvSpPr>
          <p:cNvPr id="5" name="Obousměrná svislá šipka 4"/>
          <p:cNvSpPr/>
          <p:nvPr/>
        </p:nvSpPr>
        <p:spPr>
          <a:xfrm>
            <a:off x="5663952" y="2781301"/>
            <a:ext cx="648072"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vál 3"/>
          <p:cNvSpPr/>
          <p:nvPr/>
        </p:nvSpPr>
        <p:spPr>
          <a:xfrm>
            <a:off x="3071664" y="1268760"/>
            <a:ext cx="6408712" cy="4536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3431705" y="404664"/>
            <a:ext cx="5729717" cy="707886"/>
          </a:xfrm>
          <a:prstGeom prst="rect">
            <a:avLst/>
          </a:prstGeom>
          <a:noFill/>
        </p:spPr>
        <p:txBody>
          <a:bodyPr wrap="square" rtlCol="0">
            <a:spAutoFit/>
          </a:bodyPr>
          <a:lstStyle/>
          <a:p>
            <a:r>
              <a:rPr lang="cs-CZ" sz="4000" b="1" dirty="0">
                <a:solidFill>
                  <a:srgbClr val="C00000"/>
                </a:solidFill>
                <a:effectLst>
                  <a:outerShdw blurRad="38100" dist="38100" dir="2700000" algn="tl">
                    <a:srgbClr val="000000">
                      <a:alpha val="43137"/>
                    </a:srgbClr>
                  </a:outerShdw>
                </a:effectLst>
              </a:rPr>
              <a:t>  Imunitní systém člověka</a:t>
            </a:r>
          </a:p>
        </p:txBody>
      </p:sp>
    </p:spTree>
    <p:extLst>
      <p:ext uri="{BB962C8B-B14F-4D97-AF65-F5344CB8AC3E}">
        <p14:creationId xmlns:p14="http://schemas.microsoft.com/office/powerpoint/2010/main" val="169041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rgbClr val="002060"/>
                </a:solidFill>
                <a:latin typeface="Lucida Console" panose="020B0609040504020204" pitchFamily="49" charset="0"/>
              </a:rPr>
              <a:t/>
            </a:r>
            <a:br>
              <a:rPr lang="cs-CZ" b="1" dirty="0" smtClean="0">
                <a:solidFill>
                  <a:srgbClr val="002060"/>
                </a:solidFill>
                <a:latin typeface="Lucida Console" panose="020B0609040504020204" pitchFamily="49" charset="0"/>
              </a:rPr>
            </a:br>
            <a:r>
              <a:rPr lang="cs-CZ" b="1" dirty="0" smtClean="0">
                <a:solidFill>
                  <a:srgbClr val="002060"/>
                </a:solidFill>
                <a:latin typeface="Lucida Console" panose="020B0609040504020204" pitchFamily="49" charset="0"/>
              </a:rPr>
              <a:t>IMUNOSENESCENCE</a:t>
            </a:r>
            <a:r>
              <a:rPr lang="cs-CZ" b="1" dirty="0">
                <a:solidFill>
                  <a:srgbClr val="002060"/>
                </a:solidFill>
                <a:latin typeface="Lucida Console" panose="020B0609040504020204" pitchFamily="49" charset="0"/>
              </a:rPr>
              <a:t/>
            </a:r>
            <a:br>
              <a:rPr lang="cs-CZ" b="1" dirty="0">
                <a:solidFill>
                  <a:srgbClr val="002060"/>
                </a:solidFill>
                <a:latin typeface="Lucida Console" panose="020B0609040504020204" pitchFamily="49" charset="0"/>
              </a:rPr>
            </a:br>
            <a:endParaRPr lang="cs-CZ" dirty="0"/>
          </a:p>
        </p:txBody>
      </p:sp>
      <p:sp>
        <p:nvSpPr>
          <p:cNvPr id="3" name="TextovéPole 2"/>
          <p:cNvSpPr txBox="1"/>
          <p:nvPr/>
        </p:nvSpPr>
        <p:spPr>
          <a:xfrm>
            <a:off x="2135560" y="1700809"/>
            <a:ext cx="7920880" cy="4524315"/>
          </a:xfrm>
          <a:prstGeom prst="rect">
            <a:avLst/>
          </a:prstGeom>
          <a:noFill/>
        </p:spPr>
        <p:txBody>
          <a:bodyPr wrap="square" rtlCol="0">
            <a:spAutoFit/>
          </a:bodyPr>
          <a:lstStyle/>
          <a:p>
            <a:r>
              <a:rPr lang="cs-CZ" sz="3200" b="1" dirty="0">
                <a:solidFill>
                  <a:srgbClr val="002060"/>
                </a:solidFill>
              </a:rPr>
              <a:t>S věkem imunitní systém postupně chřadne. Podstatou </a:t>
            </a:r>
            <a:r>
              <a:rPr lang="cs-CZ" sz="3200" b="1" dirty="0">
                <a:solidFill>
                  <a:srgbClr val="C00000"/>
                </a:solidFill>
              </a:rPr>
              <a:t>„</a:t>
            </a:r>
            <a:r>
              <a:rPr lang="cs-CZ" sz="3200" b="1" dirty="0" err="1">
                <a:solidFill>
                  <a:srgbClr val="C00000"/>
                </a:solidFill>
              </a:rPr>
              <a:t>imunosenescence</a:t>
            </a:r>
            <a:r>
              <a:rPr lang="cs-CZ" sz="3200" b="1" dirty="0">
                <a:solidFill>
                  <a:srgbClr val="C00000"/>
                </a:solidFill>
              </a:rPr>
              <a:t>“ </a:t>
            </a:r>
            <a:r>
              <a:rPr lang="cs-CZ" sz="3200" b="1" dirty="0">
                <a:solidFill>
                  <a:srgbClr val="002060"/>
                </a:solidFill>
              </a:rPr>
              <a:t>je </a:t>
            </a:r>
            <a:r>
              <a:rPr lang="cs-CZ" sz="3200" b="1" dirty="0" err="1">
                <a:solidFill>
                  <a:srgbClr val="002060"/>
                </a:solidFill>
              </a:rPr>
              <a:t>dysregulace</a:t>
            </a:r>
            <a:r>
              <a:rPr lang="cs-CZ" sz="3200" b="1" dirty="0">
                <a:solidFill>
                  <a:srgbClr val="002060"/>
                </a:solidFill>
              </a:rPr>
              <a:t> imunitního systému, na níž se podílí involuce primárních imunologických orgánů i vnitřní defekty tvorby, zrání, migrace, homeostázy buněk imunity a jejichž příčinou jsou  i změny epigenetické</a:t>
            </a:r>
          </a:p>
          <a:p>
            <a:r>
              <a:rPr lang="cs-CZ" sz="3200" b="1" dirty="0">
                <a:solidFill>
                  <a:srgbClr val="002060"/>
                </a:solidFill>
              </a:rPr>
              <a:t>Stárnutí je spojeno s chronickým prozánětlivým stavem   </a:t>
            </a:r>
            <a:r>
              <a:rPr lang="cs-CZ" sz="3200" b="1" dirty="0">
                <a:solidFill>
                  <a:srgbClr val="C00000"/>
                </a:solidFill>
              </a:rPr>
              <a:t>(„</a:t>
            </a:r>
            <a:r>
              <a:rPr lang="cs-CZ" sz="3200" b="1" dirty="0" err="1">
                <a:solidFill>
                  <a:srgbClr val="C00000"/>
                </a:solidFill>
              </a:rPr>
              <a:t>inflammaging</a:t>
            </a:r>
            <a:r>
              <a:rPr lang="cs-CZ" sz="3200" b="1" dirty="0">
                <a:solidFill>
                  <a:srgbClr val="C00000"/>
                </a:solidFill>
              </a:rPr>
              <a:t>“)</a:t>
            </a:r>
            <a:r>
              <a:rPr lang="cs-CZ" sz="3200" b="1" dirty="0">
                <a:solidFill>
                  <a:srgbClr val="002060"/>
                </a:solidFill>
              </a:rPr>
              <a:t>.</a:t>
            </a:r>
            <a:endParaRPr lang="cs-CZ" sz="3200" dirty="0"/>
          </a:p>
        </p:txBody>
      </p:sp>
    </p:spTree>
    <p:extLst>
      <p:ext uri="{BB962C8B-B14F-4D97-AF65-F5344CB8AC3E}">
        <p14:creationId xmlns:p14="http://schemas.microsoft.com/office/powerpoint/2010/main" val="2072806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002060"/>
                </a:solidFill>
              </a:rPr>
              <a:t>Inflammaging</a:t>
            </a:r>
            <a:endParaRPr lang="cs-CZ" b="1" dirty="0">
              <a:solidFill>
                <a:srgbClr val="002060"/>
              </a:solidFill>
            </a:endParaRPr>
          </a:p>
        </p:txBody>
      </p:sp>
      <p:sp>
        <p:nvSpPr>
          <p:cNvPr id="3" name="Zástupný symbol pro obsah 2"/>
          <p:cNvSpPr>
            <a:spLocks noGrp="1"/>
          </p:cNvSpPr>
          <p:nvPr>
            <p:ph idx="1"/>
          </p:nvPr>
        </p:nvSpPr>
        <p:spPr>
          <a:xfrm>
            <a:off x="1847528" y="1600200"/>
            <a:ext cx="8363272" cy="4853136"/>
          </a:xfrm>
        </p:spPr>
        <p:txBody>
          <a:bodyPr>
            <a:normAutofit fontScale="77500" lnSpcReduction="20000"/>
          </a:bodyPr>
          <a:lstStyle/>
          <a:p>
            <a:r>
              <a:rPr lang="cs-CZ" dirty="0" smtClean="0">
                <a:solidFill>
                  <a:srgbClr val="002060"/>
                </a:solidFill>
              </a:rPr>
              <a:t>Charakteristický znak </a:t>
            </a:r>
            <a:r>
              <a:rPr lang="cs-CZ" dirty="0" err="1" smtClean="0">
                <a:solidFill>
                  <a:srgbClr val="002060"/>
                </a:solidFill>
              </a:rPr>
              <a:t>imunosenescence</a:t>
            </a:r>
            <a:endParaRPr lang="cs-CZ" dirty="0" smtClean="0">
              <a:solidFill>
                <a:srgbClr val="002060"/>
              </a:solidFill>
            </a:endParaRPr>
          </a:p>
          <a:p>
            <a:r>
              <a:rPr lang="cs-CZ" dirty="0">
                <a:solidFill>
                  <a:srgbClr val="002060"/>
                </a:solidFill>
              </a:rPr>
              <a:t>Chronický, mírný, sterilní zánět </a:t>
            </a:r>
          </a:p>
          <a:p>
            <a:r>
              <a:rPr lang="cs-CZ" dirty="0" smtClean="0">
                <a:solidFill>
                  <a:srgbClr val="002060"/>
                </a:solidFill>
              </a:rPr>
              <a:t>Zvýšení </a:t>
            </a:r>
            <a:r>
              <a:rPr lang="cs-CZ" u="sng" dirty="0" smtClean="0">
                <a:solidFill>
                  <a:srgbClr val="002060"/>
                </a:solidFill>
              </a:rPr>
              <a:t>pro</a:t>
            </a:r>
            <a:r>
              <a:rPr lang="cs-CZ" dirty="0" smtClean="0">
                <a:solidFill>
                  <a:srgbClr val="002060"/>
                </a:solidFill>
              </a:rPr>
              <a:t>- </a:t>
            </a:r>
            <a:r>
              <a:rPr lang="cs-CZ" i="1" dirty="0" smtClean="0">
                <a:solidFill>
                  <a:srgbClr val="002060"/>
                </a:solidFill>
              </a:rPr>
              <a:t>(IL-6, TNF alfa, IL-1 beta) </a:t>
            </a:r>
            <a:r>
              <a:rPr lang="cs-CZ" dirty="0" smtClean="0">
                <a:solidFill>
                  <a:srgbClr val="002060"/>
                </a:solidFill>
              </a:rPr>
              <a:t>i </a:t>
            </a:r>
            <a:r>
              <a:rPr lang="cs-CZ" u="sng" dirty="0" smtClean="0">
                <a:solidFill>
                  <a:srgbClr val="002060"/>
                </a:solidFill>
              </a:rPr>
              <a:t>proti</a:t>
            </a:r>
            <a:r>
              <a:rPr lang="cs-CZ" dirty="0" smtClean="0">
                <a:solidFill>
                  <a:srgbClr val="002060"/>
                </a:solidFill>
              </a:rPr>
              <a:t>-</a:t>
            </a:r>
            <a:r>
              <a:rPr lang="cs-CZ" i="1" dirty="0" smtClean="0">
                <a:solidFill>
                  <a:srgbClr val="002060"/>
                </a:solidFill>
              </a:rPr>
              <a:t>(IL-10) </a:t>
            </a:r>
            <a:r>
              <a:rPr lang="cs-CZ" u="sng" dirty="0" smtClean="0">
                <a:solidFill>
                  <a:srgbClr val="002060"/>
                </a:solidFill>
              </a:rPr>
              <a:t>zánětlivých </a:t>
            </a:r>
            <a:r>
              <a:rPr lang="cs-CZ" u="sng" dirty="0" err="1" smtClean="0">
                <a:solidFill>
                  <a:srgbClr val="002060"/>
                </a:solidFill>
              </a:rPr>
              <a:t>cytokinů</a:t>
            </a:r>
            <a:r>
              <a:rPr lang="cs-CZ" dirty="0" smtClean="0">
                <a:solidFill>
                  <a:srgbClr val="002060"/>
                </a:solidFill>
              </a:rPr>
              <a:t>,</a:t>
            </a:r>
          </a:p>
          <a:p>
            <a:pPr marL="0" indent="0">
              <a:buNone/>
            </a:pPr>
            <a:r>
              <a:rPr lang="cs-CZ" dirty="0">
                <a:solidFill>
                  <a:srgbClr val="002060"/>
                </a:solidFill>
              </a:rPr>
              <a:t> </a:t>
            </a:r>
            <a:r>
              <a:rPr lang="cs-CZ" dirty="0" smtClean="0">
                <a:solidFill>
                  <a:srgbClr val="002060"/>
                </a:solidFill>
              </a:rPr>
              <a:t>   tvořených především mononukleárními fagocyty, ale též  </a:t>
            </a:r>
          </a:p>
          <a:p>
            <a:pPr marL="0" indent="0">
              <a:buNone/>
            </a:pPr>
            <a:r>
              <a:rPr lang="cs-CZ" dirty="0">
                <a:solidFill>
                  <a:srgbClr val="002060"/>
                </a:solidFill>
              </a:rPr>
              <a:t> </a:t>
            </a:r>
            <a:r>
              <a:rPr lang="cs-CZ" dirty="0" smtClean="0">
                <a:solidFill>
                  <a:srgbClr val="002060"/>
                </a:solidFill>
              </a:rPr>
              <a:t>   buňkami svalové a tukové tkáně a v neposlední řadě starými  </a:t>
            </a:r>
          </a:p>
          <a:p>
            <a:pPr marL="0" indent="0">
              <a:buNone/>
            </a:pPr>
            <a:r>
              <a:rPr lang="cs-CZ" dirty="0">
                <a:solidFill>
                  <a:srgbClr val="002060"/>
                </a:solidFill>
              </a:rPr>
              <a:t> </a:t>
            </a:r>
            <a:r>
              <a:rPr lang="cs-CZ" dirty="0" smtClean="0">
                <a:solidFill>
                  <a:srgbClr val="002060"/>
                </a:solidFill>
              </a:rPr>
              <a:t>   buňkami s charakteristickým, se senescencí asociovaným </a:t>
            </a:r>
          </a:p>
          <a:p>
            <a:pPr marL="0" indent="0">
              <a:buNone/>
            </a:pPr>
            <a:r>
              <a:rPr lang="cs-CZ" dirty="0">
                <a:solidFill>
                  <a:srgbClr val="002060"/>
                </a:solidFill>
              </a:rPr>
              <a:t> </a:t>
            </a:r>
            <a:r>
              <a:rPr lang="cs-CZ" dirty="0" smtClean="0">
                <a:solidFill>
                  <a:srgbClr val="002060"/>
                </a:solidFill>
              </a:rPr>
              <a:t>   sekrečním fenotypem.</a:t>
            </a:r>
          </a:p>
          <a:p>
            <a:pPr marL="0" indent="0">
              <a:buNone/>
            </a:pPr>
            <a:endParaRPr lang="cs-CZ" dirty="0" smtClean="0">
              <a:solidFill>
                <a:srgbClr val="002060"/>
              </a:solidFill>
            </a:endParaRPr>
          </a:p>
          <a:p>
            <a:pPr marL="0" indent="0">
              <a:buNone/>
            </a:pPr>
            <a:r>
              <a:rPr lang="cs-CZ" sz="1800" i="1" dirty="0">
                <a:solidFill>
                  <a:srgbClr val="002060"/>
                </a:solidFill>
              </a:rPr>
              <a:t>           </a:t>
            </a:r>
          </a:p>
          <a:p>
            <a:pPr marL="0" indent="0">
              <a:buNone/>
            </a:pPr>
            <a:endParaRPr lang="cs-CZ" sz="1800" i="1" dirty="0"/>
          </a:p>
          <a:p>
            <a:pPr marL="0" indent="0">
              <a:buNone/>
            </a:pPr>
            <a:r>
              <a:rPr lang="cs-CZ" sz="1800" i="1" dirty="0"/>
              <a:t>                                                                       </a:t>
            </a:r>
            <a:r>
              <a:rPr lang="cs-CZ" sz="2100" b="1" i="1" dirty="0"/>
              <a:t>(</a:t>
            </a:r>
            <a:r>
              <a:rPr lang="cs-CZ" sz="2100" b="1" i="1" dirty="0" err="1"/>
              <a:t>Franceschi</a:t>
            </a:r>
            <a:r>
              <a:rPr lang="cs-CZ" sz="2100" b="1" i="1" dirty="0"/>
              <a:t> et al: Ann NY </a:t>
            </a:r>
            <a:r>
              <a:rPr lang="cs-CZ" sz="2100" b="1" i="1" dirty="0" err="1"/>
              <a:t>Acad</a:t>
            </a:r>
            <a:r>
              <a:rPr lang="cs-CZ" sz="2100" b="1" i="1" dirty="0"/>
              <a:t> </a:t>
            </a:r>
            <a:r>
              <a:rPr lang="cs-CZ" sz="2100" b="1" i="1" dirty="0" err="1"/>
              <a:t>Sci</a:t>
            </a:r>
            <a:r>
              <a:rPr lang="cs-CZ" sz="2100" b="1" i="1" dirty="0"/>
              <a:t>  2000; 908: 244- 254</a:t>
            </a:r>
          </a:p>
          <a:p>
            <a:pPr marL="0" indent="0">
              <a:buNone/>
            </a:pPr>
            <a:r>
              <a:rPr lang="cs-CZ" sz="2100" b="1" i="1" dirty="0"/>
              <a:t>                                                              </a:t>
            </a:r>
            <a:r>
              <a:rPr lang="cs-CZ" sz="2100" b="1" i="1" dirty="0" err="1"/>
              <a:t>Franceschi</a:t>
            </a:r>
            <a:r>
              <a:rPr lang="cs-CZ" sz="2100" b="1" i="1" dirty="0"/>
              <a:t> et al: </a:t>
            </a:r>
            <a:r>
              <a:rPr lang="cs-CZ" sz="2100" b="1" i="1" dirty="0" err="1"/>
              <a:t>Trends</a:t>
            </a:r>
            <a:r>
              <a:rPr lang="cs-CZ" sz="2100" b="1" i="1" dirty="0"/>
              <a:t> </a:t>
            </a:r>
            <a:r>
              <a:rPr lang="cs-CZ" sz="2100" b="1" i="1" dirty="0" err="1"/>
              <a:t>Endocrinol</a:t>
            </a:r>
            <a:r>
              <a:rPr lang="cs-CZ" sz="2100" b="1" i="1" dirty="0"/>
              <a:t> </a:t>
            </a:r>
            <a:r>
              <a:rPr lang="cs-CZ" sz="2100" b="1" i="1" dirty="0" err="1"/>
              <a:t>Metab</a:t>
            </a:r>
            <a:r>
              <a:rPr lang="cs-CZ" sz="2100" b="1" i="1" dirty="0"/>
              <a:t> 2017; 28: 199-212)</a:t>
            </a:r>
            <a:r>
              <a:rPr lang="cs-CZ" sz="2100" b="1" dirty="0"/>
              <a:t>  </a:t>
            </a:r>
          </a:p>
          <a:p>
            <a:pPr marL="0" indent="0">
              <a:buNone/>
            </a:pPr>
            <a:r>
              <a:rPr lang="cs-CZ" sz="2100" b="1" dirty="0"/>
              <a:t>    </a:t>
            </a:r>
          </a:p>
        </p:txBody>
      </p:sp>
    </p:spTree>
    <p:extLst>
      <p:ext uri="{BB962C8B-B14F-4D97-AF65-F5344CB8AC3E}">
        <p14:creationId xmlns:p14="http://schemas.microsoft.com/office/powerpoint/2010/main" val="1946586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916100" y="1754814"/>
            <a:ext cx="4432689" cy="2322258"/>
          </a:xfrm>
        </p:spPr>
        <p:txBody>
          <a:bodyPr>
            <a:normAutofit/>
          </a:bodyPr>
          <a:lstStyle/>
          <a:p>
            <a:pPr algn="l"/>
            <a:r>
              <a:rPr lang="cs-CZ" sz="2400" u="sng" dirty="0">
                <a:solidFill>
                  <a:srgbClr val="C00000"/>
                </a:solidFill>
                <a:latin typeface="Broadway" pitchFamily="82" charset="0"/>
              </a:rPr>
              <a:t/>
            </a:r>
            <a:br>
              <a:rPr lang="cs-CZ" sz="2400" u="sng" dirty="0">
                <a:solidFill>
                  <a:srgbClr val="C00000"/>
                </a:solidFill>
                <a:latin typeface="Broadway" pitchFamily="82" charset="0"/>
              </a:rPr>
            </a:br>
            <a:r>
              <a:rPr lang="cs-CZ" sz="2400" u="sng" dirty="0">
                <a:solidFill>
                  <a:srgbClr val="C00000"/>
                </a:solidFill>
                <a:latin typeface="Broadway" pitchFamily="82" charset="0"/>
              </a:rPr>
              <a:t>Horror </a:t>
            </a:r>
            <a:r>
              <a:rPr lang="cs-CZ" sz="2400" dirty="0">
                <a:solidFill>
                  <a:srgbClr val="C00000"/>
                </a:solidFill>
                <a:latin typeface="Broadway" pitchFamily="82" charset="0"/>
              </a:rPr>
              <a:t/>
            </a:r>
            <a:br>
              <a:rPr lang="cs-CZ" sz="2400" dirty="0">
                <a:solidFill>
                  <a:srgbClr val="C00000"/>
                </a:solidFill>
                <a:latin typeface="Broadway" pitchFamily="82" charset="0"/>
              </a:rPr>
            </a:br>
            <a:r>
              <a:rPr lang="cs-CZ" sz="2400" dirty="0">
                <a:solidFill>
                  <a:srgbClr val="C00000"/>
                </a:solidFill>
                <a:latin typeface="Broadway" pitchFamily="82" charset="0"/>
              </a:rPr>
              <a:t>    </a:t>
            </a:r>
            <a:br>
              <a:rPr lang="cs-CZ" sz="2400" dirty="0">
                <a:solidFill>
                  <a:srgbClr val="C00000"/>
                </a:solidFill>
                <a:latin typeface="Broadway" pitchFamily="82" charset="0"/>
              </a:rPr>
            </a:br>
            <a:r>
              <a:rPr lang="cs-CZ" sz="2400" dirty="0">
                <a:solidFill>
                  <a:srgbClr val="C00000"/>
                </a:solidFill>
                <a:latin typeface="Broadway" pitchFamily="82" charset="0"/>
              </a:rPr>
              <a:t>        </a:t>
            </a:r>
            <a:r>
              <a:rPr lang="cs-CZ" sz="2400" u="sng" dirty="0" err="1">
                <a:solidFill>
                  <a:srgbClr val="C00000"/>
                </a:solidFill>
                <a:latin typeface="Broadway" pitchFamily="82" charset="0"/>
              </a:rPr>
              <a:t>autoinflammaticus</a:t>
            </a:r>
            <a:r>
              <a:rPr lang="cs-CZ" sz="2400" u="sng" dirty="0">
                <a:solidFill>
                  <a:srgbClr val="C00000"/>
                </a:solidFill>
                <a:latin typeface="Broadway" pitchFamily="82" charset="0"/>
              </a:rPr>
              <a:t/>
            </a:r>
            <a:br>
              <a:rPr lang="cs-CZ" sz="2400" u="sng" dirty="0">
                <a:solidFill>
                  <a:srgbClr val="C00000"/>
                </a:solidFill>
                <a:latin typeface="Broadway" pitchFamily="82" charset="0"/>
              </a:rPr>
            </a:br>
            <a:r>
              <a:rPr lang="cs-CZ" sz="2400" dirty="0">
                <a:solidFill>
                  <a:srgbClr val="C00000"/>
                </a:solidFill>
                <a:latin typeface="Broadway" pitchFamily="82" charset="0"/>
              </a:rPr>
              <a:t>                             </a:t>
            </a:r>
          </a:p>
        </p:txBody>
      </p:sp>
      <p:pic>
        <p:nvPicPr>
          <p:cNvPr id="5122" name="Picture 2" descr="C:\Documents and Settings\lokaj\Dokumenty\Obrázky\Munch_Scre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978" y="1970839"/>
            <a:ext cx="1944216" cy="247193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405979" y="4239092"/>
            <a:ext cx="1944216" cy="1015663"/>
          </a:xfrm>
          <a:prstGeom prst="rect">
            <a:avLst/>
          </a:prstGeom>
          <a:noFill/>
        </p:spPr>
        <p:txBody>
          <a:bodyPr wrap="square" rtlCol="0">
            <a:spAutoFit/>
          </a:bodyPr>
          <a:lstStyle/>
          <a:p>
            <a:r>
              <a:rPr lang="cs-CZ" sz="1200" b="1" dirty="0"/>
              <a:t>             </a:t>
            </a:r>
          </a:p>
          <a:p>
            <a:endParaRPr lang="cs-CZ" sz="1200" b="1" dirty="0"/>
          </a:p>
          <a:p>
            <a:r>
              <a:rPr lang="cs-CZ" sz="1200" b="1" dirty="0"/>
              <a:t>             Edward </a:t>
            </a:r>
            <a:r>
              <a:rPr lang="cs-CZ" sz="1200" b="1" dirty="0" err="1"/>
              <a:t>Munch</a:t>
            </a:r>
            <a:r>
              <a:rPr lang="cs-CZ" sz="1200" b="1" dirty="0"/>
              <a:t>: </a:t>
            </a:r>
          </a:p>
          <a:p>
            <a:r>
              <a:rPr lang="cs-CZ" sz="1200" dirty="0"/>
              <a:t>              </a:t>
            </a:r>
            <a:r>
              <a:rPr lang="cs-CZ" sz="1200" b="1" dirty="0"/>
              <a:t>„</a:t>
            </a:r>
            <a:r>
              <a:rPr lang="cs-CZ" sz="1200" b="1" dirty="0" err="1"/>
              <a:t>The</a:t>
            </a:r>
            <a:r>
              <a:rPr lang="cs-CZ" sz="1200" b="1" dirty="0"/>
              <a:t> </a:t>
            </a:r>
            <a:r>
              <a:rPr lang="cs-CZ" sz="1200" b="1" dirty="0" err="1"/>
              <a:t>Scream</a:t>
            </a:r>
            <a:r>
              <a:rPr lang="cs-CZ" sz="1200" b="1" dirty="0"/>
              <a:t>“ </a:t>
            </a:r>
          </a:p>
          <a:p>
            <a:r>
              <a:rPr lang="cs-CZ" sz="1200" dirty="0"/>
              <a:t>                1893–1910</a:t>
            </a:r>
          </a:p>
        </p:txBody>
      </p:sp>
      <p:sp>
        <p:nvSpPr>
          <p:cNvPr id="2" name="TextovéPole 1"/>
          <p:cNvSpPr txBox="1"/>
          <p:nvPr/>
        </p:nvSpPr>
        <p:spPr>
          <a:xfrm>
            <a:off x="4151784" y="1052736"/>
            <a:ext cx="3186354" cy="600164"/>
          </a:xfrm>
          <a:prstGeom prst="rect">
            <a:avLst/>
          </a:prstGeom>
          <a:noFill/>
        </p:spPr>
        <p:txBody>
          <a:bodyPr wrap="square" rtlCol="0">
            <a:spAutoFit/>
          </a:bodyPr>
          <a:lstStyle/>
          <a:p>
            <a:r>
              <a:rPr lang="cs-CZ" sz="3000" b="1" dirty="0">
                <a:solidFill>
                  <a:srgbClr val="002060"/>
                </a:solidFill>
              </a:rPr>
              <a:t>   </a:t>
            </a:r>
            <a:r>
              <a:rPr lang="cs-CZ" sz="3300" b="1" dirty="0" err="1">
                <a:solidFill>
                  <a:srgbClr val="002060"/>
                </a:solidFill>
              </a:rPr>
              <a:t>Autoinflamace</a:t>
            </a:r>
            <a:endParaRPr lang="cs-CZ" sz="3300" b="1" dirty="0">
              <a:solidFill>
                <a:srgbClr val="002060"/>
              </a:solidFill>
            </a:endParaRPr>
          </a:p>
        </p:txBody>
      </p:sp>
      <p:sp>
        <p:nvSpPr>
          <p:cNvPr id="4" name="TextovéPole 3"/>
          <p:cNvSpPr txBox="1"/>
          <p:nvPr/>
        </p:nvSpPr>
        <p:spPr>
          <a:xfrm>
            <a:off x="4578929" y="4077072"/>
            <a:ext cx="5808519" cy="1477328"/>
          </a:xfrm>
          <a:prstGeom prst="rect">
            <a:avLst/>
          </a:prstGeom>
          <a:noFill/>
        </p:spPr>
        <p:txBody>
          <a:bodyPr wrap="square" rtlCol="0">
            <a:spAutoFit/>
          </a:bodyPr>
          <a:lstStyle/>
          <a:p>
            <a:r>
              <a:rPr lang="cs-CZ" i="1" dirty="0" err="1"/>
              <a:t>McDermott</a:t>
            </a:r>
            <a:r>
              <a:rPr lang="cs-CZ" i="1" dirty="0"/>
              <a:t> MF et al.: </a:t>
            </a:r>
            <a:r>
              <a:rPr lang="cs-CZ" dirty="0"/>
              <a:t>(Cell 1999; 97: 133- 144)</a:t>
            </a:r>
          </a:p>
          <a:p>
            <a:endParaRPr lang="cs-CZ" dirty="0"/>
          </a:p>
          <a:p>
            <a:r>
              <a:rPr lang="cs-CZ" i="1" dirty="0" err="1"/>
              <a:t>Manthiram</a:t>
            </a:r>
            <a:r>
              <a:rPr lang="cs-CZ" i="1" dirty="0"/>
              <a:t> K et al.: </a:t>
            </a:r>
            <a:r>
              <a:rPr lang="cs-CZ" dirty="0" err="1"/>
              <a:t>The</a:t>
            </a:r>
            <a:r>
              <a:rPr lang="cs-CZ" dirty="0"/>
              <a:t> </a:t>
            </a:r>
            <a:r>
              <a:rPr lang="cs-CZ" dirty="0" err="1"/>
              <a:t>monogenic</a:t>
            </a:r>
            <a:r>
              <a:rPr lang="cs-CZ" dirty="0"/>
              <a:t> </a:t>
            </a:r>
            <a:r>
              <a:rPr lang="cs-CZ" dirty="0" err="1"/>
              <a:t>autoinflammatory</a:t>
            </a:r>
            <a:r>
              <a:rPr lang="cs-CZ" dirty="0"/>
              <a:t> </a:t>
            </a:r>
            <a:r>
              <a:rPr lang="cs-CZ" dirty="0" err="1"/>
              <a:t>diseases</a:t>
            </a:r>
            <a:r>
              <a:rPr lang="cs-CZ" dirty="0"/>
              <a:t> </a:t>
            </a:r>
            <a:r>
              <a:rPr lang="cs-CZ" dirty="0" err="1"/>
              <a:t>define</a:t>
            </a:r>
            <a:r>
              <a:rPr lang="cs-CZ" dirty="0"/>
              <a:t> </a:t>
            </a:r>
            <a:r>
              <a:rPr lang="cs-CZ" dirty="0" err="1"/>
              <a:t>new</a:t>
            </a:r>
            <a:r>
              <a:rPr lang="cs-CZ" dirty="0"/>
              <a:t> </a:t>
            </a:r>
            <a:r>
              <a:rPr lang="cs-CZ" dirty="0" err="1"/>
              <a:t>pathways</a:t>
            </a:r>
            <a:r>
              <a:rPr lang="cs-CZ" dirty="0"/>
              <a:t> in </a:t>
            </a:r>
            <a:r>
              <a:rPr lang="cs-CZ" dirty="0" err="1"/>
              <a:t>human</a:t>
            </a:r>
            <a:r>
              <a:rPr lang="cs-CZ" dirty="0"/>
              <a:t> </a:t>
            </a:r>
            <a:r>
              <a:rPr lang="cs-CZ" dirty="0" err="1"/>
              <a:t>innate</a:t>
            </a:r>
            <a:r>
              <a:rPr lang="cs-CZ" dirty="0"/>
              <a:t> </a:t>
            </a:r>
            <a:r>
              <a:rPr lang="cs-CZ" dirty="0" err="1"/>
              <a:t>immunity</a:t>
            </a:r>
            <a:r>
              <a:rPr lang="cs-CZ" dirty="0"/>
              <a:t> and </a:t>
            </a:r>
            <a:r>
              <a:rPr lang="cs-CZ" dirty="0" err="1"/>
              <a:t>inflammation</a:t>
            </a:r>
            <a:r>
              <a:rPr lang="cs-CZ" dirty="0"/>
              <a:t> </a:t>
            </a:r>
            <a:r>
              <a:rPr lang="cs-CZ" i="1" dirty="0"/>
              <a:t>(</a:t>
            </a:r>
            <a:r>
              <a:rPr lang="cs-CZ" i="1" dirty="0" err="1"/>
              <a:t>Nature</a:t>
            </a:r>
            <a:r>
              <a:rPr lang="cs-CZ" i="1" dirty="0"/>
              <a:t> </a:t>
            </a:r>
            <a:r>
              <a:rPr lang="cs-CZ" i="1" dirty="0" err="1"/>
              <a:t>Immunology</a:t>
            </a:r>
            <a:r>
              <a:rPr lang="cs-CZ" i="1" dirty="0"/>
              <a:t> 2017; 18: 832- 842) </a:t>
            </a:r>
          </a:p>
        </p:txBody>
      </p:sp>
    </p:spTree>
    <p:extLst>
      <p:ext uri="{BB962C8B-B14F-4D97-AF65-F5344CB8AC3E}">
        <p14:creationId xmlns:p14="http://schemas.microsoft.com/office/powerpoint/2010/main" val="1694169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002060"/>
                </a:solidFill>
              </a:rPr>
              <a:t>Autoinflamační</a:t>
            </a:r>
            <a:r>
              <a:rPr lang="cs-CZ" b="1" dirty="0" smtClean="0">
                <a:solidFill>
                  <a:srgbClr val="002060"/>
                </a:solidFill>
              </a:rPr>
              <a:t> syndromy</a:t>
            </a:r>
            <a:endParaRPr lang="cs-CZ" b="1" dirty="0">
              <a:solidFill>
                <a:srgbClr val="002060"/>
              </a:solidFill>
            </a:endParaRPr>
          </a:p>
        </p:txBody>
      </p:sp>
      <p:sp>
        <p:nvSpPr>
          <p:cNvPr id="3" name="Zástupný symbol pro obsah 2"/>
          <p:cNvSpPr>
            <a:spLocks noGrp="1"/>
          </p:cNvSpPr>
          <p:nvPr>
            <p:ph idx="1"/>
          </p:nvPr>
        </p:nvSpPr>
        <p:spPr/>
        <p:txBody>
          <a:bodyPr>
            <a:normAutofit/>
          </a:bodyPr>
          <a:lstStyle/>
          <a:p>
            <a:r>
              <a:rPr lang="cs-CZ" dirty="0" smtClean="0"/>
              <a:t>Poruchy s abnormálně zvýšenou zánětlivou reakcí, které jsou zprostředkovány především buňkami a molekulami systému vrozené imunity u predisponovaných organismů</a:t>
            </a:r>
          </a:p>
          <a:p>
            <a:r>
              <a:rPr lang="cs-CZ" dirty="0" smtClean="0"/>
              <a:t>Jsou důsledkem nadměrné produkce  anebo biologické aktivity zánětlivých mediátorů (především IL-1beta) nebo chybění endogenních inhibitorů.</a:t>
            </a:r>
          </a:p>
          <a:p>
            <a:r>
              <a:rPr lang="cs-CZ" i="1" dirty="0" smtClean="0"/>
              <a:t>Př.: familiární horečka středozemního moře, </a:t>
            </a:r>
            <a:r>
              <a:rPr lang="cs-CZ" i="1" dirty="0" err="1" smtClean="0"/>
              <a:t>kryopyrinopatie</a:t>
            </a:r>
            <a:r>
              <a:rPr lang="cs-CZ" i="1" dirty="0" smtClean="0"/>
              <a:t>, </a:t>
            </a:r>
            <a:r>
              <a:rPr lang="cs-CZ" i="1" dirty="0" err="1" smtClean="0"/>
              <a:t>hyperimunoglobulinemie</a:t>
            </a:r>
            <a:r>
              <a:rPr lang="cs-CZ" i="1" dirty="0" smtClean="0"/>
              <a:t> D, syndromy periodických horeček…. </a:t>
            </a:r>
            <a:endParaRPr lang="cs-CZ" i="1" dirty="0"/>
          </a:p>
        </p:txBody>
      </p:sp>
    </p:spTree>
    <p:extLst>
      <p:ext uri="{BB962C8B-B14F-4D97-AF65-F5344CB8AC3E}">
        <p14:creationId xmlns:p14="http://schemas.microsoft.com/office/powerpoint/2010/main" val="1784954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700" b="1" dirty="0" err="1">
                <a:solidFill>
                  <a:srgbClr val="002060"/>
                </a:solidFill>
              </a:rPr>
              <a:t>Autoinflamace</a:t>
            </a:r>
            <a:r>
              <a:rPr lang="cs-CZ" sz="2700" b="1" dirty="0">
                <a:solidFill>
                  <a:srgbClr val="002060"/>
                </a:solidFill>
              </a:rPr>
              <a:t> a </a:t>
            </a:r>
            <a:r>
              <a:rPr lang="cs-CZ" sz="2700" b="1" dirty="0" err="1">
                <a:solidFill>
                  <a:srgbClr val="002060"/>
                </a:solidFill>
              </a:rPr>
              <a:t>autoimunizace</a:t>
            </a:r>
            <a:r>
              <a:rPr lang="cs-CZ" sz="2700" b="1" dirty="0">
                <a:solidFill>
                  <a:srgbClr val="002060"/>
                </a:solidFill>
              </a:rPr>
              <a:t> v </a:t>
            </a:r>
            <a:r>
              <a:rPr lang="cs-CZ" sz="2700" b="1" dirty="0" err="1">
                <a:solidFill>
                  <a:srgbClr val="002060"/>
                </a:solidFill>
              </a:rPr>
              <a:t>patogenéze</a:t>
            </a:r>
            <a:r>
              <a:rPr lang="cs-CZ" sz="2700" b="1" dirty="0">
                <a:solidFill>
                  <a:srgbClr val="002060"/>
                </a:solidFill>
              </a:rPr>
              <a:t> chorob</a:t>
            </a:r>
            <a:br>
              <a:rPr lang="cs-CZ" sz="2700" b="1" dirty="0">
                <a:solidFill>
                  <a:srgbClr val="002060"/>
                </a:solidFill>
              </a:rPr>
            </a:br>
            <a:r>
              <a:rPr lang="cs-CZ" sz="1500" i="1" dirty="0"/>
              <a:t>(</a:t>
            </a:r>
            <a:r>
              <a:rPr lang="cs-CZ" sz="1500" i="1" dirty="0" err="1"/>
              <a:t>Peckham</a:t>
            </a:r>
            <a:r>
              <a:rPr lang="cs-CZ" sz="1500" i="1" dirty="0"/>
              <a:t> D et al.: </a:t>
            </a:r>
            <a:r>
              <a:rPr lang="cs-CZ" sz="1500" i="1" dirty="0" err="1"/>
              <a:t>The</a:t>
            </a:r>
            <a:r>
              <a:rPr lang="cs-CZ" sz="1500" i="1" dirty="0"/>
              <a:t> </a:t>
            </a:r>
            <a:r>
              <a:rPr lang="cs-CZ" sz="1500" i="1" dirty="0" err="1"/>
              <a:t>burgeoing</a:t>
            </a:r>
            <a:r>
              <a:rPr lang="cs-CZ" sz="1500" i="1" dirty="0"/>
              <a:t> </a:t>
            </a:r>
            <a:r>
              <a:rPr lang="cs-CZ" sz="1500" i="1" dirty="0" err="1"/>
              <a:t>field</a:t>
            </a:r>
            <a:r>
              <a:rPr lang="cs-CZ" sz="1500" i="1" dirty="0"/>
              <a:t> </a:t>
            </a:r>
            <a:r>
              <a:rPr lang="cs-CZ" sz="1500" i="1" dirty="0" err="1"/>
              <a:t>of</a:t>
            </a:r>
            <a:r>
              <a:rPr lang="cs-CZ" sz="1500" i="1" dirty="0"/>
              <a:t> </a:t>
            </a:r>
            <a:r>
              <a:rPr lang="cs-CZ" sz="1500" i="1" dirty="0" err="1"/>
              <a:t>innate</a:t>
            </a:r>
            <a:r>
              <a:rPr lang="cs-CZ" sz="1500" i="1" dirty="0"/>
              <a:t> </a:t>
            </a:r>
            <a:r>
              <a:rPr lang="cs-CZ" sz="1500" i="1" dirty="0" err="1"/>
              <a:t>immune-mediated</a:t>
            </a:r>
            <a:r>
              <a:rPr lang="cs-CZ" sz="1500" i="1" dirty="0"/>
              <a:t> </a:t>
            </a:r>
            <a:r>
              <a:rPr lang="cs-CZ" sz="1500" i="1" dirty="0" err="1"/>
              <a:t>disease</a:t>
            </a:r>
            <a:r>
              <a:rPr lang="cs-CZ" sz="1500" i="1" dirty="0"/>
              <a:t> and </a:t>
            </a:r>
            <a:r>
              <a:rPr lang="cs-CZ" sz="1500" i="1" dirty="0" err="1"/>
              <a:t>autoinflammation</a:t>
            </a:r>
            <a:r>
              <a:rPr lang="cs-CZ" sz="1500" i="1" dirty="0"/>
              <a:t>.</a:t>
            </a:r>
            <a:br>
              <a:rPr lang="cs-CZ" sz="1500" i="1" dirty="0"/>
            </a:br>
            <a:r>
              <a:rPr lang="cs-CZ" sz="1500" i="1" dirty="0"/>
              <a:t>J </a:t>
            </a:r>
            <a:r>
              <a:rPr lang="cs-CZ" sz="1500" i="1" dirty="0" err="1"/>
              <a:t>Pathol</a:t>
            </a:r>
            <a:r>
              <a:rPr lang="cs-CZ" sz="1500" i="1" dirty="0"/>
              <a:t> 2017; 241: 123 – 139)</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7621" y="2226469"/>
            <a:ext cx="3696761" cy="3263504"/>
          </a:xfrm>
        </p:spPr>
      </p:pic>
    </p:spTree>
    <p:extLst>
      <p:ext uri="{BB962C8B-B14F-4D97-AF65-F5344CB8AC3E}">
        <p14:creationId xmlns:p14="http://schemas.microsoft.com/office/powerpoint/2010/main" val="8974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79003" y="1279282"/>
            <a:ext cx="8509485" cy="3949919"/>
          </a:xfrm>
        </p:spPr>
        <p:txBody>
          <a:bodyPr>
            <a:normAutofit fontScale="90000"/>
          </a:bodyPr>
          <a:lstStyle/>
          <a:p>
            <a:r>
              <a:rPr lang="cs-CZ" altLang="cs-CZ" sz="2700" dirty="0">
                <a:solidFill>
                  <a:srgbClr val="C00000"/>
                </a:solidFill>
                <a:effectLst>
                  <a:outerShdw blurRad="38100" dist="38100" dir="2700000" algn="tl">
                    <a:srgbClr val="000000">
                      <a:alpha val="43137"/>
                    </a:srgbClr>
                  </a:outerShdw>
                </a:effectLst>
              </a:rPr>
              <a:t>                       Dochází v systému vrozené imunity </a:t>
            </a:r>
            <a:br>
              <a:rPr lang="cs-CZ" altLang="cs-CZ" sz="2700" dirty="0">
                <a:solidFill>
                  <a:srgbClr val="C00000"/>
                </a:solidFill>
                <a:effectLst>
                  <a:outerShdw blurRad="38100" dist="38100" dir="2700000" algn="tl">
                    <a:srgbClr val="000000">
                      <a:alpha val="43137"/>
                    </a:srgbClr>
                  </a:outerShdw>
                </a:effectLst>
              </a:rPr>
            </a:br>
            <a:r>
              <a:rPr lang="cs-CZ" altLang="cs-CZ" sz="2700" dirty="0">
                <a:solidFill>
                  <a:srgbClr val="C00000"/>
                </a:solidFill>
                <a:effectLst>
                  <a:outerShdw blurRad="38100" dist="38100" dir="2700000" algn="tl">
                    <a:srgbClr val="000000">
                      <a:alpha val="43137"/>
                    </a:srgbClr>
                  </a:outerShdw>
                </a:effectLst>
              </a:rPr>
              <a:t>                             k adaptivním změnám?</a:t>
            </a:r>
            <a:br>
              <a:rPr lang="cs-CZ" altLang="cs-CZ" sz="2700" dirty="0">
                <a:solidFill>
                  <a:srgbClr val="C00000"/>
                </a:solidFill>
                <a:effectLst>
                  <a:outerShdw blurRad="38100" dist="38100" dir="2700000" algn="tl">
                    <a:srgbClr val="000000">
                      <a:alpha val="43137"/>
                    </a:srgbClr>
                  </a:outerShdw>
                </a:effectLst>
              </a:rPr>
            </a:br>
            <a:r>
              <a:rPr lang="cs-CZ" altLang="cs-CZ" sz="2700" dirty="0">
                <a:solidFill>
                  <a:srgbClr val="C00000"/>
                </a:solidFill>
                <a:effectLst>
                  <a:outerShdw blurRad="38100" dist="38100" dir="2700000" algn="tl">
                    <a:srgbClr val="000000">
                      <a:alpha val="43137"/>
                    </a:srgbClr>
                  </a:outerShdw>
                </a:effectLst>
              </a:rPr>
              <a:t>               Existuje paměť i na úrovni vrozené imunity?</a:t>
            </a:r>
            <a:r>
              <a:rPr lang="cs-CZ" sz="2700" dirty="0">
                <a:solidFill>
                  <a:srgbClr val="C00000"/>
                </a:solidFill>
                <a:effectLst>
                  <a:outerShdw blurRad="38100" dist="38100" dir="2700000" algn="tl">
                    <a:srgbClr val="000000">
                      <a:alpha val="43137"/>
                    </a:srgbClr>
                  </a:outerShdw>
                </a:effectLst>
              </a:rPr>
              <a:t/>
            </a:r>
            <a:br>
              <a:rPr lang="cs-CZ" sz="2700" dirty="0">
                <a:solidFill>
                  <a:srgbClr val="C00000"/>
                </a:solidFill>
                <a:effectLst>
                  <a:outerShdw blurRad="38100" dist="38100" dir="2700000" algn="tl">
                    <a:srgbClr val="000000">
                      <a:alpha val="43137"/>
                    </a:srgbClr>
                  </a:outerShdw>
                </a:effectLst>
              </a:rPr>
            </a:br>
            <a:r>
              <a:rPr lang="cs-CZ" sz="2700" dirty="0">
                <a:solidFill>
                  <a:srgbClr val="C00000"/>
                </a:solidFill>
                <a:effectLst>
                  <a:outerShdw blurRad="38100" dist="38100" dir="2700000" algn="tl">
                    <a:srgbClr val="000000">
                      <a:alpha val="43137"/>
                    </a:srgbClr>
                  </a:outerShdw>
                </a:effectLst>
              </a:rPr>
              <a:t/>
            </a:r>
            <a:br>
              <a:rPr lang="cs-CZ" sz="2700" dirty="0">
                <a:solidFill>
                  <a:srgbClr val="C00000"/>
                </a:solidFill>
                <a:effectLst>
                  <a:outerShdw blurRad="38100" dist="38100" dir="2700000" algn="tl">
                    <a:srgbClr val="000000">
                      <a:alpha val="43137"/>
                    </a:srgbClr>
                  </a:outerShdw>
                </a:effectLst>
              </a:rPr>
            </a:br>
            <a:r>
              <a:rPr lang="cs-CZ" sz="3300" dirty="0">
                <a:solidFill>
                  <a:srgbClr val="C00000"/>
                </a:solidFill>
                <a:effectLst>
                  <a:outerShdw blurRad="38100" dist="38100" dir="2700000" algn="tl">
                    <a:srgbClr val="000000">
                      <a:alpha val="43137"/>
                    </a:srgbClr>
                  </a:outerShdw>
                </a:effectLst>
              </a:rPr>
              <a:t>                       </a:t>
            </a:r>
            <a:r>
              <a:rPr lang="cs-CZ" sz="1800" i="1" dirty="0">
                <a:solidFill>
                  <a:srgbClr val="002060"/>
                </a:solidFill>
              </a:rPr>
              <a:t>„</a:t>
            </a:r>
            <a:r>
              <a:rPr lang="cs-CZ" sz="2325" i="1" dirty="0">
                <a:solidFill>
                  <a:srgbClr val="002060"/>
                </a:solidFill>
              </a:rPr>
              <a:t>Adaptivní změny jsou vázány s obecnou  </a:t>
            </a:r>
            <a:br>
              <a:rPr lang="cs-CZ" sz="2325" i="1" dirty="0">
                <a:solidFill>
                  <a:srgbClr val="002060"/>
                </a:solidFill>
              </a:rPr>
            </a:br>
            <a:r>
              <a:rPr lang="cs-CZ" sz="2325" i="1" dirty="0">
                <a:solidFill>
                  <a:srgbClr val="002060"/>
                </a:solidFill>
              </a:rPr>
              <a:t>                                  schopností  biologických systémů zapamatovat si </a:t>
            </a:r>
            <a:br>
              <a:rPr lang="cs-CZ" sz="2325" i="1" dirty="0">
                <a:solidFill>
                  <a:srgbClr val="002060"/>
                </a:solidFill>
              </a:rPr>
            </a:br>
            <a:r>
              <a:rPr lang="cs-CZ" sz="2325" i="1" dirty="0">
                <a:solidFill>
                  <a:srgbClr val="002060"/>
                </a:solidFill>
              </a:rPr>
              <a:t>                                  prožitou zkušenost a účinněji reagovat na </a:t>
            </a:r>
            <a:br>
              <a:rPr lang="cs-CZ" sz="2325" i="1" dirty="0">
                <a:solidFill>
                  <a:srgbClr val="002060"/>
                </a:solidFill>
              </a:rPr>
            </a:br>
            <a:r>
              <a:rPr lang="cs-CZ" sz="2325" i="1" dirty="0">
                <a:solidFill>
                  <a:srgbClr val="002060"/>
                </a:solidFill>
              </a:rPr>
              <a:t>                                  opakované podněty kvantitativní i  kvalitativní  </a:t>
            </a:r>
            <a:br>
              <a:rPr lang="cs-CZ" sz="2325" i="1" dirty="0">
                <a:solidFill>
                  <a:srgbClr val="002060"/>
                </a:solidFill>
              </a:rPr>
            </a:br>
            <a:r>
              <a:rPr lang="cs-CZ" sz="2325" i="1" dirty="0">
                <a:solidFill>
                  <a:srgbClr val="002060"/>
                </a:solidFill>
              </a:rPr>
              <a:t>                                  změnou“.</a:t>
            </a:r>
            <a:r>
              <a:rPr lang="cs-CZ" sz="2325" dirty="0">
                <a:solidFill>
                  <a:srgbClr val="002060"/>
                </a:solidFill>
              </a:rPr>
              <a:t/>
            </a:r>
            <a:br>
              <a:rPr lang="cs-CZ" sz="2325" dirty="0">
                <a:solidFill>
                  <a:srgbClr val="002060"/>
                </a:solidFill>
              </a:rPr>
            </a:br>
            <a:r>
              <a:rPr lang="cs-CZ" sz="2325" dirty="0">
                <a:solidFill>
                  <a:srgbClr val="002060"/>
                </a:solidFill>
              </a:rPr>
              <a:t/>
            </a:r>
            <a:br>
              <a:rPr lang="cs-CZ" sz="2325" dirty="0">
                <a:solidFill>
                  <a:srgbClr val="002060"/>
                </a:solidFill>
              </a:rPr>
            </a:br>
            <a:r>
              <a:rPr lang="cs-CZ" sz="2700" dirty="0">
                <a:solidFill>
                  <a:srgbClr val="002060"/>
                </a:solidFill>
              </a:rPr>
              <a:t>   </a:t>
            </a:r>
            <a:endParaRPr lang="cs-CZ" sz="2400" dirty="0">
              <a:solidFill>
                <a:srgbClr val="C00000"/>
              </a:solidFill>
            </a:endParaRPr>
          </a:p>
        </p:txBody>
      </p:sp>
      <p:sp>
        <p:nvSpPr>
          <p:cNvPr id="3" name="Zástupný symbol pro text 2"/>
          <p:cNvSpPr>
            <a:spLocks noGrp="1"/>
          </p:cNvSpPr>
          <p:nvPr>
            <p:ph type="body" idx="1"/>
          </p:nvPr>
        </p:nvSpPr>
        <p:spPr>
          <a:xfrm>
            <a:off x="4491403" y="5229200"/>
            <a:ext cx="5755685" cy="864096"/>
          </a:xfrm>
        </p:spPr>
        <p:txBody>
          <a:bodyPr>
            <a:normAutofit fontScale="25000" lnSpcReduction="20000"/>
          </a:bodyPr>
          <a:lstStyle/>
          <a:p>
            <a:endParaRPr lang="cs-CZ" i="1" dirty="0" smtClean="0">
              <a:solidFill>
                <a:schemeClr val="tx1"/>
              </a:solidFill>
            </a:endParaRPr>
          </a:p>
          <a:p>
            <a:r>
              <a:rPr lang="cs-CZ" i="1" dirty="0" smtClean="0">
                <a:solidFill>
                  <a:schemeClr val="tx1"/>
                </a:solidFill>
              </a:rPr>
              <a:t>            </a:t>
            </a:r>
          </a:p>
          <a:p>
            <a:r>
              <a:rPr lang="cs-CZ" i="1" dirty="0">
                <a:solidFill>
                  <a:schemeClr val="tx1"/>
                </a:solidFill>
              </a:rPr>
              <a:t> </a:t>
            </a:r>
            <a:r>
              <a:rPr lang="cs-CZ" i="1" dirty="0" smtClean="0">
                <a:solidFill>
                  <a:schemeClr val="tx1"/>
                </a:solidFill>
              </a:rPr>
              <a:t>  </a:t>
            </a:r>
          </a:p>
          <a:p>
            <a:r>
              <a:rPr lang="cs-CZ" i="1" dirty="0" smtClean="0">
                <a:solidFill>
                  <a:schemeClr val="tx1"/>
                </a:solidFill>
              </a:rPr>
              <a:t>                                                             </a:t>
            </a:r>
            <a:r>
              <a:rPr lang="cs-CZ" sz="6000" i="1" dirty="0">
                <a:solidFill>
                  <a:schemeClr val="tx1"/>
                </a:solidFill>
              </a:rPr>
              <a:t>Jaroslav </a:t>
            </a:r>
            <a:r>
              <a:rPr lang="cs-CZ" sz="6000" i="1" dirty="0" err="1">
                <a:solidFill>
                  <a:schemeClr val="tx1"/>
                </a:solidFill>
              </a:rPr>
              <a:t>Šterzl</a:t>
            </a:r>
            <a:r>
              <a:rPr lang="cs-CZ" sz="6000" i="1" dirty="0">
                <a:solidFill>
                  <a:schemeClr val="tx1"/>
                </a:solidFill>
              </a:rPr>
              <a:t>: Imunitní systém a jeho fyziologické funkce</a:t>
            </a:r>
          </a:p>
          <a:p>
            <a:r>
              <a:rPr lang="cs-CZ" sz="6000" i="1" dirty="0">
                <a:solidFill>
                  <a:schemeClr val="tx1"/>
                </a:solidFill>
              </a:rPr>
              <a:t>                  (Česká imunologická společnost, Praha, 1993</a:t>
            </a:r>
            <a:r>
              <a:rPr lang="cs-CZ" sz="6000" i="1" dirty="0"/>
              <a:t>)</a:t>
            </a:r>
          </a:p>
          <a:p>
            <a:endParaRPr lang="cs-CZ" sz="6000" i="1" dirty="0"/>
          </a:p>
        </p:txBody>
      </p:sp>
      <p:sp>
        <p:nvSpPr>
          <p:cNvPr id="4" name="TextovéPole 3"/>
          <p:cNvSpPr txBox="1"/>
          <p:nvPr/>
        </p:nvSpPr>
        <p:spPr>
          <a:xfrm>
            <a:off x="1715234" y="5057776"/>
            <a:ext cx="2584939" cy="323165"/>
          </a:xfrm>
          <a:prstGeom prst="rect">
            <a:avLst/>
          </a:prstGeom>
          <a:noFill/>
        </p:spPr>
        <p:txBody>
          <a:bodyPr wrap="square" rtlCol="0">
            <a:spAutoFit/>
          </a:bodyPr>
          <a:lstStyle/>
          <a:p>
            <a:r>
              <a:rPr lang="cs-CZ" altLang="cs-CZ" sz="1500" dirty="0">
                <a:solidFill>
                  <a:srgbClr val="002060"/>
                </a:solidFill>
              </a:rPr>
              <a:t>Jaroslav </a:t>
            </a:r>
            <a:r>
              <a:rPr lang="cs-CZ" altLang="cs-CZ" sz="1500" dirty="0" err="1">
                <a:solidFill>
                  <a:srgbClr val="002060"/>
                </a:solidFill>
              </a:rPr>
              <a:t>Šterzl</a:t>
            </a:r>
            <a:r>
              <a:rPr lang="cs-CZ" altLang="cs-CZ" sz="1500" dirty="0">
                <a:solidFill>
                  <a:srgbClr val="002060"/>
                </a:solidFill>
              </a:rPr>
              <a:t> 1925-2012</a:t>
            </a:r>
            <a:endParaRPr lang="cs-CZ" sz="2700" dirty="0"/>
          </a:p>
        </p:txBody>
      </p:sp>
      <p:pic>
        <p:nvPicPr>
          <p:cNvPr id="5" name="Picture 2" descr="C:\Users\Uživatel\Pictures\FOTOGRAFIE\Prof. J. Šterz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552" y="2866100"/>
            <a:ext cx="1588046" cy="196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77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lokaj\Dokumenty\Obrázky\Burnet_in_the_l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652" y="1862826"/>
            <a:ext cx="2605734" cy="2052228"/>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073" y="1568472"/>
            <a:ext cx="2557221" cy="199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391" y="4023068"/>
            <a:ext cx="1896708" cy="190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963652" y="4023068"/>
            <a:ext cx="2754306" cy="1315745"/>
          </a:xfrm>
          <a:prstGeom prst="rect">
            <a:avLst/>
          </a:prstGeom>
          <a:noFill/>
        </p:spPr>
        <p:txBody>
          <a:bodyPr wrap="square" rtlCol="0">
            <a:spAutoFit/>
          </a:bodyPr>
          <a:lstStyle/>
          <a:p>
            <a:endParaRPr lang="cs-CZ" sz="1350" dirty="0">
              <a:latin typeface="Bookman Old Style" panose="02050604050505020204" pitchFamily="18" charset="0"/>
            </a:endParaRPr>
          </a:p>
          <a:p>
            <a:endParaRPr lang="cs-CZ" sz="1350" dirty="0">
              <a:latin typeface="Bookman Old Style" panose="02050604050505020204" pitchFamily="18" charset="0"/>
            </a:endParaRPr>
          </a:p>
          <a:p>
            <a:r>
              <a:rPr lang="cs-CZ" sz="1350" dirty="0">
                <a:latin typeface="Bookman Old Style" panose="02050604050505020204" pitchFamily="18" charset="0"/>
              </a:rPr>
              <a:t>F.M. </a:t>
            </a:r>
            <a:r>
              <a:rPr lang="cs-CZ" sz="1350" dirty="0" err="1">
                <a:latin typeface="Bookman Old Style" panose="02050604050505020204" pitchFamily="18" charset="0"/>
              </a:rPr>
              <a:t>Burnet</a:t>
            </a:r>
            <a:r>
              <a:rPr lang="cs-CZ" sz="1350" dirty="0">
                <a:latin typeface="Bookman Old Style" panose="02050604050505020204" pitchFamily="18" charset="0"/>
              </a:rPr>
              <a:t>, F. </a:t>
            </a:r>
            <a:r>
              <a:rPr lang="cs-CZ" sz="1350" dirty="0" err="1">
                <a:latin typeface="Bookman Old Style" panose="02050604050505020204" pitchFamily="18" charset="0"/>
              </a:rPr>
              <a:t>Fenner</a:t>
            </a:r>
            <a:r>
              <a:rPr lang="cs-CZ" sz="1350" dirty="0">
                <a:latin typeface="Bookman Old Style" panose="02050604050505020204" pitchFamily="18" charset="0"/>
              </a:rPr>
              <a:t>:</a:t>
            </a:r>
          </a:p>
          <a:p>
            <a:r>
              <a:rPr lang="cs-CZ" sz="1350" b="1" dirty="0" err="1">
                <a:latin typeface="Bookman Old Style" panose="02050604050505020204" pitchFamily="18" charset="0"/>
              </a:rPr>
              <a:t>The</a:t>
            </a:r>
            <a:r>
              <a:rPr lang="cs-CZ" sz="1350" b="1" dirty="0">
                <a:latin typeface="Bookman Old Style" panose="02050604050505020204" pitchFamily="18" charset="0"/>
              </a:rPr>
              <a:t> </a:t>
            </a:r>
            <a:r>
              <a:rPr lang="cs-CZ" sz="1350" b="1" dirty="0" err="1">
                <a:latin typeface="Bookman Old Style" panose="02050604050505020204" pitchFamily="18" charset="0"/>
              </a:rPr>
              <a:t>production</a:t>
            </a:r>
            <a:r>
              <a:rPr lang="cs-CZ" sz="1350" b="1" dirty="0">
                <a:latin typeface="Bookman Old Style" panose="02050604050505020204" pitchFamily="18" charset="0"/>
              </a:rPr>
              <a:t> </a:t>
            </a:r>
            <a:r>
              <a:rPr lang="cs-CZ" sz="1350" b="1" dirty="0" err="1">
                <a:latin typeface="Bookman Old Style" panose="02050604050505020204" pitchFamily="18" charset="0"/>
              </a:rPr>
              <a:t>of</a:t>
            </a:r>
            <a:r>
              <a:rPr lang="cs-CZ" sz="1350" b="1" dirty="0">
                <a:latin typeface="Bookman Old Style" panose="02050604050505020204" pitchFamily="18" charset="0"/>
              </a:rPr>
              <a:t> </a:t>
            </a:r>
            <a:r>
              <a:rPr lang="cs-CZ" sz="1350" b="1" dirty="0" err="1">
                <a:latin typeface="Bookman Old Style" panose="02050604050505020204" pitchFamily="18" charset="0"/>
              </a:rPr>
              <a:t>antibodies</a:t>
            </a:r>
            <a:endParaRPr lang="cs-CZ" sz="1350" b="1" dirty="0">
              <a:latin typeface="Bookman Old Style" panose="02050604050505020204" pitchFamily="18" charset="0"/>
            </a:endParaRPr>
          </a:p>
          <a:p>
            <a:r>
              <a:rPr lang="cs-CZ" sz="1200" i="1" dirty="0">
                <a:latin typeface="Bookman Old Style" panose="02050604050505020204" pitchFamily="18" charset="0"/>
              </a:rPr>
              <a:t>(</a:t>
            </a:r>
            <a:r>
              <a:rPr lang="cs-CZ" sz="1200" i="1" dirty="0" err="1">
                <a:latin typeface="Bookman Old Style" panose="02050604050505020204" pitchFamily="18" charset="0"/>
              </a:rPr>
              <a:t>Macmillan</a:t>
            </a:r>
            <a:r>
              <a:rPr lang="cs-CZ" sz="1200" i="1" dirty="0">
                <a:latin typeface="Bookman Old Style" panose="02050604050505020204" pitchFamily="18" charset="0"/>
              </a:rPr>
              <a:t>, Melbourne, 1949)</a:t>
            </a:r>
          </a:p>
        </p:txBody>
      </p:sp>
      <p:sp>
        <p:nvSpPr>
          <p:cNvPr id="8" name="TextovéPole 7"/>
          <p:cNvSpPr txBox="1"/>
          <p:nvPr/>
        </p:nvSpPr>
        <p:spPr>
          <a:xfrm>
            <a:off x="6744072" y="3753038"/>
            <a:ext cx="2052228" cy="461665"/>
          </a:xfrm>
          <a:prstGeom prst="rect">
            <a:avLst/>
          </a:prstGeom>
          <a:noFill/>
        </p:spPr>
        <p:txBody>
          <a:bodyPr wrap="square" rtlCol="0">
            <a:spAutoFit/>
          </a:bodyPr>
          <a:lstStyle/>
          <a:p>
            <a:r>
              <a:rPr lang="cs-CZ" sz="1200" b="1" i="1" dirty="0" err="1">
                <a:latin typeface="Bookman Old Style" panose="02050604050505020204" pitchFamily="18" charset="0"/>
              </a:rPr>
              <a:t>Phage</a:t>
            </a:r>
            <a:r>
              <a:rPr lang="cs-CZ" sz="1200" b="1" i="1" dirty="0">
                <a:latin typeface="Bookman Old Style" panose="02050604050505020204" pitchFamily="18" charset="0"/>
              </a:rPr>
              <a:t> C16 </a:t>
            </a:r>
            <a:r>
              <a:rPr lang="cs-CZ" sz="1200" dirty="0">
                <a:latin typeface="Bookman Old Style" panose="02050604050505020204" pitchFamily="18" charset="0"/>
              </a:rPr>
              <a:t>(</a:t>
            </a:r>
            <a:r>
              <a:rPr lang="cs-CZ" sz="1200" dirty="0" err="1">
                <a:latin typeface="Bookman Old Style" panose="02050604050505020204" pitchFamily="18" charset="0"/>
              </a:rPr>
              <a:t>rabbit</a:t>
            </a:r>
            <a:r>
              <a:rPr lang="cs-CZ" sz="1200" dirty="0">
                <a:latin typeface="Bookman Old Style" panose="02050604050505020204" pitchFamily="18" charset="0"/>
              </a:rPr>
              <a:t> –  </a:t>
            </a:r>
            <a:r>
              <a:rPr lang="cs-CZ" sz="1200" dirty="0" err="1">
                <a:latin typeface="Bookman Old Style" panose="02050604050505020204" pitchFamily="18" charset="0"/>
              </a:rPr>
              <a:t>i.v</a:t>
            </a:r>
            <a:r>
              <a:rPr lang="cs-CZ" sz="1200" dirty="0">
                <a:latin typeface="Bookman Old Style" panose="02050604050505020204" pitchFamily="18" charset="0"/>
              </a:rPr>
              <a:t>.)</a:t>
            </a:r>
          </a:p>
        </p:txBody>
      </p:sp>
      <p:sp>
        <p:nvSpPr>
          <p:cNvPr id="9" name="TextovéPole 8"/>
          <p:cNvSpPr txBox="1"/>
          <p:nvPr/>
        </p:nvSpPr>
        <p:spPr>
          <a:xfrm>
            <a:off x="6636060" y="1214754"/>
            <a:ext cx="2888940" cy="300082"/>
          </a:xfrm>
          <a:prstGeom prst="rect">
            <a:avLst/>
          </a:prstGeom>
          <a:noFill/>
        </p:spPr>
        <p:txBody>
          <a:bodyPr wrap="square" rtlCol="0">
            <a:spAutoFit/>
          </a:bodyPr>
          <a:lstStyle/>
          <a:p>
            <a:r>
              <a:rPr lang="cs-CZ" sz="1350" dirty="0"/>
              <a:t> </a:t>
            </a:r>
            <a:r>
              <a:rPr lang="cs-CZ" sz="1350" b="1" i="1" dirty="0" err="1">
                <a:latin typeface="Bookman Old Style" panose="02050604050505020204" pitchFamily="18" charset="0"/>
              </a:rPr>
              <a:t>Staphylococcal</a:t>
            </a:r>
            <a:r>
              <a:rPr lang="cs-CZ" sz="1350" b="1" i="1" dirty="0">
                <a:latin typeface="Bookman Old Style" panose="02050604050505020204" pitchFamily="18" charset="0"/>
              </a:rPr>
              <a:t>  toxoid</a:t>
            </a:r>
          </a:p>
        </p:txBody>
      </p:sp>
      <p:sp>
        <p:nvSpPr>
          <p:cNvPr id="2" name="TextovéPole 1"/>
          <p:cNvSpPr txBox="1"/>
          <p:nvPr/>
        </p:nvSpPr>
        <p:spPr>
          <a:xfrm>
            <a:off x="2801634" y="1160750"/>
            <a:ext cx="3666150" cy="507831"/>
          </a:xfrm>
          <a:prstGeom prst="rect">
            <a:avLst/>
          </a:prstGeom>
          <a:noFill/>
        </p:spPr>
        <p:txBody>
          <a:bodyPr wrap="square" rtlCol="0">
            <a:spAutoFit/>
          </a:bodyPr>
          <a:lstStyle/>
          <a:p>
            <a:r>
              <a:rPr lang="cs-CZ" sz="2700" b="1" dirty="0">
                <a:solidFill>
                  <a:srgbClr val="002060"/>
                </a:solidFill>
                <a:effectLst>
                  <a:outerShdw blurRad="38100" dist="38100" dir="2700000" algn="tl">
                    <a:srgbClr val="000000">
                      <a:alpha val="43137"/>
                    </a:srgbClr>
                  </a:outerShdw>
                </a:effectLst>
              </a:rPr>
              <a:t>Imunologická paměť</a:t>
            </a:r>
          </a:p>
        </p:txBody>
      </p:sp>
    </p:spTree>
    <p:extLst>
      <p:ext uri="{BB962C8B-B14F-4D97-AF65-F5344CB8AC3E}">
        <p14:creationId xmlns:p14="http://schemas.microsoft.com/office/powerpoint/2010/main" val="2185305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S0241X-001-f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530" y="1649017"/>
            <a:ext cx="4513659" cy="3571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595" name="Text Box 3"/>
          <p:cNvSpPr txBox="1">
            <a:spLocks noChangeArrowheads="1"/>
          </p:cNvSpPr>
          <p:nvPr/>
        </p:nvSpPr>
        <p:spPr bwMode="auto">
          <a:xfrm>
            <a:off x="3125391" y="5253573"/>
            <a:ext cx="5886450" cy="184666"/>
          </a:xfrm>
          <a:prstGeom prst="rect">
            <a:avLst/>
          </a:prstGeom>
          <a:solidFill>
            <a:schemeClr val="bg1">
              <a:alpha val="38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ctr" eaLnBrk="0" hangingPunct="0"/>
            <a:endParaRPr lang="cs-CZ" sz="600"/>
          </a:p>
        </p:txBody>
      </p:sp>
      <p:sp>
        <p:nvSpPr>
          <p:cNvPr id="110596" name="Text Box 4"/>
          <p:cNvSpPr txBox="1">
            <a:spLocks noChangeArrowheads="1"/>
          </p:cNvSpPr>
          <p:nvPr/>
        </p:nvSpPr>
        <p:spPr bwMode="auto">
          <a:xfrm>
            <a:off x="5670947" y="5744767"/>
            <a:ext cx="3348038" cy="17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r" eaLnBrk="0" hangingPunct="0">
              <a:spcBef>
                <a:spcPct val="50000"/>
              </a:spcBef>
            </a:pPr>
            <a:r>
              <a:rPr lang="en-US" sz="525" i="1"/>
              <a:t>Downloaded from: StudentConsult (on 15 July 2006 09:09 AM)</a:t>
            </a:r>
          </a:p>
        </p:txBody>
      </p:sp>
      <p:sp>
        <p:nvSpPr>
          <p:cNvPr id="110597" name="Text Box 5"/>
          <p:cNvSpPr txBox="1">
            <a:spLocks noChangeArrowheads="1"/>
          </p:cNvSpPr>
          <p:nvPr/>
        </p:nvSpPr>
        <p:spPr bwMode="auto">
          <a:xfrm>
            <a:off x="5667375" y="5841206"/>
            <a:ext cx="3348038" cy="17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r" eaLnBrk="0" hangingPunct="0">
              <a:spcBef>
                <a:spcPct val="50000"/>
              </a:spcBef>
            </a:pPr>
            <a:r>
              <a:rPr lang="en-US" sz="525" i="1"/>
              <a:t>© 2005 Elsevier </a:t>
            </a:r>
          </a:p>
        </p:txBody>
      </p:sp>
      <p:pic>
        <p:nvPicPr>
          <p:cNvPr id="110598" name="Picture 6" descr="top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718" y="864394"/>
            <a:ext cx="2264569" cy="35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437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002060"/>
                </a:solidFill>
              </a:rPr>
              <a:t>                     Paměť lymfocytů B</a:t>
            </a:r>
            <a:endParaRPr lang="cs-CZ" b="1" dirty="0">
              <a:solidFill>
                <a:srgbClr val="002060"/>
              </a:solidFill>
            </a:endParaRPr>
          </a:p>
        </p:txBody>
      </p:sp>
      <p:sp>
        <p:nvSpPr>
          <p:cNvPr id="3" name="Zástupný symbol pro obsah 2"/>
          <p:cNvSpPr>
            <a:spLocks noGrp="1"/>
          </p:cNvSpPr>
          <p:nvPr>
            <p:ph idx="1"/>
          </p:nvPr>
        </p:nvSpPr>
        <p:spPr>
          <a:xfrm>
            <a:off x="1820009" y="1547446"/>
            <a:ext cx="8219342" cy="5134708"/>
          </a:xfrm>
        </p:spPr>
        <p:txBody>
          <a:bodyPr>
            <a:normAutofit fontScale="25000" lnSpcReduction="20000"/>
          </a:bodyPr>
          <a:lstStyle/>
          <a:p>
            <a:pPr marL="0" indent="0">
              <a:buNone/>
            </a:pPr>
            <a:endParaRPr lang="cs-CZ" b="1" dirty="0" smtClean="0"/>
          </a:p>
          <a:p>
            <a:pPr marL="0" indent="0">
              <a:buNone/>
            </a:pPr>
            <a:endParaRPr lang="cs-CZ" b="1" dirty="0"/>
          </a:p>
          <a:p>
            <a:pPr marL="0" indent="0">
              <a:buNone/>
            </a:pPr>
            <a:r>
              <a:rPr lang="cs-CZ" sz="9600" b="1" dirty="0"/>
              <a:t>Aktivace lymfocytů B</a:t>
            </a:r>
            <a:r>
              <a:rPr lang="cs-CZ" sz="9600" b="1" dirty="0" smtClean="0"/>
              <a:t>:</a:t>
            </a:r>
          </a:p>
          <a:p>
            <a:endParaRPr lang="cs-CZ" sz="4400" b="1" dirty="0"/>
          </a:p>
          <a:p>
            <a:pPr marL="0" indent="0">
              <a:buNone/>
            </a:pPr>
            <a:r>
              <a:rPr lang="cs-CZ" sz="2475" dirty="0" smtClean="0"/>
              <a:t>   </a:t>
            </a:r>
            <a:r>
              <a:rPr lang="cs-CZ" sz="9600" b="1" dirty="0"/>
              <a:t>v lymfoidních folikulech sekundárních lymfatických orgánů se diferencují </a:t>
            </a:r>
            <a:r>
              <a:rPr lang="cs-CZ" sz="9600" b="1" u="sng" dirty="0">
                <a:solidFill>
                  <a:srgbClr val="C00000"/>
                </a:solidFill>
              </a:rPr>
              <a:t>krátce žijící plasmatické buňky</a:t>
            </a:r>
            <a:r>
              <a:rPr lang="cs-CZ" sz="9600" b="1" dirty="0"/>
              <a:t>, které se dostávají do kostní dřeně a do sleziny, kde </a:t>
            </a:r>
            <a:r>
              <a:rPr lang="cs-CZ" sz="9600" b="1" u="sng" dirty="0"/>
              <a:t>tvoří a produkují specifické protilátky</a:t>
            </a:r>
          </a:p>
          <a:p>
            <a:pPr marL="0" indent="0">
              <a:buNone/>
            </a:pPr>
            <a:endParaRPr lang="cs-CZ" sz="9600" b="1" u="sng" dirty="0"/>
          </a:p>
          <a:p>
            <a:pPr marL="0" indent="0">
              <a:buNone/>
            </a:pPr>
            <a:r>
              <a:rPr lang="cs-CZ" sz="9600" b="1" dirty="0" smtClean="0"/>
              <a:t>v </a:t>
            </a:r>
            <a:r>
              <a:rPr lang="cs-CZ" sz="9600" b="1" dirty="0"/>
              <a:t>zárodečných centrech lymfatických orgánů se zároveň formují </a:t>
            </a:r>
            <a:r>
              <a:rPr lang="cs-CZ" sz="9600" b="1" u="sng" dirty="0"/>
              <a:t>buňky paměťové</a:t>
            </a:r>
            <a:r>
              <a:rPr lang="cs-CZ" sz="9600" b="1" dirty="0"/>
              <a:t>. Především to jsou </a:t>
            </a:r>
            <a:r>
              <a:rPr lang="cs-CZ" sz="9600" b="1" u="sng" dirty="0">
                <a:solidFill>
                  <a:srgbClr val="C00000"/>
                </a:solidFill>
              </a:rPr>
              <a:t>dlouho žijící plasmatické buňky</a:t>
            </a:r>
            <a:r>
              <a:rPr lang="cs-CZ" sz="9600" b="1" dirty="0"/>
              <a:t>, které se dostávají  do kostní dřeně a kontinuálně tvoří protilátky.  Druhým typem paměťových buněk jsou </a:t>
            </a:r>
            <a:r>
              <a:rPr lang="cs-CZ" sz="9600" b="1" u="sng" dirty="0">
                <a:solidFill>
                  <a:srgbClr val="C00000"/>
                </a:solidFill>
              </a:rPr>
              <a:t>centrální paměťové buňky</a:t>
            </a:r>
            <a:r>
              <a:rPr lang="cs-CZ" sz="9600" b="1" dirty="0"/>
              <a:t>, které zůstávají v sekundárních lymfatických orgánech, mírně </a:t>
            </a:r>
            <a:r>
              <a:rPr lang="cs-CZ" sz="9600" b="1" dirty="0" err="1"/>
              <a:t>proliferují</a:t>
            </a:r>
            <a:r>
              <a:rPr lang="cs-CZ" sz="9600" b="1" dirty="0"/>
              <a:t>, netvoří protilátky, ale mohou nahrazovat hynoucí dlouho žijící plasmatické buňky a po setkání  se specifickým antigenem rychle přecházet do stadia krátce žijících plasmatických buněk.   </a:t>
            </a:r>
          </a:p>
          <a:p>
            <a:pPr marL="0" indent="0">
              <a:buNone/>
            </a:pPr>
            <a:endParaRPr lang="cs-CZ" sz="9600" b="1" dirty="0"/>
          </a:p>
          <a:p>
            <a:pPr marL="0" indent="0">
              <a:buNone/>
            </a:pPr>
            <a:r>
              <a:rPr lang="cs-CZ" sz="9600" b="1" dirty="0"/>
              <a:t>         </a:t>
            </a:r>
          </a:p>
        </p:txBody>
      </p:sp>
    </p:spTree>
    <p:extLst>
      <p:ext uri="{BB962C8B-B14F-4D97-AF65-F5344CB8AC3E}">
        <p14:creationId xmlns:p14="http://schemas.microsoft.com/office/powerpoint/2010/main" val="1926033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002060"/>
                </a:solidFill>
              </a:rPr>
              <a:t>                       Paměť </a:t>
            </a:r>
            <a:r>
              <a:rPr lang="cs-CZ" b="1" dirty="0">
                <a:solidFill>
                  <a:srgbClr val="002060"/>
                </a:solidFill>
              </a:rPr>
              <a:t>lymfocytů </a:t>
            </a:r>
            <a:r>
              <a:rPr lang="cs-CZ" b="1" dirty="0" smtClean="0">
                <a:solidFill>
                  <a:srgbClr val="002060"/>
                </a:solidFill>
              </a:rPr>
              <a:t>T</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b="1" dirty="0"/>
              <a:t>Aktivace lymfocytů </a:t>
            </a:r>
            <a:r>
              <a:rPr lang="cs-CZ" b="1" dirty="0" smtClean="0"/>
              <a:t>T:</a:t>
            </a:r>
          </a:p>
          <a:p>
            <a:r>
              <a:rPr lang="cs-CZ" b="1" dirty="0"/>
              <a:t> </a:t>
            </a:r>
            <a:r>
              <a:rPr lang="cs-CZ" b="1" dirty="0" smtClean="0"/>
              <a:t>  </a:t>
            </a:r>
            <a:r>
              <a:rPr lang="cs-CZ" sz="2400" b="1" dirty="0"/>
              <a:t>naivní T-lymfocyty jsou aktivovány, </a:t>
            </a:r>
            <a:r>
              <a:rPr lang="cs-CZ" sz="2400" b="1" dirty="0" err="1"/>
              <a:t>proliferují</a:t>
            </a:r>
            <a:r>
              <a:rPr lang="cs-CZ" sz="2400" b="1" dirty="0"/>
              <a:t> a diferencují se jako </a:t>
            </a:r>
            <a:r>
              <a:rPr lang="cs-CZ" sz="2400" b="1" u="sng" dirty="0">
                <a:solidFill>
                  <a:srgbClr val="C00000"/>
                </a:solidFill>
              </a:rPr>
              <a:t>efektorové lymfocyty T</a:t>
            </a:r>
            <a:r>
              <a:rPr lang="cs-CZ" sz="2400" b="1" dirty="0"/>
              <a:t>, které v tkáních působí proti specifickému antigenu jednak přímo, jako cytotoxické lymfocyty T, jednak nepřímo, prostřednictvím </a:t>
            </a:r>
            <a:r>
              <a:rPr lang="cs-CZ" sz="2400" b="1" dirty="0" err="1"/>
              <a:t>cytokinů</a:t>
            </a:r>
            <a:r>
              <a:rPr lang="cs-CZ" sz="2400" b="1" dirty="0"/>
              <a:t>; asi 90% z nich pak podlehne </a:t>
            </a:r>
            <a:r>
              <a:rPr lang="cs-CZ" sz="2400" b="1" dirty="0" err="1"/>
              <a:t>apoptóze</a:t>
            </a:r>
            <a:endParaRPr lang="cs-CZ" sz="2400" b="1" dirty="0"/>
          </a:p>
          <a:p>
            <a:r>
              <a:rPr lang="cs-CZ" sz="2400" b="1" dirty="0"/>
              <a:t>    některé z efektorových lymfocytů T zůstávají v tkáních v blízkosti místa vniku antigenu, jsou schopny rychlé reaktivace, proliferace a účinku – označují se jako </a:t>
            </a:r>
            <a:r>
              <a:rPr lang="cs-CZ" sz="2400" b="1" u="sng" dirty="0">
                <a:solidFill>
                  <a:srgbClr val="C00000"/>
                </a:solidFill>
              </a:rPr>
              <a:t>efektorové paměťové buňky</a:t>
            </a:r>
            <a:r>
              <a:rPr lang="cs-CZ" sz="2400" b="1" dirty="0">
                <a:solidFill>
                  <a:srgbClr val="C00000"/>
                </a:solidFill>
              </a:rPr>
              <a:t>.</a:t>
            </a:r>
          </a:p>
          <a:p>
            <a:r>
              <a:rPr lang="cs-CZ" sz="2400" b="1" dirty="0"/>
              <a:t>    část z aktivovaných T-lymfocytů zůstává v sekundárních lymfatických orgánech jako tzv. </a:t>
            </a:r>
            <a:r>
              <a:rPr lang="cs-CZ" sz="2400" b="1" u="sng" dirty="0">
                <a:solidFill>
                  <a:srgbClr val="C00000"/>
                </a:solidFill>
              </a:rPr>
              <a:t>centrální paměťové buňky T</a:t>
            </a:r>
            <a:r>
              <a:rPr lang="cs-CZ" sz="2400" b="1" dirty="0">
                <a:solidFill>
                  <a:srgbClr val="C00000"/>
                </a:solidFill>
              </a:rPr>
              <a:t>. </a:t>
            </a:r>
            <a:r>
              <a:rPr lang="cs-CZ" sz="2400" b="1" dirty="0"/>
              <a:t>Po opakovaném střetu s antigenem jsou rychle aktivovány, </a:t>
            </a:r>
            <a:r>
              <a:rPr lang="cs-CZ" sz="2400" b="1" dirty="0" err="1"/>
              <a:t>proliferují</a:t>
            </a:r>
            <a:r>
              <a:rPr lang="cs-CZ" sz="2400" b="1" dirty="0"/>
              <a:t> a diferencují se v efektorové elementy, některé v lymfatických orgánech zůstávají.</a:t>
            </a:r>
            <a:r>
              <a:rPr lang="cs-CZ" sz="2400" b="1" dirty="0">
                <a:solidFill>
                  <a:srgbClr val="C00000"/>
                </a:solidFill>
              </a:rPr>
              <a:t>    </a:t>
            </a:r>
            <a:endParaRPr lang="cs-CZ" sz="2400" b="1" dirty="0"/>
          </a:p>
          <a:p>
            <a:pPr marL="0" indent="0">
              <a:buNone/>
            </a:pPr>
            <a:endParaRPr lang="cs-CZ" sz="2400" b="1" dirty="0"/>
          </a:p>
          <a:p>
            <a:endParaRPr lang="cs-CZ" sz="2400" b="1" dirty="0"/>
          </a:p>
        </p:txBody>
      </p:sp>
    </p:spTree>
    <p:extLst>
      <p:ext uri="{BB962C8B-B14F-4D97-AF65-F5344CB8AC3E}">
        <p14:creationId xmlns:p14="http://schemas.microsoft.com/office/powerpoint/2010/main" val="203300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p:cNvSpPr>
          <p:nvPr>
            <p:ph type="body" idx="1"/>
          </p:nvPr>
        </p:nvSpPr>
        <p:spPr>
          <a:xfrm>
            <a:off x="2131423" y="1454876"/>
            <a:ext cx="7455626" cy="4163786"/>
          </a:xfrm>
        </p:spPr>
        <p:txBody>
          <a:bodyPr>
            <a:normAutofit fontScale="77500" lnSpcReduction="20000"/>
          </a:bodyPr>
          <a:lstStyle/>
          <a:p>
            <a:pPr>
              <a:buFont typeface="Arial" pitchFamily="34" charset="0"/>
              <a:buNone/>
            </a:pPr>
            <a:endParaRPr lang="cs-CZ" sz="3600" dirty="0"/>
          </a:p>
          <a:p>
            <a:pPr>
              <a:buFont typeface="Arial" pitchFamily="34" charset="0"/>
              <a:buNone/>
            </a:pPr>
            <a:r>
              <a:rPr lang="cs-CZ" sz="3525" dirty="0">
                <a:solidFill>
                  <a:srgbClr val="000066"/>
                </a:solidFill>
              </a:rPr>
              <a:t>                 </a:t>
            </a:r>
            <a:r>
              <a:rPr lang="cs-CZ" sz="3525" b="1" dirty="0">
                <a:solidFill>
                  <a:srgbClr val="000066"/>
                </a:solidFill>
              </a:rPr>
              <a:t>Imunitní mechanismy</a:t>
            </a:r>
          </a:p>
          <a:p>
            <a:pPr>
              <a:buFont typeface="Arial" pitchFamily="34" charset="0"/>
              <a:buNone/>
            </a:pPr>
            <a:r>
              <a:rPr lang="cs-CZ" sz="3525" b="1" dirty="0">
                <a:solidFill>
                  <a:srgbClr val="000066"/>
                </a:solidFill>
              </a:rPr>
              <a:t>  zajišťující vrozenou a adaptivní imunitu</a:t>
            </a:r>
          </a:p>
          <a:p>
            <a:pPr>
              <a:buFont typeface="Arial" pitchFamily="34" charset="0"/>
              <a:buNone/>
            </a:pPr>
            <a:r>
              <a:rPr lang="cs-CZ" sz="3525" b="1" dirty="0"/>
              <a:t>  </a:t>
            </a:r>
            <a:r>
              <a:rPr lang="cs-CZ" sz="3525" dirty="0"/>
              <a:t> </a:t>
            </a:r>
          </a:p>
          <a:p>
            <a:pPr>
              <a:buNone/>
            </a:pPr>
            <a:r>
              <a:rPr lang="cs-CZ" sz="3525" dirty="0"/>
              <a:t>                     </a:t>
            </a:r>
            <a:r>
              <a:rPr lang="cs-CZ" sz="3525" b="1" dirty="0">
                <a:solidFill>
                  <a:srgbClr val="002060"/>
                </a:solidFill>
              </a:rPr>
              <a:t>jsou  integrovány,  </a:t>
            </a:r>
          </a:p>
          <a:p>
            <a:pPr>
              <a:buNone/>
            </a:pPr>
            <a:r>
              <a:rPr lang="cs-CZ" sz="3525" b="1" dirty="0">
                <a:solidFill>
                  <a:srgbClr val="002060"/>
                </a:solidFill>
              </a:rPr>
              <a:t>        doplňují se a jsou na sobě závislé,</a:t>
            </a:r>
          </a:p>
          <a:p>
            <a:pPr>
              <a:buFont typeface="Arial" pitchFamily="34" charset="0"/>
              <a:buNone/>
            </a:pPr>
            <a:r>
              <a:rPr lang="cs-CZ" sz="3525" dirty="0">
                <a:solidFill>
                  <a:srgbClr val="002060"/>
                </a:solidFill>
              </a:rPr>
              <a:t>                    </a:t>
            </a:r>
            <a:r>
              <a:rPr lang="cs-CZ" sz="3525" b="1" dirty="0">
                <a:solidFill>
                  <a:srgbClr val="002060"/>
                </a:solidFill>
              </a:rPr>
              <a:t>tvoří funkční celek</a:t>
            </a:r>
          </a:p>
          <a:p>
            <a:pPr>
              <a:buFont typeface="Arial" pitchFamily="34" charset="0"/>
              <a:buNone/>
            </a:pPr>
            <a:endParaRPr lang="cs-CZ" sz="3525" b="1" dirty="0">
              <a:solidFill>
                <a:srgbClr val="C00000"/>
              </a:solidFill>
            </a:endParaRPr>
          </a:p>
          <a:p>
            <a:pPr>
              <a:buNone/>
            </a:pPr>
            <a:r>
              <a:rPr lang="cs-CZ" dirty="0" smtClean="0">
                <a:solidFill>
                  <a:srgbClr val="C00000"/>
                </a:solidFill>
              </a:rPr>
              <a:t>               </a:t>
            </a:r>
            <a:r>
              <a:rPr lang="cs-CZ" sz="3525" i="1" dirty="0">
                <a:solidFill>
                  <a:srgbClr val="C00000"/>
                </a:solidFill>
                <a:effectLst>
                  <a:outerShdw blurRad="38100" dist="38100" dir="2700000" algn="tl">
                    <a:srgbClr val="000000">
                      <a:alpha val="43137"/>
                    </a:srgbClr>
                  </a:outerShdw>
                </a:effectLst>
              </a:rPr>
              <a:t>Koncepce spojeného, jednotného </a:t>
            </a:r>
          </a:p>
          <a:p>
            <a:pPr>
              <a:buNone/>
            </a:pPr>
            <a:r>
              <a:rPr lang="cs-CZ" sz="3525" i="1" dirty="0">
                <a:solidFill>
                  <a:srgbClr val="C00000"/>
                </a:solidFill>
                <a:effectLst>
                  <a:outerShdw blurRad="38100" dist="38100" dir="2700000" algn="tl">
                    <a:srgbClr val="000000">
                      <a:alpha val="43137"/>
                    </a:srgbClr>
                  </a:outerShdw>
                </a:effectLst>
              </a:rPr>
              <a:t>                     imunitního systému</a:t>
            </a:r>
            <a:endParaRPr lang="cs-CZ" sz="3525" b="1" i="1" dirty="0">
              <a:solidFill>
                <a:srgbClr val="C00000"/>
              </a:solidFill>
              <a:effectLst>
                <a:outerShdw blurRad="38100" dist="38100" dir="2700000" algn="tl">
                  <a:srgbClr val="000000">
                    <a:alpha val="43137"/>
                  </a:srgbClr>
                </a:outerShdw>
              </a:effectLst>
            </a:endParaRPr>
          </a:p>
          <a:p>
            <a:pPr>
              <a:buFont typeface="Arial" pitchFamily="34" charset="0"/>
              <a:buNone/>
            </a:pPr>
            <a:endParaRPr lang="cs-CZ" sz="3525" b="1" i="1" dirty="0">
              <a:solidFill>
                <a:srgbClr val="C00000"/>
              </a:solidFill>
            </a:endParaRPr>
          </a:p>
        </p:txBody>
      </p:sp>
    </p:spTree>
    <p:extLst>
      <p:ext uri="{BB962C8B-B14F-4D97-AF65-F5344CB8AC3E}">
        <p14:creationId xmlns:p14="http://schemas.microsoft.com/office/powerpoint/2010/main" val="3056234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rgbClr val="002060"/>
                </a:solidFill>
              </a:rPr>
              <a:t>Vlastnosti adaptivních paměťových buněk</a:t>
            </a:r>
            <a:endParaRPr lang="cs-CZ" b="1" dirty="0">
              <a:solidFill>
                <a:srgbClr val="002060"/>
              </a:solidFill>
            </a:endParaRPr>
          </a:p>
        </p:txBody>
      </p:sp>
      <p:sp>
        <p:nvSpPr>
          <p:cNvPr id="3" name="Zástupný symbol pro obsah 2"/>
          <p:cNvSpPr>
            <a:spLocks noGrp="1"/>
          </p:cNvSpPr>
          <p:nvPr>
            <p:ph idx="1"/>
          </p:nvPr>
        </p:nvSpPr>
        <p:spPr>
          <a:xfrm>
            <a:off x="1793632" y="1690688"/>
            <a:ext cx="8616460" cy="3799285"/>
          </a:xfrm>
        </p:spPr>
        <p:txBody>
          <a:bodyPr>
            <a:normAutofit fontScale="77500" lnSpcReduction="20000"/>
          </a:bodyPr>
          <a:lstStyle/>
          <a:p>
            <a:r>
              <a:rPr lang="cs-CZ" dirty="0" smtClean="0">
                <a:solidFill>
                  <a:srgbClr val="002060"/>
                </a:solidFill>
              </a:rPr>
              <a:t>Množství antigen-specifických paměťových buněk je asi tisíckrát vyšší než původních (z 1:10</a:t>
            </a:r>
            <a:r>
              <a:rPr lang="cs-CZ" baseline="30000" dirty="0" smtClean="0">
                <a:solidFill>
                  <a:srgbClr val="002060"/>
                </a:solidFill>
              </a:rPr>
              <a:t>6  </a:t>
            </a:r>
            <a:r>
              <a:rPr lang="cs-CZ" dirty="0" smtClean="0">
                <a:solidFill>
                  <a:srgbClr val="002060"/>
                </a:solidFill>
              </a:rPr>
              <a:t>na </a:t>
            </a:r>
            <a:r>
              <a:rPr lang="cs-CZ" baseline="30000" dirty="0">
                <a:solidFill>
                  <a:srgbClr val="002060"/>
                </a:solidFill>
              </a:rPr>
              <a:t> </a:t>
            </a:r>
            <a:r>
              <a:rPr lang="cs-CZ" dirty="0" smtClean="0">
                <a:solidFill>
                  <a:srgbClr val="002060"/>
                </a:solidFill>
              </a:rPr>
              <a:t>1: 10</a:t>
            </a:r>
            <a:r>
              <a:rPr lang="cs-CZ" baseline="30000" dirty="0" smtClean="0">
                <a:solidFill>
                  <a:srgbClr val="002060"/>
                </a:solidFill>
              </a:rPr>
              <a:t>3</a:t>
            </a:r>
            <a:r>
              <a:rPr lang="cs-CZ" dirty="0" smtClean="0">
                <a:solidFill>
                  <a:srgbClr val="002060"/>
                </a:solidFill>
              </a:rPr>
              <a:t>)</a:t>
            </a:r>
            <a:r>
              <a:rPr lang="cs-CZ" baseline="30000" dirty="0" smtClean="0">
                <a:solidFill>
                  <a:srgbClr val="002060"/>
                </a:solidFill>
              </a:rPr>
              <a:t> </a:t>
            </a:r>
          </a:p>
          <a:p>
            <a:r>
              <a:rPr lang="cs-CZ" dirty="0" smtClean="0">
                <a:solidFill>
                  <a:srgbClr val="002060"/>
                </a:solidFill>
              </a:rPr>
              <a:t>Paměťové buňky T i B  jsou snadněji </a:t>
            </a:r>
            <a:r>
              <a:rPr lang="cs-CZ" dirty="0" err="1" smtClean="0">
                <a:solidFill>
                  <a:srgbClr val="002060"/>
                </a:solidFill>
              </a:rPr>
              <a:t>aktivovatelné</a:t>
            </a:r>
            <a:endParaRPr lang="cs-CZ" dirty="0" smtClean="0">
              <a:solidFill>
                <a:srgbClr val="002060"/>
              </a:solidFill>
            </a:endParaRPr>
          </a:p>
          <a:p>
            <a:r>
              <a:rPr lang="cs-CZ" dirty="0" smtClean="0">
                <a:solidFill>
                  <a:srgbClr val="002060"/>
                </a:solidFill>
              </a:rPr>
              <a:t>Paměťové buňky B nesou </a:t>
            </a:r>
            <a:r>
              <a:rPr lang="cs-CZ" dirty="0" err="1" smtClean="0">
                <a:solidFill>
                  <a:srgbClr val="002060"/>
                </a:solidFill>
              </a:rPr>
              <a:t>isotypový</a:t>
            </a:r>
            <a:r>
              <a:rPr lang="cs-CZ" dirty="0" smtClean="0">
                <a:solidFill>
                  <a:srgbClr val="002060"/>
                </a:solidFill>
              </a:rPr>
              <a:t> přesmyk (</a:t>
            </a:r>
            <a:r>
              <a:rPr lang="cs-CZ" dirty="0" err="1" smtClean="0">
                <a:solidFill>
                  <a:srgbClr val="002060"/>
                </a:solidFill>
              </a:rPr>
              <a:t>IgM-IgG,IgA</a:t>
            </a:r>
            <a:r>
              <a:rPr lang="cs-CZ" dirty="0" smtClean="0">
                <a:solidFill>
                  <a:srgbClr val="002060"/>
                </a:solidFill>
              </a:rPr>
              <a:t>, </a:t>
            </a:r>
            <a:r>
              <a:rPr lang="cs-CZ" dirty="0" err="1" smtClean="0">
                <a:solidFill>
                  <a:srgbClr val="002060"/>
                </a:solidFill>
              </a:rPr>
              <a:t>IgE</a:t>
            </a:r>
            <a:r>
              <a:rPr lang="cs-CZ" dirty="0" smtClean="0">
                <a:solidFill>
                  <a:srgbClr val="002060"/>
                </a:solidFill>
              </a:rPr>
              <a:t>) a jejich receptory vykazují vyšší afinitu způsobenou somatickou </a:t>
            </a:r>
            <a:r>
              <a:rPr lang="cs-CZ" dirty="0" err="1" smtClean="0">
                <a:solidFill>
                  <a:srgbClr val="002060"/>
                </a:solidFill>
              </a:rPr>
              <a:t>hypermutací</a:t>
            </a:r>
            <a:endParaRPr lang="cs-CZ" dirty="0" smtClean="0">
              <a:solidFill>
                <a:srgbClr val="002060"/>
              </a:solidFill>
            </a:endParaRPr>
          </a:p>
          <a:p>
            <a:r>
              <a:rPr lang="cs-CZ" dirty="0" smtClean="0">
                <a:solidFill>
                  <a:srgbClr val="002060"/>
                </a:solidFill>
              </a:rPr>
              <a:t>V populaci buněk T není ekvivalent dlouho žijících paměťových buněk B</a:t>
            </a:r>
          </a:p>
          <a:p>
            <a:r>
              <a:rPr lang="cs-CZ" dirty="0" smtClean="0">
                <a:solidFill>
                  <a:srgbClr val="002060"/>
                </a:solidFill>
              </a:rPr>
              <a:t>Receptory buněk T nepodléhají somatickým </a:t>
            </a:r>
            <a:r>
              <a:rPr lang="cs-CZ" dirty="0" err="1" smtClean="0">
                <a:solidFill>
                  <a:srgbClr val="002060"/>
                </a:solidFill>
              </a:rPr>
              <a:t>hypermutacím</a:t>
            </a:r>
            <a:endParaRPr lang="cs-CZ" dirty="0" smtClean="0">
              <a:solidFill>
                <a:srgbClr val="002060"/>
              </a:solidFill>
            </a:endParaRPr>
          </a:p>
          <a:p>
            <a:pPr marL="0" indent="0">
              <a:buNone/>
            </a:pPr>
            <a:endParaRPr lang="cs-CZ" b="1" i="1" dirty="0" smtClean="0">
              <a:solidFill>
                <a:srgbClr val="C00000"/>
              </a:solidFill>
            </a:endParaRPr>
          </a:p>
          <a:p>
            <a:pPr marL="0" indent="0">
              <a:buNone/>
            </a:pPr>
            <a:r>
              <a:rPr lang="cs-CZ" b="1" i="1" dirty="0">
                <a:solidFill>
                  <a:srgbClr val="C00000"/>
                </a:solidFill>
              </a:rPr>
              <a:t> </a:t>
            </a:r>
            <a:r>
              <a:rPr lang="cs-CZ" b="1" i="1" dirty="0" smtClean="0">
                <a:solidFill>
                  <a:srgbClr val="C00000"/>
                </a:solidFill>
              </a:rPr>
              <a:t>             Paměť adaptivního imunitního systému je „osobní“: </a:t>
            </a:r>
          </a:p>
          <a:p>
            <a:pPr marL="0" indent="0">
              <a:buNone/>
            </a:pPr>
            <a:r>
              <a:rPr lang="cs-CZ" b="1" i="1" dirty="0" smtClean="0">
                <a:solidFill>
                  <a:srgbClr val="C00000"/>
                </a:solidFill>
              </a:rPr>
              <a:t>                každý z nás si zapamatoval jen to, s čím se setkal</a:t>
            </a:r>
          </a:p>
          <a:p>
            <a:endParaRPr lang="cs-CZ" dirty="0" smtClean="0">
              <a:solidFill>
                <a:srgbClr val="002060"/>
              </a:solidFill>
            </a:endParaRPr>
          </a:p>
          <a:p>
            <a:endParaRPr lang="cs-CZ" dirty="0" smtClean="0">
              <a:solidFill>
                <a:srgbClr val="002060"/>
              </a:solidFill>
            </a:endParaRPr>
          </a:p>
          <a:p>
            <a:endParaRPr lang="cs-CZ" dirty="0">
              <a:solidFill>
                <a:srgbClr val="002060"/>
              </a:solidFill>
            </a:endParaRPr>
          </a:p>
        </p:txBody>
      </p:sp>
    </p:spTree>
    <p:extLst>
      <p:ext uri="{BB962C8B-B14F-4D97-AF65-F5344CB8AC3E}">
        <p14:creationId xmlns:p14="http://schemas.microsoft.com/office/powerpoint/2010/main" val="4195141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p:nvPr>
        </p:nvSpPr>
        <p:spPr/>
        <p:txBody>
          <a:bodyPr>
            <a:normAutofit/>
          </a:bodyPr>
          <a:lstStyle/>
          <a:p>
            <a:pPr marL="0" indent="0">
              <a:buNone/>
            </a:pPr>
            <a:endParaRPr lang="cs-CZ" sz="2400" b="1" dirty="0">
              <a:solidFill>
                <a:srgbClr val="002060"/>
              </a:solidFill>
            </a:endParaRPr>
          </a:p>
          <a:p>
            <a:pPr marL="0" indent="0">
              <a:buNone/>
            </a:pPr>
            <a:endParaRPr lang="cs-CZ" sz="2400" b="1" dirty="0">
              <a:solidFill>
                <a:srgbClr val="002060"/>
              </a:solidFill>
            </a:endParaRPr>
          </a:p>
          <a:p>
            <a:pPr marL="0" indent="0">
              <a:buNone/>
            </a:pPr>
            <a:r>
              <a:rPr lang="cs-CZ" sz="2400" b="1" dirty="0">
                <a:solidFill>
                  <a:srgbClr val="002060"/>
                </a:solidFill>
              </a:rPr>
              <a:t>Obsah a rozsah pojmu „</a:t>
            </a:r>
            <a:r>
              <a:rPr lang="cs-CZ" sz="2400" b="1" i="1" dirty="0">
                <a:solidFill>
                  <a:srgbClr val="002060"/>
                </a:solidFill>
              </a:rPr>
              <a:t>imunologická paměť“ </a:t>
            </a:r>
            <a:r>
              <a:rPr lang="cs-CZ" sz="2400" b="1" dirty="0">
                <a:solidFill>
                  <a:srgbClr val="002060"/>
                </a:solidFill>
              </a:rPr>
              <a:t>se vyvíjí – </a:t>
            </a:r>
          </a:p>
          <a:p>
            <a:pPr marL="0" indent="0">
              <a:buNone/>
            </a:pPr>
            <a:r>
              <a:rPr lang="cs-CZ" sz="2400" b="1" dirty="0">
                <a:solidFill>
                  <a:srgbClr val="002060"/>
                </a:solidFill>
              </a:rPr>
              <a:t>imunologická paměť se netýká pouze adaptivní imunity, </a:t>
            </a:r>
          </a:p>
          <a:p>
            <a:pPr marL="0" indent="0">
              <a:buNone/>
            </a:pPr>
            <a:r>
              <a:rPr lang="cs-CZ" sz="2400" b="1" u="sng" dirty="0">
                <a:solidFill>
                  <a:srgbClr val="002060"/>
                </a:solidFill>
              </a:rPr>
              <a:t>jisté rysy paměti lze vidět i u imunity vrozené.  </a:t>
            </a:r>
          </a:p>
          <a:p>
            <a:pPr marL="0" indent="0">
              <a:buNone/>
            </a:pPr>
            <a:endParaRPr lang="cs-CZ" sz="2400" b="1" u="sng" dirty="0">
              <a:solidFill>
                <a:srgbClr val="002060"/>
              </a:solidFill>
            </a:endParaRPr>
          </a:p>
          <a:p>
            <a:pPr marL="0" indent="0">
              <a:buNone/>
            </a:pPr>
            <a:endParaRPr lang="cs-CZ" i="1" u="sng" dirty="0" smtClean="0">
              <a:solidFill>
                <a:srgbClr val="002060"/>
              </a:solidFill>
            </a:endParaRPr>
          </a:p>
          <a:p>
            <a:pPr marL="0" indent="0">
              <a:buNone/>
            </a:pPr>
            <a:r>
              <a:rPr lang="cs-CZ" sz="1800" i="1" dirty="0">
                <a:solidFill>
                  <a:srgbClr val="002060"/>
                </a:solidFill>
              </a:rPr>
              <a:t>                             </a:t>
            </a:r>
            <a:r>
              <a:rPr lang="cs-CZ" sz="1800" i="1" dirty="0" err="1">
                <a:solidFill>
                  <a:srgbClr val="002060"/>
                </a:solidFill>
              </a:rPr>
              <a:t>Farber</a:t>
            </a:r>
            <a:r>
              <a:rPr lang="cs-CZ" sz="1800" i="1" dirty="0">
                <a:solidFill>
                  <a:srgbClr val="002060"/>
                </a:solidFill>
              </a:rPr>
              <a:t> DL, </a:t>
            </a:r>
            <a:r>
              <a:rPr lang="cs-CZ" sz="1800" i="1" dirty="0" err="1">
                <a:solidFill>
                  <a:srgbClr val="002060"/>
                </a:solidFill>
              </a:rPr>
              <a:t>Netea</a:t>
            </a:r>
            <a:r>
              <a:rPr lang="cs-CZ" sz="1800" i="1" dirty="0">
                <a:solidFill>
                  <a:srgbClr val="002060"/>
                </a:solidFill>
              </a:rPr>
              <a:t> MG, </a:t>
            </a:r>
            <a:r>
              <a:rPr lang="cs-CZ" sz="1800" i="1" dirty="0" err="1">
                <a:solidFill>
                  <a:srgbClr val="002060"/>
                </a:solidFill>
              </a:rPr>
              <a:t>Radbruch</a:t>
            </a:r>
            <a:r>
              <a:rPr lang="cs-CZ" sz="1800" i="1" dirty="0">
                <a:solidFill>
                  <a:srgbClr val="002060"/>
                </a:solidFill>
              </a:rPr>
              <a:t> A, </a:t>
            </a:r>
            <a:r>
              <a:rPr lang="cs-CZ" sz="1800" i="1" dirty="0" err="1">
                <a:solidFill>
                  <a:srgbClr val="002060"/>
                </a:solidFill>
              </a:rPr>
              <a:t>Rajewsky</a:t>
            </a:r>
            <a:r>
              <a:rPr lang="cs-CZ" sz="1800" i="1" dirty="0">
                <a:solidFill>
                  <a:srgbClr val="002060"/>
                </a:solidFill>
              </a:rPr>
              <a:t> K, </a:t>
            </a:r>
            <a:r>
              <a:rPr lang="cs-CZ" sz="1800" i="1" dirty="0" err="1">
                <a:solidFill>
                  <a:srgbClr val="002060"/>
                </a:solidFill>
              </a:rPr>
              <a:t>Zinkernagel</a:t>
            </a:r>
            <a:r>
              <a:rPr lang="cs-CZ" sz="1800" i="1" dirty="0">
                <a:solidFill>
                  <a:srgbClr val="002060"/>
                </a:solidFill>
              </a:rPr>
              <a:t> RM:</a:t>
            </a:r>
          </a:p>
          <a:p>
            <a:pPr marL="0" indent="0">
              <a:buNone/>
            </a:pPr>
            <a:r>
              <a:rPr lang="cs-CZ" sz="1800" i="1" dirty="0">
                <a:solidFill>
                  <a:srgbClr val="002060"/>
                </a:solidFill>
              </a:rPr>
              <a:t>                             </a:t>
            </a:r>
            <a:r>
              <a:rPr lang="cs-CZ" sz="1800" b="1" i="1" dirty="0" err="1">
                <a:solidFill>
                  <a:srgbClr val="002060"/>
                </a:solidFill>
              </a:rPr>
              <a:t>Immunological</a:t>
            </a:r>
            <a:r>
              <a:rPr lang="cs-CZ" sz="1800" b="1" i="1" dirty="0">
                <a:solidFill>
                  <a:srgbClr val="002060"/>
                </a:solidFill>
              </a:rPr>
              <a:t> </a:t>
            </a:r>
            <a:r>
              <a:rPr lang="cs-CZ" sz="1800" b="1" i="1" dirty="0" err="1">
                <a:solidFill>
                  <a:srgbClr val="002060"/>
                </a:solidFill>
              </a:rPr>
              <a:t>memory</a:t>
            </a:r>
            <a:r>
              <a:rPr lang="cs-CZ" sz="1800" b="1" i="1" dirty="0">
                <a:solidFill>
                  <a:srgbClr val="002060"/>
                </a:solidFill>
              </a:rPr>
              <a:t>: </a:t>
            </a:r>
            <a:r>
              <a:rPr lang="cs-CZ" sz="1800" b="1" i="1" dirty="0" err="1">
                <a:solidFill>
                  <a:srgbClr val="002060"/>
                </a:solidFill>
              </a:rPr>
              <a:t>lessons</a:t>
            </a:r>
            <a:r>
              <a:rPr lang="cs-CZ" sz="1800" b="1" i="1" dirty="0">
                <a:solidFill>
                  <a:srgbClr val="002060"/>
                </a:solidFill>
              </a:rPr>
              <a:t> </a:t>
            </a:r>
            <a:r>
              <a:rPr lang="cs-CZ" sz="1800" b="1" i="1" dirty="0" err="1">
                <a:solidFill>
                  <a:srgbClr val="002060"/>
                </a:solidFill>
              </a:rPr>
              <a:t>from</a:t>
            </a:r>
            <a:r>
              <a:rPr lang="cs-CZ" sz="1800" b="1" i="1" dirty="0">
                <a:solidFill>
                  <a:srgbClr val="002060"/>
                </a:solidFill>
              </a:rPr>
              <a:t> </a:t>
            </a:r>
            <a:r>
              <a:rPr lang="cs-CZ" sz="1800" b="1" i="1" dirty="0" err="1">
                <a:solidFill>
                  <a:srgbClr val="002060"/>
                </a:solidFill>
              </a:rPr>
              <a:t>the</a:t>
            </a:r>
            <a:r>
              <a:rPr lang="cs-CZ" sz="1800" b="1" i="1" dirty="0">
                <a:solidFill>
                  <a:srgbClr val="002060"/>
                </a:solidFill>
              </a:rPr>
              <a:t> past </a:t>
            </a:r>
            <a:r>
              <a:rPr lang="cs-CZ" sz="1800" b="1" i="1" dirty="0" err="1">
                <a:solidFill>
                  <a:srgbClr val="002060"/>
                </a:solidFill>
              </a:rPr>
              <a:t>an</a:t>
            </a:r>
            <a:r>
              <a:rPr lang="cs-CZ" sz="1800" b="1" i="1" dirty="0">
                <a:solidFill>
                  <a:srgbClr val="002060"/>
                </a:solidFill>
              </a:rPr>
              <a:t> a </a:t>
            </a:r>
            <a:r>
              <a:rPr lang="cs-CZ" sz="1800" b="1" i="1" dirty="0" err="1">
                <a:solidFill>
                  <a:srgbClr val="002060"/>
                </a:solidFill>
              </a:rPr>
              <a:t>look</a:t>
            </a:r>
            <a:r>
              <a:rPr lang="cs-CZ" sz="1800" b="1" i="1" dirty="0">
                <a:solidFill>
                  <a:srgbClr val="002060"/>
                </a:solidFill>
              </a:rPr>
              <a:t> to </a:t>
            </a:r>
            <a:r>
              <a:rPr lang="cs-CZ" sz="1800" b="1" i="1" dirty="0" err="1">
                <a:solidFill>
                  <a:srgbClr val="002060"/>
                </a:solidFill>
              </a:rPr>
              <a:t>the</a:t>
            </a:r>
            <a:r>
              <a:rPr lang="cs-CZ" sz="1800" b="1" i="1" dirty="0">
                <a:solidFill>
                  <a:srgbClr val="002060"/>
                </a:solidFill>
              </a:rPr>
              <a:t> </a:t>
            </a:r>
            <a:r>
              <a:rPr lang="cs-CZ" sz="1800" b="1" i="1" dirty="0" err="1">
                <a:solidFill>
                  <a:srgbClr val="002060"/>
                </a:solidFill>
              </a:rPr>
              <a:t>future</a:t>
            </a:r>
            <a:r>
              <a:rPr lang="cs-CZ" sz="1800" b="1" i="1" dirty="0">
                <a:solidFill>
                  <a:srgbClr val="002060"/>
                </a:solidFill>
              </a:rPr>
              <a:t> </a:t>
            </a:r>
          </a:p>
          <a:p>
            <a:pPr marL="0" indent="0">
              <a:buNone/>
            </a:pPr>
            <a:r>
              <a:rPr lang="cs-CZ" sz="1800" i="1" dirty="0">
                <a:solidFill>
                  <a:srgbClr val="002060"/>
                </a:solidFill>
              </a:rPr>
              <a:t>                            (</a:t>
            </a:r>
            <a:r>
              <a:rPr lang="cs-CZ" sz="1800" i="1" dirty="0" err="1">
                <a:solidFill>
                  <a:srgbClr val="002060"/>
                </a:solidFill>
              </a:rPr>
              <a:t>Nature</a:t>
            </a:r>
            <a:r>
              <a:rPr lang="cs-CZ" sz="1800" i="1" dirty="0">
                <a:solidFill>
                  <a:srgbClr val="002060"/>
                </a:solidFill>
              </a:rPr>
              <a:t> </a:t>
            </a:r>
            <a:r>
              <a:rPr lang="cs-CZ" sz="1800" i="1" dirty="0" err="1">
                <a:solidFill>
                  <a:srgbClr val="002060"/>
                </a:solidFill>
              </a:rPr>
              <a:t>Reviews</a:t>
            </a:r>
            <a:r>
              <a:rPr lang="cs-CZ" sz="1800" i="1" dirty="0">
                <a:solidFill>
                  <a:srgbClr val="002060"/>
                </a:solidFill>
              </a:rPr>
              <a:t> </a:t>
            </a:r>
            <a:r>
              <a:rPr lang="cs-CZ" sz="1800" i="1" dirty="0" err="1">
                <a:solidFill>
                  <a:srgbClr val="002060"/>
                </a:solidFill>
              </a:rPr>
              <a:t>Immunology</a:t>
            </a:r>
            <a:r>
              <a:rPr lang="cs-CZ" sz="1800" i="1" dirty="0">
                <a:solidFill>
                  <a:srgbClr val="002060"/>
                </a:solidFill>
              </a:rPr>
              <a:t> 2016; 16: 124 -128)</a:t>
            </a:r>
            <a:r>
              <a:rPr lang="cs-CZ" sz="1800" b="1" dirty="0">
                <a:solidFill>
                  <a:srgbClr val="002060"/>
                </a:solidFill>
              </a:rPr>
              <a:t> </a:t>
            </a:r>
          </a:p>
          <a:p>
            <a:pPr marL="0" indent="0">
              <a:buNone/>
            </a:pPr>
            <a:r>
              <a:rPr lang="cs-CZ" sz="1800" b="1" dirty="0">
                <a:latin typeface="Garamond" panose="02020404030301010803" pitchFamily="18" charset="0"/>
              </a:rPr>
              <a:t>_______</a:t>
            </a:r>
          </a:p>
        </p:txBody>
      </p:sp>
      <p:sp>
        <p:nvSpPr>
          <p:cNvPr id="3" name="TextovéPole 2"/>
          <p:cNvSpPr txBox="1"/>
          <p:nvPr/>
        </p:nvSpPr>
        <p:spPr>
          <a:xfrm>
            <a:off x="1981200" y="5370934"/>
            <a:ext cx="8122298" cy="300082"/>
          </a:xfrm>
          <a:prstGeom prst="rect">
            <a:avLst/>
          </a:prstGeom>
          <a:noFill/>
        </p:spPr>
        <p:txBody>
          <a:bodyPr wrap="square" rtlCol="0">
            <a:spAutoFit/>
          </a:bodyPr>
          <a:lstStyle/>
          <a:p>
            <a:r>
              <a:rPr lang="cs-CZ" sz="1350" b="1" dirty="0" err="1">
                <a:latin typeface="Baskerville Old Face" panose="02020602080505020303" pitchFamily="18" charset="0"/>
              </a:rPr>
              <a:t>Chester</a:t>
            </a:r>
            <a:r>
              <a:rPr lang="cs-CZ" sz="1350" b="1" dirty="0">
                <a:latin typeface="Baskerville Old Face" panose="02020602080505020303" pitchFamily="18" charset="0"/>
              </a:rPr>
              <a:t>  KS: </a:t>
            </a:r>
            <a:r>
              <a:rPr lang="cs-CZ" sz="1350" b="1" dirty="0" err="1">
                <a:latin typeface="Baskerville Old Face" panose="02020602080505020303" pitchFamily="18" charset="0"/>
              </a:rPr>
              <a:t>The</a:t>
            </a:r>
            <a:r>
              <a:rPr lang="cs-CZ" sz="1350" b="1" dirty="0">
                <a:latin typeface="Baskerville Old Face" panose="02020602080505020303" pitchFamily="18" charset="0"/>
              </a:rPr>
              <a:t> </a:t>
            </a:r>
            <a:r>
              <a:rPr lang="cs-CZ" sz="1350" b="1" dirty="0" err="1">
                <a:latin typeface="Baskerville Old Face" panose="02020602080505020303" pitchFamily="18" charset="0"/>
              </a:rPr>
              <a:t>problem</a:t>
            </a:r>
            <a:r>
              <a:rPr lang="cs-CZ" sz="1350" b="1" dirty="0">
                <a:latin typeface="Baskerville Old Face" panose="02020602080505020303" pitchFamily="18" charset="0"/>
              </a:rPr>
              <a:t> </a:t>
            </a:r>
            <a:r>
              <a:rPr lang="cs-CZ" sz="1350" b="1" dirty="0" err="1">
                <a:latin typeface="Baskerville Old Face" panose="02020602080505020303" pitchFamily="18" charset="0"/>
              </a:rPr>
              <a:t>of</a:t>
            </a:r>
            <a:r>
              <a:rPr lang="cs-CZ" sz="1350" b="1" dirty="0">
                <a:latin typeface="Baskerville Old Face" panose="02020602080505020303" pitchFamily="18" charset="0"/>
              </a:rPr>
              <a:t> </a:t>
            </a:r>
            <a:r>
              <a:rPr lang="cs-CZ" sz="1350" b="1" dirty="0" err="1">
                <a:latin typeface="Baskerville Old Face" panose="02020602080505020303" pitchFamily="18" charset="0"/>
              </a:rPr>
              <a:t>acquired</a:t>
            </a:r>
            <a:r>
              <a:rPr lang="cs-CZ" sz="1350" b="1" dirty="0">
                <a:latin typeface="Baskerville Old Face" panose="02020602080505020303" pitchFamily="18" charset="0"/>
              </a:rPr>
              <a:t>  </a:t>
            </a:r>
            <a:r>
              <a:rPr lang="cs-CZ" sz="1350" b="1" dirty="0" err="1">
                <a:latin typeface="Baskerville Old Face" panose="02020602080505020303" pitchFamily="18" charset="0"/>
              </a:rPr>
              <a:t>physiological</a:t>
            </a:r>
            <a:r>
              <a:rPr lang="cs-CZ" sz="1350" b="1" dirty="0">
                <a:latin typeface="Baskerville Old Face" panose="02020602080505020303" pitchFamily="18" charset="0"/>
              </a:rPr>
              <a:t> </a:t>
            </a:r>
            <a:r>
              <a:rPr lang="cs-CZ" sz="1350" b="1" dirty="0" err="1">
                <a:latin typeface="Baskerville Old Face" panose="02020602080505020303" pitchFamily="18" charset="0"/>
              </a:rPr>
              <a:t>immunity</a:t>
            </a:r>
            <a:r>
              <a:rPr lang="cs-CZ" sz="1350" b="1" dirty="0">
                <a:latin typeface="Baskerville Old Face" panose="02020602080505020303" pitchFamily="18" charset="0"/>
              </a:rPr>
              <a:t> in </a:t>
            </a:r>
            <a:r>
              <a:rPr lang="cs-CZ" sz="1350" b="1" dirty="0" err="1">
                <a:latin typeface="Baskerville Old Face" panose="02020602080505020303" pitchFamily="18" charset="0"/>
              </a:rPr>
              <a:t>plants</a:t>
            </a:r>
            <a:r>
              <a:rPr lang="cs-CZ" sz="1350" b="1" dirty="0">
                <a:latin typeface="Baskerville Old Face" panose="02020602080505020303" pitchFamily="18" charset="0"/>
              </a:rPr>
              <a:t>. (Q </a:t>
            </a:r>
            <a:r>
              <a:rPr lang="cs-CZ" sz="1350" b="1" dirty="0" err="1">
                <a:latin typeface="Baskerville Old Face" panose="02020602080505020303" pitchFamily="18" charset="0"/>
              </a:rPr>
              <a:t>Rev</a:t>
            </a:r>
            <a:r>
              <a:rPr lang="cs-CZ" sz="1350" b="1" dirty="0">
                <a:latin typeface="Baskerville Old Face" panose="02020602080505020303" pitchFamily="18" charset="0"/>
              </a:rPr>
              <a:t> </a:t>
            </a:r>
            <a:r>
              <a:rPr lang="cs-CZ" sz="1350" b="1" dirty="0" err="1">
                <a:latin typeface="Baskerville Old Face" panose="02020602080505020303" pitchFamily="18" charset="0"/>
              </a:rPr>
              <a:t>Biol</a:t>
            </a:r>
            <a:r>
              <a:rPr lang="cs-CZ" sz="1350" b="1" dirty="0">
                <a:latin typeface="Baskerville Old Face" panose="02020602080505020303" pitchFamily="18" charset="0"/>
              </a:rPr>
              <a:t> 1933; 8: 275 – 324)</a:t>
            </a:r>
          </a:p>
        </p:txBody>
      </p:sp>
    </p:spTree>
    <p:extLst>
      <p:ext uri="{BB962C8B-B14F-4D97-AF65-F5344CB8AC3E}">
        <p14:creationId xmlns:p14="http://schemas.microsoft.com/office/powerpoint/2010/main" val="2443490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dpis 1"/>
          <p:cNvSpPr>
            <a:spLocks noGrp="1"/>
          </p:cNvSpPr>
          <p:nvPr>
            <p:ph type="title"/>
          </p:nvPr>
        </p:nvSpPr>
        <p:spPr>
          <a:xfrm>
            <a:off x="1847850" y="274638"/>
            <a:ext cx="8496300" cy="1143000"/>
          </a:xfrm>
        </p:spPr>
        <p:txBody>
          <a:bodyPr/>
          <a:lstStyle/>
          <a:p>
            <a:r>
              <a:rPr lang="cs-CZ" altLang="cs-CZ" sz="3600" b="1" dirty="0">
                <a:solidFill>
                  <a:srgbClr val="002060"/>
                </a:solidFill>
              </a:rPr>
              <a:t>Existuje paměť i na úrovni vrozené imunity?</a:t>
            </a:r>
          </a:p>
        </p:txBody>
      </p:sp>
      <p:sp>
        <p:nvSpPr>
          <p:cNvPr id="3" name="Zástupný symbol pro obsah 2"/>
          <p:cNvSpPr>
            <a:spLocks noGrp="1"/>
          </p:cNvSpPr>
          <p:nvPr>
            <p:ph idx="1"/>
          </p:nvPr>
        </p:nvSpPr>
        <p:spPr>
          <a:xfrm>
            <a:off x="1847851" y="1600201"/>
            <a:ext cx="8424863" cy="4525963"/>
          </a:xfrm>
        </p:spPr>
        <p:txBody>
          <a:bodyPr rtlCol="0">
            <a:normAutofit fontScale="92500"/>
          </a:bodyPr>
          <a:lstStyle/>
          <a:p>
            <a:pPr marL="0" indent="0">
              <a:buNone/>
              <a:defRPr/>
            </a:pPr>
            <a:r>
              <a:rPr lang="cs-CZ" sz="2400" b="1" i="1" dirty="0">
                <a:solidFill>
                  <a:srgbClr val="C00000"/>
                </a:solidFill>
              </a:rPr>
              <a:t>    </a:t>
            </a:r>
            <a:r>
              <a:rPr lang="cs-CZ" sz="2400" b="1" i="1" u="sng" dirty="0" err="1">
                <a:solidFill>
                  <a:srgbClr val="C00000"/>
                </a:solidFill>
              </a:rPr>
              <a:t>Innate</a:t>
            </a:r>
            <a:r>
              <a:rPr lang="cs-CZ" sz="2400" b="1" i="1" u="sng" dirty="0">
                <a:solidFill>
                  <a:srgbClr val="C00000"/>
                </a:solidFill>
              </a:rPr>
              <a:t> </a:t>
            </a:r>
            <a:r>
              <a:rPr lang="cs-CZ" sz="2400" b="1" i="1" u="sng" dirty="0" err="1">
                <a:solidFill>
                  <a:srgbClr val="C00000"/>
                </a:solidFill>
              </a:rPr>
              <a:t>immune</a:t>
            </a:r>
            <a:r>
              <a:rPr lang="cs-CZ" sz="2400" b="1" i="1" u="sng" dirty="0">
                <a:solidFill>
                  <a:srgbClr val="C00000"/>
                </a:solidFill>
              </a:rPr>
              <a:t> </a:t>
            </a:r>
            <a:r>
              <a:rPr lang="cs-CZ" sz="2400" b="1" i="1" u="sng" dirty="0" err="1">
                <a:solidFill>
                  <a:srgbClr val="C00000"/>
                </a:solidFill>
              </a:rPr>
              <a:t>memory</a:t>
            </a:r>
            <a:r>
              <a:rPr lang="cs-CZ" sz="2400" b="1" i="1" u="sng" dirty="0">
                <a:solidFill>
                  <a:srgbClr val="002060"/>
                </a:solidFill>
              </a:rPr>
              <a:t>: </a:t>
            </a:r>
            <a:r>
              <a:rPr lang="cs-CZ" sz="2400" b="1" i="1" u="sng" dirty="0" err="1">
                <a:solidFill>
                  <a:srgbClr val="002060"/>
                </a:solidFill>
              </a:rPr>
              <a:t>towards</a:t>
            </a:r>
            <a:r>
              <a:rPr lang="cs-CZ" sz="2400" b="1" i="1" u="sng" dirty="0">
                <a:solidFill>
                  <a:srgbClr val="002060"/>
                </a:solidFill>
              </a:rPr>
              <a:t> a </a:t>
            </a:r>
            <a:r>
              <a:rPr lang="cs-CZ" sz="2400" b="1" i="1" u="sng" dirty="0" err="1">
                <a:solidFill>
                  <a:srgbClr val="002060"/>
                </a:solidFill>
              </a:rPr>
              <a:t>better</a:t>
            </a:r>
            <a:r>
              <a:rPr lang="cs-CZ" sz="2400" b="1" i="1" u="sng" dirty="0">
                <a:solidFill>
                  <a:srgbClr val="002060"/>
                </a:solidFill>
              </a:rPr>
              <a:t> </a:t>
            </a:r>
            <a:r>
              <a:rPr lang="cs-CZ" sz="2400" b="1" i="1" u="sng" dirty="0" err="1">
                <a:solidFill>
                  <a:srgbClr val="002060"/>
                </a:solidFill>
              </a:rPr>
              <a:t>understanding</a:t>
            </a:r>
            <a:r>
              <a:rPr lang="cs-CZ" sz="2400" b="1" i="1" u="sng" dirty="0">
                <a:solidFill>
                  <a:srgbClr val="002060"/>
                </a:solidFill>
              </a:rPr>
              <a:t> </a:t>
            </a:r>
            <a:r>
              <a:rPr lang="cs-CZ" sz="2400" b="1" i="1" u="sng" dirty="0" err="1">
                <a:solidFill>
                  <a:srgbClr val="002060"/>
                </a:solidFill>
              </a:rPr>
              <a:t>of</a:t>
            </a:r>
            <a:r>
              <a:rPr lang="cs-CZ" sz="2400" b="1" i="1" u="sng" dirty="0">
                <a:solidFill>
                  <a:srgbClr val="002060"/>
                </a:solidFill>
              </a:rPr>
              <a:t> host          </a:t>
            </a:r>
          </a:p>
          <a:p>
            <a:pPr marL="0" indent="0">
              <a:buNone/>
              <a:defRPr/>
            </a:pPr>
            <a:r>
              <a:rPr lang="cs-CZ" sz="2400" b="1" i="1" dirty="0">
                <a:solidFill>
                  <a:srgbClr val="002060"/>
                </a:solidFill>
              </a:rPr>
              <a:t>                                    </a:t>
            </a:r>
            <a:r>
              <a:rPr lang="cs-CZ" sz="2400" b="1" i="1" u="sng" dirty="0">
                <a:solidFill>
                  <a:srgbClr val="002060"/>
                </a:solidFill>
              </a:rPr>
              <a:t>defense  </a:t>
            </a:r>
            <a:r>
              <a:rPr lang="cs-CZ" sz="2400" b="1" i="1" u="sng" dirty="0" err="1">
                <a:solidFill>
                  <a:srgbClr val="002060"/>
                </a:solidFill>
              </a:rPr>
              <a:t>mechanisms</a:t>
            </a:r>
            <a:endParaRPr lang="cs-CZ" sz="2400" b="1" i="1" u="sng" dirty="0">
              <a:solidFill>
                <a:srgbClr val="002060"/>
              </a:solidFill>
            </a:endParaRPr>
          </a:p>
          <a:p>
            <a:pPr marL="0" indent="0">
              <a:buNone/>
              <a:defRPr/>
            </a:pPr>
            <a:r>
              <a:rPr lang="cs-CZ" sz="1700" b="1" i="1" dirty="0"/>
              <a:t>  </a:t>
            </a:r>
            <a:r>
              <a:rPr lang="cs-CZ" sz="1700" b="1" i="1" dirty="0" err="1"/>
              <a:t>Quintin</a:t>
            </a:r>
            <a:r>
              <a:rPr lang="cs-CZ" sz="1700" b="1" i="1" dirty="0"/>
              <a:t> J, </a:t>
            </a:r>
            <a:r>
              <a:rPr lang="cs-CZ" sz="1700" b="1" i="1" dirty="0" err="1"/>
              <a:t>Shin-Chin</a:t>
            </a:r>
            <a:r>
              <a:rPr lang="cs-CZ" sz="1700" b="1" i="1" dirty="0"/>
              <a:t> </a:t>
            </a:r>
            <a:r>
              <a:rPr lang="cs-CZ" sz="1700" b="1" i="1" dirty="0" err="1"/>
              <a:t>Cheng</a:t>
            </a:r>
            <a:r>
              <a:rPr lang="cs-CZ" sz="1700" b="1" i="1" dirty="0"/>
              <a:t>, van der </a:t>
            </a:r>
            <a:r>
              <a:rPr lang="cs-CZ" sz="1700" b="1" i="1" dirty="0" err="1"/>
              <a:t>Meer</a:t>
            </a:r>
            <a:r>
              <a:rPr lang="cs-CZ" sz="1700" b="1" i="1" dirty="0"/>
              <a:t> JWM, </a:t>
            </a:r>
            <a:r>
              <a:rPr lang="cs-CZ" sz="1700" b="1" i="1" dirty="0" err="1"/>
              <a:t>Netea</a:t>
            </a:r>
            <a:r>
              <a:rPr lang="cs-CZ" sz="1700" b="1" i="1" dirty="0"/>
              <a:t> MG: </a:t>
            </a:r>
            <a:r>
              <a:rPr lang="cs-CZ" sz="1700" b="1" i="1" dirty="0" err="1"/>
              <a:t>Curr</a:t>
            </a:r>
            <a:r>
              <a:rPr lang="cs-CZ" sz="1700" b="1" i="1" dirty="0"/>
              <a:t> </a:t>
            </a:r>
            <a:r>
              <a:rPr lang="cs-CZ" sz="1700" b="1" i="1" dirty="0" err="1"/>
              <a:t>Opin</a:t>
            </a:r>
            <a:r>
              <a:rPr lang="cs-CZ" sz="1700" b="1" i="1" dirty="0"/>
              <a:t> </a:t>
            </a:r>
            <a:r>
              <a:rPr lang="cs-CZ" sz="1700" b="1" i="1" dirty="0" err="1"/>
              <a:t>Immunol</a:t>
            </a:r>
            <a:r>
              <a:rPr lang="cs-CZ" sz="1700" b="1" i="1" dirty="0"/>
              <a:t> 2014; 29: 1-7</a:t>
            </a:r>
          </a:p>
          <a:p>
            <a:pPr marL="0" indent="0">
              <a:buNone/>
              <a:defRPr/>
            </a:pPr>
            <a:endParaRPr lang="cs-CZ" sz="1900" i="1" dirty="0"/>
          </a:p>
          <a:p>
            <a:pPr>
              <a:defRPr/>
            </a:pPr>
            <a:r>
              <a:rPr lang="cs-CZ" b="1" dirty="0">
                <a:solidFill>
                  <a:srgbClr val="002060"/>
                </a:solidFill>
              </a:rPr>
              <a:t>Reakce vrozeného imunitního systému má adaptivní charakteristiky, které jsou funkčně ekvivalentní klasické imunologické paměti  </a:t>
            </a:r>
            <a:r>
              <a:rPr lang="cs-CZ" b="1" i="1" dirty="0">
                <a:solidFill>
                  <a:srgbClr val="C00000"/>
                </a:solidFill>
              </a:rPr>
              <a:t>(„</a:t>
            </a:r>
            <a:r>
              <a:rPr lang="cs-CZ" b="1" i="1" dirty="0" err="1">
                <a:solidFill>
                  <a:srgbClr val="C00000"/>
                </a:solidFill>
              </a:rPr>
              <a:t>trained</a:t>
            </a:r>
            <a:r>
              <a:rPr lang="cs-CZ" b="1" i="1" dirty="0">
                <a:solidFill>
                  <a:srgbClr val="C00000"/>
                </a:solidFill>
              </a:rPr>
              <a:t> </a:t>
            </a:r>
            <a:r>
              <a:rPr lang="cs-CZ" b="1" i="1" dirty="0" err="1">
                <a:solidFill>
                  <a:srgbClr val="C00000"/>
                </a:solidFill>
              </a:rPr>
              <a:t>immunity</a:t>
            </a:r>
            <a:r>
              <a:rPr lang="cs-CZ" b="1" i="1" dirty="0">
                <a:solidFill>
                  <a:srgbClr val="C00000"/>
                </a:solidFill>
              </a:rPr>
              <a:t>“)</a:t>
            </a:r>
            <a:endParaRPr lang="cs-CZ" b="1" dirty="0">
              <a:solidFill>
                <a:srgbClr val="002060"/>
              </a:solidFill>
            </a:endParaRPr>
          </a:p>
          <a:p>
            <a:pPr>
              <a:defRPr/>
            </a:pPr>
            <a:r>
              <a:rPr lang="cs-CZ" b="1" dirty="0">
                <a:solidFill>
                  <a:srgbClr val="002060"/>
                </a:solidFill>
              </a:rPr>
              <a:t>Základními mechanismy se jeví epigenetické modifikace histonu a modifikace buněčných receptorů (PRR).</a:t>
            </a:r>
          </a:p>
          <a:p>
            <a:pPr>
              <a:defRPr/>
            </a:pPr>
            <a:r>
              <a:rPr lang="cs-CZ" b="1" dirty="0">
                <a:solidFill>
                  <a:srgbClr val="002060"/>
                </a:solidFill>
              </a:rPr>
              <a:t>Projevuje se na úrovni mononukleárních fagocytů a buněk NK.</a:t>
            </a:r>
          </a:p>
          <a:p>
            <a:pPr marL="0" indent="0">
              <a:buNone/>
              <a:defRPr/>
            </a:pPr>
            <a:endParaRPr lang="cs-CZ" sz="2000" i="1" dirty="0"/>
          </a:p>
          <a:p>
            <a:pPr marL="0" indent="0">
              <a:buNone/>
              <a:defRPr/>
            </a:pPr>
            <a:endParaRPr lang="cs-CZ" sz="2000" i="1" dirty="0"/>
          </a:p>
          <a:p>
            <a:pPr marL="0" indent="0">
              <a:buNone/>
              <a:defRPr/>
            </a:pPr>
            <a:endParaRPr lang="cs-CZ" sz="2000" i="1" dirty="0"/>
          </a:p>
        </p:txBody>
      </p:sp>
    </p:spTree>
    <p:extLst>
      <p:ext uri="{BB962C8B-B14F-4D97-AF65-F5344CB8AC3E}">
        <p14:creationId xmlns:p14="http://schemas.microsoft.com/office/powerpoint/2010/main" val="1587998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700" b="1" dirty="0">
                <a:solidFill>
                  <a:srgbClr val="002060"/>
                </a:solidFill>
              </a:rPr>
              <a:t>     </a:t>
            </a:r>
            <a:br>
              <a:rPr lang="cs-CZ" sz="2700" b="1" dirty="0">
                <a:solidFill>
                  <a:srgbClr val="002060"/>
                </a:solidFill>
              </a:rPr>
            </a:br>
            <a:r>
              <a:rPr lang="cs-CZ" sz="2700" b="1" dirty="0">
                <a:solidFill>
                  <a:srgbClr val="002060"/>
                </a:solidFill>
              </a:rPr>
              <a:t/>
            </a:r>
            <a:br>
              <a:rPr lang="cs-CZ" sz="2700" b="1" dirty="0">
                <a:solidFill>
                  <a:srgbClr val="002060"/>
                </a:solidFill>
              </a:rPr>
            </a:br>
            <a:r>
              <a:rPr lang="cs-CZ" sz="2700" b="1" dirty="0">
                <a:solidFill>
                  <a:srgbClr val="002060"/>
                </a:solidFill>
              </a:rPr>
              <a:t>       </a:t>
            </a:r>
            <a:r>
              <a:rPr lang="cs-CZ" sz="4000" b="1" dirty="0">
                <a:solidFill>
                  <a:srgbClr val="002060"/>
                </a:solidFill>
              </a:rPr>
              <a:t>„Paměťové stopy“ v systému vrozené imunity</a:t>
            </a:r>
            <a:br>
              <a:rPr lang="cs-CZ" sz="4000" b="1" dirty="0">
                <a:solidFill>
                  <a:srgbClr val="002060"/>
                </a:solidFill>
              </a:rPr>
            </a:br>
            <a:r>
              <a:rPr lang="cs-CZ" sz="2700" b="1" dirty="0">
                <a:solidFill>
                  <a:srgbClr val="002060"/>
                </a:solidFill>
              </a:rPr>
              <a:t>    </a:t>
            </a:r>
            <a:r>
              <a:rPr lang="cs-CZ" sz="2700" b="1" dirty="0" smtClean="0">
                <a:solidFill>
                  <a:srgbClr val="002060"/>
                </a:solidFill>
              </a:rPr>
              <a:t>              </a:t>
            </a:r>
            <a:r>
              <a:rPr lang="cs-CZ" sz="2000" b="1" dirty="0" err="1" smtClean="0">
                <a:solidFill>
                  <a:srgbClr val="C00000"/>
                </a:solidFill>
                <a:latin typeface="+mn-lt"/>
              </a:rPr>
              <a:t>Trained</a:t>
            </a:r>
            <a:r>
              <a:rPr lang="cs-CZ" sz="2000" b="1" dirty="0" smtClean="0">
                <a:solidFill>
                  <a:srgbClr val="C00000"/>
                </a:solidFill>
                <a:latin typeface="+mn-lt"/>
              </a:rPr>
              <a:t> </a:t>
            </a:r>
            <a:r>
              <a:rPr lang="cs-CZ" sz="2000" b="1" dirty="0" err="1">
                <a:solidFill>
                  <a:srgbClr val="C00000"/>
                </a:solidFill>
                <a:latin typeface="+mn-lt"/>
              </a:rPr>
              <a:t>immunity</a:t>
            </a:r>
            <a:r>
              <a:rPr lang="cs-CZ" sz="2000" b="1" dirty="0">
                <a:solidFill>
                  <a:srgbClr val="C00000"/>
                </a:solidFill>
                <a:latin typeface="+mn-lt"/>
              </a:rPr>
              <a:t>       </a:t>
            </a:r>
            <a:r>
              <a:rPr lang="cs-CZ" sz="2000" b="1" dirty="0" err="1">
                <a:solidFill>
                  <a:srgbClr val="C00000"/>
                </a:solidFill>
                <a:latin typeface="+mn-lt"/>
              </a:rPr>
              <a:t>Innate</a:t>
            </a:r>
            <a:r>
              <a:rPr lang="cs-CZ" sz="2000" b="1" dirty="0">
                <a:solidFill>
                  <a:srgbClr val="C00000"/>
                </a:solidFill>
                <a:latin typeface="+mn-lt"/>
              </a:rPr>
              <a:t> </a:t>
            </a:r>
            <a:r>
              <a:rPr lang="cs-CZ" sz="2000" b="1" dirty="0" err="1">
                <a:solidFill>
                  <a:srgbClr val="C00000"/>
                </a:solidFill>
                <a:latin typeface="+mn-lt"/>
              </a:rPr>
              <a:t>immune</a:t>
            </a:r>
            <a:r>
              <a:rPr lang="cs-CZ" sz="2000" b="1" dirty="0">
                <a:solidFill>
                  <a:srgbClr val="C00000"/>
                </a:solidFill>
                <a:latin typeface="+mn-lt"/>
              </a:rPr>
              <a:t> </a:t>
            </a:r>
            <a:r>
              <a:rPr lang="cs-CZ" sz="2000" b="1" dirty="0" err="1">
                <a:solidFill>
                  <a:srgbClr val="C00000"/>
                </a:solidFill>
                <a:latin typeface="+mn-lt"/>
              </a:rPr>
              <a:t>memory</a:t>
            </a:r>
            <a:r>
              <a:rPr lang="cs-CZ" sz="2000" b="1" dirty="0">
                <a:solidFill>
                  <a:srgbClr val="C00000"/>
                </a:solidFill>
                <a:latin typeface="+mn-lt"/>
              </a:rPr>
              <a:t>     </a:t>
            </a:r>
            <a:r>
              <a:rPr lang="cs-CZ" sz="2000" b="1" dirty="0" err="1">
                <a:solidFill>
                  <a:srgbClr val="C00000"/>
                </a:solidFill>
                <a:latin typeface="+mn-lt"/>
              </a:rPr>
              <a:t>Inflammatory</a:t>
            </a:r>
            <a:r>
              <a:rPr lang="cs-CZ" sz="2000" b="1" dirty="0">
                <a:solidFill>
                  <a:srgbClr val="C00000"/>
                </a:solidFill>
                <a:latin typeface="+mn-lt"/>
              </a:rPr>
              <a:t> </a:t>
            </a:r>
            <a:r>
              <a:rPr lang="cs-CZ" sz="2000" b="1" dirty="0" err="1">
                <a:solidFill>
                  <a:srgbClr val="C00000"/>
                </a:solidFill>
                <a:latin typeface="+mn-lt"/>
              </a:rPr>
              <a:t>memory</a:t>
            </a:r>
            <a:r>
              <a:rPr lang="cs-CZ" sz="2000" b="1" dirty="0">
                <a:solidFill>
                  <a:srgbClr val="C00000"/>
                </a:solidFill>
                <a:latin typeface="+mn-lt"/>
              </a:rPr>
              <a:t/>
            </a:r>
            <a:br>
              <a:rPr lang="cs-CZ" sz="2000" b="1" dirty="0">
                <a:solidFill>
                  <a:srgbClr val="C00000"/>
                </a:solidFill>
                <a:latin typeface="+mn-lt"/>
              </a:rPr>
            </a:br>
            <a:r>
              <a:rPr lang="cs-CZ" sz="2000" b="1" i="1" dirty="0">
                <a:solidFill>
                  <a:srgbClr val="C00000"/>
                </a:solidFill>
                <a:latin typeface="Garamond" panose="02020404030301010803" pitchFamily="18" charset="0"/>
              </a:rPr>
              <a:t>            </a:t>
            </a:r>
            <a:r>
              <a:rPr lang="cs-CZ" sz="2000" b="1" dirty="0">
                <a:solidFill>
                  <a:srgbClr val="002060"/>
                </a:solidFill>
              </a:rPr>
              <a:t/>
            </a:r>
            <a:br>
              <a:rPr lang="cs-CZ" sz="2000" b="1" dirty="0">
                <a:solidFill>
                  <a:srgbClr val="002060"/>
                </a:solidFill>
              </a:rPr>
            </a:br>
            <a:endParaRPr lang="cs-CZ" sz="2000" b="1" dirty="0">
              <a:solidFill>
                <a:srgbClr val="002060"/>
              </a:solidFill>
            </a:endParaRPr>
          </a:p>
        </p:txBody>
      </p:sp>
      <p:sp>
        <p:nvSpPr>
          <p:cNvPr id="3" name="Zástupný symbol pro obsah 2"/>
          <p:cNvSpPr>
            <a:spLocks noGrp="1"/>
          </p:cNvSpPr>
          <p:nvPr>
            <p:ph idx="1"/>
          </p:nvPr>
        </p:nvSpPr>
        <p:spPr>
          <a:xfrm>
            <a:off x="2312377" y="1907931"/>
            <a:ext cx="7772400" cy="4580792"/>
          </a:xfrm>
        </p:spPr>
        <p:txBody>
          <a:bodyPr>
            <a:normAutofit fontScale="25000" lnSpcReduction="20000"/>
          </a:bodyPr>
          <a:lstStyle/>
          <a:p>
            <a:pPr marL="0" indent="0">
              <a:buNone/>
            </a:pPr>
            <a:endParaRPr lang="cs-CZ" sz="7200" b="1" i="1" u="sng" dirty="0">
              <a:solidFill>
                <a:srgbClr val="C00000"/>
              </a:solidFill>
              <a:latin typeface="Garamond" panose="02020404030301010803" pitchFamily="18" charset="0"/>
            </a:endParaRPr>
          </a:p>
          <a:p>
            <a:pPr marL="0" indent="0">
              <a:buNone/>
            </a:pPr>
            <a:r>
              <a:rPr lang="cs-CZ" sz="9600" b="1" dirty="0">
                <a:solidFill>
                  <a:srgbClr val="002060"/>
                </a:solidFill>
                <a:latin typeface="Garamond" panose="02020404030301010803" pitchFamily="18" charset="0"/>
              </a:rPr>
              <a:t>Hromadí se důkazy, že buňky systému vrozené imunity (makrofágy, buňky NK) po infekci nebo vakcinaci mění své funkční programy; vykazují vyšší a dlouhodobější </a:t>
            </a:r>
            <a:r>
              <a:rPr lang="cs-CZ" sz="9600" b="1" dirty="0" err="1">
                <a:solidFill>
                  <a:srgbClr val="002060"/>
                </a:solidFill>
                <a:latin typeface="Garamond" panose="02020404030301010803" pitchFamily="18" charset="0"/>
              </a:rPr>
              <a:t>odpovídavost</a:t>
            </a:r>
            <a:r>
              <a:rPr lang="cs-CZ" sz="9600" b="1" dirty="0">
                <a:solidFill>
                  <a:srgbClr val="002060"/>
                </a:solidFill>
                <a:latin typeface="Garamond" panose="02020404030301010803" pitchFamily="18" charset="0"/>
              </a:rPr>
              <a:t> na sekundární stimuly. Tedy i komponenty systému vrozené imunity mají adaptivní schopnosti.</a:t>
            </a:r>
          </a:p>
          <a:p>
            <a:pPr marL="0" indent="0">
              <a:buNone/>
            </a:pPr>
            <a:endParaRPr lang="cs-CZ" sz="9600" b="1" dirty="0">
              <a:solidFill>
                <a:srgbClr val="002060"/>
              </a:solidFill>
              <a:latin typeface="Garamond" panose="02020404030301010803" pitchFamily="18" charset="0"/>
            </a:endParaRPr>
          </a:p>
          <a:p>
            <a:pPr marL="0" indent="0">
              <a:buNone/>
            </a:pPr>
            <a:r>
              <a:rPr lang="cs-CZ" sz="9600" b="1" dirty="0">
                <a:solidFill>
                  <a:srgbClr val="002060"/>
                </a:solidFill>
                <a:latin typeface="Garamond" panose="02020404030301010803" pitchFamily="18" charset="0"/>
              </a:rPr>
              <a:t>Tyto vlastnosti jsou podmíněny jejich epigenetickým </a:t>
            </a:r>
            <a:r>
              <a:rPr lang="cs-CZ" sz="9600" b="1" dirty="0" err="1">
                <a:solidFill>
                  <a:srgbClr val="002060"/>
                </a:solidFill>
                <a:latin typeface="Garamond" panose="02020404030301010803" pitchFamily="18" charset="0"/>
              </a:rPr>
              <a:t>reprogramováním</a:t>
            </a:r>
            <a:r>
              <a:rPr lang="cs-CZ" sz="9600" b="1" dirty="0">
                <a:solidFill>
                  <a:srgbClr val="002060"/>
                </a:solidFill>
                <a:latin typeface="Garamond" panose="02020404030301010803" pitchFamily="18" charset="0"/>
              </a:rPr>
              <a:t> po stimulaci exogenními i endogenními faktory.</a:t>
            </a:r>
          </a:p>
          <a:p>
            <a:pPr marL="0" indent="0">
              <a:buNone/>
            </a:pPr>
            <a:endParaRPr lang="cs-CZ" sz="9600" b="1" dirty="0">
              <a:solidFill>
                <a:srgbClr val="002060"/>
              </a:solidFill>
              <a:latin typeface="Garamond" panose="02020404030301010803" pitchFamily="18" charset="0"/>
            </a:endParaRPr>
          </a:p>
          <a:p>
            <a:pPr marL="0" indent="0">
              <a:buNone/>
            </a:pPr>
            <a:r>
              <a:rPr lang="cs-CZ" sz="9600" b="1" dirty="0">
                <a:solidFill>
                  <a:srgbClr val="002060"/>
                </a:solidFill>
                <a:latin typeface="Garamond" panose="02020404030301010803" pitchFamily="18" charset="0"/>
              </a:rPr>
              <a:t>Biologický význam: např. nespecifické </a:t>
            </a:r>
            <a:r>
              <a:rPr lang="cs-CZ" sz="9600" b="1" u="sng" dirty="0">
                <a:solidFill>
                  <a:srgbClr val="002060"/>
                </a:solidFill>
                <a:latin typeface="Garamond" panose="02020404030301010803" pitchFamily="18" charset="0"/>
              </a:rPr>
              <a:t>protekční</a:t>
            </a:r>
            <a:r>
              <a:rPr lang="cs-CZ" sz="9600" b="1" dirty="0">
                <a:solidFill>
                  <a:srgbClr val="002060"/>
                </a:solidFill>
                <a:latin typeface="Garamond" panose="02020404030301010803" pitchFamily="18" charset="0"/>
              </a:rPr>
              <a:t> účinky (vakcinací), </a:t>
            </a:r>
            <a:r>
              <a:rPr lang="cs-CZ" sz="9600" b="1" u="sng" dirty="0">
                <a:solidFill>
                  <a:srgbClr val="002060"/>
                </a:solidFill>
                <a:latin typeface="Garamond" panose="02020404030301010803" pitchFamily="18" charset="0"/>
              </a:rPr>
              <a:t>poškozující</a:t>
            </a:r>
            <a:r>
              <a:rPr lang="cs-CZ" sz="9600" b="1" dirty="0">
                <a:solidFill>
                  <a:srgbClr val="002060"/>
                </a:solidFill>
                <a:latin typeface="Garamond" panose="02020404030301010803" pitchFamily="18" charset="0"/>
              </a:rPr>
              <a:t> důsledky nepatřičné aktivace (imunologická paralysa, </a:t>
            </a:r>
            <a:r>
              <a:rPr lang="cs-CZ" sz="9600" b="1" dirty="0" err="1">
                <a:solidFill>
                  <a:srgbClr val="002060"/>
                </a:solidFill>
                <a:latin typeface="Garamond" panose="02020404030301010803" pitchFamily="18" charset="0"/>
              </a:rPr>
              <a:t>autoinflamační</a:t>
            </a:r>
            <a:r>
              <a:rPr lang="cs-CZ" sz="9600" b="1" dirty="0">
                <a:solidFill>
                  <a:srgbClr val="002060"/>
                </a:solidFill>
                <a:latin typeface="Garamond" panose="02020404030301010803" pitchFamily="18" charset="0"/>
              </a:rPr>
              <a:t> procesy, ateroskleróza). </a:t>
            </a:r>
          </a:p>
          <a:p>
            <a:pPr marL="0" indent="0">
              <a:buNone/>
            </a:pPr>
            <a:r>
              <a:rPr lang="cs-CZ" sz="9600" b="1" dirty="0">
                <a:latin typeface="Garamond" panose="02020404030301010803" pitchFamily="18" charset="0"/>
              </a:rPr>
              <a:t>                                            </a:t>
            </a:r>
          </a:p>
          <a:p>
            <a:pPr marL="0" indent="0">
              <a:buNone/>
            </a:pPr>
            <a:r>
              <a:rPr lang="cs-CZ" sz="9600" b="1" dirty="0">
                <a:latin typeface="Garamond" panose="02020404030301010803" pitchFamily="18" charset="0"/>
              </a:rPr>
              <a:t>                                                             </a:t>
            </a:r>
          </a:p>
          <a:p>
            <a:pPr marL="0" indent="0">
              <a:buNone/>
            </a:pPr>
            <a:endParaRPr lang="cs-CZ" sz="5400" dirty="0">
              <a:solidFill>
                <a:srgbClr val="002060"/>
              </a:solidFill>
            </a:endParaRPr>
          </a:p>
          <a:p>
            <a:pPr marL="0" indent="0">
              <a:buNone/>
            </a:pPr>
            <a:endParaRPr lang="cs-CZ" sz="4500" b="1" i="1" dirty="0">
              <a:solidFill>
                <a:srgbClr val="002060"/>
              </a:solidFill>
              <a:latin typeface="Garamond" panose="02020404030301010803" pitchFamily="18" charset="0"/>
            </a:endParaRPr>
          </a:p>
          <a:p>
            <a:pPr marL="0" indent="0">
              <a:buNone/>
            </a:pPr>
            <a:endParaRPr lang="cs-CZ" sz="1800" b="1" i="1" dirty="0">
              <a:solidFill>
                <a:srgbClr val="002060"/>
              </a:solidFill>
              <a:latin typeface="Garamond" panose="02020404030301010803" pitchFamily="18" charset="0"/>
            </a:endParaRPr>
          </a:p>
          <a:p>
            <a:pPr marL="0" indent="0">
              <a:buNone/>
            </a:pPr>
            <a:endParaRPr lang="cs-CZ" sz="1800" b="1" i="1" dirty="0">
              <a:solidFill>
                <a:srgbClr val="002060"/>
              </a:solidFill>
              <a:latin typeface="Garamond" panose="02020404030301010803" pitchFamily="18" charset="0"/>
            </a:endParaRPr>
          </a:p>
          <a:p>
            <a:pPr marL="0" indent="0">
              <a:buNone/>
            </a:pPr>
            <a:endParaRPr lang="cs-CZ" sz="1800" b="1" i="1" dirty="0">
              <a:solidFill>
                <a:srgbClr val="002060"/>
              </a:solidFill>
              <a:latin typeface="Garamond" panose="02020404030301010803" pitchFamily="18" charset="0"/>
            </a:endParaRPr>
          </a:p>
          <a:p>
            <a:pPr marL="0" indent="0">
              <a:buNone/>
            </a:pPr>
            <a:endParaRPr lang="cs-CZ" sz="1800" b="1" i="1" dirty="0">
              <a:solidFill>
                <a:srgbClr val="002060"/>
              </a:solidFill>
              <a:latin typeface="Garamond" panose="02020404030301010803" pitchFamily="18" charset="0"/>
            </a:endParaRPr>
          </a:p>
          <a:p>
            <a:pPr marL="0" indent="0">
              <a:buNone/>
            </a:pPr>
            <a:endParaRPr lang="cs-CZ" sz="1800" b="1" i="1" dirty="0">
              <a:solidFill>
                <a:srgbClr val="002060"/>
              </a:solidFill>
              <a:latin typeface="Garamond" panose="02020404030301010803" pitchFamily="18" charset="0"/>
            </a:endParaRPr>
          </a:p>
          <a:p>
            <a:pPr marL="0" indent="0">
              <a:buNone/>
            </a:pPr>
            <a:endParaRPr lang="cs-CZ" sz="1800" b="1" i="1" dirty="0">
              <a:solidFill>
                <a:srgbClr val="002060"/>
              </a:solidFill>
              <a:latin typeface="Garamond" panose="02020404030301010803" pitchFamily="18" charset="0"/>
            </a:endParaRPr>
          </a:p>
          <a:p>
            <a:pPr marL="0" indent="0">
              <a:buNone/>
            </a:pPr>
            <a:endParaRPr lang="cs-CZ" sz="1800" b="1" i="1" dirty="0">
              <a:solidFill>
                <a:srgbClr val="002060"/>
              </a:solidFill>
              <a:latin typeface="Garamond" panose="02020404030301010803" pitchFamily="18" charset="0"/>
            </a:endParaRPr>
          </a:p>
          <a:p>
            <a:pPr marL="0" indent="0">
              <a:buNone/>
            </a:pPr>
            <a:endParaRPr lang="cs-CZ" sz="1800" b="1" i="1" dirty="0">
              <a:solidFill>
                <a:srgbClr val="002060"/>
              </a:solidFill>
              <a:latin typeface="Garamond" panose="02020404030301010803" pitchFamily="18" charset="0"/>
            </a:endParaRPr>
          </a:p>
          <a:p>
            <a:pPr marL="0" indent="0">
              <a:buNone/>
            </a:pPr>
            <a:endParaRPr lang="cs-CZ" sz="1800" b="1" i="1" dirty="0">
              <a:solidFill>
                <a:srgbClr val="002060"/>
              </a:solidFill>
              <a:latin typeface="Garamond" panose="02020404030301010803" pitchFamily="18" charset="0"/>
            </a:endParaRPr>
          </a:p>
          <a:p>
            <a:pPr marL="0" indent="0">
              <a:buNone/>
            </a:pPr>
            <a:r>
              <a:rPr lang="cs-CZ" sz="3750" b="1" i="1" dirty="0">
                <a:latin typeface="Garamond" panose="02020404030301010803" pitchFamily="18" charset="0"/>
              </a:rPr>
              <a:t>                                                                                                                                   </a:t>
            </a:r>
            <a:r>
              <a:rPr lang="cs-CZ" sz="3750" b="1" i="1" dirty="0" err="1">
                <a:latin typeface="Garamond" panose="02020404030301010803" pitchFamily="18" charset="0"/>
              </a:rPr>
              <a:t>Netea</a:t>
            </a:r>
            <a:r>
              <a:rPr lang="cs-CZ" sz="3750" b="1" i="1" dirty="0">
                <a:latin typeface="Garamond" panose="02020404030301010803" pitchFamily="18" charset="0"/>
              </a:rPr>
              <a:t> MG et al:  Science 2016</a:t>
            </a:r>
          </a:p>
          <a:p>
            <a:pPr marL="0" indent="0">
              <a:buNone/>
            </a:pPr>
            <a:endParaRPr lang="cs-CZ" b="1" dirty="0">
              <a:solidFill>
                <a:srgbClr val="002060"/>
              </a:solidFill>
              <a:latin typeface="Garamond" panose="02020404030301010803" pitchFamily="18" charset="0"/>
            </a:endParaRPr>
          </a:p>
          <a:p>
            <a:pPr marL="0" indent="0">
              <a:buNone/>
            </a:pPr>
            <a:r>
              <a:rPr lang="cs-CZ" b="1" dirty="0">
                <a:solidFill>
                  <a:srgbClr val="002060"/>
                </a:solidFill>
                <a:latin typeface="Garamond" panose="02020404030301010803" pitchFamily="18" charset="0"/>
              </a:rPr>
              <a:t> </a:t>
            </a:r>
          </a:p>
        </p:txBody>
      </p:sp>
    </p:spTree>
    <p:extLst>
      <p:ext uri="{BB962C8B-B14F-4D97-AF65-F5344CB8AC3E}">
        <p14:creationId xmlns:p14="http://schemas.microsoft.com/office/powerpoint/2010/main" val="859165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13438" y="518746"/>
            <a:ext cx="8025912" cy="1724100"/>
          </a:xfrm>
        </p:spPr>
        <p:txBody>
          <a:bodyPr>
            <a:normAutofit/>
          </a:bodyPr>
          <a:lstStyle/>
          <a:p>
            <a:r>
              <a:rPr lang="cs-CZ" sz="3675" b="1" i="1" dirty="0">
                <a:solidFill>
                  <a:srgbClr val="0070C0"/>
                </a:solidFill>
                <a:latin typeface="French Script MT" panose="03020402040607040605" pitchFamily="66" charset="0"/>
              </a:rPr>
              <a:t>Jen ten uvidí budoucnost, kdo vystoupí na vrchol minulosti </a:t>
            </a:r>
            <a:r>
              <a:rPr lang="cs-CZ" sz="3675" b="1" i="1" dirty="0">
                <a:latin typeface="French Script MT" panose="03020402040607040605" pitchFamily="66" charset="0"/>
              </a:rPr>
              <a:t>      </a:t>
            </a:r>
            <a:br>
              <a:rPr lang="cs-CZ" sz="3675" b="1" i="1" dirty="0">
                <a:latin typeface="French Script MT" panose="03020402040607040605" pitchFamily="66" charset="0"/>
              </a:rPr>
            </a:br>
            <a:r>
              <a:rPr lang="cs-CZ" sz="3675" b="1" i="1" dirty="0">
                <a:latin typeface="French Script MT" panose="03020402040607040605" pitchFamily="66" charset="0"/>
              </a:rPr>
              <a:t>                                                </a:t>
            </a:r>
            <a:r>
              <a:rPr lang="cs-CZ" sz="2100" b="1" i="1" dirty="0">
                <a:latin typeface="French Script MT" panose="03020402040607040605" pitchFamily="66" charset="0"/>
              </a:rPr>
              <a:t>Antoine de Saint Exupéry</a:t>
            </a:r>
          </a:p>
        </p:txBody>
      </p:sp>
      <p:sp>
        <p:nvSpPr>
          <p:cNvPr id="3" name="TextovéPole 2"/>
          <p:cNvSpPr txBox="1"/>
          <p:nvPr/>
        </p:nvSpPr>
        <p:spPr>
          <a:xfrm>
            <a:off x="1863969" y="1943101"/>
            <a:ext cx="8809893" cy="5324535"/>
          </a:xfrm>
          <a:prstGeom prst="rect">
            <a:avLst/>
          </a:prstGeom>
          <a:noFill/>
        </p:spPr>
        <p:txBody>
          <a:bodyPr wrap="square" rtlCol="0">
            <a:spAutoFit/>
          </a:bodyPr>
          <a:lstStyle/>
          <a:p>
            <a:r>
              <a:rPr lang="cs-CZ" sz="2000" b="1" dirty="0">
                <a:solidFill>
                  <a:srgbClr val="002060"/>
                </a:solidFill>
              </a:rPr>
              <a:t>Celková mortalita  ve skupině 20 000 dětí v prvních čtyřech letech života byla nižší u dětí imunizovaných BCG než u neimunizovaných. Uvažovalo se o tom, že </a:t>
            </a:r>
            <a:r>
              <a:rPr lang="cs-CZ" sz="2000" b="1" u="sng" dirty="0">
                <a:solidFill>
                  <a:srgbClr val="002060"/>
                </a:solidFill>
              </a:rPr>
              <a:t>BCG indukuje „nespecifickou imunitu</a:t>
            </a:r>
            <a:r>
              <a:rPr lang="cs-CZ" sz="2000" b="1" dirty="0">
                <a:solidFill>
                  <a:srgbClr val="002060"/>
                </a:solidFill>
              </a:rPr>
              <a:t>“.</a:t>
            </a:r>
          </a:p>
          <a:p>
            <a:r>
              <a:rPr lang="cs-CZ" sz="2000" i="1" dirty="0">
                <a:solidFill>
                  <a:srgbClr val="002060"/>
                </a:solidFill>
              </a:rPr>
              <a:t>(</a:t>
            </a:r>
            <a:r>
              <a:rPr lang="cs-CZ" sz="2000" i="1" dirty="0" err="1">
                <a:solidFill>
                  <a:srgbClr val="002060"/>
                </a:solidFill>
              </a:rPr>
              <a:t>Näslund</a:t>
            </a:r>
            <a:r>
              <a:rPr lang="cs-CZ" sz="2000" i="1" dirty="0">
                <a:solidFill>
                  <a:srgbClr val="002060"/>
                </a:solidFill>
              </a:rPr>
              <a:t> C, 1932)</a:t>
            </a:r>
          </a:p>
          <a:p>
            <a:endParaRPr lang="cs-CZ" sz="2000" dirty="0">
              <a:solidFill>
                <a:srgbClr val="002060"/>
              </a:solidFill>
            </a:endParaRPr>
          </a:p>
          <a:p>
            <a:r>
              <a:rPr lang="cs-CZ" sz="2000" b="1" dirty="0">
                <a:solidFill>
                  <a:srgbClr val="002060"/>
                </a:solidFill>
              </a:rPr>
              <a:t>Infekce určitými mikroorganismy  často vede i k navození rezistence proti jiným, nepříbuzným mikrobům </a:t>
            </a:r>
            <a:r>
              <a:rPr lang="cs-CZ" sz="2000" i="1" dirty="0">
                <a:solidFill>
                  <a:srgbClr val="002060"/>
                </a:solidFill>
              </a:rPr>
              <a:t>(</a:t>
            </a:r>
            <a:r>
              <a:rPr lang="cs-CZ" sz="2000" i="1" dirty="0" err="1">
                <a:solidFill>
                  <a:srgbClr val="002060"/>
                </a:solidFill>
              </a:rPr>
              <a:t>Lurie</a:t>
            </a:r>
            <a:r>
              <a:rPr lang="cs-CZ" sz="2000" i="1" dirty="0">
                <a:solidFill>
                  <a:srgbClr val="002060"/>
                </a:solidFill>
              </a:rPr>
              <a:t>, 1942, </a:t>
            </a:r>
            <a:r>
              <a:rPr lang="cs-CZ" sz="2000" i="1" dirty="0" err="1">
                <a:solidFill>
                  <a:srgbClr val="002060"/>
                </a:solidFill>
              </a:rPr>
              <a:t>Suter</a:t>
            </a:r>
            <a:r>
              <a:rPr lang="cs-CZ" sz="2000" i="1" dirty="0">
                <a:solidFill>
                  <a:srgbClr val="002060"/>
                </a:solidFill>
              </a:rPr>
              <a:t> 1953, </a:t>
            </a:r>
            <a:r>
              <a:rPr lang="cs-CZ" sz="2000" i="1" dirty="0" err="1">
                <a:solidFill>
                  <a:srgbClr val="002060"/>
                </a:solidFill>
              </a:rPr>
              <a:t>Elberg</a:t>
            </a:r>
            <a:r>
              <a:rPr lang="cs-CZ" sz="2000" i="1" dirty="0">
                <a:solidFill>
                  <a:srgbClr val="002060"/>
                </a:solidFill>
              </a:rPr>
              <a:t> 1960).</a:t>
            </a:r>
            <a:r>
              <a:rPr lang="cs-CZ" sz="2000" dirty="0">
                <a:solidFill>
                  <a:srgbClr val="002060"/>
                </a:solidFill>
              </a:rPr>
              <a:t> </a:t>
            </a:r>
          </a:p>
          <a:p>
            <a:r>
              <a:rPr lang="cs-CZ" sz="2000" b="1" dirty="0">
                <a:solidFill>
                  <a:srgbClr val="002060"/>
                </a:solidFill>
              </a:rPr>
              <a:t>Zvýšená  odolnost experimentálních zvířat po infekcích určitými  bakteriemi je způsobena </a:t>
            </a:r>
            <a:r>
              <a:rPr lang="cs-CZ" sz="2000" b="1" u="sng" dirty="0">
                <a:solidFill>
                  <a:srgbClr val="002060"/>
                </a:solidFill>
              </a:rPr>
              <a:t>získanou schopností fagocytů destruovat mikroorganismy.</a:t>
            </a:r>
          </a:p>
          <a:p>
            <a:r>
              <a:rPr lang="cs-CZ" sz="2000" i="1" dirty="0" err="1">
                <a:solidFill>
                  <a:srgbClr val="002060"/>
                </a:solidFill>
              </a:rPr>
              <a:t>Mackaness</a:t>
            </a:r>
            <a:r>
              <a:rPr lang="cs-CZ" sz="2000" i="1" dirty="0">
                <a:solidFill>
                  <a:srgbClr val="002060"/>
                </a:solidFill>
              </a:rPr>
              <a:t> GB: </a:t>
            </a:r>
            <a:r>
              <a:rPr lang="cs-CZ" sz="2000" i="1" dirty="0" err="1">
                <a:solidFill>
                  <a:srgbClr val="002060"/>
                </a:solidFill>
              </a:rPr>
              <a:t>The</a:t>
            </a:r>
            <a:r>
              <a:rPr lang="cs-CZ" sz="2000" i="1" dirty="0">
                <a:solidFill>
                  <a:srgbClr val="002060"/>
                </a:solidFill>
              </a:rPr>
              <a:t> </a:t>
            </a:r>
            <a:r>
              <a:rPr lang="cs-CZ" sz="2000" i="1" dirty="0" err="1">
                <a:solidFill>
                  <a:srgbClr val="002060"/>
                </a:solidFill>
              </a:rPr>
              <a:t>immunological</a:t>
            </a:r>
            <a:r>
              <a:rPr lang="cs-CZ" sz="2000" i="1" dirty="0">
                <a:solidFill>
                  <a:srgbClr val="002060"/>
                </a:solidFill>
              </a:rPr>
              <a:t> </a:t>
            </a:r>
            <a:r>
              <a:rPr lang="cs-CZ" sz="2000" i="1" dirty="0" err="1">
                <a:solidFill>
                  <a:srgbClr val="002060"/>
                </a:solidFill>
              </a:rPr>
              <a:t>basis</a:t>
            </a:r>
            <a:r>
              <a:rPr lang="cs-CZ" sz="2000" i="1" dirty="0">
                <a:solidFill>
                  <a:srgbClr val="002060"/>
                </a:solidFill>
              </a:rPr>
              <a:t> </a:t>
            </a:r>
            <a:r>
              <a:rPr lang="cs-CZ" sz="2000" i="1" dirty="0" err="1">
                <a:solidFill>
                  <a:srgbClr val="002060"/>
                </a:solidFill>
              </a:rPr>
              <a:t>of</a:t>
            </a:r>
            <a:r>
              <a:rPr lang="cs-CZ" sz="2000" i="1" dirty="0">
                <a:solidFill>
                  <a:srgbClr val="002060"/>
                </a:solidFill>
              </a:rPr>
              <a:t> </a:t>
            </a:r>
            <a:r>
              <a:rPr lang="cs-CZ" sz="2000" i="1" dirty="0" err="1">
                <a:solidFill>
                  <a:srgbClr val="002060"/>
                </a:solidFill>
              </a:rPr>
              <a:t>acquired</a:t>
            </a:r>
            <a:r>
              <a:rPr lang="cs-CZ" sz="2000" i="1" dirty="0">
                <a:solidFill>
                  <a:srgbClr val="002060"/>
                </a:solidFill>
              </a:rPr>
              <a:t>  </a:t>
            </a:r>
            <a:r>
              <a:rPr lang="cs-CZ" sz="2000" i="1" dirty="0" err="1">
                <a:solidFill>
                  <a:srgbClr val="002060"/>
                </a:solidFill>
              </a:rPr>
              <a:t>cellular</a:t>
            </a:r>
            <a:r>
              <a:rPr lang="cs-CZ" sz="2000" i="1" dirty="0">
                <a:solidFill>
                  <a:srgbClr val="002060"/>
                </a:solidFill>
              </a:rPr>
              <a:t> resistence.</a:t>
            </a:r>
          </a:p>
          <a:p>
            <a:r>
              <a:rPr lang="cs-CZ" sz="2000" i="1" dirty="0">
                <a:solidFill>
                  <a:srgbClr val="002060"/>
                </a:solidFill>
              </a:rPr>
              <a:t>(J </a:t>
            </a:r>
            <a:r>
              <a:rPr lang="cs-CZ" sz="2000" i="1" dirty="0" err="1">
                <a:solidFill>
                  <a:srgbClr val="002060"/>
                </a:solidFill>
              </a:rPr>
              <a:t>exp</a:t>
            </a:r>
            <a:r>
              <a:rPr lang="cs-CZ" sz="2000" i="1" dirty="0">
                <a:solidFill>
                  <a:srgbClr val="002060"/>
                </a:solidFill>
              </a:rPr>
              <a:t> Med 1964; 120: 105 – 120)</a:t>
            </a:r>
          </a:p>
          <a:p>
            <a:endParaRPr lang="cs-CZ" sz="2000" i="1" dirty="0"/>
          </a:p>
          <a:p>
            <a:r>
              <a:rPr lang="cs-CZ" sz="2000" b="1" dirty="0">
                <a:solidFill>
                  <a:srgbClr val="C00000"/>
                </a:solidFill>
              </a:rPr>
              <a:t>Význam  „heterologního“, „nespecifického“ „necíleného“ účinku vakcín je v současné době studován i pod záštitou WHO   </a:t>
            </a:r>
            <a:r>
              <a:rPr lang="cs-CZ" sz="2000" b="1" i="1" dirty="0">
                <a:solidFill>
                  <a:srgbClr val="C00000"/>
                </a:solidFill>
              </a:rPr>
              <a:t>(</a:t>
            </a:r>
            <a:r>
              <a:rPr lang="cs-CZ" sz="2000" b="1" i="1" dirty="0" err="1">
                <a:solidFill>
                  <a:srgbClr val="C00000"/>
                </a:solidFill>
              </a:rPr>
              <a:t>Working</a:t>
            </a:r>
            <a:r>
              <a:rPr lang="cs-CZ" sz="2000" b="1" i="1" dirty="0">
                <a:solidFill>
                  <a:srgbClr val="C00000"/>
                </a:solidFill>
              </a:rPr>
              <a:t> </a:t>
            </a:r>
            <a:r>
              <a:rPr lang="cs-CZ" sz="2000" b="1" i="1" dirty="0" err="1">
                <a:solidFill>
                  <a:srgbClr val="C00000"/>
                </a:solidFill>
              </a:rPr>
              <a:t>group</a:t>
            </a:r>
            <a:r>
              <a:rPr lang="cs-CZ" sz="2000" b="1" i="1" dirty="0">
                <a:solidFill>
                  <a:srgbClr val="C00000"/>
                </a:solidFill>
              </a:rPr>
              <a:t>  on </a:t>
            </a:r>
            <a:r>
              <a:rPr lang="cs-CZ" sz="2000" b="1" i="1" dirty="0" err="1">
                <a:solidFill>
                  <a:srgbClr val="C00000"/>
                </a:solidFill>
              </a:rPr>
              <a:t>nonspecific</a:t>
            </a:r>
            <a:r>
              <a:rPr lang="cs-CZ" sz="2000" b="1" i="1" dirty="0">
                <a:solidFill>
                  <a:srgbClr val="C00000"/>
                </a:solidFill>
              </a:rPr>
              <a:t> </a:t>
            </a:r>
            <a:r>
              <a:rPr lang="cs-CZ" sz="2000" b="1" i="1" dirty="0" err="1">
                <a:solidFill>
                  <a:srgbClr val="C00000"/>
                </a:solidFill>
              </a:rPr>
              <a:t>effects</a:t>
            </a:r>
            <a:r>
              <a:rPr lang="cs-CZ" sz="2000" b="1" i="1" dirty="0">
                <a:solidFill>
                  <a:srgbClr val="C00000"/>
                </a:solidFill>
              </a:rPr>
              <a:t> </a:t>
            </a:r>
            <a:r>
              <a:rPr lang="cs-CZ" sz="2000" b="1" i="1" dirty="0" err="1">
                <a:solidFill>
                  <a:srgbClr val="C00000"/>
                </a:solidFill>
              </a:rPr>
              <a:t>of</a:t>
            </a:r>
            <a:r>
              <a:rPr lang="cs-CZ" sz="2000" b="1" i="1" dirty="0">
                <a:solidFill>
                  <a:srgbClr val="C00000"/>
                </a:solidFill>
              </a:rPr>
              <a:t> </a:t>
            </a:r>
            <a:r>
              <a:rPr lang="cs-CZ" sz="2000" b="1" i="1" dirty="0" err="1">
                <a:solidFill>
                  <a:srgbClr val="C00000"/>
                </a:solidFill>
              </a:rPr>
              <a:t>vaccines</a:t>
            </a:r>
            <a:r>
              <a:rPr lang="cs-CZ" sz="2000" b="1" i="1" dirty="0">
                <a:solidFill>
                  <a:srgbClr val="C00000"/>
                </a:solidFill>
              </a:rPr>
              <a:t>). </a:t>
            </a:r>
            <a:r>
              <a:rPr lang="cs-CZ" sz="2000" b="1" dirty="0">
                <a:solidFill>
                  <a:srgbClr val="C00000"/>
                </a:solidFill>
              </a:rPr>
              <a:t>Pozornost je věnována živým </a:t>
            </a:r>
            <a:r>
              <a:rPr lang="cs-CZ" sz="2000" b="1" dirty="0" err="1">
                <a:solidFill>
                  <a:srgbClr val="C00000"/>
                </a:solidFill>
              </a:rPr>
              <a:t>atenuovaným</a:t>
            </a:r>
            <a:r>
              <a:rPr lang="cs-CZ" sz="2000" b="1" dirty="0">
                <a:solidFill>
                  <a:srgbClr val="C00000"/>
                </a:solidFill>
              </a:rPr>
              <a:t> mikrobům (BCG, virus spalniček a poliomyelitidy).</a:t>
            </a:r>
            <a:endParaRPr lang="cs-CZ" sz="2000" b="1" u="sng" dirty="0">
              <a:solidFill>
                <a:srgbClr val="C00000"/>
              </a:solidFill>
            </a:endParaRPr>
          </a:p>
          <a:p>
            <a:endParaRPr lang="cs-CZ" sz="2000" dirty="0"/>
          </a:p>
        </p:txBody>
      </p:sp>
    </p:spTree>
    <p:extLst>
      <p:ext uri="{BB962C8B-B14F-4D97-AF65-F5344CB8AC3E}">
        <p14:creationId xmlns:p14="http://schemas.microsoft.com/office/powerpoint/2010/main" val="553789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598861" y="1613293"/>
            <a:ext cx="995729" cy="1330575"/>
          </a:xfrm>
        </p:spPr>
      </p:pic>
      <p:sp>
        <p:nvSpPr>
          <p:cNvPr id="4" name="TextovéPole 3"/>
          <p:cNvSpPr txBox="1"/>
          <p:nvPr/>
        </p:nvSpPr>
        <p:spPr>
          <a:xfrm>
            <a:off x="2124075" y="3185015"/>
            <a:ext cx="2446460" cy="830997"/>
          </a:xfrm>
          <a:prstGeom prst="rect">
            <a:avLst/>
          </a:prstGeom>
          <a:noFill/>
        </p:spPr>
        <p:txBody>
          <a:bodyPr wrap="square" rtlCol="0">
            <a:spAutoFit/>
          </a:bodyPr>
          <a:lstStyle/>
          <a:p>
            <a:r>
              <a:rPr lang="cs-CZ" dirty="0"/>
              <a:t>Prof. </a:t>
            </a:r>
            <a:r>
              <a:rPr lang="cs-CZ" dirty="0" err="1"/>
              <a:t>Mihai</a:t>
            </a:r>
            <a:r>
              <a:rPr lang="cs-CZ" dirty="0"/>
              <a:t> </a:t>
            </a:r>
            <a:r>
              <a:rPr lang="cs-CZ" dirty="0" err="1"/>
              <a:t>G.Netea</a:t>
            </a:r>
            <a:endParaRPr lang="cs-CZ" dirty="0"/>
          </a:p>
          <a:p>
            <a:r>
              <a:rPr lang="cs-CZ" sz="1500" dirty="0" err="1"/>
              <a:t>Radboud</a:t>
            </a:r>
            <a:r>
              <a:rPr lang="cs-CZ" sz="1500" dirty="0"/>
              <a:t> University,</a:t>
            </a:r>
          </a:p>
          <a:p>
            <a:r>
              <a:rPr lang="cs-CZ" sz="1500" dirty="0" err="1"/>
              <a:t>Nijmegen</a:t>
            </a:r>
            <a:r>
              <a:rPr lang="cs-CZ" sz="1500" dirty="0"/>
              <a:t>, </a:t>
            </a:r>
            <a:r>
              <a:rPr lang="cs-CZ" sz="1500" dirty="0" err="1"/>
              <a:t>The</a:t>
            </a:r>
            <a:r>
              <a:rPr lang="cs-CZ" sz="1500" dirty="0"/>
              <a:t> </a:t>
            </a:r>
            <a:r>
              <a:rPr lang="cs-CZ" sz="1500" dirty="0" err="1"/>
              <a:t>Netherlands</a:t>
            </a:r>
            <a:endParaRPr lang="cs-CZ" sz="1500" dirty="0"/>
          </a:p>
        </p:txBody>
      </p:sp>
      <p:sp>
        <p:nvSpPr>
          <p:cNvPr id="5" name="TextovéPole 4"/>
          <p:cNvSpPr txBox="1"/>
          <p:nvPr/>
        </p:nvSpPr>
        <p:spPr>
          <a:xfrm>
            <a:off x="5394814" y="1826602"/>
            <a:ext cx="4127988" cy="300082"/>
          </a:xfrm>
          <a:prstGeom prst="rect">
            <a:avLst/>
          </a:prstGeom>
          <a:noFill/>
        </p:spPr>
        <p:txBody>
          <a:bodyPr wrap="square" rtlCol="0">
            <a:spAutoFit/>
          </a:bodyPr>
          <a:lstStyle/>
          <a:p>
            <a:endParaRPr lang="cs-CZ" sz="1350" dirty="0"/>
          </a:p>
        </p:txBody>
      </p:sp>
      <p:sp>
        <p:nvSpPr>
          <p:cNvPr id="6" name="TextovéPole 5"/>
          <p:cNvSpPr txBox="1"/>
          <p:nvPr/>
        </p:nvSpPr>
        <p:spPr>
          <a:xfrm>
            <a:off x="7328963" y="2828926"/>
            <a:ext cx="3064279" cy="2700739"/>
          </a:xfrm>
          <a:prstGeom prst="rect">
            <a:avLst/>
          </a:prstGeom>
          <a:noFill/>
        </p:spPr>
        <p:txBody>
          <a:bodyPr wrap="square" rtlCol="0">
            <a:spAutoFit/>
          </a:bodyPr>
          <a:lstStyle/>
          <a:p>
            <a:endParaRPr lang="cs-CZ" sz="2100" b="1" dirty="0">
              <a:solidFill>
                <a:srgbClr val="002060"/>
              </a:solidFill>
            </a:endParaRPr>
          </a:p>
          <a:p>
            <a:endParaRPr lang="cs-CZ" sz="1500" i="1" dirty="0">
              <a:solidFill>
                <a:srgbClr val="002060"/>
              </a:solidFill>
            </a:endParaRPr>
          </a:p>
          <a:p>
            <a:endParaRPr lang="cs-CZ" sz="1500" i="1" dirty="0">
              <a:solidFill>
                <a:srgbClr val="002060"/>
              </a:solidFill>
            </a:endParaRPr>
          </a:p>
          <a:p>
            <a:endParaRPr lang="cs-CZ" sz="1500" i="1" dirty="0">
              <a:solidFill>
                <a:srgbClr val="002060"/>
              </a:solidFill>
            </a:endParaRPr>
          </a:p>
          <a:p>
            <a:endParaRPr lang="cs-CZ" sz="1500" i="1" dirty="0">
              <a:solidFill>
                <a:srgbClr val="002060"/>
              </a:solidFill>
            </a:endParaRPr>
          </a:p>
          <a:p>
            <a:endParaRPr lang="cs-CZ" sz="1500" i="1" dirty="0">
              <a:solidFill>
                <a:srgbClr val="002060"/>
              </a:solidFill>
            </a:endParaRPr>
          </a:p>
          <a:p>
            <a:endParaRPr lang="cs-CZ" sz="1500" i="1" dirty="0">
              <a:solidFill>
                <a:srgbClr val="002060"/>
              </a:solidFill>
            </a:endParaRPr>
          </a:p>
          <a:p>
            <a:r>
              <a:rPr lang="cs-CZ" sz="1500" i="1" dirty="0" err="1">
                <a:solidFill>
                  <a:srgbClr val="002060"/>
                </a:solidFill>
              </a:rPr>
              <a:t>Netea</a:t>
            </a:r>
            <a:r>
              <a:rPr lang="cs-CZ" sz="1500" i="1" dirty="0">
                <a:solidFill>
                  <a:srgbClr val="002060"/>
                </a:solidFill>
              </a:rPr>
              <a:t> MG, van der </a:t>
            </a:r>
            <a:r>
              <a:rPr lang="cs-CZ" sz="1500" i="1" dirty="0" err="1">
                <a:solidFill>
                  <a:srgbClr val="002060"/>
                </a:solidFill>
              </a:rPr>
              <a:t>Meer</a:t>
            </a:r>
            <a:r>
              <a:rPr lang="cs-CZ" sz="1500" i="1" dirty="0">
                <a:solidFill>
                  <a:srgbClr val="002060"/>
                </a:solidFill>
              </a:rPr>
              <a:t> JWM:</a:t>
            </a:r>
          </a:p>
          <a:p>
            <a:r>
              <a:rPr lang="cs-CZ" sz="1500" i="1" dirty="0" err="1">
                <a:solidFill>
                  <a:srgbClr val="002060"/>
                </a:solidFill>
              </a:rPr>
              <a:t>Trained</a:t>
            </a:r>
            <a:r>
              <a:rPr lang="cs-CZ" sz="1500" i="1" dirty="0">
                <a:solidFill>
                  <a:srgbClr val="002060"/>
                </a:solidFill>
              </a:rPr>
              <a:t> </a:t>
            </a:r>
            <a:r>
              <a:rPr lang="cs-CZ" sz="1500" i="1" dirty="0" err="1">
                <a:solidFill>
                  <a:srgbClr val="002060"/>
                </a:solidFill>
              </a:rPr>
              <a:t>immunity</a:t>
            </a:r>
            <a:r>
              <a:rPr lang="cs-CZ" sz="1500" i="1" dirty="0">
                <a:solidFill>
                  <a:srgbClr val="002060"/>
                </a:solidFill>
              </a:rPr>
              <a:t>: </a:t>
            </a:r>
            <a:r>
              <a:rPr lang="cs-CZ" sz="1500" i="1" dirty="0" err="1">
                <a:solidFill>
                  <a:srgbClr val="002060"/>
                </a:solidFill>
              </a:rPr>
              <a:t>an</a:t>
            </a:r>
            <a:r>
              <a:rPr lang="cs-CZ" sz="1500" i="1" dirty="0">
                <a:solidFill>
                  <a:srgbClr val="002060"/>
                </a:solidFill>
              </a:rPr>
              <a:t> </a:t>
            </a:r>
            <a:r>
              <a:rPr lang="cs-CZ" sz="1500" i="1" dirty="0" err="1">
                <a:solidFill>
                  <a:srgbClr val="002060"/>
                </a:solidFill>
              </a:rPr>
              <a:t>ancient</a:t>
            </a:r>
            <a:r>
              <a:rPr lang="cs-CZ" sz="1500" i="1" dirty="0">
                <a:solidFill>
                  <a:srgbClr val="002060"/>
                </a:solidFill>
              </a:rPr>
              <a:t> </a:t>
            </a:r>
            <a:r>
              <a:rPr lang="cs-CZ" sz="1500" i="1" dirty="0" err="1">
                <a:solidFill>
                  <a:srgbClr val="002060"/>
                </a:solidFill>
              </a:rPr>
              <a:t>way</a:t>
            </a:r>
            <a:r>
              <a:rPr lang="cs-CZ" sz="1500" i="1" dirty="0">
                <a:solidFill>
                  <a:srgbClr val="002060"/>
                </a:solidFill>
              </a:rPr>
              <a:t> </a:t>
            </a:r>
            <a:r>
              <a:rPr lang="cs-CZ" sz="1500" i="1" dirty="0" err="1">
                <a:solidFill>
                  <a:srgbClr val="002060"/>
                </a:solidFill>
              </a:rPr>
              <a:t>of</a:t>
            </a:r>
            <a:r>
              <a:rPr lang="cs-CZ" sz="1500" i="1" dirty="0">
                <a:solidFill>
                  <a:srgbClr val="002060"/>
                </a:solidFill>
              </a:rPr>
              <a:t> </a:t>
            </a:r>
            <a:r>
              <a:rPr lang="cs-CZ" sz="1500" i="1" dirty="0" err="1">
                <a:solidFill>
                  <a:srgbClr val="002060"/>
                </a:solidFill>
              </a:rPr>
              <a:t>remembering</a:t>
            </a:r>
            <a:endParaRPr lang="cs-CZ" sz="1500" i="1" dirty="0">
              <a:solidFill>
                <a:srgbClr val="002060"/>
              </a:solidFill>
            </a:endParaRPr>
          </a:p>
          <a:p>
            <a:r>
              <a:rPr lang="cs-CZ" sz="1350" i="1" dirty="0">
                <a:solidFill>
                  <a:srgbClr val="002060"/>
                </a:solidFill>
              </a:rPr>
              <a:t>(Cell Host </a:t>
            </a:r>
            <a:r>
              <a:rPr lang="cs-CZ" sz="1350" i="1" dirty="0" err="1">
                <a:solidFill>
                  <a:srgbClr val="002060"/>
                </a:solidFill>
              </a:rPr>
              <a:t>Microbe</a:t>
            </a:r>
            <a:r>
              <a:rPr lang="cs-CZ" sz="1350" i="1" dirty="0">
                <a:solidFill>
                  <a:srgbClr val="002060"/>
                </a:solidFill>
              </a:rPr>
              <a:t> 2017; 21: 297 -300)</a:t>
            </a:r>
          </a:p>
        </p:txBody>
      </p:sp>
      <p:sp>
        <p:nvSpPr>
          <p:cNvPr id="7" name="TextovéPole 6"/>
          <p:cNvSpPr txBox="1"/>
          <p:nvPr/>
        </p:nvSpPr>
        <p:spPr>
          <a:xfrm>
            <a:off x="4860681" y="1714500"/>
            <a:ext cx="4480650" cy="969496"/>
          </a:xfrm>
          <a:prstGeom prst="rect">
            <a:avLst/>
          </a:prstGeom>
          <a:noFill/>
        </p:spPr>
        <p:txBody>
          <a:bodyPr wrap="none" rtlCol="0">
            <a:spAutoFit/>
          </a:bodyPr>
          <a:lstStyle/>
          <a:p>
            <a:r>
              <a:rPr lang="cs-CZ" sz="1500" b="1" dirty="0" err="1">
                <a:solidFill>
                  <a:srgbClr val="002060"/>
                </a:solidFill>
              </a:rPr>
              <a:t>Netea</a:t>
            </a:r>
            <a:r>
              <a:rPr lang="cs-CZ" sz="1500" b="1" dirty="0">
                <a:solidFill>
                  <a:srgbClr val="002060"/>
                </a:solidFill>
              </a:rPr>
              <a:t> MG, </a:t>
            </a:r>
            <a:r>
              <a:rPr lang="cs-CZ" sz="1500" b="1" dirty="0" err="1">
                <a:solidFill>
                  <a:srgbClr val="002060"/>
                </a:solidFill>
              </a:rPr>
              <a:t>Quintin</a:t>
            </a:r>
            <a:r>
              <a:rPr lang="cs-CZ" sz="1500" b="1" dirty="0">
                <a:solidFill>
                  <a:srgbClr val="002060"/>
                </a:solidFill>
              </a:rPr>
              <a:t> J, Van der </a:t>
            </a:r>
            <a:r>
              <a:rPr lang="cs-CZ" sz="1500" b="1" dirty="0" err="1">
                <a:solidFill>
                  <a:srgbClr val="002060"/>
                </a:solidFill>
              </a:rPr>
              <a:t>Meer</a:t>
            </a:r>
            <a:r>
              <a:rPr lang="cs-CZ" sz="1500" b="1" dirty="0">
                <a:solidFill>
                  <a:srgbClr val="002060"/>
                </a:solidFill>
              </a:rPr>
              <a:t> JWM: </a:t>
            </a:r>
          </a:p>
          <a:p>
            <a:r>
              <a:rPr lang="cs-CZ" sz="1500" b="1" dirty="0" err="1">
                <a:solidFill>
                  <a:srgbClr val="002060"/>
                </a:solidFill>
              </a:rPr>
              <a:t>Trained</a:t>
            </a:r>
            <a:r>
              <a:rPr lang="cs-CZ" sz="1500" b="1" dirty="0">
                <a:solidFill>
                  <a:srgbClr val="002060"/>
                </a:solidFill>
              </a:rPr>
              <a:t>  </a:t>
            </a:r>
            <a:r>
              <a:rPr lang="cs-CZ" sz="1500" b="1" dirty="0" err="1">
                <a:solidFill>
                  <a:srgbClr val="002060"/>
                </a:solidFill>
              </a:rPr>
              <a:t>immunity</a:t>
            </a:r>
            <a:r>
              <a:rPr lang="cs-CZ" sz="1500" b="1" dirty="0">
                <a:solidFill>
                  <a:srgbClr val="002060"/>
                </a:solidFill>
              </a:rPr>
              <a:t>: a </a:t>
            </a:r>
            <a:r>
              <a:rPr lang="cs-CZ" sz="1500" b="1" dirty="0" err="1">
                <a:solidFill>
                  <a:srgbClr val="002060"/>
                </a:solidFill>
              </a:rPr>
              <a:t>memory</a:t>
            </a:r>
            <a:r>
              <a:rPr lang="cs-CZ" sz="1500" b="1" dirty="0">
                <a:solidFill>
                  <a:srgbClr val="002060"/>
                </a:solidFill>
              </a:rPr>
              <a:t> </a:t>
            </a:r>
            <a:r>
              <a:rPr lang="cs-CZ" sz="1500" b="1" dirty="0" err="1">
                <a:solidFill>
                  <a:srgbClr val="002060"/>
                </a:solidFill>
              </a:rPr>
              <a:t>for</a:t>
            </a:r>
            <a:r>
              <a:rPr lang="cs-CZ" sz="1500" b="1" dirty="0">
                <a:solidFill>
                  <a:srgbClr val="002060"/>
                </a:solidFill>
              </a:rPr>
              <a:t> </a:t>
            </a:r>
            <a:r>
              <a:rPr lang="cs-CZ" sz="1500" b="1" dirty="0" err="1">
                <a:solidFill>
                  <a:srgbClr val="002060"/>
                </a:solidFill>
              </a:rPr>
              <a:t>innate</a:t>
            </a:r>
            <a:r>
              <a:rPr lang="cs-CZ" sz="1500" b="1" dirty="0">
                <a:solidFill>
                  <a:srgbClr val="002060"/>
                </a:solidFill>
              </a:rPr>
              <a:t> host defense.</a:t>
            </a:r>
          </a:p>
          <a:p>
            <a:r>
              <a:rPr lang="cs-CZ" sz="1350" i="1" dirty="0"/>
              <a:t>(Cell Host </a:t>
            </a:r>
            <a:r>
              <a:rPr lang="cs-CZ" sz="1350" i="1" dirty="0" err="1"/>
              <a:t>Microbe</a:t>
            </a:r>
            <a:r>
              <a:rPr lang="cs-CZ" sz="1350" i="1" dirty="0"/>
              <a:t> 2011; 9: 355 – 361)</a:t>
            </a:r>
          </a:p>
          <a:p>
            <a:endParaRPr lang="cs-CZ" sz="1350" dirty="0"/>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4052" y="3208214"/>
            <a:ext cx="2254910" cy="2409902"/>
          </a:xfrm>
          <a:prstGeom prst="rect">
            <a:avLst/>
          </a:prstGeom>
        </p:spPr>
      </p:pic>
    </p:spTree>
    <p:extLst>
      <p:ext uri="{BB962C8B-B14F-4D97-AF65-F5344CB8AC3E}">
        <p14:creationId xmlns:p14="http://schemas.microsoft.com/office/powerpoint/2010/main" val="2154854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2911080" y="1143481"/>
            <a:ext cx="6369840" cy="461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9pPr>
          </a:lstStyle>
          <a:p>
            <a:pPr algn="ctr" eaLnBrk="1"/>
            <a:r>
              <a:rPr lang="en-GB" altLang="cs-CZ" sz="1125" b="1" dirty="0">
                <a:solidFill>
                  <a:srgbClr val="000000"/>
                </a:solidFill>
                <a:latin typeface="Arial" charset="0"/>
              </a:rPr>
              <a:t>Innate immune activation by infections or vaccinations leads to histone modifications and functional reprogramming of cells (such as monocytes, macrophages, or NK cells) termed “</a:t>
            </a:r>
            <a:r>
              <a:rPr lang="en-GB" altLang="cs-CZ" sz="1125" b="1" dirty="0">
                <a:solidFill>
                  <a:srgbClr val="C00000"/>
                </a:solidFill>
                <a:latin typeface="Arial" charset="0"/>
              </a:rPr>
              <a:t>trained immunity” or “innate immune memory</a:t>
            </a:r>
            <a:r>
              <a:rPr lang="en-GB" altLang="cs-CZ" sz="1125" b="1" dirty="0">
                <a:solidFill>
                  <a:srgbClr val="000000"/>
                </a:solidFill>
                <a:latin typeface="Arial" charset="0"/>
              </a:rPr>
              <a:t>.”</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440" y="5314880"/>
            <a:ext cx="920160" cy="4892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761" y="1779088"/>
            <a:ext cx="4744704" cy="34321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4801239" y="5385626"/>
            <a:ext cx="2938680" cy="173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eaLnBrk="1"/>
            <a:r>
              <a:rPr lang="cs-CZ" altLang="cs-CZ" sz="1050" b="1" i="1" dirty="0">
                <a:solidFill>
                  <a:srgbClr val="000000"/>
                </a:solidFill>
                <a:latin typeface="Arial" charset="0"/>
              </a:rPr>
              <a:t>             </a:t>
            </a:r>
            <a:r>
              <a:rPr lang="en-GB" altLang="cs-CZ" sz="1050" b="1" i="1" dirty="0">
                <a:solidFill>
                  <a:srgbClr val="000000"/>
                </a:solidFill>
                <a:latin typeface="Arial" charset="0"/>
              </a:rPr>
              <a:t>Mihai G. </a:t>
            </a:r>
            <a:r>
              <a:rPr lang="en-GB" altLang="cs-CZ" sz="1050" b="1" i="1" dirty="0" err="1">
                <a:solidFill>
                  <a:srgbClr val="000000"/>
                </a:solidFill>
                <a:latin typeface="Arial" charset="0"/>
              </a:rPr>
              <a:t>Netea</a:t>
            </a:r>
            <a:r>
              <a:rPr lang="en-GB" altLang="cs-CZ" sz="1050" b="1" i="1" dirty="0">
                <a:solidFill>
                  <a:srgbClr val="000000"/>
                </a:solidFill>
                <a:latin typeface="Arial" charset="0"/>
              </a:rPr>
              <a:t> et al. Science 2016</a:t>
            </a:r>
          </a:p>
        </p:txBody>
      </p:sp>
      <p:sp>
        <p:nvSpPr>
          <p:cNvPr id="2054" name="Text Box 5"/>
          <p:cNvSpPr txBox="1">
            <a:spLocks noChangeArrowheads="1"/>
          </p:cNvSpPr>
          <p:nvPr/>
        </p:nvSpPr>
        <p:spPr bwMode="auto">
          <a:xfrm>
            <a:off x="2740440" y="5817132"/>
            <a:ext cx="3697920" cy="2603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9pPr>
          </a:lstStyle>
          <a:p>
            <a:pPr eaLnBrk="1"/>
            <a:r>
              <a:rPr lang="en-GB" altLang="cs-CZ" sz="675">
                <a:solidFill>
                  <a:srgbClr val="000000"/>
                </a:solidFill>
                <a:latin typeface="Arial" charset="0"/>
              </a:rPr>
              <a:t>Published by AAAS</a:t>
            </a:r>
          </a:p>
        </p:txBody>
      </p:sp>
    </p:spTree>
    <p:extLst>
      <p:ext uri="{BB962C8B-B14F-4D97-AF65-F5344CB8AC3E}">
        <p14:creationId xmlns:p14="http://schemas.microsoft.com/office/powerpoint/2010/main" val="804103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4624097" y="1375101"/>
            <a:ext cx="2846789" cy="507831"/>
          </a:xfrm>
          <a:prstGeom prst="rect">
            <a:avLst/>
          </a:prstGeom>
          <a:noFill/>
        </p:spPr>
        <p:txBody>
          <a:bodyPr wrap="square" rtlCol="0">
            <a:spAutoFit/>
          </a:bodyPr>
          <a:lstStyle/>
          <a:p>
            <a:r>
              <a:rPr lang="cs-CZ" sz="2700" dirty="0">
                <a:solidFill>
                  <a:srgbClr val="002060"/>
                </a:solidFill>
                <a:effectLst>
                  <a:outerShdw blurRad="38100" dist="38100" dir="2700000" algn="tl">
                    <a:srgbClr val="000000">
                      <a:alpha val="43137"/>
                    </a:srgbClr>
                  </a:outerShdw>
                </a:effectLst>
              </a:rPr>
              <a:t>     </a:t>
            </a:r>
          </a:p>
        </p:txBody>
      </p:sp>
      <p:sp>
        <p:nvSpPr>
          <p:cNvPr id="5" name="TextovéPole 4"/>
          <p:cNvSpPr txBox="1"/>
          <p:nvPr/>
        </p:nvSpPr>
        <p:spPr>
          <a:xfrm>
            <a:off x="3431704" y="1556792"/>
            <a:ext cx="5478220" cy="3970318"/>
          </a:xfrm>
          <a:prstGeom prst="rect">
            <a:avLst/>
          </a:prstGeom>
          <a:noFill/>
        </p:spPr>
        <p:txBody>
          <a:bodyPr wrap="square" rtlCol="0">
            <a:spAutoFit/>
          </a:bodyPr>
          <a:lstStyle/>
          <a:p>
            <a:r>
              <a:rPr lang="cs-CZ" sz="2800" b="1" dirty="0">
                <a:solidFill>
                  <a:srgbClr val="002060"/>
                </a:solidFill>
              </a:rPr>
              <a:t>Systém vrozené imunity má schopnost adaptačních změn, které, na rozdíl od adaptivní imunity, neznamenají nutnost genetické rekombinace, ale spočívají v epigenetické </a:t>
            </a:r>
            <a:r>
              <a:rPr lang="cs-CZ" sz="2800" b="1" dirty="0" err="1">
                <a:solidFill>
                  <a:srgbClr val="002060"/>
                </a:solidFill>
              </a:rPr>
              <a:t>remodelaci</a:t>
            </a:r>
            <a:r>
              <a:rPr lang="cs-CZ" sz="2800" b="1" dirty="0">
                <a:solidFill>
                  <a:srgbClr val="002060"/>
                </a:solidFill>
              </a:rPr>
              <a:t>, která ovlivňuje genetický profil aniž by došlo ke změně sekvence DNA.</a:t>
            </a:r>
          </a:p>
        </p:txBody>
      </p:sp>
    </p:spTree>
    <p:extLst>
      <p:ext uri="{BB962C8B-B14F-4D97-AF65-F5344CB8AC3E}">
        <p14:creationId xmlns:p14="http://schemas.microsoft.com/office/powerpoint/2010/main" val="213098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143672" y="1268760"/>
            <a:ext cx="6649494" cy="3539430"/>
          </a:xfrm>
          <a:prstGeom prst="rect">
            <a:avLst/>
          </a:prstGeom>
        </p:spPr>
        <p:txBody>
          <a:bodyPr wrap="square">
            <a:spAutoFit/>
          </a:bodyPr>
          <a:lstStyle/>
          <a:p>
            <a:r>
              <a:rPr lang="cs-CZ" sz="2800" b="1" dirty="0">
                <a:solidFill>
                  <a:srgbClr val="002060"/>
                </a:solidFill>
              </a:rPr>
              <a:t>Adaptační změny („trénink“) byly popsány</a:t>
            </a:r>
          </a:p>
          <a:p>
            <a:r>
              <a:rPr lang="cs-CZ" sz="2800" b="1" dirty="0">
                <a:solidFill>
                  <a:srgbClr val="002060"/>
                </a:solidFill>
              </a:rPr>
              <a:t>u profesionálních fagocytů, buněk NK, ILC2, dendritických, endotelových a fibroblastových buněk </a:t>
            </a:r>
            <a:r>
              <a:rPr lang="cs-CZ" sz="2800" b="1" dirty="0" err="1">
                <a:solidFill>
                  <a:srgbClr val="002060"/>
                </a:solidFill>
              </a:rPr>
              <a:t>stromatu</a:t>
            </a:r>
            <a:r>
              <a:rPr lang="cs-CZ" sz="2800" b="1" dirty="0">
                <a:solidFill>
                  <a:srgbClr val="002060"/>
                </a:solidFill>
              </a:rPr>
              <a:t>,  kmenových buněk epitelu, ale i u hematopoetických </a:t>
            </a:r>
            <a:r>
              <a:rPr lang="cs-CZ" sz="2800" b="1" dirty="0" err="1">
                <a:solidFill>
                  <a:srgbClr val="002060"/>
                </a:solidFill>
              </a:rPr>
              <a:t>prekursorových</a:t>
            </a:r>
            <a:r>
              <a:rPr lang="cs-CZ" sz="2800" b="1" dirty="0">
                <a:solidFill>
                  <a:srgbClr val="002060"/>
                </a:solidFill>
              </a:rPr>
              <a:t> buněk kostní dřeně, stimulovaných bakteriemi (BCG), </a:t>
            </a:r>
            <a:r>
              <a:rPr lang="cs-CZ" sz="2800" b="1" dirty="0">
                <a:solidFill>
                  <a:srgbClr val="002060"/>
                </a:solidFill>
                <a:latin typeface="Symbol" panose="05050102010706020507" pitchFamily="18" charset="2"/>
              </a:rPr>
              <a:t>b-</a:t>
            </a:r>
            <a:r>
              <a:rPr lang="cs-CZ" sz="2800" b="1" dirty="0" err="1">
                <a:solidFill>
                  <a:srgbClr val="002060"/>
                </a:solidFill>
              </a:rPr>
              <a:t>glukanem</a:t>
            </a:r>
            <a:r>
              <a:rPr lang="cs-CZ" sz="2800" b="1" dirty="0">
                <a:solidFill>
                  <a:srgbClr val="002060"/>
                </a:solidFill>
              </a:rPr>
              <a:t>, ale též </a:t>
            </a:r>
            <a:r>
              <a:rPr lang="cs-CZ" sz="2800" b="1" dirty="0" err="1">
                <a:solidFill>
                  <a:srgbClr val="002060"/>
                </a:solidFill>
              </a:rPr>
              <a:t>oxLDL</a:t>
            </a:r>
            <a:r>
              <a:rPr lang="cs-CZ" sz="2800" b="1" dirty="0">
                <a:solidFill>
                  <a:srgbClr val="002060"/>
                </a:solidFill>
              </a:rPr>
              <a:t>. </a:t>
            </a:r>
          </a:p>
        </p:txBody>
      </p:sp>
    </p:spTree>
    <p:extLst>
      <p:ext uri="{BB962C8B-B14F-4D97-AF65-F5344CB8AC3E}">
        <p14:creationId xmlns:p14="http://schemas.microsoft.com/office/powerpoint/2010/main" val="1875016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31704" y="1484784"/>
            <a:ext cx="6124070" cy="3970318"/>
          </a:xfrm>
          <a:prstGeom prst="rect">
            <a:avLst/>
          </a:prstGeom>
        </p:spPr>
        <p:txBody>
          <a:bodyPr wrap="square">
            <a:spAutoFit/>
          </a:bodyPr>
          <a:lstStyle/>
          <a:p>
            <a:r>
              <a:rPr lang="cs-CZ" sz="2800" b="1" dirty="0">
                <a:solidFill>
                  <a:srgbClr val="002060"/>
                </a:solidFill>
              </a:rPr>
              <a:t>Výzkumné projekty INTRIM </a:t>
            </a:r>
            <a:r>
              <a:rPr lang="cs-CZ" sz="2800" b="1" i="1" dirty="0">
                <a:solidFill>
                  <a:srgbClr val="002060"/>
                </a:solidFill>
              </a:rPr>
              <a:t>(International </a:t>
            </a:r>
            <a:r>
              <a:rPr lang="cs-CZ" sz="2800" b="1" i="1" dirty="0" err="1">
                <a:solidFill>
                  <a:srgbClr val="002060"/>
                </a:solidFill>
              </a:rPr>
              <a:t>Trained</a:t>
            </a:r>
            <a:r>
              <a:rPr lang="cs-CZ" sz="2800" b="1" i="1" dirty="0">
                <a:solidFill>
                  <a:srgbClr val="002060"/>
                </a:solidFill>
              </a:rPr>
              <a:t> </a:t>
            </a:r>
            <a:r>
              <a:rPr lang="cs-CZ" sz="2800" b="1" i="1" dirty="0" err="1">
                <a:solidFill>
                  <a:srgbClr val="002060"/>
                </a:solidFill>
              </a:rPr>
              <a:t>Immunity</a:t>
            </a:r>
            <a:r>
              <a:rPr lang="cs-CZ" sz="2800" b="1" i="1" dirty="0">
                <a:solidFill>
                  <a:srgbClr val="002060"/>
                </a:solidFill>
              </a:rPr>
              <a:t> </a:t>
            </a:r>
            <a:r>
              <a:rPr lang="cs-CZ" sz="2800" b="1" i="1" dirty="0" err="1">
                <a:solidFill>
                  <a:srgbClr val="002060"/>
                </a:solidFill>
              </a:rPr>
              <a:t>Consortium</a:t>
            </a:r>
            <a:r>
              <a:rPr lang="cs-CZ" sz="2800" b="1" i="1" dirty="0">
                <a:solidFill>
                  <a:srgbClr val="002060"/>
                </a:solidFill>
              </a:rPr>
              <a:t>) </a:t>
            </a:r>
            <a:r>
              <a:rPr lang="cs-CZ" sz="2800" b="1" dirty="0">
                <a:solidFill>
                  <a:srgbClr val="002060"/>
                </a:solidFill>
              </a:rPr>
              <a:t>jsou zaměřeny na infekce (tbc, </a:t>
            </a:r>
            <a:r>
              <a:rPr lang="cs-CZ" sz="2800" b="1" dirty="0" err="1">
                <a:solidFill>
                  <a:srgbClr val="002060"/>
                </a:solidFill>
              </a:rPr>
              <a:t>malarie</a:t>
            </a:r>
            <a:r>
              <a:rPr lang="cs-CZ" sz="2800" b="1" dirty="0">
                <a:solidFill>
                  <a:srgbClr val="002060"/>
                </a:solidFill>
              </a:rPr>
              <a:t>, mykózy), vakcinaci (heterologní účinky vakcinace), </a:t>
            </a:r>
            <a:r>
              <a:rPr lang="cs-CZ" sz="2800" b="1" dirty="0" err="1">
                <a:solidFill>
                  <a:srgbClr val="002060"/>
                </a:solidFill>
              </a:rPr>
              <a:t>autoinflamaci</a:t>
            </a:r>
            <a:r>
              <a:rPr lang="cs-CZ" sz="2800" b="1" dirty="0">
                <a:solidFill>
                  <a:srgbClr val="002060"/>
                </a:solidFill>
              </a:rPr>
              <a:t>, aterosklerózu, </a:t>
            </a:r>
            <a:r>
              <a:rPr lang="cs-CZ" sz="2800" b="1" dirty="0" err="1">
                <a:solidFill>
                  <a:srgbClr val="002060"/>
                </a:solidFill>
              </a:rPr>
              <a:t>imunosenescenci</a:t>
            </a:r>
            <a:r>
              <a:rPr lang="cs-CZ" sz="2800" b="1" dirty="0">
                <a:solidFill>
                  <a:srgbClr val="002060"/>
                </a:solidFill>
              </a:rPr>
              <a:t>, nežádoucí  účinky chemoterapie nádorů (hematopoetické a </a:t>
            </a:r>
            <a:r>
              <a:rPr lang="cs-CZ" sz="2800" b="1" dirty="0" err="1">
                <a:solidFill>
                  <a:srgbClr val="002060"/>
                </a:solidFill>
              </a:rPr>
              <a:t>progenitorové</a:t>
            </a:r>
            <a:r>
              <a:rPr lang="cs-CZ" sz="2800" b="1" dirty="0">
                <a:solidFill>
                  <a:srgbClr val="002060"/>
                </a:solidFill>
              </a:rPr>
              <a:t> buňky kostní dřeně).</a:t>
            </a:r>
          </a:p>
        </p:txBody>
      </p:sp>
    </p:spTree>
    <p:extLst>
      <p:ext uri="{BB962C8B-B14F-4D97-AF65-F5344CB8AC3E}">
        <p14:creationId xmlns:p14="http://schemas.microsoft.com/office/powerpoint/2010/main" val="246233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91543" y="857252"/>
            <a:ext cx="6133012" cy="1269209"/>
          </a:xfrm>
        </p:spPr>
        <p:txBody>
          <a:bodyPr rtlCol="0">
            <a:normAutofit fontScale="90000"/>
          </a:bodyPr>
          <a:lstStyle/>
          <a:p>
            <a:pPr>
              <a:defRPr/>
            </a:pPr>
            <a:r>
              <a:rPr lang="cs-CZ" sz="2700" b="1" dirty="0">
                <a:solidFill>
                  <a:srgbClr val="9E0000"/>
                </a:solidFill>
                <a:effectLst>
                  <a:outerShdw blurRad="38100" dist="38100" dir="2700000" algn="tl">
                    <a:srgbClr val="000000">
                      <a:alpha val="43137"/>
                    </a:srgbClr>
                  </a:outerShdw>
                </a:effectLst>
              </a:rPr>
              <a:t>            </a:t>
            </a:r>
            <a:br>
              <a:rPr lang="cs-CZ" sz="2700" b="1" dirty="0">
                <a:solidFill>
                  <a:srgbClr val="9E0000"/>
                </a:solidFill>
                <a:effectLst>
                  <a:outerShdw blurRad="38100" dist="38100" dir="2700000" algn="tl">
                    <a:srgbClr val="000000">
                      <a:alpha val="43137"/>
                    </a:srgbClr>
                  </a:outerShdw>
                </a:effectLst>
              </a:rPr>
            </a:br>
            <a:r>
              <a:rPr lang="cs-CZ" sz="2700" b="1" dirty="0">
                <a:solidFill>
                  <a:srgbClr val="9E0000"/>
                </a:solidFill>
                <a:effectLst>
                  <a:outerShdw blurRad="38100" dist="38100" dir="2700000" algn="tl">
                    <a:srgbClr val="000000">
                      <a:alpha val="43137"/>
                    </a:srgbClr>
                  </a:outerShdw>
                </a:effectLst>
              </a:rPr>
              <a:t>            </a:t>
            </a:r>
            <a:r>
              <a:rPr lang="cs-CZ" sz="3000" b="1" i="1" dirty="0">
                <a:solidFill>
                  <a:srgbClr val="C00000"/>
                </a:solidFill>
                <a:effectLst>
                  <a:outerShdw blurRad="38100" dist="38100" dir="2700000" algn="tl">
                    <a:srgbClr val="000000">
                      <a:alpha val="43137"/>
                    </a:srgbClr>
                  </a:outerShdw>
                </a:effectLst>
              </a:rPr>
              <a:t>Imunitní systém je součástí   </a:t>
            </a:r>
            <a:br>
              <a:rPr lang="cs-CZ" sz="3000" b="1" i="1" dirty="0">
                <a:solidFill>
                  <a:srgbClr val="C00000"/>
                </a:solidFill>
                <a:effectLst>
                  <a:outerShdw blurRad="38100" dist="38100" dir="2700000" algn="tl">
                    <a:srgbClr val="000000">
                      <a:alpha val="43137"/>
                    </a:srgbClr>
                  </a:outerShdw>
                </a:effectLst>
              </a:rPr>
            </a:br>
            <a:r>
              <a:rPr lang="cs-CZ" sz="3000" b="1" i="1" dirty="0">
                <a:solidFill>
                  <a:srgbClr val="C00000"/>
                </a:solidFill>
                <a:effectLst>
                  <a:outerShdw blurRad="38100" dist="38100" dir="2700000" algn="tl">
                    <a:srgbClr val="000000">
                      <a:alpha val="43137"/>
                    </a:srgbClr>
                  </a:outerShdw>
                </a:effectLst>
              </a:rPr>
              <a:t>       fyziologického řádu  organismu</a:t>
            </a:r>
          </a:p>
        </p:txBody>
      </p:sp>
      <p:sp>
        <p:nvSpPr>
          <p:cNvPr id="28674" name="TextovéPole 2"/>
          <p:cNvSpPr txBox="1">
            <a:spLocks noChangeArrowheads="1"/>
          </p:cNvSpPr>
          <p:nvPr/>
        </p:nvSpPr>
        <p:spPr bwMode="auto">
          <a:xfrm>
            <a:off x="4530328" y="2187179"/>
            <a:ext cx="25372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cs-CZ" altLang="cs-CZ" sz="2100" b="1" dirty="0">
                <a:solidFill>
                  <a:srgbClr val="002060"/>
                </a:solidFill>
              </a:rPr>
              <a:t>nervový systém</a:t>
            </a:r>
          </a:p>
        </p:txBody>
      </p:sp>
      <p:sp>
        <p:nvSpPr>
          <p:cNvPr id="28675" name="TextovéPole 4"/>
          <p:cNvSpPr txBox="1">
            <a:spLocks noChangeArrowheads="1"/>
          </p:cNvSpPr>
          <p:nvPr/>
        </p:nvSpPr>
        <p:spPr bwMode="auto">
          <a:xfrm>
            <a:off x="3504012" y="2726532"/>
            <a:ext cx="18919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2100" b="1">
                <a:solidFill>
                  <a:srgbClr val="002060"/>
                </a:solidFill>
              </a:rPr>
              <a:t>metabolismus</a:t>
            </a:r>
          </a:p>
        </p:txBody>
      </p:sp>
      <p:sp>
        <p:nvSpPr>
          <p:cNvPr id="28676" name="TextovéPole 5"/>
          <p:cNvSpPr txBox="1">
            <a:spLocks noChangeArrowheads="1"/>
          </p:cNvSpPr>
          <p:nvPr/>
        </p:nvSpPr>
        <p:spPr bwMode="auto">
          <a:xfrm>
            <a:off x="6419851" y="2726532"/>
            <a:ext cx="226814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2100" b="1">
                <a:solidFill>
                  <a:srgbClr val="002060"/>
                </a:solidFill>
              </a:rPr>
              <a:t>endokrinní systém </a:t>
            </a:r>
          </a:p>
        </p:txBody>
      </p:sp>
      <p:sp>
        <p:nvSpPr>
          <p:cNvPr id="28677" name="TextovéPole 9"/>
          <p:cNvSpPr txBox="1">
            <a:spLocks noChangeArrowheads="1"/>
          </p:cNvSpPr>
          <p:nvPr/>
        </p:nvSpPr>
        <p:spPr bwMode="auto">
          <a:xfrm>
            <a:off x="4367809" y="3320656"/>
            <a:ext cx="2754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2400" b="1" dirty="0">
                <a:solidFill>
                  <a:srgbClr val="C00000"/>
                </a:solidFill>
              </a:rPr>
              <a:t> IMUNITNÍ SYSTÉM</a:t>
            </a:r>
          </a:p>
        </p:txBody>
      </p:sp>
      <p:sp>
        <p:nvSpPr>
          <p:cNvPr id="28678" name="TextovéPole 12"/>
          <p:cNvSpPr txBox="1">
            <a:spLocks noChangeArrowheads="1"/>
          </p:cNvSpPr>
          <p:nvPr/>
        </p:nvSpPr>
        <p:spPr bwMode="auto">
          <a:xfrm>
            <a:off x="3988595" y="3993356"/>
            <a:ext cx="9870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2100" b="1"/>
              <a:t>genom</a:t>
            </a:r>
          </a:p>
        </p:txBody>
      </p:sp>
      <p:sp>
        <p:nvSpPr>
          <p:cNvPr id="28679" name="TextovéPole 13"/>
          <p:cNvSpPr txBox="1">
            <a:spLocks noChangeArrowheads="1"/>
          </p:cNvSpPr>
          <p:nvPr/>
        </p:nvSpPr>
        <p:spPr bwMode="auto">
          <a:xfrm>
            <a:off x="6636545" y="4023123"/>
            <a:ext cx="14906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2100" b="1"/>
              <a:t>mikrobiom</a:t>
            </a:r>
          </a:p>
        </p:txBody>
      </p:sp>
      <p:cxnSp>
        <p:nvCxnSpPr>
          <p:cNvPr id="16" name="Přímá spojnice se šipkou 15"/>
          <p:cNvCxnSpPr>
            <a:stCxn id="28678" idx="0"/>
          </p:cNvCxnSpPr>
          <p:nvPr/>
        </p:nvCxnSpPr>
        <p:spPr>
          <a:xfrm flipV="1">
            <a:off x="4482705" y="3776664"/>
            <a:ext cx="1207294" cy="216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a:stCxn id="28679" idx="0"/>
          </p:cNvCxnSpPr>
          <p:nvPr/>
        </p:nvCxnSpPr>
        <p:spPr>
          <a:xfrm flipH="1" flipV="1">
            <a:off x="6257925" y="3807619"/>
            <a:ext cx="1123950" cy="215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5689997" y="2578894"/>
            <a:ext cx="0" cy="6346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a:endCxn id="28674" idx="2"/>
          </p:cNvCxnSpPr>
          <p:nvPr/>
        </p:nvCxnSpPr>
        <p:spPr>
          <a:xfrm flipV="1">
            <a:off x="5799535" y="2578894"/>
            <a:ext cx="0" cy="6346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a:stCxn id="28676" idx="2"/>
          </p:cNvCxnSpPr>
          <p:nvPr/>
        </p:nvCxnSpPr>
        <p:spPr>
          <a:xfrm flipH="1">
            <a:off x="6042423" y="3119438"/>
            <a:ext cx="1512094" cy="201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flipV="1">
            <a:off x="6149581" y="3119440"/>
            <a:ext cx="1782365" cy="255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a:stCxn id="28675" idx="2"/>
          </p:cNvCxnSpPr>
          <p:nvPr/>
        </p:nvCxnSpPr>
        <p:spPr>
          <a:xfrm>
            <a:off x="4449367" y="3119438"/>
            <a:ext cx="1052513" cy="201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H="1" flipV="1">
            <a:off x="4098134" y="3119440"/>
            <a:ext cx="1297781" cy="255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4530330" y="4670823"/>
            <a:ext cx="3226594" cy="415498"/>
          </a:xfrm>
          <a:prstGeom prst="rect">
            <a:avLst/>
          </a:prstGeom>
          <a:noFill/>
        </p:spPr>
        <p:txBody>
          <a:bodyPr>
            <a:spAutoFit/>
          </a:bodyPr>
          <a:lstStyle/>
          <a:p>
            <a:pPr>
              <a:defRPr/>
            </a:pPr>
            <a:r>
              <a:rPr lang="cs-CZ" sz="2100" dirty="0">
                <a:solidFill>
                  <a:schemeClr val="accent3">
                    <a:lumMod val="75000"/>
                  </a:schemeClr>
                </a:solidFill>
              </a:rPr>
              <a:t>       </a:t>
            </a:r>
            <a:r>
              <a:rPr lang="cs-CZ" sz="2100" b="1" dirty="0">
                <a:solidFill>
                  <a:srgbClr val="00B050"/>
                </a:solidFill>
              </a:rPr>
              <a:t>epigenetické vlivy</a:t>
            </a:r>
          </a:p>
        </p:txBody>
      </p:sp>
      <p:cxnSp>
        <p:nvCxnSpPr>
          <p:cNvPr id="39" name="Přímá spojnice se šipkou 38"/>
          <p:cNvCxnSpPr/>
          <p:nvPr/>
        </p:nvCxnSpPr>
        <p:spPr>
          <a:xfrm flipV="1">
            <a:off x="6042422" y="4416030"/>
            <a:ext cx="1241822" cy="254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p:nvPr/>
        </p:nvCxnSpPr>
        <p:spPr>
          <a:xfrm flipH="1" flipV="1">
            <a:off x="4530331" y="4346972"/>
            <a:ext cx="1159669" cy="323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Zaoblený obdélník 3"/>
          <p:cNvSpPr/>
          <p:nvPr/>
        </p:nvSpPr>
        <p:spPr>
          <a:xfrm>
            <a:off x="2801543" y="1160862"/>
            <a:ext cx="6588919" cy="45362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8" name="TextovéPole 7"/>
          <p:cNvSpPr txBox="1"/>
          <p:nvPr/>
        </p:nvSpPr>
        <p:spPr>
          <a:xfrm>
            <a:off x="3287317" y="5319714"/>
            <a:ext cx="5670947" cy="461665"/>
          </a:xfrm>
          <a:prstGeom prst="rect">
            <a:avLst/>
          </a:prstGeom>
          <a:noFill/>
        </p:spPr>
        <p:txBody>
          <a:bodyPr>
            <a:spAutoFit/>
          </a:bodyPr>
          <a:lstStyle/>
          <a:p>
            <a:pPr>
              <a:defRPr/>
            </a:pPr>
            <a:r>
              <a:rPr lang="cs-CZ" sz="2400" b="1" dirty="0">
                <a:solidFill>
                  <a:srgbClr val="9E0000"/>
                </a:solidFill>
                <a:effectLst>
                  <a:outerShdw blurRad="38100" dist="38100" dir="2700000" algn="tl">
                    <a:srgbClr val="000000">
                      <a:alpha val="43137"/>
                    </a:srgbClr>
                  </a:outerShdw>
                </a:effectLst>
              </a:rPr>
              <a:t> </a:t>
            </a:r>
            <a:endParaRPr lang="cs-CZ" sz="2400" dirty="0"/>
          </a:p>
        </p:txBody>
      </p:sp>
    </p:spTree>
    <p:extLst>
      <p:ext uri="{BB962C8B-B14F-4D97-AF65-F5344CB8AC3E}">
        <p14:creationId xmlns:p14="http://schemas.microsoft.com/office/powerpoint/2010/main" val="12414483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14305" y="1237558"/>
            <a:ext cx="6096347" cy="3584864"/>
          </a:xfrm>
        </p:spPr>
        <p:txBody>
          <a:bodyPr>
            <a:normAutofit/>
          </a:bodyPr>
          <a:lstStyle/>
          <a:p>
            <a:r>
              <a:rPr lang="cs-CZ" sz="3300" b="1" dirty="0">
                <a:solidFill>
                  <a:srgbClr val="002060"/>
                </a:solidFill>
                <a:ea typeface="Yu Gothic UI Semibold" panose="020B0700000000000000" pitchFamily="34" charset="-128"/>
              </a:rPr>
              <a:t>Komplementový systém</a:t>
            </a:r>
            <a:br>
              <a:rPr lang="cs-CZ" sz="3300" b="1" dirty="0">
                <a:solidFill>
                  <a:srgbClr val="002060"/>
                </a:solidFill>
                <a:ea typeface="Yu Gothic UI Semibold" panose="020B0700000000000000" pitchFamily="34" charset="-128"/>
              </a:rPr>
            </a:br>
            <a:r>
              <a:rPr lang="cs-CZ" sz="3300" b="1" dirty="0">
                <a:solidFill>
                  <a:srgbClr val="002060"/>
                </a:solidFill>
                <a:ea typeface="Yu Gothic UI Semibold" panose="020B0700000000000000" pitchFamily="34" charset="-128"/>
              </a:rPr>
              <a:t>starobylý pilíř imunity</a:t>
            </a:r>
            <a:r>
              <a:rPr lang="cs-CZ" b="1" dirty="0" smtClean="0">
                <a:solidFill>
                  <a:srgbClr val="C00000"/>
                </a:solidFill>
                <a:ea typeface="Yu Gothic UI Semibold" panose="020B0700000000000000" pitchFamily="34" charset="-128"/>
              </a:rPr>
              <a:t/>
            </a:r>
            <a:br>
              <a:rPr lang="cs-CZ" b="1" dirty="0" smtClean="0">
                <a:solidFill>
                  <a:srgbClr val="C00000"/>
                </a:solidFill>
                <a:ea typeface="Yu Gothic UI Semibold" panose="020B0700000000000000" pitchFamily="34" charset="-128"/>
              </a:rPr>
            </a:br>
            <a:r>
              <a:rPr lang="cs-CZ" dirty="0" smtClean="0">
                <a:solidFill>
                  <a:srgbClr val="C00000"/>
                </a:solidFill>
                <a:ea typeface="Yu Gothic UI Semibold" panose="020B0700000000000000" pitchFamily="34" charset="-128"/>
              </a:rPr>
              <a:t/>
            </a:r>
            <a:br>
              <a:rPr lang="cs-CZ" dirty="0" smtClean="0">
                <a:solidFill>
                  <a:srgbClr val="C00000"/>
                </a:solidFill>
                <a:ea typeface="Yu Gothic UI Semibold" panose="020B0700000000000000" pitchFamily="34" charset="-128"/>
              </a:rPr>
            </a:br>
            <a:endParaRPr lang="cs-CZ" dirty="0">
              <a:solidFill>
                <a:srgbClr val="C00000"/>
              </a:solidFill>
              <a:ea typeface="Yu Gothic UI Semibold" panose="020B0700000000000000" pitchFamily="34" charset="-128"/>
            </a:endParaRPr>
          </a:p>
        </p:txBody>
      </p:sp>
    </p:spTree>
    <p:extLst>
      <p:ext uri="{BB962C8B-B14F-4D97-AF65-F5344CB8AC3E}">
        <p14:creationId xmlns:p14="http://schemas.microsoft.com/office/powerpoint/2010/main" val="1348032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09900" y="1268760"/>
            <a:ext cx="6172200" cy="918102"/>
          </a:xfrm>
        </p:spPr>
        <p:txBody>
          <a:bodyPr>
            <a:normAutofit/>
          </a:bodyPr>
          <a:lstStyle/>
          <a:p>
            <a:r>
              <a:rPr lang="cs-CZ" sz="2400" b="1" dirty="0">
                <a:solidFill>
                  <a:srgbClr val="C00000"/>
                </a:solidFill>
              </a:rPr>
              <a:t>Václav Tomášek: Bakteriologie</a:t>
            </a:r>
            <a:r>
              <a:rPr lang="cs-CZ" sz="2400" dirty="0"/>
              <a:t/>
            </a:r>
            <a:br>
              <a:rPr lang="cs-CZ" sz="2400" dirty="0"/>
            </a:br>
            <a:r>
              <a:rPr lang="cs-CZ" sz="1800" i="1" dirty="0"/>
              <a:t>(Vysokoškolské rukověti, řada spisů lékařských , </a:t>
            </a:r>
            <a:r>
              <a:rPr lang="cs-CZ" sz="1800" i="1" dirty="0" err="1"/>
              <a:t>Melantrich</a:t>
            </a:r>
            <a:r>
              <a:rPr lang="cs-CZ" sz="1800" i="1" dirty="0"/>
              <a:t>, 1938)</a:t>
            </a:r>
          </a:p>
        </p:txBody>
      </p:sp>
      <p:sp>
        <p:nvSpPr>
          <p:cNvPr id="3" name="TextovéPole 2"/>
          <p:cNvSpPr txBox="1"/>
          <p:nvPr/>
        </p:nvSpPr>
        <p:spPr>
          <a:xfrm>
            <a:off x="3071664" y="2510898"/>
            <a:ext cx="6318702" cy="2862322"/>
          </a:xfrm>
          <a:prstGeom prst="rect">
            <a:avLst/>
          </a:prstGeom>
          <a:noFill/>
        </p:spPr>
        <p:txBody>
          <a:bodyPr wrap="square" rtlCol="0">
            <a:spAutoFit/>
          </a:bodyPr>
          <a:lstStyle/>
          <a:p>
            <a:r>
              <a:rPr lang="cs-CZ" b="1" dirty="0">
                <a:solidFill>
                  <a:srgbClr val="002060"/>
                </a:solidFill>
              </a:rPr>
              <a:t>„Komplement </a:t>
            </a:r>
            <a:r>
              <a:rPr lang="cs-CZ" dirty="0">
                <a:solidFill>
                  <a:srgbClr val="002060"/>
                </a:solidFill>
              </a:rPr>
              <a:t>jest součást normálních sér živočišných vyznačující se tím, že se váže na </a:t>
            </a:r>
            <a:r>
              <a:rPr lang="cs-CZ" dirty="0" err="1">
                <a:solidFill>
                  <a:srgbClr val="002060"/>
                </a:solidFill>
              </a:rPr>
              <a:t>sensibilisované</a:t>
            </a:r>
            <a:r>
              <a:rPr lang="cs-CZ" dirty="0">
                <a:solidFill>
                  <a:srgbClr val="002060"/>
                </a:solidFill>
              </a:rPr>
              <a:t> antigeny a rozpouští je, jsou-li k tomu způsobilé. Schopnost </a:t>
            </a:r>
            <a:r>
              <a:rPr lang="cs-CZ" i="1" dirty="0">
                <a:solidFill>
                  <a:srgbClr val="002060"/>
                </a:solidFill>
              </a:rPr>
              <a:t> </a:t>
            </a:r>
            <a:r>
              <a:rPr lang="cs-CZ" i="1" dirty="0">
                <a:solidFill>
                  <a:srgbClr val="C00000"/>
                </a:solidFill>
              </a:rPr>
              <a:t>fixace</a:t>
            </a:r>
            <a:r>
              <a:rPr lang="cs-CZ" i="1" dirty="0">
                <a:solidFill>
                  <a:srgbClr val="002060"/>
                </a:solidFill>
              </a:rPr>
              <a:t> </a:t>
            </a:r>
            <a:r>
              <a:rPr lang="cs-CZ" dirty="0">
                <a:solidFill>
                  <a:srgbClr val="002060"/>
                </a:solidFill>
              </a:rPr>
              <a:t>jest obecnou vlastností komplementu, schopnost </a:t>
            </a:r>
            <a:r>
              <a:rPr lang="cs-CZ" i="1" dirty="0">
                <a:solidFill>
                  <a:srgbClr val="002060"/>
                </a:solidFill>
              </a:rPr>
              <a:t> </a:t>
            </a:r>
            <a:r>
              <a:rPr lang="cs-CZ" i="1" dirty="0" err="1">
                <a:solidFill>
                  <a:srgbClr val="C00000"/>
                </a:solidFill>
              </a:rPr>
              <a:t>lysy</a:t>
            </a:r>
            <a:r>
              <a:rPr lang="cs-CZ" dirty="0">
                <a:solidFill>
                  <a:srgbClr val="002060"/>
                </a:solidFill>
              </a:rPr>
              <a:t> jest účinek </a:t>
            </a:r>
            <a:r>
              <a:rPr lang="cs-CZ" dirty="0" err="1">
                <a:solidFill>
                  <a:srgbClr val="002060"/>
                </a:solidFill>
              </a:rPr>
              <a:t>specielní</a:t>
            </a:r>
            <a:r>
              <a:rPr lang="cs-CZ" dirty="0">
                <a:solidFill>
                  <a:srgbClr val="002060"/>
                </a:solidFill>
              </a:rPr>
              <a:t>. Podle povahy rozpuštěného antigenu rozeznává se účinek </a:t>
            </a:r>
            <a:r>
              <a:rPr lang="cs-CZ" i="1" dirty="0">
                <a:solidFill>
                  <a:srgbClr val="C00000"/>
                </a:solidFill>
              </a:rPr>
              <a:t>hemolytický</a:t>
            </a:r>
            <a:r>
              <a:rPr lang="cs-CZ" dirty="0">
                <a:solidFill>
                  <a:srgbClr val="002060"/>
                </a:solidFill>
              </a:rPr>
              <a:t> a </a:t>
            </a:r>
            <a:r>
              <a:rPr lang="cs-CZ" i="1" dirty="0">
                <a:solidFill>
                  <a:srgbClr val="C00000"/>
                </a:solidFill>
              </a:rPr>
              <a:t>bakteriolytický</a:t>
            </a:r>
            <a:r>
              <a:rPr lang="cs-CZ" i="1" dirty="0">
                <a:solidFill>
                  <a:srgbClr val="002060"/>
                </a:solidFill>
              </a:rPr>
              <a:t>.</a:t>
            </a:r>
            <a:r>
              <a:rPr lang="cs-CZ" dirty="0">
                <a:solidFill>
                  <a:srgbClr val="002060"/>
                </a:solidFill>
              </a:rPr>
              <a:t> Jest </a:t>
            </a:r>
            <a:r>
              <a:rPr lang="cs-CZ" dirty="0" err="1">
                <a:solidFill>
                  <a:srgbClr val="002060"/>
                </a:solidFill>
              </a:rPr>
              <a:t>pravděpodobno</a:t>
            </a:r>
            <a:r>
              <a:rPr lang="cs-CZ" dirty="0">
                <a:solidFill>
                  <a:srgbClr val="002060"/>
                </a:solidFill>
              </a:rPr>
              <a:t>, že funkcí komplementu jsou ještě jiné účinky sera, např. účinek </a:t>
            </a:r>
            <a:r>
              <a:rPr lang="cs-CZ" i="1" dirty="0" err="1">
                <a:solidFill>
                  <a:srgbClr val="C00000"/>
                </a:solidFill>
              </a:rPr>
              <a:t>opsonisační</a:t>
            </a:r>
            <a:r>
              <a:rPr lang="cs-CZ" dirty="0">
                <a:solidFill>
                  <a:srgbClr val="002060"/>
                </a:solidFill>
              </a:rPr>
              <a:t>  záležející v tom, že </a:t>
            </a:r>
            <a:r>
              <a:rPr lang="cs-CZ" dirty="0" err="1">
                <a:solidFill>
                  <a:srgbClr val="002060"/>
                </a:solidFill>
              </a:rPr>
              <a:t>serum</a:t>
            </a:r>
            <a:r>
              <a:rPr lang="cs-CZ" dirty="0">
                <a:solidFill>
                  <a:srgbClr val="002060"/>
                </a:solidFill>
              </a:rPr>
              <a:t> připravuje bakterie k </a:t>
            </a:r>
            <a:r>
              <a:rPr lang="cs-CZ" dirty="0" err="1">
                <a:solidFill>
                  <a:srgbClr val="002060"/>
                </a:solidFill>
              </a:rPr>
              <a:t>fagocytose</a:t>
            </a:r>
            <a:r>
              <a:rPr lang="cs-CZ" dirty="0">
                <a:solidFill>
                  <a:srgbClr val="002060"/>
                </a:solidFill>
              </a:rPr>
              <a:t>. Komplement je činitel nespecifický, je obsažen v seru normálním a jeho účinnosti nepřibývá v průběhu </a:t>
            </a:r>
            <a:r>
              <a:rPr lang="cs-CZ" dirty="0" err="1">
                <a:solidFill>
                  <a:srgbClr val="002060"/>
                </a:solidFill>
              </a:rPr>
              <a:t>imunisace</a:t>
            </a:r>
            <a:r>
              <a:rPr lang="cs-CZ" dirty="0">
                <a:solidFill>
                  <a:srgbClr val="002060"/>
                </a:solidFill>
              </a:rPr>
              <a:t>.“ </a:t>
            </a:r>
            <a:endParaRPr lang="cs-CZ" b="1" dirty="0">
              <a:solidFill>
                <a:srgbClr val="002060"/>
              </a:solidFill>
            </a:endParaRPr>
          </a:p>
        </p:txBody>
      </p:sp>
    </p:spTree>
    <p:extLst>
      <p:ext uri="{BB962C8B-B14F-4D97-AF65-F5344CB8AC3E}">
        <p14:creationId xmlns:p14="http://schemas.microsoft.com/office/powerpoint/2010/main" val="3391274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ledovec v moři"/>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667000" y="1493044"/>
            <a:ext cx="6858000" cy="451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Text Box 7"/>
          <p:cNvSpPr txBox="1">
            <a:spLocks noChangeArrowheads="1"/>
          </p:cNvSpPr>
          <p:nvPr/>
        </p:nvSpPr>
        <p:spPr bwMode="auto">
          <a:xfrm>
            <a:off x="2667002" y="1052514"/>
            <a:ext cx="6858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accent2"/>
                </a:solidFill>
                <a:latin typeface="Verdana" pitchFamily="34" charset="0"/>
              </a:defRPr>
            </a:lvl1pPr>
            <a:lvl2pPr marL="742950" indent="-285750" eaLnBrk="0" hangingPunct="0">
              <a:defRPr sz="3200">
                <a:solidFill>
                  <a:schemeClr val="accent2"/>
                </a:solidFill>
                <a:latin typeface="Verdana" pitchFamily="34" charset="0"/>
              </a:defRPr>
            </a:lvl2pPr>
            <a:lvl3pPr marL="1143000" indent="-228600" eaLnBrk="0" hangingPunct="0">
              <a:defRPr sz="3200">
                <a:solidFill>
                  <a:schemeClr val="accent2"/>
                </a:solidFill>
                <a:latin typeface="Verdana" pitchFamily="34" charset="0"/>
              </a:defRPr>
            </a:lvl3pPr>
            <a:lvl4pPr marL="1600200" indent="-228600" eaLnBrk="0" hangingPunct="0">
              <a:defRPr sz="3200">
                <a:solidFill>
                  <a:schemeClr val="accent2"/>
                </a:solidFill>
                <a:latin typeface="Verdana" pitchFamily="34" charset="0"/>
              </a:defRPr>
            </a:lvl4pPr>
            <a:lvl5pPr marL="2057400" indent="-228600" eaLnBrk="0" hangingPunct="0">
              <a:defRPr sz="3200">
                <a:solidFill>
                  <a:schemeClr val="accent2"/>
                </a:solidFill>
                <a:latin typeface="Verdana" pitchFamily="34" charset="0"/>
              </a:defRPr>
            </a:lvl5pPr>
            <a:lvl6pPr marL="2514600" indent="-228600" eaLnBrk="0" fontAlgn="base" hangingPunct="0">
              <a:spcBef>
                <a:spcPct val="0"/>
              </a:spcBef>
              <a:spcAft>
                <a:spcPct val="0"/>
              </a:spcAft>
              <a:defRPr sz="3200">
                <a:solidFill>
                  <a:schemeClr val="accent2"/>
                </a:solidFill>
                <a:latin typeface="Verdana" pitchFamily="34" charset="0"/>
              </a:defRPr>
            </a:lvl6pPr>
            <a:lvl7pPr marL="2971800" indent="-228600" eaLnBrk="0" fontAlgn="base" hangingPunct="0">
              <a:spcBef>
                <a:spcPct val="0"/>
              </a:spcBef>
              <a:spcAft>
                <a:spcPct val="0"/>
              </a:spcAft>
              <a:defRPr sz="3200">
                <a:solidFill>
                  <a:schemeClr val="accent2"/>
                </a:solidFill>
                <a:latin typeface="Verdana" pitchFamily="34" charset="0"/>
              </a:defRPr>
            </a:lvl7pPr>
            <a:lvl8pPr marL="3429000" indent="-228600" eaLnBrk="0" fontAlgn="base" hangingPunct="0">
              <a:spcBef>
                <a:spcPct val="0"/>
              </a:spcBef>
              <a:spcAft>
                <a:spcPct val="0"/>
              </a:spcAft>
              <a:defRPr sz="3200">
                <a:solidFill>
                  <a:schemeClr val="accent2"/>
                </a:solidFill>
                <a:latin typeface="Verdana" pitchFamily="34" charset="0"/>
              </a:defRPr>
            </a:lvl8pPr>
            <a:lvl9pPr marL="3886200" indent="-228600" eaLnBrk="0" fontAlgn="base" hangingPunct="0">
              <a:spcBef>
                <a:spcPct val="0"/>
              </a:spcBef>
              <a:spcAft>
                <a:spcPct val="0"/>
              </a:spcAft>
              <a:defRPr sz="3200">
                <a:solidFill>
                  <a:schemeClr val="accent2"/>
                </a:solidFill>
                <a:latin typeface="Verdana" pitchFamily="34" charset="0"/>
              </a:defRPr>
            </a:lvl9pPr>
          </a:lstStyle>
          <a:p>
            <a:pPr eaLnBrk="1" hangingPunct="1"/>
            <a:r>
              <a:rPr lang="cs-CZ" sz="2400" b="1" dirty="0">
                <a:solidFill>
                  <a:srgbClr val="002060"/>
                </a:solidFill>
              </a:rPr>
              <a:t> </a:t>
            </a:r>
            <a:r>
              <a:rPr lang="cs-CZ" sz="2400" b="1" dirty="0">
                <a:solidFill>
                  <a:srgbClr val="002060"/>
                </a:solidFill>
                <a:effectLst>
                  <a:outerShdw blurRad="38100" dist="38100" dir="2700000" algn="tl">
                    <a:srgbClr val="000000">
                      <a:alpha val="43137"/>
                    </a:srgbClr>
                  </a:outerShdw>
                </a:effectLst>
              </a:rPr>
              <a:t>Fyziologie komplementového systému</a:t>
            </a:r>
          </a:p>
        </p:txBody>
      </p:sp>
      <p:sp>
        <p:nvSpPr>
          <p:cNvPr id="14340" name="Text Box 8"/>
          <p:cNvSpPr txBox="1">
            <a:spLocks noChangeArrowheads="1"/>
          </p:cNvSpPr>
          <p:nvPr/>
        </p:nvSpPr>
        <p:spPr bwMode="auto">
          <a:xfrm>
            <a:off x="2909888" y="1882381"/>
            <a:ext cx="2933816" cy="3924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accent2"/>
                </a:solidFill>
                <a:latin typeface="Verdana" pitchFamily="34" charset="0"/>
              </a:defRPr>
            </a:lvl1pPr>
            <a:lvl2pPr marL="742950" indent="-285750" eaLnBrk="0" hangingPunct="0">
              <a:defRPr sz="3200">
                <a:solidFill>
                  <a:schemeClr val="accent2"/>
                </a:solidFill>
                <a:latin typeface="Verdana" pitchFamily="34" charset="0"/>
              </a:defRPr>
            </a:lvl2pPr>
            <a:lvl3pPr marL="1143000" indent="-228600" eaLnBrk="0" hangingPunct="0">
              <a:defRPr sz="3200">
                <a:solidFill>
                  <a:schemeClr val="accent2"/>
                </a:solidFill>
                <a:latin typeface="Verdana" pitchFamily="34" charset="0"/>
              </a:defRPr>
            </a:lvl3pPr>
            <a:lvl4pPr marL="1600200" indent="-228600" eaLnBrk="0" hangingPunct="0">
              <a:defRPr sz="3200">
                <a:solidFill>
                  <a:schemeClr val="accent2"/>
                </a:solidFill>
                <a:latin typeface="Verdana" pitchFamily="34" charset="0"/>
              </a:defRPr>
            </a:lvl4pPr>
            <a:lvl5pPr marL="2057400" indent="-228600" eaLnBrk="0" hangingPunct="0">
              <a:defRPr sz="3200">
                <a:solidFill>
                  <a:schemeClr val="accent2"/>
                </a:solidFill>
                <a:latin typeface="Verdana" pitchFamily="34" charset="0"/>
              </a:defRPr>
            </a:lvl5pPr>
            <a:lvl6pPr marL="2514600" indent="-228600" eaLnBrk="0" fontAlgn="base" hangingPunct="0">
              <a:spcBef>
                <a:spcPct val="0"/>
              </a:spcBef>
              <a:spcAft>
                <a:spcPct val="0"/>
              </a:spcAft>
              <a:defRPr sz="3200">
                <a:solidFill>
                  <a:schemeClr val="accent2"/>
                </a:solidFill>
                <a:latin typeface="Verdana" pitchFamily="34" charset="0"/>
              </a:defRPr>
            </a:lvl6pPr>
            <a:lvl7pPr marL="2971800" indent="-228600" eaLnBrk="0" fontAlgn="base" hangingPunct="0">
              <a:spcBef>
                <a:spcPct val="0"/>
              </a:spcBef>
              <a:spcAft>
                <a:spcPct val="0"/>
              </a:spcAft>
              <a:defRPr sz="3200">
                <a:solidFill>
                  <a:schemeClr val="accent2"/>
                </a:solidFill>
                <a:latin typeface="Verdana" pitchFamily="34" charset="0"/>
              </a:defRPr>
            </a:lvl7pPr>
            <a:lvl8pPr marL="3429000" indent="-228600" eaLnBrk="0" fontAlgn="base" hangingPunct="0">
              <a:spcBef>
                <a:spcPct val="0"/>
              </a:spcBef>
              <a:spcAft>
                <a:spcPct val="0"/>
              </a:spcAft>
              <a:defRPr sz="3200">
                <a:solidFill>
                  <a:schemeClr val="accent2"/>
                </a:solidFill>
                <a:latin typeface="Verdana" pitchFamily="34" charset="0"/>
              </a:defRPr>
            </a:lvl8pPr>
            <a:lvl9pPr marL="3886200" indent="-228600" eaLnBrk="0" fontAlgn="base" hangingPunct="0">
              <a:spcBef>
                <a:spcPct val="0"/>
              </a:spcBef>
              <a:spcAft>
                <a:spcPct val="0"/>
              </a:spcAft>
              <a:defRPr sz="3200">
                <a:solidFill>
                  <a:schemeClr val="accent2"/>
                </a:solidFill>
                <a:latin typeface="Verdana" pitchFamily="34" charset="0"/>
              </a:defRPr>
            </a:lvl9pPr>
          </a:lstStyle>
          <a:p>
            <a:pPr eaLnBrk="1" hangingPunct="1"/>
            <a:r>
              <a:rPr lang="cs-CZ" sz="1950" b="1" dirty="0">
                <a:solidFill>
                  <a:srgbClr val="C00000"/>
                </a:solidFill>
              </a:rPr>
              <a:t>mikrobicidní účinky</a:t>
            </a:r>
          </a:p>
        </p:txBody>
      </p:sp>
      <p:sp>
        <p:nvSpPr>
          <p:cNvPr id="14341" name="Text Box 9"/>
          <p:cNvSpPr txBox="1">
            <a:spLocks noChangeArrowheads="1"/>
          </p:cNvSpPr>
          <p:nvPr/>
        </p:nvSpPr>
        <p:spPr bwMode="auto">
          <a:xfrm>
            <a:off x="2909888" y="2564609"/>
            <a:ext cx="3409908" cy="3924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accent2"/>
                </a:solidFill>
                <a:latin typeface="Verdana" pitchFamily="34" charset="0"/>
              </a:defRPr>
            </a:lvl1pPr>
            <a:lvl2pPr marL="742950" indent="-285750" eaLnBrk="0" hangingPunct="0">
              <a:defRPr sz="3200">
                <a:solidFill>
                  <a:schemeClr val="accent2"/>
                </a:solidFill>
                <a:latin typeface="Verdana" pitchFamily="34" charset="0"/>
              </a:defRPr>
            </a:lvl2pPr>
            <a:lvl3pPr marL="1143000" indent="-228600" eaLnBrk="0" hangingPunct="0">
              <a:defRPr sz="3200">
                <a:solidFill>
                  <a:schemeClr val="accent2"/>
                </a:solidFill>
                <a:latin typeface="Verdana" pitchFamily="34" charset="0"/>
              </a:defRPr>
            </a:lvl3pPr>
            <a:lvl4pPr marL="1600200" indent="-228600" eaLnBrk="0" hangingPunct="0">
              <a:defRPr sz="3200">
                <a:solidFill>
                  <a:schemeClr val="accent2"/>
                </a:solidFill>
                <a:latin typeface="Verdana" pitchFamily="34" charset="0"/>
              </a:defRPr>
            </a:lvl4pPr>
            <a:lvl5pPr marL="2057400" indent="-228600" eaLnBrk="0" hangingPunct="0">
              <a:defRPr sz="3200">
                <a:solidFill>
                  <a:schemeClr val="accent2"/>
                </a:solidFill>
                <a:latin typeface="Verdana" pitchFamily="34" charset="0"/>
              </a:defRPr>
            </a:lvl5pPr>
            <a:lvl6pPr marL="2514600" indent="-228600" eaLnBrk="0" fontAlgn="base" hangingPunct="0">
              <a:spcBef>
                <a:spcPct val="0"/>
              </a:spcBef>
              <a:spcAft>
                <a:spcPct val="0"/>
              </a:spcAft>
              <a:defRPr sz="3200">
                <a:solidFill>
                  <a:schemeClr val="accent2"/>
                </a:solidFill>
                <a:latin typeface="Verdana" pitchFamily="34" charset="0"/>
              </a:defRPr>
            </a:lvl6pPr>
            <a:lvl7pPr marL="2971800" indent="-228600" eaLnBrk="0" fontAlgn="base" hangingPunct="0">
              <a:spcBef>
                <a:spcPct val="0"/>
              </a:spcBef>
              <a:spcAft>
                <a:spcPct val="0"/>
              </a:spcAft>
              <a:defRPr sz="3200">
                <a:solidFill>
                  <a:schemeClr val="accent2"/>
                </a:solidFill>
                <a:latin typeface="Verdana" pitchFamily="34" charset="0"/>
              </a:defRPr>
            </a:lvl7pPr>
            <a:lvl8pPr marL="3429000" indent="-228600" eaLnBrk="0" fontAlgn="base" hangingPunct="0">
              <a:spcBef>
                <a:spcPct val="0"/>
              </a:spcBef>
              <a:spcAft>
                <a:spcPct val="0"/>
              </a:spcAft>
              <a:defRPr sz="3200">
                <a:solidFill>
                  <a:schemeClr val="accent2"/>
                </a:solidFill>
                <a:latin typeface="Verdana" pitchFamily="34" charset="0"/>
              </a:defRPr>
            </a:lvl8pPr>
            <a:lvl9pPr marL="3886200" indent="-228600" eaLnBrk="0" fontAlgn="base" hangingPunct="0">
              <a:spcBef>
                <a:spcPct val="0"/>
              </a:spcBef>
              <a:spcAft>
                <a:spcPct val="0"/>
              </a:spcAft>
              <a:defRPr sz="3200">
                <a:solidFill>
                  <a:schemeClr val="accent2"/>
                </a:solidFill>
                <a:latin typeface="Verdana" pitchFamily="34" charset="0"/>
              </a:defRPr>
            </a:lvl9pPr>
          </a:lstStyle>
          <a:p>
            <a:pPr eaLnBrk="1" hangingPunct="1"/>
            <a:r>
              <a:rPr lang="cs-CZ" sz="1950" b="1" dirty="0" err="1">
                <a:solidFill>
                  <a:srgbClr val="C00000"/>
                </a:solidFill>
              </a:rPr>
              <a:t>zánětotvorné</a:t>
            </a:r>
            <a:r>
              <a:rPr lang="cs-CZ" sz="1950" b="1" dirty="0">
                <a:solidFill>
                  <a:srgbClr val="C00000"/>
                </a:solidFill>
              </a:rPr>
              <a:t> působení</a:t>
            </a:r>
          </a:p>
        </p:txBody>
      </p:sp>
      <p:sp>
        <p:nvSpPr>
          <p:cNvPr id="14342" name="Text Box 10"/>
          <p:cNvSpPr txBox="1">
            <a:spLocks noChangeArrowheads="1"/>
          </p:cNvSpPr>
          <p:nvPr/>
        </p:nvSpPr>
        <p:spPr bwMode="auto">
          <a:xfrm>
            <a:off x="2909890" y="3320656"/>
            <a:ext cx="3938899" cy="392415"/>
          </a:xfrm>
          <a:prstGeom prst="rect">
            <a:avLst/>
          </a:prstGeom>
          <a:solidFill>
            <a:schemeClr val="bg1"/>
          </a:solidFill>
          <a:ln>
            <a:noFill/>
          </a:ln>
          <a:effectLst/>
          <a:extLst/>
        </p:spPr>
        <p:txBody>
          <a:bodyPr wrap="none">
            <a:spAutoFit/>
          </a:bodyPr>
          <a:lstStyle>
            <a:lvl1pPr eaLnBrk="0" hangingPunct="0">
              <a:defRPr sz="3200">
                <a:solidFill>
                  <a:schemeClr val="accent2"/>
                </a:solidFill>
                <a:latin typeface="Verdana" pitchFamily="34" charset="0"/>
              </a:defRPr>
            </a:lvl1pPr>
            <a:lvl2pPr marL="742950" indent="-285750" eaLnBrk="0" hangingPunct="0">
              <a:defRPr sz="3200">
                <a:solidFill>
                  <a:schemeClr val="accent2"/>
                </a:solidFill>
                <a:latin typeface="Verdana" pitchFamily="34" charset="0"/>
              </a:defRPr>
            </a:lvl2pPr>
            <a:lvl3pPr marL="1143000" indent="-228600" eaLnBrk="0" hangingPunct="0">
              <a:defRPr sz="3200">
                <a:solidFill>
                  <a:schemeClr val="accent2"/>
                </a:solidFill>
                <a:latin typeface="Verdana" pitchFamily="34" charset="0"/>
              </a:defRPr>
            </a:lvl3pPr>
            <a:lvl4pPr marL="1600200" indent="-228600" eaLnBrk="0" hangingPunct="0">
              <a:defRPr sz="3200">
                <a:solidFill>
                  <a:schemeClr val="accent2"/>
                </a:solidFill>
                <a:latin typeface="Verdana" pitchFamily="34" charset="0"/>
              </a:defRPr>
            </a:lvl4pPr>
            <a:lvl5pPr marL="2057400" indent="-228600" eaLnBrk="0" hangingPunct="0">
              <a:defRPr sz="3200">
                <a:solidFill>
                  <a:schemeClr val="accent2"/>
                </a:solidFill>
                <a:latin typeface="Verdana" pitchFamily="34" charset="0"/>
              </a:defRPr>
            </a:lvl5pPr>
            <a:lvl6pPr marL="2514600" indent="-228600" eaLnBrk="0" fontAlgn="base" hangingPunct="0">
              <a:spcBef>
                <a:spcPct val="0"/>
              </a:spcBef>
              <a:spcAft>
                <a:spcPct val="0"/>
              </a:spcAft>
              <a:defRPr sz="3200">
                <a:solidFill>
                  <a:schemeClr val="accent2"/>
                </a:solidFill>
                <a:latin typeface="Verdana" pitchFamily="34" charset="0"/>
              </a:defRPr>
            </a:lvl6pPr>
            <a:lvl7pPr marL="2971800" indent="-228600" eaLnBrk="0" fontAlgn="base" hangingPunct="0">
              <a:spcBef>
                <a:spcPct val="0"/>
              </a:spcBef>
              <a:spcAft>
                <a:spcPct val="0"/>
              </a:spcAft>
              <a:defRPr sz="3200">
                <a:solidFill>
                  <a:schemeClr val="accent2"/>
                </a:solidFill>
                <a:latin typeface="Verdana" pitchFamily="34" charset="0"/>
              </a:defRPr>
            </a:lvl7pPr>
            <a:lvl8pPr marL="3429000" indent="-228600" eaLnBrk="0" fontAlgn="base" hangingPunct="0">
              <a:spcBef>
                <a:spcPct val="0"/>
              </a:spcBef>
              <a:spcAft>
                <a:spcPct val="0"/>
              </a:spcAft>
              <a:defRPr sz="3200">
                <a:solidFill>
                  <a:schemeClr val="accent2"/>
                </a:solidFill>
                <a:latin typeface="Verdana" pitchFamily="34" charset="0"/>
              </a:defRPr>
            </a:lvl8pPr>
            <a:lvl9pPr marL="3886200" indent="-228600" eaLnBrk="0" fontAlgn="base" hangingPunct="0">
              <a:spcBef>
                <a:spcPct val="0"/>
              </a:spcBef>
              <a:spcAft>
                <a:spcPct val="0"/>
              </a:spcAft>
              <a:defRPr sz="3200">
                <a:solidFill>
                  <a:schemeClr val="accent2"/>
                </a:solidFill>
                <a:latin typeface="Verdana" pitchFamily="34" charset="0"/>
              </a:defRPr>
            </a:lvl9pPr>
          </a:lstStyle>
          <a:p>
            <a:pPr eaLnBrk="1" hangingPunct="1"/>
            <a:r>
              <a:rPr lang="cs-CZ" sz="1950" b="1" dirty="0">
                <a:solidFill>
                  <a:srgbClr val="C00000"/>
                </a:solidFill>
              </a:rPr>
              <a:t>regulace adaptivní imunity</a:t>
            </a:r>
          </a:p>
        </p:txBody>
      </p:sp>
      <p:sp>
        <p:nvSpPr>
          <p:cNvPr id="14343" name="Text Box 11"/>
          <p:cNvSpPr txBox="1">
            <a:spLocks noChangeArrowheads="1"/>
          </p:cNvSpPr>
          <p:nvPr/>
        </p:nvSpPr>
        <p:spPr bwMode="auto">
          <a:xfrm>
            <a:off x="2909890" y="4238627"/>
            <a:ext cx="5431295" cy="3924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accent2"/>
                </a:solidFill>
                <a:latin typeface="Verdana" pitchFamily="34" charset="0"/>
              </a:defRPr>
            </a:lvl1pPr>
            <a:lvl2pPr marL="742950" indent="-285750" eaLnBrk="0" hangingPunct="0">
              <a:defRPr sz="3200">
                <a:solidFill>
                  <a:schemeClr val="accent2"/>
                </a:solidFill>
                <a:latin typeface="Verdana" pitchFamily="34" charset="0"/>
              </a:defRPr>
            </a:lvl2pPr>
            <a:lvl3pPr marL="1143000" indent="-228600" eaLnBrk="0" hangingPunct="0">
              <a:defRPr sz="3200">
                <a:solidFill>
                  <a:schemeClr val="accent2"/>
                </a:solidFill>
                <a:latin typeface="Verdana" pitchFamily="34" charset="0"/>
              </a:defRPr>
            </a:lvl3pPr>
            <a:lvl4pPr marL="1600200" indent="-228600" eaLnBrk="0" hangingPunct="0">
              <a:defRPr sz="3200">
                <a:solidFill>
                  <a:schemeClr val="accent2"/>
                </a:solidFill>
                <a:latin typeface="Verdana" pitchFamily="34" charset="0"/>
              </a:defRPr>
            </a:lvl4pPr>
            <a:lvl5pPr marL="2057400" indent="-228600" eaLnBrk="0" hangingPunct="0">
              <a:defRPr sz="3200">
                <a:solidFill>
                  <a:schemeClr val="accent2"/>
                </a:solidFill>
                <a:latin typeface="Verdana" pitchFamily="34" charset="0"/>
              </a:defRPr>
            </a:lvl5pPr>
            <a:lvl6pPr marL="2514600" indent="-228600" eaLnBrk="0" fontAlgn="base" hangingPunct="0">
              <a:spcBef>
                <a:spcPct val="0"/>
              </a:spcBef>
              <a:spcAft>
                <a:spcPct val="0"/>
              </a:spcAft>
              <a:defRPr sz="3200">
                <a:solidFill>
                  <a:schemeClr val="accent2"/>
                </a:solidFill>
                <a:latin typeface="Verdana" pitchFamily="34" charset="0"/>
              </a:defRPr>
            </a:lvl6pPr>
            <a:lvl7pPr marL="2971800" indent="-228600" eaLnBrk="0" fontAlgn="base" hangingPunct="0">
              <a:spcBef>
                <a:spcPct val="0"/>
              </a:spcBef>
              <a:spcAft>
                <a:spcPct val="0"/>
              </a:spcAft>
              <a:defRPr sz="3200">
                <a:solidFill>
                  <a:schemeClr val="accent2"/>
                </a:solidFill>
                <a:latin typeface="Verdana" pitchFamily="34" charset="0"/>
              </a:defRPr>
            </a:lvl7pPr>
            <a:lvl8pPr marL="3429000" indent="-228600" eaLnBrk="0" fontAlgn="base" hangingPunct="0">
              <a:spcBef>
                <a:spcPct val="0"/>
              </a:spcBef>
              <a:spcAft>
                <a:spcPct val="0"/>
              </a:spcAft>
              <a:defRPr sz="3200">
                <a:solidFill>
                  <a:schemeClr val="accent2"/>
                </a:solidFill>
                <a:latin typeface="Verdana" pitchFamily="34" charset="0"/>
              </a:defRPr>
            </a:lvl8pPr>
            <a:lvl9pPr marL="3886200" indent="-228600" eaLnBrk="0" fontAlgn="base" hangingPunct="0">
              <a:spcBef>
                <a:spcPct val="0"/>
              </a:spcBef>
              <a:spcAft>
                <a:spcPct val="0"/>
              </a:spcAft>
              <a:defRPr sz="3200">
                <a:solidFill>
                  <a:schemeClr val="accent2"/>
                </a:solidFill>
                <a:latin typeface="Verdana" pitchFamily="34" charset="0"/>
              </a:defRPr>
            </a:lvl9pPr>
          </a:lstStyle>
          <a:p>
            <a:pPr eaLnBrk="1" hangingPunct="1"/>
            <a:r>
              <a:rPr lang="cs-CZ" sz="1950" b="1" dirty="0">
                <a:solidFill>
                  <a:srgbClr val="C00000"/>
                </a:solidFill>
              </a:rPr>
              <a:t>ovlivňování buněk, orgánů a systémů</a:t>
            </a:r>
          </a:p>
        </p:txBody>
      </p:sp>
      <p:graphicFrame>
        <p:nvGraphicFramePr>
          <p:cNvPr id="14344" name="Object 19"/>
          <p:cNvGraphicFramePr>
            <a:graphicFrameLocks noGrp="1" noChangeAspect="1"/>
          </p:cNvGraphicFramePr>
          <p:nvPr>
            <p:ph sz="half" idx="2"/>
          </p:nvPr>
        </p:nvGraphicFramePr>
        <p:xfrm>
          <a:off x="2909889" y="1538290"/>
          <a:ext cx="750094" cy="207169"/>
        </p:xfrm>
        <a:graphic>
          <a:graphicData uri="http://schemas.openxmlformats.org/presentationml/2006/ole">
            <mc:AlternateContent xmlns:mc="http://schemas.openxmlformats.org/markup-compatibility/2006">
              <mc:Choice xmlns:v="urn:schemas-microsoft-com:vml" Requires="v">
                <p:oleObj spid="_x0000_s2053" name="Fotografie" r:id="rId4" imgW="1000000" imgH="276117" progId="MSPhotoEd.3">
                  <p:embed/>
                </p:oleObj>
              </mc:Choice>
              <mc:Fallback>
                <p:oleObj name="Fotografie" r:id="rId4" imgW="1000000" imgH="276117" progId="MSPhotoEd.3">
                  <p:embed/>
                  <p:pic>
                    <p:nvPicPr>
                      <p:cNvPr id="14344"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9" y="1538290"/>
                        <a:ext cx="750094"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548424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0816" y="1063228"/>
            <a:ext cx="7524017" cy="1015622"/>
          </a:xfrm>
        </p:spPr>
        <p:txBody>
          <a:bodyPr>
            <a:noAutofit/>
          </a:bodyPr>
          <a:lstStyle/>
          <a:p>
            <a:pPr algn="l"/>
            <a:r>
              <a:rPr lang="cs-CZ" sz="3000" b="1" dirty="0">
                <a:solidFill>
                  <a:srgbClr val="002060"/>
                </a:solidFill>
              </a:rPr>
              <a:t>Evoluční aspekty komplementového systému </a:t>
            </a:r>
            <a:br>
              <a:rPr lang="cs-CZ" sz="3000" b="1" dirty="0">
                <a:solidFill>
                  <a:srgbClr val="002060"/>
                </a:solidFill>
              </a:rPr>
            </a:br>
            <a:r>
              <a:rPr lang="cs-CZ" sz="3000" b="1" dirty="0">
                <a:solidFill>
                  <a:srgbClr val="002060"/>
                </a:solidFill>
              </a:rPr>
              <a:t>                             a hemostázy </a:t>
            </a:r>
          </a:p>
        </p:txBody>
      </p:sp>
      <p:sp>
        <p:nvSpPr>
          <p:cNvPr id="3" name="Zástupný symbol pro obsah 2"/>
          <p:cNvSpPr>
            <a:spLocks noGrp="1"/>
          </p:cNvSpPr>
          <p:nvPr>
            <p:ph idx="1"/>
          </p:nvPr>
        </p:nvSpPr>
        <p:spPr/>
        <p:txBody>
          <a:bodyPr>
            <a:normAutofit/>
          </a:bodyPr>
          <a:lstStyle/>
          <a:p>
            <a:pPr marL="0" indent="0">
              <a:buNone/>
            </a:pPr>
            <a:endParaRPr lang="cs-CZ" sz="2400" dirty="0">
              <a:solidFill>
                <a:srgbClr val="002060"/>
              </a:solidFill>
            </a:endParaRPr>
          </a:p>
          <a:p>
            <a:pPr marL="0" indent="0">
              <a:buNone/>
            </a:pPr>
            <a:r>
              <a:rPr lang="cs-CZ" sz="2400" dirty="0">
                <a:solidFill>
                  <a:srgbClr val="002060"/>
                </a:solidFill>
              </a:rPr>
              <a:t>Hlavní proteolytické kaskády krve – komplement a koagulace – začínají v evoluci společně.</a:t>
            </a:r>
          </a:p>
          <a:p>
            <a:pPr marL="0" indent="0">
              <a:buNone/>
            </a:pPr>
            <a:r>
              <a:rPr lang="cs-CZ" sz="2400" dirty="0">
                <a:solidFill>
                  <a:srgbClr val="002060"/>
                </a:solidFill>
              </a:rPr>
              <a:t>Např. „živá fosilie“, charakteristický členovec,  podkovovitý krab z doby před 500 miliony lety, využívá </a:t>
            </a:r>
            <a:r>
              <a:rPr lang="cs-CZ" sz="2400" u="sng" dirty="0">
                <a:solidFill>
                  <a:srgbClr val="002060"/>
                </a:solidFill>
              </a:rPr>
              <a:t>integrovaného systému koagulace a komplementu </a:t>
            </a:r>
            <a:r>
              <a:rPr lang="cs-CZ" sz="2400" dirty="0">
                <a:solidFill>
                  <a:srgbClr val="002060"/>
                </a:solidFill>
              </a:rPr>
              <a:t>k zábraně vykrvácení i k obraně proti infekci.</a:t>
            </a:r>
          </a:p>
        </p:txBody>
      </p:sp>
    </p:spTree>
    <p:extLst>
      <p:ext uri="{BB962C8B-B14F-4D97-AF65-F5344CB8AC3E}">
        <p14:creationId xmlns:p14="http://schemas.microsoft.com/office/powerpoint/2010/main" val="34619261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700" b="1" dirty="0">
                <a:solidFill>
                  <a:srgbClr val="002060"/>
                </a:solidFill>
              </a:rPr>
              <a:t>Evoluční aspekty</a:t>
            </a:r>
          </a:p>
        </p:txBody>
      </p:sp>
      <p:sp>
        <p:nvSpPr>
          <p:cNvPr id="3" name="Zástupný symbol pro obsah 2"/>
          <p:cNvSpPr>
            <a:spLocks noGrp="1"/>
          </p:cNvSpPr>
          <p:nvPr>
            <p:ph idx="1"/>
          </p:nvPr>
        </p:nvSpPr>
        <p:spPr>
          <a:xfrm>
            <a:off x="2909646" y="2057401"/>
            <a:ext cx="6372708" cy="3394472"/>
          </a:xfrm>
        </p:spPr>
        <p:txBody>
          <a:bodyPr>
            <a:normAutofit/>
          </a:bodyPr>
          <a:lstStyle/>
          <a:p>
            <a:pPr marL="0" indent="0">
              <a:buNone/>
            </a:pPr>
            <a:r>
              <a:rPr lang="cs-CZ" sz="2400" dirty="0">
                <a:solidFill>
                  <a:srgbClr val="002060"/>
                </a:solidFill>
              </a:rPr>
              <a:t>V průběhu vývoje došlo k </a:t>
            </a:r>
            <a:r>
              <a:rPr lang="cs-CZ" sz="2400" u="sng" dirty="0">
                <a:solidFill>
                  <a:srgbClr val="002060"/>
                </a:solidFill>
              </a:rPr>
              <a:t>rozrůznění</a:t>
            </a:r>
            <a:r>
              <a:rPr lang="cs-CZ" sz="2400" dirty="0">
                <a:solidFill>
                  <a:srgbClr val="002060"/>
                </a:solidFill>
              </a:rPr>
              <a:t>: </a:t>
            </a:r>
          </a:p>
          <a:p>
            <a:pPr marL="0" indent="0">
              <a:buNone/>
            </a:pPr>
            <a:r>
              <a:rPr lang="cs-CZ" sz="2400" dirty="0">
                <a:solidFill>
                  <a:srgbClr val="002060"/>
                </a:solidFill>
              </a:rPr>
              <a:t>savci reagují na </a:t>
            </a:r>
            <a:r>
              <a:rPr lang="cs-CZ" sz="2400" u="sng" dirty="0">
                <a:solidFill>
                  <a:srgbClr val="002060"/>
                </a:solidFill>
              </a:rPr>
              <a:t>poranění</a:t>
            </a:r>
            <a:r>
              <a:rPr lang="cs-CZ" sz="2400" dirty="0">
                <a:solidFill>
                  <a:srgbClr val="002060"/>
                </a:solidFill>
              </a:rPr>
              <a:t> a nebezpečí vykrvácení aktivací hemostázy, zatímco </a:t>
            </a:r>
            <a:r>
              <a:rPr lang="cs-CZ" sz="2400" u="sng" dirty="0">
                <a:solidFill>
                  <a:srgbClr val="002060"/>
                </a:solidFill>
              </a:rPr>
              <a:t>antimikrobiální obrana</a:t>
            </a:r>
            <a:r>
              <a:rPr lang="cs-CZ" sz="2400" dirty="0">
                <a:solidFill>
                  <a:srgbClr val="002060"/>
                </a:solidFill>
              </a:rPr>
              <a:t> je zprostředkována imunitními mechanismy vrozenými a později adaptivními. Přesto řada pozorování svědčí, že </a:t>
            </a:r>
            <a:r>
              <a:rPr lang="cs-CZ" sz="2400" dirty="0" err="1">
                <a:solidFill>
                  <a:srgbClr val="002060"/>
                </a:solidFill>
              </a:rPr>
              <a:t>hemokoagulace</a:t>
            </a:r>
            <a:r>
              <a:rPr lang="cs-CZ" sz="2400" dirty="0">
                <a:solidFill>
                  <a:srgbClr val="002060"/>
                </a:solidFill>
              </a:rPr>
              <a:t> a aktivace trombocytů má stále vztah k obraně protiinfekční, že některé původní funkce zůstávají zachovány.   </a:t>
            </a:r>
          </a:p>
          <a:p>
            <a:pPr marL="0" indent="0">
              <a:buNone/>
            </a:pPr>
            <a:endParaRPr lang="cs-CZ" sz="2400" dirty="0"/>
          </a:p>
        </p:txBody>
      </p:sp>
    </p:spTree>
    <p:extLst>
      <p:ext uri="{BB962C8B-B14F-4D97-AF65-F5344CB8AC3E}">
        <p14:creationId xmlns:p14="http://schemas.microsoft.com/office/powerpoint/2010/main" val="68351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lokaj\Dokumenty\KOMPLEMENT\C_koag_fibrinoly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1741887"/>
            <a:ext cx="4800600" cy="3374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420414" y="1106744"/>
            <a:ext cx="5400600" cy="461665"/>
          </a:xfrm>
          <a:prstGeom prst="rect">
            <a:avLst/>
          </a:prstGeom>
          <a:noFill/>
        </p:spPr>
        <p:txBody>
          <a:bodyPr wrap="square" rtlCol="0">
            <a:spAutoFit/>
          </a:bodyPr>
          <a:lstStyle/>
          <a:p>
            <a:r>
              <a:rPr lang="cs-CZ" sz="2400" b="1" dirty="0">
                <a:solidFill>
                  <a:srgbClr val="002060"/>
                </a:solidFill>
              </a:rPr>
              <a:t>  Komplement – koagulace – </a:t>
            </a:r>
            <a:r>
              <a:rPr lang="cs-CZ" sz="2400" b="1" dirty="0" err="1">
                <a:solidFill>
                  <a:srgbClr val="002060"/>
                </a:solidFill>
              </a:rPr>
              <a:t>fibrinolýza</a:t>
            </a:r>
            <a:endParaRPr lang="cs-CZ" sz="2400" b="1" dirty="0">
              <a:solidFill>
                <a:srgbClr val="002060"/>
              </a:solidFill>
            </a:endParaRPr>
          </a:p>
        </p:txBody>
      </p:sp>
    </p:spTree>
    <p:extLst>
      <p:ext uri="{BB962C8B-B14F-4D97-AF65-F5344CB8AC3E}">
        <p14:creationId xmlns:p14="http://schemas.microsoft.com/office/powerpoint/2010/main" val="2942550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981200" y="274638"/>
            <a:ext cx="8291265" cy="1714202"/>
          </a:xfrm>
        </p:spPr>
        <p:txBody>
          <a:bodyPr/>
          <a:lstStyle/>
          <a:p>
            <a:pPr eaLnBrk="1" hangingPunct="1"/>
            <a:r>
              <a:rPr lang="cs-CZ" sz="3200" b="1" dirty="0">
                <a:solidFill>
                  <a:srgbClr val="000066"/>
                </a:solidFill>
                <a:latin typeface="Tahoma" pitchFamily="34" charset="0"/>
              </a:rPr>
              <a:t>Komplementový systém</a:t>
            </a:r>
            <a:r>
              <a:rPr lang="cs-CZ" sz="3200" dirty="0">
                <a:solidFill>
                  <a:srgbClr val="000066"/>
                </a:solidFill>
                <a:latin typeface="Tahoma" pitchFamily="34" charset="0"/>
              </a:rPr>
              <a:t/>
            </a:r>
            <a:br>
              <a:rPr lang="cs-CZ" sz="3200" dirty="0">
                <a:solidFill>
                  <a:srgbClr val="000066"/>
                </a:solidFill>
                <a:latin typeface="Tahoma" pitchFamily="34" charset="0"/>
              </a:rPr>
            </a:br>
            <a:r>
              <a:rPr lang="cs-CZ" sz="3200" dirty="0">
                <a:solidFill>
                  <a:srgbClr val="000066"/>
                </a:solidFill>
                <a:latin typeface="Tahoma" pitchFamily="34" charset="0"/>
              </a:rPr>
              <a:t/>
            </a:r>
            <a:br>
              <a:rPr lang="cs-CZ" sz="3200" dirty="0">
                <a:solidFill>
                  <a:srgbClr val="000066"/>
                </a:solidFill>
                <a:latin typeface="Tahoma" pitchFamily="34" charset="0"/>
              </a:rPr>
            </a:br>
            <a:r>
              <a:rPr lang="cs-CZ" sz="1800" b="1" i="1" u="sng"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základní složky</a:t>
            </a:r>
          </a:p>
        </p:txBody>
      </p:sp>
      <p:graphicFrame>
        <p:nvGraphicFramePr>
          <p:cNvPr id="24579" name="Object 2"/>
          <p:cNvGraphicFramePr>
            <a:graphicFrameLocks noGrp="1" noChangeAspect="1"/>
          </p:cNvGraphicFramePr>
          <p:nvPr>
            <p:ph idx="4294967295"/>
          </p:nvPr>
        </p:nvGraphicFramePr>
        <p:xfrm>
          <a:off x="3752850" y="2141539"/>
          <a:ext cx="4686300" cy="3443287"/>
        </p:xfrm>
        <a:graphic>
          <a:graphicData uri="http://schemas.openxmlformats.org/presentationml/2006/ole">
            <mc:AlternateContent xmlns:mc="http://schemas.openxmlformats.org/markup-compatibility/2006">
              <mc:Choice xmlns:v="urn:schemas-microsoft-com:vml" Requires="v">
                <p:oleObj spid="_x0000_s3077" name="Fotografie" r:id="rId3" imgW="4686954" imgH="3448531" progId="MSPhotoEd.3">
                  <p:embed/>
                </p:oleObj>
              </mc:Choice>
              <mc:Fallback>
                <p:oleObj name="Fotografie" r:id="rId3" imgW="4686954" imgH="3448531" progId="MSPhotoEd.3">
                  <p:embed/>
                  <p:pic>
                    <p:nvPicPr>
                      <p:cNvPr id="2457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2141539"/>
                        <a:ext cx="4686300" cy="344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Text Box 4"/>
          <p:cNvSpPr txBox="1">
            <a:spLocks noChangeArrowheads="1"/>
          </p:cNvSpPr>
          <p:nvPr/>
        </p:nvSpPr>
        <p:spPr bwMode="auto">
          <a:xfrm>
            <a:off x="6075364" y="4092576"/>
            <a:ext cx="51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a:solidFill>
                  <a:srgbClr val="FF0000"/>
                </a:solidFill>
                <a:latin typeface="Verdana" pitchFamily="34" charset="0"/>
              </a:rPr>
              <a:t>C3</a:t>
            </a:r>
          </a:p>
        </p:txBody>
      </p:sp>
      <p:sp>
        <p:nvSpPr>
          <p:cNvPr id="24581" name="Text Box 5"/>
          <p:cNvSpPr txBox="1">
            <a:spLocks noChangeArrowheads="1"/>
          </p:cNvSpPr>
          <p:nvPr/>
        </p:nvSpPr>
        <p:spPr bwMode="auto">
          <a:xfrm>
            <a:off x="4203701" y="3300413"/>
            <a:ext cx="511175" cy="3667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dirty="0">
                <a:solidFill>
                  <a:srgbClr val="3333CC"/>
                </a:solidFill>
                <a:latin typeface="Verdana" pitchFamily="34" charset="0"/>
              </a:rPr>
              <a:t>C1</a:t>
            </a:r>
          </a:p>
        </p:txBody>
      </p:sp>
      <p:sp>
        <p:nvSpPr>
          <p:cNvPr id="24582" name="Text Box 6"/>
          <p:cNvSpPr txBox="1">
            <a:spLocks noChangeArrowheads="1"/>
          </p:cNvSpPr>
          <p:nvPr/>
        </p:nvSpPr>
        <p:spPr bwMode="auto">
          <a:xfrm>
            <a:off x="4583114" y="30845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a:solidFill>
                  <a:srgbClr val="3333CC"/>
                </a:solidFill>
                <a:latin typeface="Verdana" pitchFamily="34" charset="0"/>
              </a:rPr>
              <a:t>C4</a:t>
            </a:r>
          </a:p>
        </p:txBody>
      </p:sp>
      <p:sp>
        <p:nvSpPr>
          <p:cNvPr id="24583" name="Text Box 7"/>
          <p:cNvSpPr txBox="1">
            <a:spLocks noChangeArrowheads="1"/>
          </p:cNvSpPr>
          <p:nvPr/>
        </p:nvSpPr>
        <p:spPr bwMode="auto">
          <a:xfrm>
            <a:off x="4943475" y="322738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a:solidFill>
                  <a:srgbClr val="3333CC"/>
                </a:solidFill>
                <a:latin typeface="Verdana" pitchFamily="34" charset="0"/>
              </a:rPr>
              <a:t>C2</a:t>
            </a:r>
          </a:p>
        </p:txBody>
      </p:sp>
      <p:sp>
        <p:nvSpPr>
          <p:cNvPr id="24584" name="Text Box 8"/>
          <p:cNvSpPr txBox="1">
            <a:spLocks noChangeArrowheads="1"/>
          </p:cNvSpPr>
          <p:nvPr/>
        </p:nvSpPr>
        <p:spPr bwMode="auto">
          <a:xfrm>
            <a:off x="5303838" y="2868613"/>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a:solidFill>
                  <a:srgbClr val="006600"/>
                </a:solidFill>
                <a:latin typeface="Verdana" pitchFamily="34" charset="0"/>
              </a:rPr>
              <a:t>C5</a:t>
            </a:r>
          </a:p>
        </p:txBody>
      </p:sp>
      <p:sp>
        <p:nvSpPr>
          <p:cNvPr id="24585" name="Text Box 9"/>
          <p:cNvSpPr txBox="1">
            <a:spLocks noChangeArrowheads="1"/>
          </p:cNvSpPr>
          <p:nvPr/>
        </p:nvSpPr>
        <p:spPr bwMode="auto">
          <a:xfrm>
            <a:off x="5808663" y="2924176"/>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a:solidFill>
                  <a:srgbClr val="006600"/>
                </a:solidFill>
                <a:latin typeface="Verdana" pitchFamily="34" charset="0"/>
              </a:rPr>
              <a:t>C6</a:t>
            </a:r>
          </a:p>
        </p:txBody>
      </p:sp>
      <p:sp>
        <p:nvSpPr>
          <p:cNvPr id="24586" name="Text Box 10"/>
          <p:cNvSpPr txBox="1">
            <a:spLocks noChangeArrowheads="1"/>
          </p:cNvSpPr>
          <p:nvPr/>
        </p:nvSpPr>
        <p:spPr bwMode="auto">
          <a:xfrm>
            <a:off x="6311901" y="2997201"/>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a:solidFill>
                  <a:srgbClr val="006600"/>
                </a:solidFill>
                <a:latin typeface="Verdana" pitchFamily="34" charset="0"/>
              </a:rPr>
              <a:t>C7</a:t>
            </a:r>
          </a:p>
        </p:txBody>
      </p:sp>
      <p:sp>
        <p:nvSpPr>
          <p:cNvPr id="24587" name="Text Box 11"/>
          <p:cNvSpPr txBox="1">
            <a:spLocks noChangeArrowheads="1"/>
          </p:cNvSpPr>
          <p:nvPr/>
        </p:nvSpPr>
        <p:spPr bwMode="auto">
          <a:xfrm>
            <a:off x="6959601" y="3068638"/>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a:solidFill>
                  <a:srgbClr val="006600"/>
                </a:solidFill>
                <a:latin typeface="Verdana" pitchFamily="34" charset="0"/>
              </a:rPr>
              <a:t>C8</a:t>
            </a:r>
          </a:p>
        </p:txBody>
      </p:sp>
      <p:sp>
        <p:nvSpPr>
          <p:cNvPr id="24588" name="Text Box 12"/>
          <p:cNvSpPr txBox="1">
            <a:spLocks noChangeArrowheads="1"/>
          </p:cNvSpPr>
          <p:nvPr/>
        </p:nvSpPr>
        <p:spPr bwMode="auto">
          <a:xfrm>
            <a:off x="7608888" y="327818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a:solidFill>
                  <a:srgbClr val="006600"/>
                </a:solidFill>
                <a:latin typeface="Verdana" pitchFamily="34" charset="0"/>
              </a:rPr>
              <a:t>C9</a:t>
            </a:r>
          </a:p>
        </p:txBody>
      </p:sp>
      <p:sp>
        <p:nvSpPr>
          <p:cNvPr id="24589" name="Text Box 13"/>
          <p:cNvSpPr txBox="1">
            <a:spLocks noChangeArrowheads="1"/>
          </p:cNvSpPr>
          <p:nvPr/>
        </p:nvSpPr>
        <p:spPr bwMode="auto">
          <a:xfrm>
            <a:off x="2043113" y="2579688"/>
            <a:ext cx="1452562" cy="3667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dirty="0">
                <a:solidFill>
                  <a:srgbClr val="663300"/>
                </a:solidFill>
                <a:latin typeface="Verdana" pitchFamily="34" charset="0"/>
              </a:rPr>
              <a:t>Properdin</a:t>
            </a:r>
          </a:p>
        </p:txBody>
      </p:sp>
      <p:sp>
        <p:nvSpPr>
          <p:cNvPr id="24590" name="Text Box 14"/>
          <p:cNvSpPr txBox="1">
            <a:spLocks noChangeArrowheads="1"/>
          </p:cNvSpPr>
          <p:nvPr/>
        </p:nvSpPr>
        <p:spPr bwMode="auto">
          <a:xfrm>
            <a:off x="2063750" y="3357563"/>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a:solidFill>
                  <a:srgbClr val="663300"/>
                </a:solidFill>
                <a:latin typeface="Verdana" pitchFamily="34" charset="0"/>
              </a:rPr>
              <a:t>Faktor B</a:t>
            </a:r>
          </a:p>
        </p:txBody>
      </p:sp>
      <p:sp>
        <p:nvSpPr>
          <p:cNvPr id="24591" name="Text Box 15"/>
          <p:cNvSpPr txBox="1">
            <a:spLocks noChangeArrowheads="1"/>
          </p:cNvSpPr>
          <p:nvPr/>
        </p:nvSpPr>
        <p:spPr bwMode="auto">
          <a:xfrm>
            <a:off x="2063750" y="4149726"/>
            <a:ext cx="136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a:solidFill>
                  <a:srgbClr val="663300"/>
                </a:solidFill>
                <a:latin typeface="Verdana" pitchFamily="34" charset="0"/>
              </a:rPr>
              <a:t>Faktor D</a:t>
            </a:r>
          </a:p>
        </p:txBody>
      </p:sp>
      <p:sp>
        <p:nvSpPr>
          <p:cNvPr id="24592" name="Text Box 16"/>
          <p:cNvSpPr txBox="1">
            <a:spLocks noChangeArrowheads="1"/>
          </p:cNvSpPr>
          <p:nvPr/>
        </p:nvSpPr>
        <p:spPr bwMode="auto">
          <a:xfrm>
            <a:off x="8688388" y="2651126"/>
            <a:ext cx="1289050" cy="3667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dirty="0">
                <a:solidFill>
                  <a:srgbClr val="663300"/>
                </a:solidFill>
                <a:latin typeface="Verdana" pitchFamily="34" charset="0"/>
              </a:rPr>
              <a:t>MBL</a:t>
            </a:r>
          </a:p>
        </p:txBody>
      </p:sp>
      <p:sp>
        <p:nvSpPr>
          <p:cNvPr id="24593" name="Text Box 17"/>
          <p:cNvSpPr txBox="1">
            <a:spLocks noChangeArrowheads="1"/>
          </p:cNvSpPr>
          <p:nvPr/>
        </p:nvSpPr>
        <p:spPr bwMode="auto">
          <a:xfrm>
            <a:off x="8688389" y="4005263"/>
            <a:ext cx="1836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a:solidFill>
                  <a:srgbClr val="663300"/>
                </a:solidFill>
                <a:latin typeface="Verdana" pitchFamily="34" charset="0"/>
              </a:rPr>
              <a:t>MASP 1,2,3</a:t>
            </a:r>
            <a:r>
              <a:rPr lang="cs-CZ">
                <a:latin typeface="Verdana" pitchFamily="34" charset="0"/>
              </a:rPr>
              <a:t>  </a:t>
            </a:r>
          </a:p>
        </p:txBody>
      </p:sp>
      <p:sp>
        <p:nvSpPr>
          <p:cNvPr id="24594" name="Text Box 18"/>
          <p:cNvSpPr txBox="1">
            <a:spLocks noChangeArrowheads="1"/>
          </p:cNvSpPr>
          <p:nvPr/>
        </p:nvSpPr>
        <p:spPr bwMode="auto">
          <a:xfrm>
            <a:off x="8688388" y="3227388"/>
            <a:ext cx="2087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b="1">
                <a:solidFill>
                  <a:srgbClr val="663300"/>
                </a:solidFill>
                <a:latin typeface="Verdana" pitchFamily="34" charset="0"/>
              </a:rPr>
              <a:t>Ficolin L,H,M</a:t>
            </a:r>
          </a:p>
        </p:txBody>
      </p:sp>
      <p:sp>
        <p:nvSpPr>
          <p:cNvPr id="3" name="TextovéPole 2"/>
          <p:cNvSpPr txBox="1"/>
          <p:nvPr/>
        </p:nvSpPr>
        <p:spPr>
          <a:xfrm>
            <a:off x="1749976" y="5949280"/>
            <a:ext cx="8821613" cy="369332"/>
          </a:xfrm>
          <a:prstGeom prst="rect">
            <a:avLst/>
          </a:prstGeom>
          <a:noFill/>
        </p:spPr>
        <p:txBody>
          <a:bodyPr wrap="square" rtlCol="0">
            <a:spAutoFit/>
          </a:bodyPr>
          <a:lstStyle/>
          <a:p>
            <a:r>
              <a:rPr lang="cs-CZ" b="1" i="1" u="sng"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Regulační proteiny komplementu</a:t>
            </a:r>
            <a:r>
              <a:rPr lang="cs-CZ" b="1" i="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cs-CZ" b="1" i="1" u="sng"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Receptory pro komplement </a:t>
            </a:r>
          </a:p>
        </p:txBody>
      </p:sp>
    </p:spTree>
    <p:extLst>
      <p:ext uri="{BB962C8B-B14F-4D97-AF65-F5344CB8AC3E}">
        <p14:creationId xmlns:p14="http://schemas.microsoft.com/office/powerpoint/2010/main" val="27657327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cs-CZ" sz="3200" b="1" dirty="0">
                <a:solidFill>
                  <a:srgbClr val="002060"/>
                </a:solidFill>
                <a:latin typeface="Tahoma" pitchFamily="34" charset="0"/>
              </a:rPr>
              <a:t>Komplementový systém</a:t>
            </a:r>
            <a:br>
              <a:rPr lang="cs-CZ" sz="3200" b="1" dirty="0">
                <a:solidFill>
                  <a:srgbClr val="002060"/>
                </a:solidFill>
                <a:latin typeface="Tahoma" pitchFamily="34" charset="0"/>
              </a:rPr>
            </a:br>
            <a:r>
              <a:rPr lang="cs-CZ" sz="3200" dirty="0">
                <a:solidFill>
                  <a:srgbClr val="002060"/>
                </a:solidFill>
                <a:latin typeface="Tahoma" pitchFamily="34" charset="0"/>
              </a:rPr>
              <a:t>(</a:t>
            </a:r>
            <a:r>
              <a:rPr lang="cs-CZ" sz="3200" dirty="0">
                <a:solidFill>
                  <a:srgbClr val="C00000"/>
                </a:solidFill>
                <a:latin typeface="Tahoma" pitchFamily="34" charset="0"/>
              </a:rPr>
              <a:t>regulační proteiny </a:t>
            </a:r>
            <a:r>
              <a:rPr lang="cs-CZ" sz="3200" dirty="0">
                <a:solidFill>
                  <a:srgbClr val="002060"/>
                </a:solidFill>
                <a:latin typeface="Tahoma" pitchFamily="34" charset="0"/>
              </a:rPr>
              <a:t>komplementu)</a:t>
            </a:r>
            <a:endParaRPr lang="cs-CZ" sz="3200" b="1" dirty="0">
              <a:solidFill>
                <a:srgbClr val="002060"/>
              </a:solidFill>
              <a:latin typeface="Tahoma" pitchFamily="34" charset="0"/>
            </a:endParaRPr>
          </a:p>
        </p:txBody>
      </p:sp>
      <p:sp>
        <p:nvSpPr>
          <p:cNvPr id="25603" name="Rectangle 3"/>
          <p:cNvSpPr>
            <a:spLocks noGrp="1" noChangeArrowheads="1"/>
          </p:cNvSpPr>
          <p:nvPr>
            <p:ph type="body" idx="4294967295"/>
          </p:nvPr>
        </p:nvSpPr>
        <p:spPr>
          <a:xfrm>
            <a:off x="2207569" y="2133600"/>
            <a:ext cx="8281045" cy="4464050"/>
          </a:xfrm>
        </p:spPr>
        <p:txBody>
          <a:bodyPr>
            <a:normAutofit/>
          </a:bodyPr>
          <a:lstStyle/>
          <a:p>
            <a:pPr eaLnBrk="1" hangingPunct="1">
              <a:lnSpc>
                <a:spcPct val="90000"/>
              </a:lnSpc>
              <a:buFont typeface="Wingdings" pitchFamily="2" charset="2"/>
              <a:buNone/>
            </a:pPr>
            <a:endParaRPr lang="cs-CZ" sz="1800" dirty="0">
              <a:solidFill>
                <a:srgbClr val="FF0000"/>
              </a:solidFill>
              <a:latin typeface="Tahoma" pitchFamily="34" charset="0"/>
            </a:endParaRPr>
          </a:p>
          <a:p>
            <a:pPr eaLnBrk="1" hangingPunct="1">
              <a:lnSpc>
                <a:spcPct val="90000"/>
              </a:lnSpc>
              <a:buFont typeface="Wingdings" pitchFamily="2" charset="2"/>
              <a:buNone/>
            </a:pPr>
            <a:r>
              <a:rPr lang="cs-CZ" sz="1800" dirty="0">
                <a:solidFill>
                  <a:srgbClr val="FF0000"/>
                </a:solidFill>
                <a:latin typeface="Tahoma" pitchFamily="34" charset="0"/>
              </a:rPr>
              <a:t>C1 INH</a:t>
            </a:r>
            <a:r>
              <a:rPr lang="cs-CZ" sz="1800" dirty="0">
                <a:latin typeface="Tahoma" pitchFamily="34" charset="0"/>
              </a:rPr>
              <a:t>     (váže se na C1r a C1s oddělujíce je od C1q)</a:t>
            </a:r>
          </a:p>
          <a:p>
            <a:pPr eaLnBrk="1" hangingPunct="1">
              <a:lnSpc>
                <a:spcPct val="90000"/>
              </a:lnSpc>
              <a:buFont typeface="Wingdings" pitchFamily="2" charset="2"/>
              <a:buNone/>
            </a:pPr>
            <a:r>
              <a:rPr lang="cs-CZ" sz="1800" dirty="0">
                <a:solidFill>
                  <a:srgbClr val="FF0000"/>
                </a:solidFill>
                <a:latin typeface="Tahoma" pitchFamily="34" charset="0"/>
              </a:rPr>
              <a:t>Faktor I</a:t>
            </a:r>
            <a:r>
              <a:rPr lang="cs-CZ" sz="1800" dirty="0">
                <a:latin typeface="Tahoma" pitchFamily="34" charset="0"/>
              </a:rPr>
              <a:t>     (štěpí C3b a C4b využívaje faktoru H, C4BP, MCP  </a:t>
            </a:r>
          </a:p>
          <a:p>
            <a:pPr eaLnBrk="1" hangingPunct="1">
              <a:lnSpc>
                <a:spcPct val="90000"/>
              </a:lnSpc>
              <a:buFont typeface="Wingdings" pitchFamily="2" charset="2"/>
              <a:buNone/>
            </a:pPr>
            <a:r>
              <a:rPr lang="cs-CZ" sz="1800" dirty="0">
                <a:latin typeface="Tahoma" pitchFamily="34" charset="0"/>
              </a:rPr>
              <a:t>                 a  CR1 jako </a:t>
            </a:r>
            <a:r>
              <a:rPr lang="cs-CZ" sz="1800" dirty="0" err="1">
                <a:latin typeface="Tahoma" pitchFamily="34" charset="0"/>
              </a:rPr>
              <a:t>kofaktorů</a:t>
            </a:r>
            <a:r>
              <a:rPr lang="cs-CZ" sz="1800" dirty="0">
                <a:latin typeface="Tahoma" pitchFamily="34" charset="0"/>
              </a:rPr>
              <a:t>)</a:t>
            </a:r>
          </a:p>
          <a:p>
            <a:pPr eaLnBrk="1" hangingPunct="1">
              <a:lnSpc>
                <a:spcPct val="90000"/>
              </a:lnSpc>
              <a:buFont typeface="Wingdings" pitchFamily="2" charset="2"/>
              <a:buNone/>
            </a:pPr>
            <a:r>
              <a:rPr lang="cs-CZ" sz="1800" dirty="0">
                <a:solidFill>
                  <a:srgbClr val="FF0000"/>
                </a:solidFill>
                <a:latin typeface="Tahoma" pitchFamily="34" charset="0"/>
              </a:rPr>
              <a:t>Faktor H</a:t>
            </a:r>
            <a:r>
              <a:rPr lang="cs-CZ" sz="1800" dirty="0">
                <a:latin typeface="Tahoma" pitchFamily="34" charset="0"/>
              </a:rPr>
              <a:t>    (váže C3b a vyřazuje </a:t>
            </a:r>
            <a:r>
              <a:rPr lang="cs-CZ" sz="1800" dirty="0" err="1">
                <a:latin typeface="Tahoma" pitchFamily="34" charset="0"/>
              </a:rPr>
              <a:t>Bb</a:t>
            </a:r>
            <a:r>
              <a:rPr lang="cs-CZ" sz="1800" dirty="0">
                <a:latin typeface="Tahoma" pitchFamily="34" charset="0"/>
              </a:rPr>
              <a:t>)</a:t>
            </a:r>
          </a:p>
          <a:p>
            <a:pPr eaLnBrk="1" hangingPunct="1">
              <a:lnSpc>
                <a:spcPct val="90000"/>
              </a:lnSpc>
              <a:buFont typeface="Wingdings" pitchFamily="2" charset="2"/>
              <a:buNone/>
            </a:pPr>
            <a:r>
              <a:rPr lang="cs-CZ" sz="1800" dirty="0">
                <a:solidFill>
                  <a:srgbClr val="FF0000"/>
                </a:solidFill>
                <a:latin typeface="Tahoma" pitchFamily="34" charset="0"/>
              </a:rPr>
              <a:t>C4BP</a:t>
            </a:r>
            <a:r>
              <a:rPr lang="cs-CZ" sz="1800" dirty="0">
                <a:latin typeface="Tahoma" pitchFamily="34" charset="0"/>
              </a:rPr>
              <a:t>        (C4-binding protein, váže C4b C-3 </a:t>
            </a:r>
            <a:r>
              <a:rPr lang="cs-CZ" sz="1800" dirty="0" err="1">
                <a:latin typeface="Tahoma" pitchFamily="34" charset="0"/>
              </a:rPr>
              <a:t>konvertázu</a:t>
            </a:r>
            <a:r>
              <a:rPr lang="cs-CZ" sz="1800" dirty="0">
                <a:latin typeface="Tahoma" pitchFamily="34" charset="0"/>
              </a:rPr>
              <a:t> AP) a vyřazuje C2)</a:t>
            </a:r>
          </a:p>
          <a:p>
            <a:pPr eaLnBrk="1" hangingPunct="1">
              <a:lnSpc>
                <a:spcPct val="90000"/>
              </a:lnSpc>
              <a:buFont typeface="Wingdings" pitchFamily="2" charset="2"/>
              <a:buNone/>
            </a:pPr>
            <a:r>
              <a:rPr lang="cs-CZ" sz="1800" dirty="0">
                <a:solidFill>
                  <a:srgbClr val="FF0000"/>
                </a:solidFill>
                <a:latin typeface="Tahoma" pitchFamily="34" charset="0"/>
              </a:rPr>
              <a:t>Properdin   </a:t>
            </a:r>
            <a:r>
              <a:rPr lang="cs-CZ" sz="1800" dirty="0">
                <a:latin typeface="Tahoma" pitchFamily="34" charset="0"/>
              </a:rPr>
              <a:t>(stabilizuje </a:t>
            </a:r>
          </a:p>
          <a:p>
            <a:pPr eaLnBrk="1" hangingPunct="1">
              <a:lnSpc>
                <a:spcPct val="90000"/>
              </a:lnSpc>
              <a:buFont typeface="Wingdings" pitchFamily="2" charset="2"/>
              <a:buNone/>
            </a:pPr>
            <a:r>
              <a:rPr lang="cs-CZ" sz="1800" dirty="0" err="1">
                <a:solidFill>
                  <a:srgbClr val="FF0000"/>
                </a:solidFill>
                <a:latin typeface="Tahoma" pitchFamily="34" charset="0"/>
              </a:rPr>
              <a:t>Vitronectin</a:t>
            </a:r>
            <a:r>
              <a:rPr lang="cs-CZ" sz="1800" dirty="0">
                <a:solidFill>
                  <a:srgbClr val="FF0000"/>
                </a:solidFill>
                <a:latin typeface="Tahoma" pitchFamily="34" charset="0"/>
              </a:rPr>
              <a:t> </a:t>
            </a:r>
            <a:r>
              <a:rPr lang="cs-CZ" sz="1800" dirty="0">
                <a:latin typeface="Tahoma" pitchFamily="34" charset="0"/>
              </a:rPr>
              <a:t>(brání vazbě  C5b-9 na membrány a polymerizaci C9)</a:t>
            </a:r>
          </a:p>
          <a:p>
            <a:pPr eaLnBrk="1" hangingPunct="1">
              <a:lnSpc>
                <a:spcPct val="90000"/>
              </a:lnSpc>
              <a:buFont typeface="Wingdings" pitchFamily="2" charset="2"/>
              <a:buNone/>
            </a:pPr>
            <a:r>
              <a:rPr lang="cs-CZ" sz="1800" dirty="0" err="1">
                <a:solidFill>
                  <a:srgbClr val="FF0000"/>
                </a:solidFill>
                <a:latin typeface="Tahoma" pitchFamily="34" charset="0"/>
              </a:rPr>
              <a:t>Clusterin</a:t>
            </a:r>
            <a:r>
              <a:rPr lang="cs-CZ" sz="1800" dirty="0">
                <a:solidFill>
                  <a:srgbClr val="FF0000"/>
                </a:solidFill>
                <a:latin typeface="Tahoma" pitchFamily="34" charset="0"/>
              </a:rPr>
              <a:t>    </a:t>
            </a:r>
            <a:r>
              <a:rPr lang="cs-CZ" sz="1800" dirty="0">
                <a:latin typeface="Tahoma" pitchFamily="34" charset="0"/>
              </a:rPr>
              <a:t>(brání vazbě  C5b-9 na membrány a polymerizaci C9)</a:t>
            </a:r>
          </a:p>
          <a:p>
            <a:pPr eaLnBrk="1" hangingPunct="1">
              <a:lnSpc>
                <a:spcPct val="90000"/>
              </a:lnSpc>
              <a:buFont typeface="Wingdings" pitchFamily="2" charset="2"/>
              <a:buNone/>
            </a:pPr>
            <a:r>
              <a:rPr lang="cs-CZ" sz="1800" dirty="0">
                <a:solidFill>
                  <a:srgbClr val="FF0000"/>
                </a:solidFill>
                <a:latin typeface="Tahoma" pitchFamily="34" charset="0"/>
              </a:rPr>
              <a:t>Karboxypeptidáza N </a:t>
            </a:r>
            <a:r>
              <a:rPr lang="cs-CZ" sz="1800" dirty="0">
                <a:latin typeface="Tahoma" pitchFamily="34" charset="0"/>
              </a:rPr>
              <a:t>(inaktivuje C3a a C5a, štěpí C-term. arginin)</a:t>
            </a:r>
            <a:r>
              <a:rPr lang="cs-CZ" sz="1800" dirty="0">
                <a:solidFill>
                  <a:srgbClr val="FF0000"/>
                </a:solidFill>
                <a:latin typeface="Tahoma" pitchFamily="34" charset="0"/>
              </a:rPr>
              <a:t>  </a:t>
            </a:r>
          </a:p>
        </p:txBody>
      </p:sp>
      <p:sp>
        <p:nvSpPr>
          <p:cNvPr id="25604" name="Text Box 4"/>
          <p:cNvSpPr txBox="1">
            <a:spLocks noChangeArrowheads="1"/>
          </p:cNvSpPr>
          <p:nvPr/>
        </p:nvSpPr>
        <p:spPr bwMode="auto">
          <a:xfrm>
            <a:off x="3000376" y="1571626"/>
            <a:ext cx="6621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dirty="0">
                <a:solidFill>
                  <a:srgbClr val="002060"/>
                </a:solidFill>
                <a:latin typeface="Verdana" pitchFamily="34" charset="0"/>
              </a:rPr>
              <a:t>                                </a:t>
            </a:r>
            <a:r>
              <a:rPr lang="cs-CZ" sz="2400" b="1" i="1" u="sng" dirty="0">
                <a:solidFill>
                  <a:srgbClr val="002060"/>
                </a:solidFill>
                <a:latin typeface="Verdana" pitchFamily="34" charset="0"/>
              </a:rPr>
              <a:t>Solubilní</a:t>
            </a:r>
          </a:p>
        </p:txBody>
      </p:sp>
    </p:spTree>
    <p:extLst>
      <p:ext uri="{BB962C8B-B14F-4D97-AF65-F5344CB8AC3E}">
        <p14:creationId xmlns:p14="http://schemas.microsoft.com/office/powerpoint/2010/main" val="2900570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cs-CZ" sz="3200" b="1" dirty="0">
                <a:solidFill>
                  <a:srgbClr val="002060"/>
                </a:solidFill>
                <a:latin typeface="Tahoma" pitchFamily="34" charset="0"/>
              </a:rPr>
              <a:t>Komplementový systém</a:t>
            </a:r>
            <a:br>
              <a:rPr lang="cs-CZ" sz="3200" b="1" dirty="0">
                <a:solidFill>
                  <a:srgbClr val="002060"/>
                </a:solidFill>
                <a:latin typeface="Tahoma" pitchFamily="34" charset="0"/>
              </a:rPr>
            </a:br>
            <a:r>
              <a:rPr lang="cs-CZ" sz="3200" dirty="0">
                <a:solidFill>
                  <a:srgbClr val="002060"/>
                </a:solidFill>
                <a:latin typeface="Tahoma" pitchFamily="34" charset="0"/>
              </a:rPr>
              <a:t>(</a:t>
            </a:r>
            <a:r>
              <a:rPr lang="cs-CZ" sz="3200" dirty="0">
                <a:solidFill>
                  <a:srgbClr val="C00000"/>
                </a:solidFill>
                <a:latin typeface="Tahoma" pitchFamily="34" charset="0"/>
              </a:rPr>
              <a:t>regulační proteiny </a:t>
            </a:r>
            <a:r>
              <a:rPr lang="cs-CZ" sz="3200" dirty="0">
                <a:solidFill>
                  <a:srgbClr val="002060"/>
                </a:solidFill>
                <a:latin typeface="Tahoma" pitchFamily="34" charset="0"/>
              </a:rPr>
              <a:t>komplementu)</a:t>
            </a:r>
          </a:p>
        </p:txBody>
      </p:sp>
      <p:sp>
        <p:nvSpPr>
          <p:cNvPr id="26627" name="Rectangle 3"/>
          <p:cNvSpPr>
            <a:spLocks noGrp="1" noChangeArrowheads="1"/>
          </p:cNvSpPr>
          <p:nvPr>
            <p:ph type="body" idx="4294967295"/>
          </p:nvPr>
        </p:nvSpPr>
        <p:spPr>
          <a:xfrm>
            <a:off x="2567608" y="2205039"/>
            <a:ext cx="7488832" cy="3925887"/>
          </a:xfrm>
        </p:spPr>
        <p:txBody>
          <a:bodyPr>
            <a:normAutofit/>
          </a:bodyPr>
          <a:lstStyle/>
          <a:p>
            <a:pPr eaLnBrk="1" hangingPunct="1">
              <a:buFont typeface="Wingdings" pitchFamily="2" charset="2"/>
              <a:buNone/>
            </a:pPr>
            <a:endParaRPr lang="cs-CZ" sz="2000" dirty="0">
              <a:solidFill>
                <a:srgbClr val="FF0000"/>
              </a:solidFill>
              <a:latin typeface="Tahoma" pitchFamily="34" charset="0"/>
            </a:endParaRPr>
          </a:p>
          <a:p>
            <a:pPr eaLnBrk="1" hangingPunct="1">
              <a:buFont typeface="Wingdings" pitchFamily="2" charset="2"/>
              <a:buNone/>
            </a:pPr>
            <a:r>
              <a:rPr lang="cs-CZ" sz="2000" dirty="0">
                <a:solidFill>
                  <a:srgbClr val="FF0000"/>
                </a:solidFill>
                <a:latin typeface="Tahoma" pitchFamily="34" charset="0"/>
              </a:rPr>
              <a:t>CR1-CD35   </a:t>
            </a:r>
            <a:r>
              <a:rPr lang="cs-CZ" sz="2000" dirty="0">
                <a:latin typeface="Tahoma" pitchFamily="34" charset="0"/>
              </a:rPr>
              <a:t>(urychluje rozklad CP i AP C3-konvertáz)</a:t>
            </a:r>
            <a:endParaRPr lang="cs-CZ" sz="2000" dirty="0">
              <a:solidFill>
                <a:srgbClr val="FF0000"/>
              </a:solidFill>
              <a:latin typeface="Tahoma" pitchFamily="34" charset="0"/>
            </a:endParaRPr>
          </a:p>
          <a:p>
            <a:pPr eaLnBrk="1" hangingPunct="1">
              <a:buFont typeface="Wingdings" pitchFamily="2" charset="2"/>
              <a:buNone/>
            </a:pPr>
            <a:r>
              <a:rPr lang="cs-CZ" sz="2000" dirty="0">
                <a:solidFill>
                  <a:srgbClr val="FF0000"/>
                </a:solidFill>
                <a:latin typeface="Tahoma" pitchFamily="34" charset="0"/>
              </a:rPr>
              <a:t>MCP-CD46</a:t>
            </a:r>
            <a:r>
              <a:rPr lang="cs-CZ" sz="2000" dirty="0">
                <a:latin typeface="Tahoma" pitchFamily="34" charset="0"/>
              </a:rPr>
              <a:t>   (</a:t>
            </a:r>
            <a:r>
              <a:rPr lang="cs-CZ" sz="2000" dirty="0" err="1">
                <a:latin typeface="Tahoma" pitchFamily="34" charset="0"/>
              </a:rPr>
              <a:t>membrane</a:t>
            </a:r>
            <a:r>
              <a:rPr lang="cs-CZ" sz="2000" dirty="0">
                <a:latin typeface="Tahoma" pitchFamily="34" charset="0"/>
              </a:rPr>
              <a:t> </a:t>
            </a:r>
            <a:r>
              <a:rPr lang="cs-CZ" sz="2000" dirty="0" err="1">
                <a:latin typeface="Tahoma" pitchFamily="34" charset="0"/>
              </a:rPr>
              <a:t>cofactor</a:t>
            </a:r>
            <a:r>
              <a:rPr lang="cs-CZ" sz="2000" dirty="0">
                <a:latin typeface="Tahoma" pitchFamily="34" charset="0"/>
              </a:rPr>
              <a:t> protein – </a:t>
            </a:r>
            <a:r>
              <a:rPr lang="cs-CZ" sz="2000" dirty="0" err="1">
                <a:latin typeface="Tahoma" pitchFamily="34" charset="0"/>
              </a:rPr>
              <a:t>kofaktor</a:t>
            </a:r>
            <a:r>
              <a:rPr lang="cs-CZ" sz="2000" dirty="0">
                <a:latin typeface="Tahoma" pitchFamily="34" charset="0"/>
              </a:rPr>
              <a:t> pro I)</a:t>
            </a:r>
          </a:p>
          <a:p>
            <a:pPr eaLnBrk="1" hangingPunct="1">
              <a:buFont typeface="Wingdings" pitchFamily="2" charset="2"/>
              <a:buNone/>
            </a:pPr>
            <a:r>
              <a:rPr lang="cs-CZ" sz="2000" dirty="0">
                <a:solidFill>
                  <a:srgbClr val="FF0000"/>
                </a:solidFill>
                <a:latin typeface="Tahoma" pitchFamily="34" charset="0"/>
              </a:rPr>
              <a:t>DAF-CD55</a:t>
            </a:r>
            <a:r>
              <a:rPr lang="cs-CZ" sz="2000" dirty="0">
                <a:latin typeface="Tahoma" pitchFamily="34" charset="0"/>
              </a:rPr>
              <a:t>   (</a:t>
            </a:r>
            <a:r>
              <a:rPr lang="cs-CZ" sz="2000" dirty="0" err="1">
                <a:latin typeface="Tahoma" pitchFamily="34" charset="0"/>
              </a:rPr>
              <a:t>decay</a:t>
            </a:r>
            <a:r>
              <a:rPr lang="cs-CZ" sz="2000" dirty="0">
                <a:latin typeface="Tahoma" pitchFamily="34" charset="0"/>
              </a:rPr>
              <a:t> </a:t>
            </a:r>
            <a:r>
              <a:rPr lang="cs-CZ" sz="2000" dirty="0" err="1">
                <a:latin typeface="Tahoma" pitchFamily="34" charset="0"/>
              </a:rPr>
              <a:t>accelerating</a:t>
            </a:r>
            <a:r>
              <a:rPr lang="cs-CZ" sz="2000" dirty="0">
                <a:latin typeface="Tahoma" pitchFamily="34" charset="0"/>
              </a:rPr>
              <a:t> </a:t>
            </a:r>
            <a:r>
              <a:rPr lang="cs-CZ" sz="2000" dirty="0" err="1">
                <a:latin typeface="Tahoma" pitchFamily="34" charset="0"/>
              </a:rPr>
              <a:t>factor</a:t>
            </a:r>
            <a:r>
              <a:rPr lang="cs-CZ" sz="2000" dirty="0">
                <a:latin typeface="Tahoma" pitchFamily="34" charset="0"/>
              </a:rPr>
              <a:t>, urychluje rozklad </a:t>
            </a:r>
          </a:p>
          <a:p>
            <a:pPr eaLnBrk="1" hangingPunct="1">
              <a:buFont typeface="Wingdings" pitchFamily="2" charset="2"/>
              <a:buNone/>
            </a:pPr>
            <a:r>
              <a:rPr lang="cs-CZ" sz="2000" dirty="0">
                <a:latin typeface="Tahoma" pitchFamily="34" charset="0"/>
              </a:rPr>
              <a:t>                        CP i AP  C3- a C5- </a:t>
            </a:r>
            <a:r>
              <a:rPr lang="cs-CZ" sz="2000" dirty="0" err="1">
                <a:latin typeface="Tahoma" pitchFamily="34" charset="0"/>
              </a:rPr>
              <a:t>konvertáz</a:t>
            </a:r>
            <a:r>
              <a:rPr lang="cs-CZ" sz="2000" dirty="0">
                <a:latin typeface="Tahoma" pitchFamily="34" charset="0"/>
              </a:rPr>
              <a:t> )</a:t>
            </a:r>
          </a:p>
          <a:p>
            <a:pPr eaLnBrk="1" hangingPunct="1">
              <a:buFont typeface="Wingdings" pitchFamily="2" charset="2"/>
              <a:buNone/>
            </a:pPr>
            <a:r>
              <a:rPr lang="cs-CZ" sz="2000" dirty="0">
                <a:solidFill>
                  <a:srgbClr val="FF0000"/>
                </a:solidFill>
                <a:latin typeface="Tahoma" pitchFamily="34" charset="0"/>
              </a:rPr>
              <a:t>Protectin-CD59</a:t>
            </a:r>
            <a:r>
              <a:rPr lang="cs-CZ" sz="2000" dirty="0">
                <a:latin typeface="Tahoma" pitchFamily="34" charset="0"/>
              </a:rPr>
              <a:t>  (blokuje vazbu C9 a brání tvorbě MAC)</a:t>
            </a:r>
          </a:p>
          <a:p>
            <a:pPr eaLnBrk="1" hangingPunct="1">
              <a:buFont typeface="Wingdings" pitchFamily="2" charset="2"/>
              <a:buNone/>
            </a:pPr>
            <a:r>
              <a:rPr lang="cs-CZ" sz="2000" dirty="0" err="1">
                <a:solidFill>
                  <a:srgbClr val="FF0000"/>
                </a:solidFill>
              </a:rPr>
              <a:t>CRIg</a:t>
            </a:r>
            <a:r>
              <a:rPr lang="cs-CZ" sz="2000" dirty="0">
                <a:solidFill>
                  <a:srgbClr val="FF0000"/>
                </a:solidFill>
              </a:rPr>
              <a:t>                </a:t>
            </a:r>
            <a:r>
              <a:rPr lang="cs-CZ" sz="2000" dirty="0"/>
              <a:t>(váže se na C3b a inhibuje AP C3 a C5 </a:t>
            </a:r>
            <a:r>
              <a:rPr lang="cs-CZ" sz="2000" dirty="0" err="1"/>
              <a:t>konvertázy</a:t>
            </a:r>
            <a:r>
              <a:rPr lang="cs-CZ" sz="2000" dirty="0"/>
              <a:t>)</a:t>
            </a:r>
            <a:r>
              <a:rPr lang="cs-CZ" sz="2000" dirty="0">
                <a:solidFill>
                  <a:srgbClr val="FF0000"/>
                </a:solidFill>
              </a:rPr>
              <a:t>  </a:t>
            </a:r>
          </a:p>
        </p:txBody>
      </p:sp>
      <p:sp>
        <p:nvSpPr>
          <p:cNvPr id="26628" name="Text Box 4"/>
          <p:cNvSpPr txBox="1">
            <a:spLocks noChangeArrowheads="1"/>
          </p:cNvSpPr>
          <p:nvPr/>
        </p:nvSpPr>
        <p:spPr bwMode="auto">
          <a:xfrm>
            <a:off x="1847850" y="1617664"/>
            <a:ext cx="7488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000" i="1" dirty="0">
                <a:solidFill>
                  <a:srgbClr val="002060"/>
                </a:solidFill>
                <a:latin typeface="Verdana" pitchFamily="34" charset="0"/>
              </a:rPr>
              <a:t>                      </a:t>
            </a:r>
            <a:r>
              <a:rPr lang="cs-CZ" sz="2000" b="1" i="1" u="sng" dirty="0">
                <a:solidFill>
                  <a:srgbClr val="002060"/>
                </a:solidFill>
                <a:latin typeface="Verdana" pitchFamily="34" charset="0"/>
              </a:rPr>
              <a:t>Vázané na membrány buněk</a:t>
            </a:r>
          </a:p>
        </p:txBody>
      </p:sp>
    </p:spTree>
    <p:extLst>
      <p:ext uri="{BB962C8B-B14F-4D97-AF65-F5344CB8AC3E}">
        <p14:creationId xmlns:p14="http://schemas.microsoft.com/office/powerpoint/2010/main" val="15620847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919288" y="333376"/>
            <a:ext cx="8229600" cy="919163"/>
          </a:xfrm>
        </p:spPr>
        <p:txBody>
          <a:bodyPr>
            <a:normAutofit fontScale="90000"/>
          </a:bodyPr>
          <a:lstStyle/>
          <a:p>
            <a:r>
              <a:rPr lang="cs-CZ" sz="3200" b="1" dirty="0">
                <a:solidFill>
                  <a:srgbClr val="002060"/>
                </a:solidFill>
                <a:latin typeface="Tahoma" pitchFamily="34" charset="0"/>
              </a:rPr>
              <a:t>Komplementový systém</a:t>
            </a:r>
            <a:br>
              <a:rPr lang="cs-CZ" sz="3200" b="1" dirty="0">
                <a:solidFill>
                  <a:srgbClr val="002060"/>
                </a:solidFill>
                <a:latin typeface="Tahoma" pitchFamily="34" charset="0"/>
              </a:rPr>
            </a:br>
            <a:r>
              <a:rPr lang="cs-CZ" sz="3200" dirty="0">
                <a:solidFill>
                  <a:srgbClr val="002060"/>
                </a:solidFill>
                <a:latin typeface="Tahoma" pitchFamily="34" charset="0"/>
              </a:rPr>
              <a:t>(r</a:t>
            </a:r>
            <a:r>
              <a:rPr lang="cs-CZ" sz="3200" dirty="0">
                <a:solidFill>
                  <a:srgbClr val="000066"/>
                </a:solidFill>
                <a:latin typeface="Tahoma" pitchFamily="34" charset="0"/>
              </a:rPr>
              <a:t>eceptory pro komplement – CR)</a:t>
            </a:r>
          </a:p>
        </p:txBody>
      </p:sp>
      <p:sp>
        <p:nvSpPr>
          <p:cNvPr id="28675" name="Rectangle 3"/>
          <p:cNvSpPr>
            <a:spLocks noGrp="1" noChangeArrowheads="1"/>
          </p:cNvSpPr>
          <p:nvPr>
            <p:ph type="body" idx="4294967295"/>
          </p:nvPr>
        </p:nvSpPr>
        <p:spPr>
          <a:xfrm>
            <a:off x="1847528" y="1125538"/>
            <a:ext cx="8496944" cy="5472112"/>
          </a:xfrm>
        </p:spPr>
        <p:txBody>
          <a:bodyPr/>
          <a:lstStyle/>
          <a:p>
            <a:pPr eaLnBrk="1" hangingPunct="1">
              <a:buFont typeface="Wingdings" pitchFamily="2" charset="2"/>
              <a:buNone/>
            </a:pPr>
            <a:endParaRPr lang="cs-CZ" sz="2400" dirty="0">
              <a:solidFill>
                <a:srgbClr val="FF0000"/>
              </a:solidFill>
              <a:latin typeface="Tahoma" pitchFamily="34" charset="0"/>
            </a:endParaRPr>
          </a:p>
          <a:p>
            <a:pPr eaLnBrk="1" hangingPunct="1">
              <a:buFont typeface="Wingdings" pitchFamily="2" charset="2"/>
              <a:buNone/>
            </a:pPr>
            <a:r>
              <a:rPr lang="cs-CZ" sz="2400" dirty="0">
                <a:solidFill>
                  <a:srgbClr val="FF0000"/>
                </a:solidFill>
                <a:latin typeface="Tahoma" pitchFamily="34" charset="0"/>
              </a:rPr>
              <a:t>CR1</a:t>
            </a:r>
            <a:r>
              <a:rPr lang="cs-CZ" sz="2400" dirty="0">
                <a:latin typeface="Tahoma" pitchFamily="34" charset="0"/>
              </a:rPr>
              <a:t> (CD35) – vazba C3b a C4b, transport a </a:t>
            </a:r>
            <a:r>
              <a:rPr lang="cs-CZ" sz="2400" dirty="0" err="1">
                <a:latin typeface="Tahoma" pitchFamily="34" charset="0"/>
              </a:rPr>
              <a:t>klírens</a:t>
            </a:r>
            <a:r>
              <a:rPr lang="cs-CZ" sz="2400" dirty="0">
                <a:latin typeface="Tahoma" pitchFamily="34" charset="0"/>
              </a:rPr>
              <a:t>  </a:t>
            </a:r>
          </a:p>
          <a:p>
            <a:pPr eaLnBrk="1" hangingPunct="1">
              <a:buFont typeface="Wingdings" pitchFamily="2" charset="2"/>
              <a:buNone/>
            </a:pPr>
            <a:r>
              <a:rPr lang="cs-CZ" sz="2400" dirty="0">
                <a:latin typeface="Tahoma" pitchFamily="34" charset="0"/>
              </a:rPr>
              <a:t>       </a:t>
            </a:r>
            <a:r>
              <a:rPr lang="cs-CZ" sz="2400" dirty="0" err="1">
                <a:latin typeface="Tahoma" pitchFamily="34" charset="0"/>
              </a:rPr>
              <a:t>imunokomplexů</a:t>
            </a:r>
            <a:r>
              <a:rPr lang="cs-CZ" sz="2400" dirty="0">
                <a:latin typeface="Tahoma" pitchFamily="34" charset="0"/>
              </a:rPr>
              <a:t>, fagocytóza</a:t>
            </a:r>
          </a:p>
          <a:p>
            <a:pPr eaLnBrk="1" hangingPunct="1">
              <a:buFont typeface="Wingdings" pitchFamily="2" charset="2"/>
              <a:buNone/>
            </a:pPr>
            <a:r>
              <a:rPr lang="cs-CZ" sz="2400" dirty="0">
                <a:solidFill>
                  <a:srgbClr val="FF0000"/>
                </a:solidFill>
                <a:latin typeface="Tahoma" pitchFamily="34" charset="0"/>
              </a:rPr>
              <a:t>CR2</a:t>
            </a:r>
            <a:r>
              <a:rPr lang="cs-CZ" sz="2400" dirty="0">
                <a:latin typeface="Tahoma" pitchFamily="34" charset="0"/>
              </a:rPr>
              <a:t> (CD21) – vazba C3d, C3dg, iC3b, CD23, </a:t>
            </a:r>
            <a:r>
              <a:rPr lang="cs-CZ" sz="2400" dirty="0" err="1">
                <a:latin typeface="Tahoma" pitchFamily="34" charset="0"/>
              </a:rPr>
              <a:t>IFN</a:t>
            </a:r>
            <a:r>
              <a:rPr lang="cs-CZ" sz="2400" dirty="0" err="1">
                <a:latin typeface="Symbol" pitchFamily="18" charset="2"/>
              </a:rPr>
              <a:t>g</a:t>
            </a:r>
            <a:r>
              <a:rPr lang="cs-CZ" sz="2400" dirty="0">
                <a:latin typeface="Symbol" pitchFamily="18" charset="2"/>
              </a:rPr>
              <a:t>,</a:t>
            </a:r>
            <a:r>
              <a:rPr lang="cs-CZ" sz="2400" dirty="0">
                <a:latin typeface="Tahoma" pitchFamily="34" charset="0"/>
              </a:rPr>
              <a:t>  </a:t>
            </a:r>
          </a:p>
          <a:p>
            <a:pPr eaLnBrk="1" hangingPunct="1">
              <a:buFont typeface="Wingdings" pitchFamily="2" charset="2"/>
              <a:buNone/>
            </a:pPr>
            <a:r>
              <a:rPr lang="cs-CZ" sz="2400" dirty="0">
                <a:latin typeface="Tahoma" pitchFamily="34" charset="0"/>
              </a:rPr>
              <a:t>       EBV, aktivace B- lymfocytů</a:t>
            </a:r>
          </a:p>
          <a:p>
            <a:pPr eaLnBrk="1" hangingPunct="1">
              <a:buFont typeface="Wingdings" pitchFamily="2" charset="2"/>
              <a:buNone/>
            </a:pPr>
            <a:r>
              <a:rPr lang="cs-CZ" sz="2400" dirty="0">
                <a:solidFill>
                  <a:srgbClr val="FF0000"/>
                </a:solidFill>
                <a:latin typeface="Tahoma" pitchFamily="34" charset="0"/>
              </a:rPr>
              <a:t>CR3 </a:t>
            </a:r>
            <a:r>
              <a:rPr lang="cs-CZ" sz="2400" dirty="0">
                <a:latin typeface="Tahoma" pitchFamily="34" charset="0"/>
              </a:rPr>
              <a:t>(CD11b/CD18) – vazba iC3b, ICAM-1, LPS, fibrinogenu,  </a:t>
            </a:r>
          </a:p>
          <a:p>
            <a:pPr eaLnBrk="1" hangingPunct="1">
              <a:buFont typeface="Wingdings" pitchFamily="2" charset="2"/>
              <a:buNone/>
            </a:pPr>
            <a:r>
              <a:rPr lang="cs-CZ" sz="2400" dirty="0">
                <a:latin typeface="Tahoma" pitchFamily="34" charset="0"/>
              </a:rPr>
              <a:t>       koagulačního faktoru X, mikrobních proteinů; fagocytóza </a:t>
            </a:r>
          </a:p>
          <a:p>
            <a:pPr eaLnBrk="1" hangingPunct="1">
              <a:buFont typeface="Wingdings" pitchFamily="2" charset="2"/>
              <a:buNone/>
            </a:pPr>
            <a:r>
              <a:rPr lang="cs-CZ" sz="2400" dirty="0">
                <a:solidFill>
                  <a:srgbClr val="FF0000"/>
                </a:solidFill>
                <a:latin typeface="Tahoma" pitchFamily="34" charset="0"/>
              </a:rPr>
              <a:t>CR4</a:t>
            </a:r>
            <a:r>
              <a:rPr lang="cs-CZ" sz="2400" dirty="0">
                <a:latin typeface="Tahoma" pitchFamily="34" charset="0"/>
              </a:rPr>
              <a:t> (CD11c/CD18) – vazba iC3b, fibrinogenu; fagocytóza</a:t>
            </a:r>
          </a:p>
          <a:p>
            <a:pPr eaLnBrk="1" hangingPunct="1">
              <a:buFont typeface="Wingdings" pitchFamily="2" charset="2"/>
              <a:buNone/>
            </a:pPr>
            <a:r>
              <a:rPr lang="cs-CZ" sz="2400" dirty="0" err="1">
                <a:solidFill>
                  <a:srgbClr val="FF0000"/>
                </a:solidFill>
                <a:latin typeface="Tahoma" pitchFamily="34" charset="0"/>
              </a:rPr>
              <a:t>CRIg</a:t>
            </a:r>
            <a:r>
              <a:rPr lang="cs-CZ" sz="2400" dirty="0">
                <a:latin typeface="Tahoma" pitchFamily="34" charset="0"/>
              </a:rPr>
              <a:t> – vazba C3b, iC3b, C3c; fagocytóza, </a:t>
            </a:r>
          </a:p>
          <a:p>
            <a:pPr eaLnBrk="1" hangingPunct="1">
              <a:buFont typeface="Wingdings" pitchFamily="2" charset="2"/>
              <a:buNone/>
            </a:pPr>
            <a:r>
              <a:rPr lang="cs-CZ" sz="2400" dirty="0">
                <a:latin typeface="Tahoma" pitchFamily="34" charset="0"/>
              </a:rPr>
              <a:t>           inhibice aktivace T- lymfocytů     </a:t>
            </a:r>
          </a:p>
          <a:p>
            <a:pPr eaLnBrk="1" hangingPunct="1">
              <a:buFont typeface="Wingdings" pitchFamily="2" charset="2"/>
              <a:buNone/>
            </a:pPr>
            <a:endParaRPr lang="cs-CZ" dirty="0" smtClean="0"/>
          </a:p>
        </p:txBody>
      </p:sp>
    </p:spTree>
    <p:extLst>
      <p:ext uri="{BB962C8B-B14F-4D97-AF65-F5344CB8AC3E}">
        <p14:creationId xmlns:p14="http://schemas.microsoft.com/office/powerpoint/2010/main" val="2231062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4000" dirty="0"/>
              <a:t>      </a:t>
            </a:r>
            <a:r>
              <a:rPr lang="cs-CZ" sz="4000" dirty="0" smtClean="0"/>
              <a:t>            </a:t>
            </a:r>
            <a:r>
              <a:rPr lang="cs-CZ" sz="4000" b="1" dirty="0" smtClean="0">
                <a:solidFill>
                  <a:srgbClr val="002060"/>
                </a:solidFill>
                <a:effectLst>
                  <a:outerShdw blurRad="38100" dist="38100" dir="2700000" algn="tl">
                    <a:srgbClr val="000000">
                      <a:alpha val="43137"/>
                    </a:srgbClr>
                  </a:outerShdw>
                </a:effectLst>
              </a:rPr>
              <a:t>Nové </a:t>
            </a:r>
            <a:r>
              <a:rPr lang="cs-CZ" sz="4000" b="1" dirty="0">
                <a:solidFill>
                  <a:srgbClr val="002060"/>
                </a:solidFill>
                <a:effectLst>
                  <a:outerShdw blurRad="38100" dist="38100" dir="2700000" algn="tl">
                    <a:srgbClr val="000000">
                      <a:alpha val="43137"/>
                    </a:srgbClr>
                  </a:outerShdw>
                </a:effectLst>
              </a:rPr>
              <a:t>paradigma v imunologii</a:t>
            </a:r>
          </a:p>
        </p:txBody>
      </p:sp>
      <p:sp>
        <p:nvSpPr>
          <p:cNvPr id="3" name="Zástupný symbol pro obsah 2"/>
          <p:cNvSpPr>
            <a:spLocks noGrp="1"/>
          </p:cNvSpPr>
          <p:nvPr>
            <p:ph idx="1"/>
          </p:nvPr>
        </p:nvSpPr>
        <p:spPr>
          <a:xfrm>
            <a:off x="1703511" y="1600200"/>
            <a:ext cx="9172573" cy="5069160"/>
          </a:xfrm>
        </p:spPr>
        <p:txBody>
          <a:bodyPr>
            <a:normAutofit/>
          </a:bodyPr>
          <a:lstStyle/>
          <a:p>
            <a:pPr marL="0" indent="0" algn="ctr">
              <a:buNone/>
            </a:pPr>
            <a:r>
              <a:rPr lang="cs-CZ" sz="2600" i="1" dirty="0" err="1">
                <a:latin typeface="Garamond" panose="02020404030301010803" pitchFamily="18" charset="0"/>
              </a:rPr>
              <a:t>Janeway</a:t>
            </a:r>
            <a:r>
              <a:rPr lang="cs-CZ" sz="2600" i="1" dirty="0">
                <a:latin typeface="Garamond" panose="02020404030301010803" pitchFamily="18" charset="0"/>
              </a:rPr>
              <a:t> CA, Jr.: </a:t>
            </a:r>
          </a:p>
          <a:p>
            <a:pPr marL="0" indent="0" algn="ctr">
              <a:buNone/>
            </a:pPr>
            <a:r>
              <a:rPr lang="cs-CZ" sz="2600" dirty="0" err="1">
                <a:latin typeface="Garamond" panose="02020404030301010803" pitchFamily="18" charset="0"/>
              </a:rPr>
              <a:t>Approaching</a:t>
            </a:r>
            <a:r>
              <a:rPr lang="cs-CZ" sz="2600" dirty="0">
                <a:latin typeface="Garamond" panose="02020404030301010803" pitchFamily="18" charset="0"/>
              </a:rPr>
              <a:t> </a:t>
            </a:r>
            <a:r>
              <a:rPr lang="cs-CZ" sz="2600" dirty="0" err="1">
                <a:latin typeface="Garamond" panose="02020404030301010803" pitchFamily="18" charset="0"/>
              </a:rPr>
              <a:t>the</a:t>
            </a:r>
            <a:r>
              <a:rPr lang="cs-CZ" sz="2600" dirty="0">
                <a:latin typeface="Garamond" panose="02020404030301010803" pitchFamily="18" charset="0"/>
              </a:rPr>
              <a:t> </a:t>
            </a:r>
            <a:r>
              <a:rPr lang="cs-CZ" sz="2600" dirty="0" err="1">
                <a:latin typeface="Garamond" panose="02020404030301010803" pitchFamily="18" charset="0"/>
              </a:rPr>
              <a:t>asymptote</a:t>
            </a:r>
            <a:r>
              <a:rPr lang="cs-CZ" sz="2600" dirty="0">
                <a:latin typeface="Garamond" panose="02020404030301010803" pitchFamily="18" charset="0"/>
              </a:rPr>
              <a:t>? </a:t>
            </a:r>
          </a:p>
          <a:p>
            <a:pPr marL="0" indent="0" algn="ctr">
              <a:buNone/>
            </a:pPr>
            <a:r>
              <a:rPr lang="cs-CZ" sz="2600" dirty="0" err="1">
                <a:latin typeface="Garamond" panose="02020404030301010803" pitchFamily="18" charset="0"/>
              </a:rPr>
              <a:t>Evolution</a:t>
            </a:r>
            <a:r>
              <a:rPr lang="cs-CZ" sz="2600" dirty="0">
                <a:latin typeface="Garamond" panose="02020404030301010803" pitchFamily="18" charset="0"/>
              </a:rPr>
              <a:t> and </a:t>
            </a:r>
            <a:r>
              <a:rPr lang="cs-CZ" sz="2600" dirty="0" err="1">
                <a:latin typeface="Garamond" panose="02020404030301010803" pitchFamily="18" charset="0"/>
              </a:rPr>
              <a:t>revolution</a:t>
            </a:r>
            <a:r>
              <a:rPr lang="cs-CZ" sz="2600" dirty="0">
                <a:latin typeface="Garamond" panose="02020404030301010803" pitchFamily="18" charset="0"/>
              </a:rPr>
              <a:t> in </a:t>
            </a:r>
            <a:r>
              <a:rPr lang="cs-CZ" sz="2600" dirty="0" err="1">
                <a:latin typeface="Garamond" panose="02020404030301010803" pitchFamily="18" charset="0"/>
              </a:rPr>
              <a:t>immunology</a:t>
            </a:r>
            <a:r>
              <a:rPr lang="cs-CZ" sz="2600" dirty="0">
                <a:latin typeface="Garamond" panose="02020404030301010803" pitchFamily="18" charset="0"/>
              </a:rPr>
              <a:t>.</a:t>
            </a:r>
          </a:p>
          <a:p>
            <a:pPr marL="0" indent="0" algn="ctr">
              <a:buNone/>
            </a:pPr>
            <a:r>
              <a:rPr lang="cs-CZ" sz="2600" i="1" dirty="0">
                <a:latin typeface="Garamond" panose="02020404030301010803" pitchFamily="18" charset="0"/>
              </a:rPr>
              <a:t>(</a:t>
            </a:r>
            <a:r>
              <a:rPr lang="cs-CZ" sz="2600" i="1" dirty="0" err="1">
                <a:latin typeface="Garamond" panose="02020404030301010803" pitchFamily="18" charset="0"/>
              </a:rPr>
              <a:t>Cold</a:t>
            </a:r>
            <a:r>
              <a:rPr lang="cs-CZ" sz="2600" i="1" dirty="0">
                <a:latin typeface="Garamond" panose="02020404030301010803" pitchFamily="18" charset="0"/>
              </a:rPr>
              <a:t> </a:t>
            </a:r>
            <a:r>
              <a:rPr lang="cs-CZ" sz="2600" i="1" dirty="0" err="1">
                <a:latin typeface="Garamond" panose="02020404030301010803" pitchFamily="18" charset="0"/>
              </a:rPr>
              <a:t>Spring</a:t>
            </a:r>
            <a:r>
              <a:rPr lang="cs-CZ" sz="2600" i="1" dirty="0">
                <a:latin typeface="Garamond" panose="02020404030301010803" pitchFamily="18" charset="0"/>
              </a:rPr>
              <a:t> </a:t>
            </a:r>
            <a:r>
              <a:rPr lang="cs-CZ" sz="2600" i="1" dirty="0" err="1">
                <a:latin typeface="Garamond" panose="02020404030301010803" pitchFamily="18" charset="0"/>
              </a:rPr>
              <a:t>Harb</a:t>
            </a:r>
            <a:r>
              <a:rPr lang="cs-CZ" sz="2600" i="1" dirty="0">
                <a:latin typeface="Garamond" panose="02020404030301010803" pitchFamily="18" charset="0"/>
              </a:rPr>
              <a:t>. </a:t>
            </a:r>
            <a:r>
              <a:rPr lang="cs-CZ" sz="2600" i="1" dirty="0" err="1">
                <a:latin typeface="Garamond" panose="02020404030301010803" pitchFamily="18" charset="0"/>
              </a:rPr>
              <a:t>Symp</a:t>
            </a:r>
            <a:r>
              <a:rPr lang="cs-CZ" sz="2600" i="1" dirty="0">
                <a:latin typeface="Garamond" panose="02020404030301010803" pitchFamily="18" charset="0"/>
              </a:rPr>
              <a:t>. </a:t>
            </a:r>
            <a:r>
              <a:rPr lang="cs-CZ" sz="2600" i="1" dirty="0" err="1">
                <a:latin typeface="Garamond" panose="02020404030301010803" pitchFamily="18" charset="0"/>
              </a:rPr>
              <a:t>Quant</a:t>
            </a:r>
            <a:r>
              <a:rPr lang="cs-CZ" sz="2600" i="1" dirty="0">
                <a:latin typeface="Garamond" panose="02020404030301010803" pitchFamily="18" charset="0"/>
              </a:rPr>
              <a:t>. </a:t>
            </a:r>
            <a:r>
              <a:rPr lang="cs-CZ" sz="2600" i="1" dirty="0" err="1">
                <a:latin typeface="Garamond" panose="02020404030301010803" pitchFamily="18" charset="0"/>
              </a:rPr>
              <a:t>Biol</a:t>
            </a:r>
            <a:r>
              <a:rPr lang="cs-CZ" sz="2600" i="1" dirty="0">
                <a:latin typeface="Garamond" panose="02020404030301010803" pitchFamily="18" charset="0"/>
              </a:rPr>
              <a:t>. 1989;54: 1-13)</a:t>
            </a:r>
          </a:p>
          <a:p>
            <a:pPr marL="0" indent="0">
              <a:buNone/>
            </a:pPr>
            <a:endParaRPr lang="cs-CZ" b="1" i="1" dirty="0">
              <a:latin typeface="Garamond" panose="02020404030301010803" pitchFamily="18" charset="0"/>
            </a:endParaRPr>
          </a:p>
          <a:p>
            <a:pPr marL="0" indent="0">
              <a:buNone/>
            </a:pPr>
            <a:r>
              <a:rPr lang="cs-CZ" b="1" i="1" u="sng" dirty="0">
                <a:solidFill>
                  <a:srgbClr val="002060"/>
                </a:solidFill>
                <a:effectLst>
                  <a:outerShdw blurRad="38100" dist="38100" dir="2700000" algn="tl">
                    <a:srgbClr val="000000">
                      <a:alpha val="43137"/>
                    </a:srgbClr>
                  </a:outerShdw>
                </a:effectLst>
              </a:rPr>
              <a:t>vrozený imunitní systém</a:t>
            </a:r>
            <a:r>
              <a:rPr lang="cs-CZ" b="1" i="1" dirty="0">
                <a:solidFill>
                  <a:srgbClr val="002060"/>
                </a:solidFill>
                <a:effectLst>
                  <a:outerShdw blurRad="38100" dist="38100" dir="2700000" algn="tl">
                    <a:srgbClr val="000000">
                      <a:alpha val="43137"/>
                    </a:srgbClr>
                  </a:outerShdw>
                </a:effectLst>
              </a:rPr>
              <a:t> </a:t>
            </a:r>
            <a:r>
              <a:rPr lang="cs-CZ" b="1" i="1" dirty="0" smtClean="0">
                <a:solidFill>
                  <a:srgbClr val="002060"/>
                </a:solidFill>
                <a:effectLst>
                  <a:outerShdw blurRad="38100" dist="38100" dir="2700000" algn="tl">
                    <a:srgbClr val="000000">
                      <a:alpha val="43137"/>
                    </a:srgbClr>
                  </a:outerShdw>
                </a:effectLst>
              </a:rPr>
              <a:t>poznává (infekční) </a:t>
            </a:r>
            <a:r>
              <a:rPr lang="cs-CZ" b="1" i="1" u="sng" dirty="0">
                <a:solidFill>
                  <a:srgbClr val="002060"/>
                </a:solidFill>
                <a:effectLst>
                  <a:outerShdw blurRad="38100" dist="38100" dir="2700000" algn="tl">
                    <a:srgbClr val="000000">
                      <a:alpha val="43137"/>
                    </a:srgbClr>
                  </a:outerShdw>
                </a:effectLst>
              </a:rPr>
              <a:t>původ</a:t>
            </a:r>
            <a:r>
              <a:rPr lang="cs-CZ" b="1" i="1" dirty="0">
                <a:solidFill>
                  <a:srgbClr val="002060"/>
                </a:solidFill>
                <a:effectLst>
                  <a:outerShdw blurRad="38100" dist="38100" dir="2700000" algn="tl">
                    <a:srgbClr val="000000">
                      <a:alpha val="43137"/>
                    </a:srgbClr>
                  </a:outerShdw>
                </a:effectLst>
              </a:rPr>
              <a:t> </a:t>
            </a:r>
            <a:r>
              <a:rPr lang="cs-CZ" b="1" i="1" dirty="0" smtClean="0">
                <a:solidFill>
                  <a:srgbClr val="002060"/>
                </a:solidFill>
                <a:effectLst>
                  <a:outerShdw blurRad="38100" dist="38100" dir="2700000" algn="tl">
                    <a:srgbClr val="000000">
                      <a:alpha val="43137"/>
                    </a:srgbClr>
                  </a:outerShdw>
                </a:effectLst>
              </a:rPr>
              <a:t>antigenu</a:t>
            </a:r>
            <a:endParaRPr lang="cs-CZ" b="1" i="1" dirty="0">
              <a:solidFill>
                <a:srgbClr val="002060"/>
              </a:solidFill>
              <a:effectLst>
                <a:outerShdw blurRad="38100" dist="38100" dir="2700000" algn="tl">
                  <a:srgbClr val="000000">
                    <a:alpha val="43137"/>
                  </a:srgbClr>
                </a:outerShdw>
              </a:effectLst>
            </a:endParaRPr>
          </a:p>
          <a:p>
            <a:pPr marL="0" indent="0">
              <a:buNone/>
            </a:pPr>
            <a:r>
              <a:rPr lang="cs-CZ" b="1" i="1" dirty="0">
                <a:solidFill>
                  <a:srgbClr val="002060"/>
                </a:solidFill>
                <a:effectLst>
                  <a:outerShdw blurRad="38100" dist="38100" dir="2700000" algn="tl">
                    <a:srgbClr val="000000">
                      <a:alpha val="43137"/>
                    </a:srgbClr>
                  </a:outerShdw>
                </a:effectLst>
              </a:rPr>
              <a:t>                    </a:t>
            </a:r>
            <a:r>
              <a:rPr lang="cs-CZ" b="1" i="1" dirty="0" smtClean="0">
                <a:solidFill>
                  <a:srgbClr val="002060"/>
                </a:solidFill>
                <a:effectLst>
                  <a:outerShdw blurRad="38100" dist="38100" dir="2700000" algn="tl">
                    <a:srgbClr val="000000">
                      <a:alpha val="43137"/>
                    </a:srgbClr>
                  </a:outerShdw>
                </a:effectLst>
              </a:rPr>
              <a:t>    </a:t>
            </a:r>
            <a:r>
              <a:rPr lang="cs-CZ" b="1" i="1" dirty="0" smtClean="0">
                <a:solidFill>
                  <a:srgbClr val="C00000"/>
                </a:solidFill>
                <a:effectLst>
                  <a:outerShdw blurRad="38100" dist="38100" dir="2700000" algn="tl">
                    <a:srgbClr val="000000">
                      <a:alpha val="43137"/>
                    </a:srgbClr>
                  </a:outerShdw>
                </a:effectLst>
              </a:rPr>
              <a:t>„</a:t>
            </a:r>
            <a:r>
              <a:rPr lang="cs-CZ" b="1" i="1" dirty="0" err="1">
                <a:solidFill>
                  <a:srgbClr val="C00000"/>
                </a:solidFill>
                <a:effectLst>
                  <a:outerShdw blurRad="38100" dist="38100" dir="2700000" algn="tl">
                    <a:srgbClr val="000000">
                      <a:alpha val="43137"/>
                    </a:srgbClr>
                  </a:outerShdw>
                </a:effectLst>
              </a:rPr>
              <a:t>pattern</a:t>
            </a:r>
            <a:r>
              <a:rPr lang="cs-CZ" b="1" i="1" dirty="0">
                <a:solidFill>
                  <a:srgbClr val="C00000"/>
                </a:solidFill>
                <a:effectLst>
                  <a:outerShdw blurRad="38100" dist="38100" dir="2700000" algn="tl">
                    <a:srgbClr val="000000">
                      <a:alpha val="43137"/>
                    </a:srgbClr>
                  </a:outerShdw>
                </a:effectLst>
              </a:rPr>
              <a:t>  </a:t>
            </a:r>
            <a:r>
              <a:rPr lang="cs-CZ" b="1" i="1" dirty="0" err="1">
                <a:solidFill>
                  <a:srgbClr val="C00000"/>
                </a:solidFill>
                <a:effectLst>
                  <a:outerShdw blurRad="38100" dist="38100" dir="2700000" algn="tl">
                    <a:srgbClr val="000000">
                      <a:alpha val="43137"/>
                    </a:srgbClr>
                  </a:outerShdw>
                </a:effectLst>
              </a:rPr>
              <a:t>recognition</a:t>
            </a:r>
            <a:r>
              <a:rPr lang="cs-CZ" b="1" i="1" dirty="0">
                <a:solidFill>
                  <a:srgbClr val="C00000"/>
                </a:solidFill>
                <a:effectLst>
                  <a:outerShdw blurRad="38100" dist="38100" dir="2700000" algn="tl">
                    <a:srgbClr val="000000">
                      <a:alpha val="43137"/>
                    </a:srgbClr>
                  </a:outerShdw>
                </a:effectLst>
              </a:rPr>
              <a:t> </a:t>
            </a:r>
            <a:r>
              <a:rPr lang="cs-CZ" b="1" i="1" dirty="0" err="1">
                <a:solidFill>
                  <a:srgbClr val="C00000"/>
                </a:solidFill>
                <a:effectLst>
                  <a:outerShdw blurRad="38100" dist="38100" dir="2700000" algn="tl">
                    <a:srgbClr val="000000">
                      <a:alpha val="43137"/>
                    </a:srgbClr>
                  </a:outerShdw>
                </a:effectLst>
              </a:rPr>
              <a:t>theory</a:t>
            </a:r>
            <a:r>
              <a:rPr lang="cs-CZ" b="1" i="1" dirty="0">
                <a:solidFill>
                  <a:srgbClr val="C00000"/>
                </a:solidFill>
                <a:effectLst>
                  <a:outerShdw blurRad="38100" dist="38100" dir="2700000" algn="tl">
                    <a:srgbClr val="000000">
                      <a:alpha val="43137"/>
                    </a:srgbClr>
                  </a:outerShdw>
                </a:effectLst>
              </a:rPr>
              <a:t>“</a:t>
            </a:r>
            <a:endParaRPr lang="cs-CZ" b="1" i="1" dirty="0">
              <a:solidFill>
                <a:srgbClr val="002060"/>
              </a:solidFill>
              <a:effectLst>
                <a:outerShdw blurRad="38100" dist="38100" dir="2700000" algn="tl">
                  <a:srgbClr val="000000">
                    <a:alpha val="43137"/>
                  </a:srgbClr>
                </a:outerShdw>
              </a:effectLst>
            </a:endParaRPr>
          </a:p>
          <a:p>
            <a:pPr marL="0" indent="0">
              <a:buNone/>
            </a:pPr>
            <a:endParaRPr lang="cs-CZ" b="1" i="1" u="sng" dirty="0">
              <a:solidFill>
                <a:srgbClr val="002060"/>
              </a:solidFill>
              <a:effectLst>
                <a:outerShdw blurRad="38100" dist="38100" dir="2700000" algn="tl">
                  <a:srgbClr val="000000">
                    <a:alpha val="43137"/>
                  </a:srgbClr>
                </a:outerShdw>
              </a:effectLst>
            </a:endParaRPr>
          </a:p>
          <a:p>
            <a:pPr marL="0" indent="0">
              <a:buNone/>
            </a:pPr>
            <a:r>
              <a:rPr lang="cs-CZ" b="1" i="1" u="sng" dirty="0">
                <a:solidFill>
                  <a:srgbClr val="002060"/>
                </a:solidFill>
                <a:effectLst>
                  <a:outerShdw blurRad="38100" dist="38100" dir="2700000" algn="tl">
                    <a:srgbClr val="000000">
                      <a:alpha val="43137"/>
                    </a:srgbClr>
                  </a:outerShdw>
                </a:effectLst>
              </a:rPr>
              <a:t>adaptivní imunitní systém </a:t>
            </a:r>
            <a:r>
              <a:rPr lang="cs-CZ" b="1" i="1" dirty="0">
                <a:solidFill>
                  <a:srgbClr val="002060"/>
                </a:solidFill>
                <a:effectLst>
                  <a:outerShdw blurRad="38100" dist="38100" dir="2700000" algn="tl">
                    <a:srgbClr val="000000">
                      <a:alpha val="43137"/>
                    </a:srgbClr>
                  </a:outerShdw>
                </a:effectLst>
              </a:rPr>
              <a:t>odlišuje </a:t>
            </a:r>
            <a:r>
              <a:rPr lang="cs-CZ" b="1" i="1" u="sng" dirty="0">
                <a:solidFill>
                  <a:srgbClr val="002060"/>
                </a:solidFill>
                <a:effectLst>
                  <a:outerShdw blurRad="38100" dist="38100" dir="2700000" algn="tl">
                    <a:srgbClr val="000000">
                      <a:alpha val="43137"/>
                    </a:srgbClr>
                  </a:outerShdw>
                </a:effectLst>
              </a:rPr>
              <a:t>specifičnost </a:t>
            </a:r>
            <a:r>
              <a:rPr lang="cs-CZ" b="1" i="1" dirty="0">
                <a:solidFill>
                  <a:srgbClr val="002060"/>
                </a:solidFill>
                <a:effectLst>
                  <a:outerShdw blurRad="38100" dist="38100" dir="2700000" algn="tl">
                    <a:srgbClr val="000000">
                      <a:alpha val="43137"/>
                    </a:srgbClr>
                  </a:outerShdw>
                </a:effectLst>
              </a:rPr>
              <a:t>antigenu</a:t>
            </a:r>
          </a:p>
          <a:p>
            <a:pPr marL="0" indent="0">
              <a:buNone/>
            </a:pPr>
            <a:r>
              <a:rPr lang="cs-CZ" b="1" i="1" dirty="0">
                <a:solidFill>
                  <a:srgbClr val="002060"/>
                </a:solidFill>
                <a:effectLst>
                  <a:outerShdw blurRad="38100" dist="38100" dir="2700000" algn="tl">
                    <a:srgbClr val="000000">
                      <a:alpha val="43137"/>
                    </a:srgbClr>
                  </a:outerShdw>
                </a:effectLst>
              </a:rPr>
              <a:t>                       </a:t>
            </a:r>
            <a:r>
              <a:rPr lang="cs-CZ" b="1" i="1" dirty="0" smtClean="0">
                <a:solidFill>
                  <a:srgbClr val="002060"/>
                </a:solidFill>
                <a:effectLst>
                  <a:outerShdw blurRad="38100" dist="38100" dir="2700000" algn="tl">
                    <a:srgbClr val="000000">
                      <a:alpha val="43137"/>
                    </a:srgbClr>
                  </a:outerShdw>
                </a:effectLst>
              </a:rPr>
              <a:t>    </a:t>
            </a:r>
            <a:r>
              <a:rPr lang="cs-CZ" b="1" i="1" dirty="0" smtClean="0">
                <a:solidFill>
                  <a:srgbClr val="C00000"/>
                </a:solidFill>
                <a:effectLst>
                  <a:outerShdw blurRad="38100" dist="38100" dir="2700000" algn="tl">
                    <a:srgbClr val="000000">
                      <a:alpha val="43137"/>
                    </a:srgbClr>
                  </a:outerShdw>
                </a:effectLst>
              </a:rPr>
              <a:t>„</a:t>
            </a:r>
            <a:r>
              <a:rPr lang="cs-CZ" b="1" i="1" dirty="0" err="1">
                <a:solidFill>
                  <a:srgbClr val="C00000"/>
                </a:solidFill>
                <a:effectLst>
                  <a:outerShdw blurRad="38100" dist="38100" dir="2700000" algn="tl">
                    <a:srgbClr val="000000">
                      <a:alpha val="43137"/>
                    </a:srgbClr>
                  </a:outerShdw>
                </a:effectLst>
              </a:rPr>
              <a:t>clonal</a:t>
            </a:r>
            <a:r>
              <a:rPr lang="cs-CZ" b="1" i="1" dirty="0">
                <a:solidFill>
                  <a:srgbClr val="C00000"/>
                </a:solidFill>
                <a:effectLst>
                  <a:outerShdw blurRad="38100" dist="38100" dir="2700000" algn="tl">
                    <a:srgbClr val="000000">
                      <a:alpha val="43137"/>
                    </a:srgbClr>
                  </a:outerShdw>
                </a:effectLst>
              </a:rPr>
              <a:t> </a:t>
            </a:r>
            <a:r>
              <a:rPr lang="cs-CZ" b="1" i="1" dirty="0" err="1">
                <a:solidFill>
                  <a:srgbClr val="C00000"/>
                </a:solidFill>
                <a:effectLst>
                  <a:outerShdw blurRad="38100" dist="38100" dir="2700000" algn="tl">
                    <a:srgbClr val="000000">
                      <a:alpha val="43137"/>
                    </a:srgbClr>
                  </a:outerShdw>
                </a:effectLst>
              </a:rPr>
              <a:t>selection</a:t>
            </a:r>
            <a:r>
              <a:rPr lang="cs-CZ" b="1" i="1" dirty="0">
                <a:solidFill>
                  <a:srgbClr val="C00000"/>
                </a:solidFill>
                <a:effectLst>
                  <a:outerShdw blurRad="38100" dist="38100" dir="2700000" algn="tl">
                    <a:srgbClr val="000000">
                      <a:alpha val="43137"/>
                    </a:srgbClr>
                  </a:outerShdw>
                </a:effectLst>
              </a:rPr>
              <a:t> </a:t>
            </a:r>
            <a:r>
              <a:rPr lang="cs-CZ" b="1" i="1" dirty="0" err="1">
                <a:solidFill>
                  <a:srgbClr val="C00000"/>
                </a:solidFill>
                <a:effectLst>
                  <a:outerShdw blurRad="38100" dist="38100" dir="2700000" algn="tl">
                    <a:srgbClr val="000000">
                      <a:alpha val="43137"/>
                    </a:srgbClr>
                  </a:outerShdw>
                </a:effectLst>
              </a:rPr>
              <a:t>theory</a:t>
            </a:r>
            <a:r>
              <a:rPr lang="cs-CZ" b="1" i="1" dirty="0">
                <a:solidFill>
                  <a:srgbClr val="C00000"/>
                </a:solidFill>
                <a:effectLst>
                  <a:outerShdw blurRad="38100" dist="38100" dir="2700000" algn="tl">
                    <a:srgbClr val="000000">
                      <a:alpha val="43137"/>
                    </a:srgbClr>
                  </a:outerShdw>
                </a:effectLst>
              </a:rPr>
              <a:t>“</a:t>
            </a:r>
            <a:r>
              <a:rPr lang="cs-CZ" b="1" i="1" dirty="0">
                <a:solidFill>
                  <a:srgbClr val="00206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116722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919288" y="333375"/>
            <a:ext cx="8229600" cy="1143000"/>
          </a:xfrm>
        </p:spPr>
        <p:txBody>
          <a:bodyPr>
            <a:normAutofit/>
          </a:bodyPr>
          <a:lstStyle/>
          <a:p>
            <a:r>
              <a:rPr lang="cs-CZ" sz="2800" b="1" dirty="0">
                <a:solidFill>
                  <a:srgbClr val="002060"/>
                </a:solidFill>
                <a:latin typeface="Tahoma" pitchFamily="34" charset="0"/>
              </a:rPr>
              <a:t>Komplementový systém</a:t>
            </a:r>
            <a:br>
              <a:rPr lang="cs-CZ" sz="2800" b="1" dirty="0">
                <a:solidFill>
                  <a:srgbClr val="002060"/>
                </a:solidFill>
                <a:latin typeface="Tahoma" pitchFamily="34" charset="0"/>
              </a:rPr>
            </a:br>
            <a:r>
              <a:rPr lang="cs-CZ" sz="2800" dirty="0">
                <a:solidFill>
                  <a:srgbClr val="002060"/>
                </a:solidFill>
                <a:latin typeface="Tahoma" pitchFamily="34" charset="0"/>
              </a:rPr>
              <a:t>(</a:t>
            </a:r>
            <a:r>
              <a:rPr lang="cs-CZ" sz="2800" dirty="0">
                <a:solidFill>
                  <a:srgbClr val="000066"/>
                </a:solidFill>
                <a:latin typeface="Tahoma" pitchFamily="34" charset="0"/>
              </a:rPr>
              <a:t>receptory pro komplement – CR)</a:t>
            </a:r>
          </a:p>
        </p:txBody>
      </p:sp>
      <p:sp>
        <p:nvSpPr>
          <p:cNvPr id="27651" name="Rectangle 3"/>
          <p:cNvSpPr>
            <a:spLocks noGrp="1" noChangeArrowheads="1"/>
          </p:cNvSpPr>
          <p:nvPr>
            <p:ph type="body" idx="4294967295"/>
          </p:nvPr>
        </p:nvSpPr>
        <p:spPr>
          <a:xfrm>
            <a:off x="2207568" y="1600200"/>
            <a:ext cx="8003232" cy="4997450"/>
          </a:xfrm>
        </p:spPr>
        <p:txBody>
          <a:bodyPr/>
          <a:lstStyle/>
          <a:p>
            <a:pPr eaLnBrk="1" hangingPunct="1">
              <a:buFont typeface="Wingdings" pitchFamily="2" charset="2"/>
              <a:buNone/>
            </a:pPr>
            <a:endParaRPr lang="cs-CZ" sz="2400" dirty="0">
              <a:solidFill>
                <a:srgbClr val="FF0000"/>
              </a:solidFill>
              <a:latin typeface="Tahoma" pitchFamily="34" charset="0"/>
            </a:endParaRPr>
          </a:p>
          <a:p>
            <a:pPr eaLnBrk="1" hangingPunct="1">
              <a:buFont typeface="Wingdings" pitchFamily="2" charset="2"/>
              <a:buNone/>
            </a:pPr>
            <a:r>
              <a:rPr lang="cs-CZ" sz="2400" dirty="0">
                <a:solidFill>
                  <a:srgbClr val="FF0000"/>
                </a:solidFill>
                <a:latin typeface="Tahoma" pitchFamily="34" charset="0"/>
              </a:rPr>
              <a:t>C1qRp</a:t>
            </a:r>
            <a:r>
              <a:rPr lang="cs-CZ" sz="2400" dirty="0">
                <a:latin typeface="Tahoma" pitchFamily="34" charset="0"/>
              </a:rPr>
              <a:t> (CD93) - fagocytóza</a:t>
            </a:r>
          </a:p>
          <a:p>
            <a:pPr eaLnBrk="1" hangingPunct="1">
              <a:buFont typeface="Wingdings" pitchFamily="2" charset="2"/>
              <a:buNone/>
            </a:pPr>
            <a:r>
              <a:rPr lang="cs-CZ" sz="2400" dirty="0">
                <a:solidFill>
                  <a:srgbClr val="FF0000"/>
                </a:solidFill>
                <a:latin typeface="Tahoma" pitchFamily="34" charset="0"/>
              </a:rPr>
              <a:t>cC1qR</a:t>
            </a:r>
            <a:r>
              <a:rPr lang="cs-CZ" sz="2400" dirty="0">
                <a:latin typeface="Tahoma" pitchFamily="34" charset="0"/>
              </a:rPr>
              <a:t> (</a:t>
            </a:r>
            <a:r>
              <a:rPr lang="cs-CZ" sz="2400" dirty="0" err="1">
                <a:latin typeface="Tahoma" pitchFamily="34" charset="0"/>
              </a:rPr>
              <a:t>calreticulin</a:t>
            </a:r>
            <a:r>
              <a:rPr lang="cs-CZ" sz="2400" dirty="0">
                <a:latin typeface="Tahoma" pitchFamily="34" charset="0"/>
              </a:rPr>
              <a:t>) – fagocytóza, respirační  vzplanutí,  </a:t>
            </a:r>
          </a:p>
          <a:p>
            <a:pPr eaLnBrk="1" hangingPunct="1">
              <a:buFont typeface="Wingdings" pitchFamily="2" charset="2"/>
              <a:buNone/>
            </a:pPr>
            <a:r>
              <a:rPr lang="cs-CZ" sz="2400" dirty="0">
                <a:latin typeface="Tahoma" pitchFamily="34" charset="0"/>
              </a:rPr>
              <a:t>                               odstraňování </a:t>
            </a:r>
            <a:r>
              <a:rPr lang="cs-CZ" sz="2400" dirty="0" err="1">
                <a:latin typeface="Tahoma" pitchFamily="34" charset="0"/>
              </a:rPr>
              <a:t>apoptotických</a:t>
            </a:r>
            <a:r>
              <a:rPr lang="cs-CZ" sz="2400" dirty="0">
                <a:latin typeface="Tahoma" pitchFamily="34" charset="0"/>
              </a:rPr>
              <a:t> buněk</a:t>
            </a:r>
          </a:p>
          <a:p>
            <a:pPr eaLnBrk="1" hangingPunct="1">
              <a:buFont typeface="Wingdings" pitchFamily="2" charset="2"/>
              <a:buNone/>
            </a:pPr>
            <a:r>
              <a:rPr lang="cs-CZ" sz="2400" dirty="0">
                <a:solidFill>
                  <a:srgbClr val="FF0000"/>
                </a:solidFill>
                <a:latin typeface="Tahoma" pitchFamily="34" charset="0"/>
              </a:rPr>
              <a:t>gC1qR</a:t>
            </a:r>
            <a:r>
              <a:rPr lang="cs-CZ" sz="2400" dirty="0">
                <a:latin typeface="Tahoma" pitchFamily="34" charset="0"/>
              </a:rPr>
              <a:t> – chemotaxe</a:t>
            </a:r>
          </a:p>
          <a:p>
            <a:pPr eaLnBrk="1" hangingPunct="1">
              <a:buFont typeface="Wingdings" pitchFamily="2" charset="2"/>
              <a:buNone/>
            </a:pPr>
            <a:endParaRPr lang="cs-CZ" sz="2400" dirty="0">
              <a:latin typeface="Tahoma" pitchFamily="34" charset="0"/>
            </a:endParaRPr>
          </a:p>
          <a:p>
            <a:pPr eaLnBrk="1" hangingPunct="1">
              <a:buFont typeface="Wingdings" pitchFamily="2" charset="2"/>
              <a:buNone/>
            </a:pPr>
            <a:r>
              <a:rPr lang="cs-CZ" sz="2400" dirty="0">
                <a:solidFill>
                  <a:srgbClr val="FF0000"/>
                </a:solidFill>
                <a:latin typeface="Tahoma" pitchFamily="34" charset="0"/>
              </a:rPr>
              <a:t>C3aR</a:t>
            </a:r>
            <a:r>
              <a:rPr lang="cs-CZ" sz="2400" dirty="0">
                <a:latin typeface="Tahoma" pitchFamily="34" charset="0"/>
              </a:rPr>
              <a:t> – prozánětlivá aktivace</a:t>
            </a:r>
          </a:p>
          <a:p>
            <a:pPr eaLnBrk="1" hangingPunct="1">
              <a:buFont typeface="Wingdings" pitchFamily="2" charset="2"/>
              <a:buNone/>
            </a:pPr>
            <a:r>
              <a:rPr lang="cs-CZ" sz="2400" dirty="0">
                <a:solidFill>
                  <a:srgbClr val="FF0000"/>
                </a:solidFill>
                <a:latin typeface="Tahoma" pitchFamily="34" charset="0"/>
              </a:rPr>
              <a:t>C5aR</a:t>
            </a:r>
            <a:r>
              <a:rPr lang="cs-CZ" sz="2400" dirty="0">
                <a:latin typeface="Tahoma" pitchFamily="34" charset="0"/>
              </a:rPr>
              <a:t> (CD88) – prozánětlivá aktivace</a:t>
            </a:r>
          </a:p>
        </p:txBody>
      </p:sp>
    </p:spTree>
    <p:extLst>
      <p:ext uri="{BB962C8B-B14F-4D97-AF65-F5344CB8AC3E}">
        <p14:creationId xmlns:p14="http://schemas.microsoft.com/office/powerpoint/2010/main" val="24721042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sz="3200" b="1" dirty="0">
                <a:solidFill>
                  <a:srgbClr val="002060"/>
                </a:solidFill>
                <a:latin typeface="Verdana" pitchFamily="34" charset="0"/>
              </a:rPr>
              <a:t>Komplement jako  </a:t>
            </a:r>
            <a:r>
              <a:rPr lang="cs-CZ" sz="3200" b="1" dirty="0" err="1">
                <a:solidFill>
                  <a:srgbClr val="002060"/>
                </a:solidFill>
                <a:latin typeface="Verdana" pitchFamily="34" charset="0"/>
              </a:rPr>
              <a:t>imunoreceptor</a:t>
            </a:r>
            <a:endParaRPr lang="cs-CZ" sz="3200" b="1" dirty="0">
              <a:solidFill>
                <a:srgbClr val="002060"/>
              </a:solidFill>
              <a:latin typeface="Verdana" pitchFamily="34" charset="0"/>
            </a:endParaRPr>
          </a:p>
        </p:txBody>
      </p:sp>
      <p:sp>
        <p:nvSpPr>
          <p:cNvPr id="17411" name="Rectangle 3"/>
          <p:cNvSpPr>
            <a:spLocks noGrp="1" noChangeArrowheads="1"/>
          </p:cNvSpPr>
          <p:nvPr>
            <p:ph type="body" idx="1"/>
          </p:nvPr>
        </p:nvSpPr>
        <p:spPr>
          <a:xfrm>
            <a:off x="1774825" y="1600201"/>
            <a:ext cx="8713788" cy="4530725"/>
          </a:xfrm>
        </p:spPr>
        <p:txBody>
          <a:bodyPr>
            <a:normAutofit/>
          </a:bodyPr>
          <a:lstStyle/>
          <a:p>
            <a:pPr>
              <a:lnSpc>
                <a:spcPct val="80000"/>
              </a:lnSpc>
              <a:buFontTx/>
              <a:buNone/>
            </a:pPr>
            <a:r>
              <a:rPr lang="cs-CZ" sz="2400" b="1" u="sng" dirty="0">
                <a:solidFill>
                  <a:srgbClr val="A50021"/>
                </a:solidFill>
                <a:latin typeface="Verdana" pitchFamily="34" charset="0"/>
              </a:rPr>
              <a:t>Klasická dráha aktivace</a:t>
            </a:r>
          </a:p>
          <a:p>
            <a:pPr>
              <a:lnSpc>
                <a:spcPct val="80000"/>
              </a:lnSpc>
              <a:buFontTx/>
              <a:buNone/>
            </a:pPr>
            <a:endParaRPr lang="cs-CZ" sz="2400" b="1" dirty="0">
              <a:solidFill>
                <a:schemeClr val="accent2"/>
              </a:solidFill>
              <a:latin typeface="Verdana" pitchFamily="34" charset="0"/>
            </a:endParaRPr>
          </a:p>
          <a:p>
            <a:pPr>
              <a:lnSpc>
                <a:spcPct val="80000"/>
              </a:lnSpc>
              <a:buFontTx/>
              <a:buNone/>
            </a:pPr>
            <a:r>
              <a:rPr lang="cs-CZ" sz="2400" b="1" dirty="0">
                <a:solidFill>
                  <a:schemeClr val="accent2"/>
                </a:solidFill>
                <a:latin typeface="Verdana" pitchFamily="34" charset="0"/>
              </a:rPr>
              <a:t>C1q –</a:t>
            </a:r>
          </a:p>
          <a:p>
            <a:pPr>
              <a:lnSpc>
                <a:spcPct val="80000"/>
              </a:lnSpc>
              <a:buFontTx/>
              <a:buNone/>
            </a:pPr>
            <a:r>
              <a:rPr lang="cs-CZ" sz="2400" dirty="0">
                <a:latin typeface="Verdana" pitchFamily="34" charset="0"/>
              </a:rPr>
              <a:t>  </a:t>
            </a:r>
            <a:r>
              <a:rPr lang="cs-CZ" sz="2400" dirty="0" err="1">
                <a:latin typeface="Verdana" pitchFamily="34" charset="0"/>
              </a:rPr>
              <a:t>imunokomplexy</a:t>
            </a:r>
            <a:r>
              <a:rPr lang="cs-CZ" sz="2400" dirty="0">
                <a:latin typeface="Verdana" pitchFamily="34" charset="0"/>
              </a:rPr>
              <a:t> (</a:t>
            </a:r>
            <a:r>
              <a:rPr lang="cs-CZ" sz="2400" dirty="0" err="1">
                <a:latin typeface="Verdana" pitchFamily="34" charset="0"/>
              </a:rPr>
              <a:t>Fc-Ig</a:t>
            </a:r>
            <a:r>
              <a:rPr lang="cs-CZ" sz="2400" dirty="0">
                <a:latin typeface="Verdana" pitchFamily="34" charset="0"/>
              </a:rPr>
              <a:t>)</a:t>
            </a:r>
          </a:p>
          <a:p>
            <a:pPr>
              <a:lnSpc>
                <a:spcPct val="80000"/>
              </a:lnSpc>
              <a:buFontTx/>
              <a:buNone/>
            </a:pPr>
            <a:r>
              <a:rPr lang="cs-CZ" sz="2400" dirty="0">
                <a:latin typeface="Verdana" pitchFamily="34" charset="0"/>
              </a:rPr>
              <a:t>  CRP vázaný na ligand</a:t>
            </a:r>
          </a:p>
          <a:p>
            <a:pPr>
              <a:lnSpc>
                <a:spcPct val="80000"/>
              </a:lnSpc>
              <a:buFontTx/>
              <a:buNone/>
            </a:pPr>
            <a:r>
              <a:rPr lang="cs-CZ" sz="2400" dirty="0">
                <a:latin typeface="Verdana" pitchFamily="34" charset="0"/>
              </a:rPr>
              <a:t>  </a:t>
            </a:r>
            <a:r>
              <a:rPr lang="cs-CZ" sz="2400" dirty="0" err="1">
                <a:latin typeface="Verdana" pitchFamily="34" charset="0"/>
              </a:rPr>
              <a:t>fosfatidylserin</a:t>
            </a:r>
            <a:r>
              <a:rPr lang="cs-CZ" sz="2400" dirty="0">
                <a:latin typeface="Verdana" pitchFamily="34" charset="0"/>
              </a:rPr>
              <a:t> v membráně </a:t>
            </a:r>
            <a:r>
              <a:rPr lang="cs-CZ" sz="2400" dirty="0" err="1">
                <a:latin typeface="Verdana" pitchFamily="34" charset="0"/>
              </a:rPr>
              <a:t>apoptotických</a:t>
            </a:r>
            <a:r>
              <a:rPr lang="cs-CZ" sz="2400" dirty="0">
                <a:latin typeface="Verdana" pitchFamily="34" charset="0"/>
              </a:rPr>
              <a:t> buněk,</a:t>
            </a:r>
          </a:p>
          <a:p>
            <a:pPr>
              <a:lnSpc>
                <a:spcPct val="80000"/>
              </a:lnSpc>
              <a:buFontTx/>
              <a:buNone/>
            </a:pPr>
            <a:r>
              <a:rPr lang="cs-CZ" sz="2400" dirty="0">
                <a:latin typeface="Verdana" pitchFamily="34" charset="0"/>
              </a:rPr>
              <a:t>  některé viry a G- bakterie</a:t>
            </a:r>
          </a:p>
          <a:p>
            <a:pPr>
              <a:lnSpc>
                <a:spcPct val="80000"/>
              </a:lnSpc>
              <a:buFontTx/>
              <a:buNone/>
            </a:pPr>
            <a:r>
              <a:rPr lang="cs-CZ" sz="2400" dirty="0">
                <a:latin typeface="Verdana" pitchFamily="34" charset="0"/>
              </a:rPr>
              <a:t>  </a:t>
            </a:r>
          </a:p>
          <a:p>
            <a:pPr>
              <a:lnSpc>
                <a:spcPct val="80000"/>
              </a:lnSpc>
              <a:buFontTx/>
              <a:buNone/>
            </a:pPr>
            <a:r>
              <a:rPr lang="cs-CZ" sz="2400" dirty="0">
                <a:latin typeface="Verdana" pitchFamily="34" charset="0"/>
              </a:rPr>
              <a:t>        </a:t>
            </a:r>
            <a:r>
              <a:rPr lang="cs-CZ" sz="2400" b="1" dirty="0">
                <a:solidFill>
                  <a:schemeClr val="accent2"/>
                </a:solidFill>
                <a:latin typeface="Verdana" pitchFamily="34" charset="0"/>
              </a:rPr>
              <a:t>C1 </a:t>
            </a:r>
            <a:r>
              <a:rPr lang="cs-CZ" sz="2400" b="1" dirty="0" err="1">
                <a:solidFill>
                  <a:schemeClr val="accent2"/>
                </a:solidFill>
                <a:latin typeface="Verdana" pitchFamily="34" charset="0"/>
              </a:rPr>
              <a:t>r,s</a:t>
            </a:r>
            <a:r>
              <a:rPr lang="cs-CZ" sz="2400" b="1" dirty="0">
                <a:solidFill>
                  <a:schemeClr val="accent2"/>
                </a:solidFill>
                <a:latin typeface="Verdana" pitchFamily="34" charset="0"/>
              </a:rPr>
              <a:t> – C4-C2-C3 …</a:t>
            </a:r>
          </a:p>
          <a:p>
            <a:pPr>
              <a:lnSpc>
                <a:spcPct val="80000"/>
              </a:lnSpc>
              <a:buFontTx/>
              <a:buNone/>
            </a:pPr>
            <a:r>
              <a:rPr lang="cs-CZ" sz="2400" b="1" dirty="0">
                <a:solidFill>
                  <a:schemeClr val="accent2"/>
                </a:solidFill>
                <a:latin typeface="Verdana" pitchFamily="34" charset="0"/>
              </a:rPr>
              <a:t>         </a:t>
            </a:r>
          </a:p>
        </p:txBody>
      </p:sp>
    </p:spTree>
    <p:extLst>
      <p:ext uri="{BB962C8B-B14F-4D97-AF65-F5344CB8AC3E}">
        <p14:creationId xmlns:p14="http://schemas.microsoft.com/office/powerpoint/2010/main" val="19925956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z="3200" b="1" dirty="0">
                <a:solidFill>
                  <a:srgbClr val="002060"/>
                </a:solidFill>
                <a:latin typeface="Verdana" pitchFamily="34" charset="0"/>
              </a:rPr>
              <a:t>Komplement jako  </a:t>
            </a:r>
            <a:r>
              <a:rPr lang="cs-CZ" sz="3200" b="1" dirty="0" err="1">
                <a:solidFill>
                  <a:srgbClr val="002060"/>
                </a:solidFill>
                <a:latin typeface="Verdana" pitchFamily="34" charset="0"/>
              </a:rPr>
              <a:t>imunoreceptor</a:t>
            </a:r>
            <a:endParaRPr lang="cs-CZ" sz="3200" b="1" dirty="0">
              <a:solidFill>
                <a:srgbClr val="002060"/>
              </a:solidFill>
              <a:latin typeface="Verdana" pitchFamily="34" charset="0"/>
            </a:endParaRPr>
          </a:p>
        </p:txBody>
      </p:sp>
      <p:sp>
        <p:nvSpPr>
          <p:cNvPr id="16387" name="Rectangle 3"/>
          <p:cNvSpPr>
            <a:spLocks noGrp="1" noChangeArrowheads="1"/>
          </p:cNvSpPr>
          <p:nvPr>
            <p:ph type="body" idx="1"/>
          </p:nvPr>
        </p:nvSpPr>
        <p:spPr>
          <a:ln>
            <a:solidFill>
              <a:schemeClr val="bg1"/>
            </a:solidFill>
            <a:miter lim="800000"/>
            <a:headEnd/>
            <a:tailEnd/>
          </a:ln>
        </p:spPr>
        <p:txBody>
          <a:bodyPr>
            <a:normAutofit lnSpcReduction="10000"/>
          </a:bodyPr>
          <a:lstStyle/>
          <a:p>
            <a:pPr>
              <a:lnSpc>
                <a:spcPct val="90000"/>
              </a:lnSpc>
              <a:buFontTx/>
              <a:buNone/>
            </a:pPr>
            <a:r>
              <a:rPr lang="cs-CZ" b="1" u="sng" dirty="0" err="1">
                <a:solidFill>
                  <a:srgbClr val="A50021"/>
                </a:solidFill>
                <a:latin typeface="Verdana" pitchFamily="34" charset="0"/>
              </a:rPr>
              <a:t>Lektinová</a:t>
            </a:r>
            <a:r>
              <a:rPr lang="cs-CZ" b="1" u="sng" dirty="0">
                <a:solidFill>
                  <a:srgbClr val="A50021"/>
                </a:solidFill>
                <a:latin typeface="Verdana" pitchFamily="34" charset="0"/>
              </a:rPr>
              <a:t>  dráha aktivace</a:t>
            </a:r>
          </a:p>
          <a:p>
            <a:pPr>
              <a:lnSpc>
                <a:spcPct val="90000"/>
              </a:lnSpc>
              <a:buFontTx/>
              <a:buNone/>
            </a:pPr>
            <a:endParaRPr lang="cs-CZ" sz="2400" b="1" dirty="0">
              <a:solidFill>
                <a:schemeClr val="accent2"/>
              </a:solidFill>
              <a:latin typeface="Verdana" pitchFamily="34" charset="0"/>
            </a:endParaRPr>
          </a:p>
          <a:p>
            <a:pPr>
              <a:lnSpc>
                <a:spcPct val="90000"/>
              </a:lnSpc>
              <a:buFontTx/>
              <a:buNone/>
            </a:pPr>
            <a:r>
              <a:rPr lang="cs-CZ" sz="2400" b="1" dirty="0">
                <a:solidFill>
                  <a:schemeClr val="accent2"/>
                </a:solidFill>
                <a:latin typeface="Verdana" pitchFamily="34" charset="0"/>
              </a:rPr>
              <a:t>MBL – </a:t>
            </a:r>
            <a:r>
              <a:rPr lang="cs-CZ" sz="2400" dirty="0">
                <a:solidFill>
                  <a:schemeClr val="accent2"/>
                </a:solidFill>
                <a:latin typeface="Verdana" pitchFamily="34" charset="0"/>
              </a:rPr>
              <a:t>MASP – C4–C2–C3</a:t>
            </a:r>
            <a:r>
              <a:rPr lang="cs-CZ" sz="2400" dirty="0">
                <a:solidFill>
                  <a:srgbClr val="FFFF00"/>
                </a:solidFill>
                <a:latin typeface="Verdana" pitchFamily="34" charset="0"/>
              </a:rPr>
              <a:t> …</a:t>
            </a:r>
          </a:p>
          <a:p>
            <a:pPr>
              <a:lnSpc>
                <a:spcPct val="90000"/>
              </a:lnSpc>
              <a:buFontTx/>
              <a:buNone/>
            </a:pPr>
            <a:r>
              <a:rPr lang="cs-CZ" sz="2400" dirty="0">
                <a:latin typeface="Verdana" pitchFamily="34" charset="0"/>
              </a:rPr>
              <a:t>MBL (</a:t>
            </a:r>
            <a:r>
              <a:rPr lang="cs-CZ" sz="2400" dirty="0" err="1">
                <a:latin typeface="Verdana" pitchFamily="34" charset="0"/>
              </a:rPr>
              <a:t>manose-binding</a:t>
            </a:r>
            <a:r>
              <a:rPr lang="cs-CZ" sz="2400" dirty="0">
                <a:latin typeface="Verdana" pitchFamily="34" charset="0"/>
              </a:rPr>
              <a:t> </a:t>
            </a:r>
            <a:r>
              <a:rPr lang="cs-CZ" sz="2400" dirty="0" err="1">
                <a:latin typeface="Verdana" pitchFamily="34" charset="0"/>
              </a:rPr>
              <a:t>lectin</a:t>
            </a:r>
            <a:r>
              <a:rPr lang="cs-CZ" sz="2400" dirty="0">
                <a:latin typeface="Verdana" pitchFamily="34" charset="0"/>
              </a:rPr>
              <a:t>) reaguje</a:t>
            </a:r>
          </a:p>
          <a:p>
            <a:pPr>
              <a:lnSpc>
                <a:spcPct val="90000"/>
              </a:lnSpc>
              <a:buFontTx/>
              <a:buNone/>
            </a:pPr>
            <a:r>
              <a:rPr lang="cs-CZ" sz="2400" dirty="0">
                <a:latin typeface="Verdana" pitchFamily="34" charset="0"/>
              </a:rPr>
              <a:t>především s terminálními zbytky </a:t>
            </a:r>
            <a:r>
              <a:rPr lang="cs-CZ" sz="2400" dirty="0" err="1">
                <a:latin typeface="Verdana" pitchFamily="34" charset="0"/>
              </a:rPr>
              <a:t>manosy</a:t>
            </a:r>
            <a:r>
              <a:rPr lang="cs-CZ" sz="2400" dirty="0">
                <a:latin typeface="Verdana" pitchFamily="34" charset="0"/>
              </a:rPr>
              <a:t>, </a:t>
            </a:r>
          </a:p>
          <a:p>
            <a:pPr>
              <a:lnSpc>
                <a:spcPct val="90000"/>
              </a:lnSpc>
              <a:buFontTx/>
              <a:buNone/>
            </a:pPr>
            <a:r>
              <a:rPr lang="cs-CZ" sz="2400" dirty="0">
                <a:latin typeface="Verdana" pitchFamily="34" charset="0"/>
              </a:rPr>
              <a:t>ale i  jiných cukrů, např.  N-acetyl-D-</a:t>
            </a:r>
          </a:p>
          <a:p>
            <a:pPr>
              <a:lnSpc>
                <a:spcPct val="90000"/>
              </a:lnSpc>
              <a:buFontTx/>
              <a:buNone/>
            </a:pPr>
            <a:r>
              <a:rPr lang="cs-CZ" sz="2400" dirty="0">
                <a:latin typeface="Verdana" pitchFamily="34" charset="0"/>
              </a:rPr>
              <a:t>glukosaminem.</a:t>
            </a:r>
          </a:p>
          <a:p>
            <a:pPr>
              <a:lnSpc>
                <a:spcPct val="90000"/>
              </a:lnSpc>
              <a:buFontTx/>
              <a:buNone/>
            </a:pPr>
            <a:endParaRPr lang="cs-CZ" dirty="0">
              <a:latin typeface="Verdana" pitchFamily="34" charset="0"/>
            </a:endParaRPr>
          </a:p>
          <a:p>
            <a:pPr>
              <a:lnSpc>
                <a:spcPct val="90000"/>
              </a:lnSpc>
              <a:buFontTx/>
              <a:buNone/>
            </a:pPr>
            <a:r>
              <a:rPr lang="cs-CZ" sz="2400" b="1" dirty="0" err="1">
                <a:solidFill>
                  <a:srgbClr val="C00000"/>
                </a:solidFill>
                <a:latin typeface="Verdana" pitchFamily="34" charset="0"/>
              </a:rPr>
              <a:t>Ficoliny</a:t>
            </a:r>
            <a:r>
              <a:rPr lang="cs-CZ" sz="2400" dirty="0">
                <a:solidFill>
                  <a:schemeClr val="accent2"/>
                </a:solidFill>
                <a:latin typeface="Verdana" pitchFamily="34" charset="0"/>
              </a:rPr>
              <a:t> – MASP1,2,3 – C4-C2-C3</a:t>
            </a:r>
            <a:r>
              <a:rPr lang="cs-CZ" sz="2400" dirty="0">
                <a:solidFill>
                  <a:srgbClr val="FFFF00"/>
                </a:solidFill>
                <a:latin typeface="Verdana" pitchFamily="34" charset="0"/>
              </a:rPr>
              <a:t> …</a:t>
            </a:r>
            <a:endParaRPr lang="cs-CZ" sz="2400" b="1" dirty="0">
              <a:solidFill>
                <a:srgbClr val="FFFF00"/>
              </a:solidFill>
              <a:latin typeface="Verdana" pitchFamily="34" charset="0"/>
            </a:endParaRPr>
          </a:p>
          <a:p>
            <a:pPr>
              <a:lnSpc>
                <a:spcPct val="90000"/>
              </a:lnSpc>
              <a:buFontTx/>
              <a:buNone/>
            </a:pPr>
            <a:r>
              <a:rPr lang="cs-CZ" sz="2400" dirty="0">
                <a:latin typeface="Verdana" pitchFamily="34" charset="0"/>
              </a:rPr>
              <a:t>jsou receptory pro acetylové skupiny cukrů</a:t>
            </a:r>
          </a:p>
        </p:txBody>
      </p:sp>
    </p:spTree>
    <p:extLst>
      <p:ext uri="{BB962C8B-B14F-4D97-AF65-F5344CB8AC3E}">
        <p14:creationId xmlns:p14="http://schemas.microsoft.com/office/powerpoint/2010/main" val="32156569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47851" y="274638"/>
            <a:ext cx="8640763" cy="1143000"/>
          </a:xfrm>
        </p:spPr>
        <p:txBody>
          <a:bodyPr/>
          <a:lstStyle/>
          <a:p>
            <a:pPr algn="l"/>
            <a:r>
              <a:rPr lang="cs-CZ" sz="3200" b="1" dirty="0">
                <a:solidFill>
                  <a:srgbClr val="002060"/>
                </a:solidFill>
                <a:latin typeface="Verdana" pitchFamily="34" charset="0"/>
              </a:rPr>
              <a:t>Komplement jako  </a:t>
            </a:r>
            <a:r>
              <a:rPr lang="cs-CZ" sz="3200" b="1" dirty="0" err="1">
                <a:solidFill>
                  <a:srgbClr val="002060"/>
                </a:solidFill>
                <a:latin typeface="Verdana" pitchFamily="34" charset="0"/>
              </a:rPr>
              <a:t>imunoreceptor</a:t>
            </a:r>
            <a:endParaRPr lang="cs-CZ" sz="3200" b="1" dirty="0">
              <a:solidFill>
                <a:srgbClr val="002060"/>
              </a:solidFill>
              <a:latin typeface="Verdana" pitchFamily="34" charset="0"/>
            </a:endParaRPr>
          </a:p>
        </p:txBody>
      </p:sp>
      <p:sp>
        <p:nvSpPr>
          <p:cNvPr id="15363" name="Rectangle 3"/>
          <p:cNvSpPr>
            <a:spLocks noGrp="1" noChangeArrowheads="1"/>
          </p:cNvSpPr>
          <p:nvPr>
            <p:ph type="body" idx="1"/>
          </p:nvPr>
        </p:nvSpPr>
        <p:spPr>
          <a:xfrm>
            <a:off x="1991544" y="1412777"/>
            <a:ext cx="8229600" cy="5040313"/>
          </a:xfrm>
        </p:spPr>
        <p:txBody>
          <a:bodyPr/>
          <a:lstStyle/>
          <a:p>
            <a:pPr>
              <a:lnSpc>
                <a:spcPct val="90000"/>
              </a:lnSpc>
              <a:buFontTx/>
              <a:buNone/>
            </a:pPr>
            <a:r>
              <a:rPr lang="cs-CZ" b="1" u="sng" dirty="0">
                <a:solidFill>
                  <a:srgbClr val="A50021"/>
                </a:solidFill>
                <a:latin typeface="Verdana" pitchFamily="34" charset="0"/>
              </a:rPr>
              <a:t>Alternativní dráha aktivace</a:t>
            </a:r>
          </a:p>
          <a:p>
            <a:pPr>
              <a:lnSpc>
                <a:spcPct val="90000"/>
              </a:lnSpc>
              <a:buFontTx/>
              <a:buNone/>
            </a:pPr>
            <a:r>
              <a:rPr lang="cs-CZ" u="sng" dirty="0">
                <a:solidFill>
                  <a:srgbClr val="A50021"/>
                </a:solidFill>
                <a:latin typeface="Verdana" pitchFamily="34" charset="0"/>
              </a:rPr>
              <a:t>       </a:t>
            </a:r>
          </a:p>
          <a:p>
            <a:pPr>
              <a:lnSpc>
                <a:spcPct val="90000"/>
              </a:lnSpc>
              <a:buFontTx/>
              <a:buNone/>
            </a:pPr>
            <a:r>
              <a:rPr lang="cs-CZ" sz="2000" b="1" dirty="0">
                <a:solidFill>
                  <a:srgbClr val="C00000"/>
                </a:solidFill>
                <a:latin typeface="Verdana" pitchFamily="34" charset="0"/>
              </a:rPr>
              <a:t>Standardní model:</a:t>
            </a:r>
          </a:p>
          <a:p>
            <a:pPr>
              <a:lnSpc>
                <a:spcPct val="90000"/>
              </a:lnSpc>
              <a:buFontTx/>
              <a:buNone/>
            </a:pPr>
            <a:r>
              <a:rPr lang="cs-CZ" sz="2000" dirty="0">
                <a:latin typeface="Verdana" pitchFamily="34" charset="0"/>
              </a:rPr>
              <a:t>Aktivace je zahájena </a:t>
            </a:r>
            <a:r>
              <a:rPr lang="cs-CZ" sz="2000" u="sng" dirty="0">
                <a:latin typeface="Verdana" pitchFamily="34" charset="0"/>
              </a:rPr>
              <a:t>kovalentní </a:t>
            </a:r>
            <a:r>
              <a:rPr lang="cs-CZ" sz="2000" dirty="0">
                <a:latin typeface="Verdana" pitchFamily="34" charset="0"/>
              </a:rPr>
              <a:t>vazbou </a:t>
            </a:r>
            <a:r>
              <a:rPr lang="cs-CZ" sz="2000" b="1" dirty="0">
                <a:solidFill>
                  <a:srgbClr val="A50021"/>
                </a:solidFill>
                <a:latin typeface="Verdana" pitchFamily="34" charset="0"/>
              </a:rPr>
              <a:t>C3b</a:t>
            </a:r>
            <a:r>
              <a:rPr lang="cs-CZ" sz="2000" dirty="0">
                <a:solidFill>
                  <a:srgbClr val="A50021"/>
                </a:solidFill>
                <a:latin typeface="Verdana" pitchFamily="34" charset="0"/>
              </a:rPr>
              <a:t>,</a:t>
            </a:r>
            <a:r>
              <a:rPr lang="cs-CZ" sz="2000" dirty="0">
                <a:latin typeface="Verdana" pitchFamily="34" charset="0"/>
              </a:rPr>
              <a:t> který je tvořen spontánní hydrolysou </a:t>
            </a:r>
            <a:r>
              <a:rPr lang="cs-CZ" sz="2000" dirty="0" err="1">
                <a:latin typeface="Verdana" pitchFamily="34" charset="0"/>
              </a:rPr>
              <a:t>thioesterové</a:t>
            </a:r>
            <a:r>
              <a:rPr lang="cs-CZ" sz="2000" dirty="0">
                <a:latin typeface="Verdana" pitchFamily="34" charset="0"/>
              </a:rPr>
              <a:t> vazby C3, na proteinové, sacharidové, lipidové struktury mikroorganismů i na jiné  povrchy.</a:t>
            </a:r>
          </a:p>
          <a:p>
            <a:pPr>
              <a:lnSpc>
                <a:spcPct val="90000"/>
              </a:lnSpc>
              <a:buFontTx/>
              <a:buNone/>
            </a:pPr>
            <a:endParaRPr lang="cs-CZ" sz="2000" b="1" dirty="0">
              <a:solidFill>
                <a:srgbClr val="FFFF00"/>
              </a:solidFill>
              <a:latin typeface="Verdana" pitchFamily="34" charset="0"/>
            </a:endParaRPr>
          </a:p>
          <a:p>
            <a:pPr>
              <a:lnSpc>
                <a:spcPct val="90000"/>
              </a:lnSpc>
              <a:buFontTx/>
              <a:buNone/>
            </a:pPr>
            <a:r>
              <a:rPr lang="cs-CZ" sz="2000" b="1" dirty="0">
                <a:solidFill>
                  <a:srgbClr val="C00000"/>
                </a:solidFill>
                <a:latin typeface="Verdana" pitchFamily="34" charset="0"/>
              </a:rPr>
              <a:t>Properdin jako </a:t>
            </a:r>
            <a:r>
              <a:rPr lang="cs-CZ" sz="2000" b="1" dirty="0" err="1">
                <a:solidFill>
                  <a:srgbClr val="C00000"/>
                </a:solidFill>
                <a:latin typeface="Verdana" pitchFamily="34" charset="0"/>
              </a:rPr>
              <a:t>imunoreceptor</a:t>
            </a:r>
            <a:r>
              <a:rPr lang="cs-CZ" sz="2000" b="1" dirty="0">
                <a:solidFill>
                  <a:schemeClr val="accent2"/>
                </a:solidFill>
                <a:latin typeface="Verdana" pitchFamily="34" charset="0"/>
              </a:rPr>
              <a:t>:</a:t>
            </a:r>
          </a:p>
          <a:p>
            <a:pPr>
              <a:lnSpc>
                <a:spcPct val="90000"/>
              </a:lnSpc>
              <a:buFontTx/>
              <a:buNone/>
            </a:pPr>
            <a:r>
              <a:rPr lang="cs-CZ" sz="2000" dirty="0">
                <a:latin typeface="Verdana" pitchFamily="34" charset="0"/>
              </a:rPr>
              <a:t>Properdin zahajuje aktivaci tím, že se </a:t>
            </a:r>
            <a:r>
              <a:rPr lang="cs-CZ" sz="2000" u="sng" dirty="0">
                <a:latin typeface="Verdana" pitchFamily="34" charset="0"/>
              </a:rPr>
              <a:t>nekovalentně</a:t>
            </a:r>
            <a:r>
              <a:rPr lang="cs-CZ" sz="2000" dirty="0">
                <a:latin typeface="Verdana" pitchFamily="34" charset="0"/>
              </a:rPr>
              <a:t> váže  na terčové struktury (</a:t>
            </a:r>
            <a:r>
              <a:rPr lang="cs-CZ" sz="2000" dirty="0" err="1">
                <a:latin typeface="Verdana" pitchFamily="34" charset="0"/>
              </a:rPr>
              <a:t>zymosan</a:t>
            </a:r>
            <a:r>
              <a:rPr lang="cs-CZ" sz="2000" dirty="0">
                <a:latin typeface="Verdana" pitchFamily="34" charset="0"/>
              </a:rPr>
              <a:t>, </a:t>
            </a:r>
            <a:r>
              <a:rPr lang="cs-CZ" sz="2000" dirty="0" err="1">
                <a:latin typeface="Verdana" pitchFamily="34" charset="0"/>
              </a:rPr>
              <a:t>Neisseria</a:t>
            </a:r>
            <a:r>
              <a:rPr lang="cs-CZ" sz="2000" dirty="0">
                <a:latin typeface="Verdana" pitchFamily="34" charset="0"/>
              </a:rPr>
              <a:t> </a:t>
            </a:r>
            <a:r>
              <a:rPr lang="cs-CZ" sz="2000" dirty="0" err="1">
                <a:latin typeface="Verdana" pitchFamily="34" charset="0"/>
              </a:rPr>
              <a:t>gonorrhoeae</a:t>
            </a:r>
            <a:r>
              <a:rPr lang="cs-CZ" sz="2000" dirty="0">
                <a:latin typeface="Verdana" pitchFamily="34" charset="0"/>
              </a:rPr>
              <a:t>, králičí erytrocyty) pak angažuje solubilní </a:t>
            </a:r>
            <a:r>
              <a:rPr lang="cs-CZ" sz="2000" b="1" dirty="0">
                <a:solidFill>
                  <a:srgbClr val="A50021"/>
                </a:solidFill>
                <a:latin typeface="Verdana" pitchFamily="34" charset="0"/>
              </a:rPr>
              <a:t>C3b</a:t>
            </a:r>
          </a:p>
          <a:p>
            <a:pPr>
              <a:lnSpc>
                <a:spcPct val="90000"/>
              </a:lnSpc>
              <a:buFontTx/>
              <a:buNone/>
            </a:pPr>
            <a:r>
              <a:rPr lang="cs-CZ" sz="2000" i="1" dirty="0">
                <a:solidFill>
                  <a:srgbClr val="A50021"/>
                </a:solidFill>
                <a:latin typeface="Verdana" pitchFamily="34" charset="0"/>
              </a:rPr>
              <a:t>   </a:t>
            </a:r>
            <a:r>
              <a:rPr lang="cs-CZ" sz="1800" i="1" dirty="0">
                <a:solidFill>
                  <a:srgbClr val="002060"/>
                </a:solidFill>
                <a:latin typeface="Verdana" pitchFamily="34" charset="0"/>
              </a:rPr>
              <a:t>(</a:t>
            </a:r>
            <a:r>
              <a:rPr lang="cs-CZ" sz="1800" i="1" dirty="0" err="1">
                <a:solidFill>
                  <a:srgbClr val="002060"/>
                </a:solidFill>
                <a:latin typeface="Verdana" pitchFamily="34" charset="0"/>
              </a:rPr>
              <a:t>Spitzer</a:t>
            </a:r>
            <a:r>
              <a:rPr lang="cs-CZ" sz="1800" i="1" dirty="0">
                <a:solidFill>
                  <a:srgbClr val="002060"/>
                </a:solidFill>
                <a:latin typeface="Verdana" pitchFamily="34" charset="0"/>
              </a:rPr>
              <a:t> D et al. J </a:t>
            </a:r>
            <a:r>
              <a:rPr lang="cs-CZ" sz="1800" i="1" dirty="0" err="1">
                <a:solidFill>
                  <a:srgbClr val="002060"/>
                </a:solidFill>
                <a:latin typeface="Verdana" pitchFamily="34" charset="0"/>
              </a:rPr>
              <a:t>Immunol</a:t>
            </a:r>
            <a:r>
              <a:rPr lang="cs-CZ" sz="1800" i="1" dirty="0">
                <a:solidFill>
                  <a:srgbClr val="002060"/>
                </a:solidFill>
                <a:latin typeface="Verdana" pitchFamily="34" charset="0"/>
              </a:rPr>
              <a:t> 2007; 179: 2600-2608) </a:t>
            </a:r>
            <a:r>
              <a:rPr lang="cs-CZ" sz="1800" dirty="0">
                <a:solidFill>
                  <a:srgbClr val="002060"/>
                </a:solidFill>
                <a:latin typeface="Verdana" pitchFamily="34" charset="0"/>
              </a:rPr>
              <a:t>      </a:t>
            </a:r>
          </a:p>
        </p:txBody>
      </p:sp>
    </p:spTree>
    <p:extLst>
      <p:ext uri="{BB962C8B-B14F-4D97-AF65-F5344CB8AC3E}">
        <p14:creationId xmlns:p14="http://schemas.microsoft.com/office/powerpoint/2010/main" val="6767612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47850" y="274638"/>
            <a:ext cx="8362950" cy="1143000"/>
          </a:xfrm>
        </p:spPr>
        <p:txBody>
          <a:bodyPr>
            <a:normAutofit/>
          </a:bodyPr>
          <a:lstStyle/>
          <a:p>
            <a:pPr algn="l"/>
            <a:r>
              <a:rPr lang="cs-CZ" sz="3600" b="1" dirty="0">
                <a:solidFill>
                  <a:srgbClr val="002060"/>
                </a:solidFill>
                <a:latin typeface="Tahoma" pitchFamily="34" charset="0"/>
              </a:rPr>
              <a:t>  Čtvrtá cesta aktivace komplementu?</a:t>
            </a:r>
          </a:p>
        </p:txBody>
      </p:sp>
      <p:sp>
        <p:nvSpPr>
          <p:cNvPr id="18435" name="Rectangle 3"/>
          <p:cNvSpPr>
            <a:spLocks noGrp="1" noChangeArrowheads="1"/>
          </p:cNvSpPr>
          <p:nvPr>
            <p:ph type="body" idx="1"/>
          </p:nvPr>
        </p:nvSpPr>
        <p:spPr>
          <a:xfrm>
            <a:off x="1775520" y="1600201"/>
            <a:ext cx="8435280" cy="4525963"/>
          </a:xfrm>
        </p:spPr>
        <p:txBody>
          <a:bodyPr>
            <a:normAutofit lnSpcReduction="10000"/>
          </a:bodyPr>
          <a:lstStyle/>
          <a:p>
            <a:pPr>
              <a:lnSpc>
                <a:spcPct val="90000"/>
              </a:lnSpc>
              <a:buFontTx/>
              <a:buNone/>
            </a:pPr>
            <a:r>
              <a:rPr lang="cs-CZ" b="1" u="sng" dirty="0">
                <a:solidFill>
                  <a:schemeClr val="accent2"/>
                </a:solidFill>
                <a:latin typeface="Verdana" pitchFamily="34" charset="0"/>
              </a:rPr>
              <a:t>Aktivace C5 trombinem</a:t>
            </a:r>
            <a:r>
              <a:rPr lang="cs-CZ" b="1" dirty="0">
                <a:solidFill>
                  <a:schemeClr val="accent2"/>
                </a:solidFill>
                <a:latin typeface="Verdana" pitchFamily="34" charset="0"/>
              </a:rPr>
              <a:t> </a:t>
            </a:r>
          </a:p>
          <a:p>
            <a:pPr>
              <a:lnSpc>
                <a:spcPct val="90000"/>
              </a:lnSpc>
              <a:buFontTx/>
              <a:buNone/>
            </a:pPr>
            <a:endParaRPr lang="cs-CZ" sz="2400" b="1" dirty="0">
              <a:solidFill>
                <a:schemeClr val="accent2"/>
              </a:solidFill>
              <a:latin typeface="Verdana" pitchFamily="34" charset="0"/>
            </a:endParaRPr>
          </a:p>
          <a:p>
            <a:pPr>
              <a:lnSpc>
                <a:spcPct val="90000"/>
              </a:lnSpc>
            </a:pPr>
            <a:r>
              <a:rPr lang="cs-CZ" sz="2400" dirty="0">
                <a:latin typeface="Tahoma" pitchFamily="34" charset="0"/>
              </a:rPr>
              <a:t>Byla prokázána v experimentu  na „C3-knock-out myších“, u nichž se netvoří C3-konvertáza.</a:t>
            </a:r>
          </a:p>
          <a:p>
            <a:pPr marL="0" indent="0">
              <a:buNone/>
            </a:pPr>
            <a:endParaRPr lang="cs-CZ" sz="2400" dirty="0">
              <a:latin typeface="Tahoma" pitchFamily="34" charset="0"/>
            </a:endParaRPr>
          </a:p>
          <a:p>
            <a:pPr>
              <a:lnSpc>
                <a:spcPct val="90000"/>
              </a:lnSpc>
            </a:pPr>
            <a:r>
              <a:rPr lang="cs-CZ" sz="2400" dirty="0">
                <a:latin typeface="Tahoma" pitchFamily="34" charset="0"/>
              </a:rPr>
              <a:t>Inkubace trombinu s lidským C5 vede k tvorbě C5a.</a:t>
            </a:r>
          </a:p>
          <a:p>
            <a:pPr>
              <a:lnSpc>
                <a:spcPct val="90000"/>
              </a:lnSpc>
              <a:buFontTx/>
              <a:buNone/>
            </a:pPr>
            <a:endParaRPr lang="cs-CZ" sz="2400" i="1" dirty="0">
              <a:latin typeface="Tahoma" pitchFamily="34" charset="0"/>
            </a:endParaRPr>
          </a:p>
          <a:p>
            <a:pPr>
              <a:lnSpc>
                <a:spcPct val="90000"/>
              </a:lnSpc>
              <a:buFontTx/>
              <a:buNone/>
            </a:pPr>
            <a:r>
              <a:rPr lang="cs-CZ" sz="2000" i="1" dirty="0">
                <a:solidFill>
                  <a:srgbClr val="002060"/>
                </a:solidFill>
                <a:latin typeface="Tahoma" pitchFamily="34" charset="0"/>
              </a:rPr>
              <a:t>                                             </a:t>
            </a:r>
            <a:r>
              <a:rPr lang="cs-CZ" sz="2000" i="1" dirty="0" err="1">
                <a:solidFill>
                  <a:srgbClr val="002060"/>
                </a:solidFill>
                <a:latin typeface="Tahoma" pitchFamily="34" charset="0"/>
              </a:rPr>
              <a:t>Huber</a:t>
            </a:r>
            <a:r>
              <a:rPr lang="cs-CZ" sz="2000" i="1" dirty="0">
                <a:solidFill>
                  <a:srgbClr val="002060"/>
                </a:solidFill>
                <a:latin typeface="Tahoma" pitchFamily="34" charset="0"/>
              </a:rPr>
              <a:t> –Lang M et al.: </a:t>
            </a:r>
          </a:p>
          <a:p>
            <a:pPr>
              <a:lnSpc>
                <a:spcPct val="90000"/>
              </a:lnSpc>
              <a:buFontTx/>
              <a:buNone/>
            </a:pPr>
            <a:r>
              <a:rPr lang="cs-CZ" sz="2000" i="1" dirty="0">
                <a:solidFill>
                  <a:srgbClr val="002060"/>
                </a:solidFill>
                <a:latin typeface="Tahoma" pitchFamily="34" charset="0"/>
              </a:rPr>
              <a:t>                                             </a:t>
            </a:r>
            <a:r>
              <a:rPr lang="cs-CZ" sz="2000" i="1" dirty="0" err="1">
                <a:solidFill>
                  <a:srgbClr val="002060"/>
                </a:solidFill>
                <a:latin typeface="Tahoma" pitchFamily="34" charset="0"/>
              </a:rPr>
              <a:t>Generation</a:t>
            </a:r>
            <a:r>
              <a:rPr lang="cs-CZ" sz="2000" i="1" dirty="0">
                <a:solidFill>
                  <a:srgbClr val="002060"/>
                </a:solidFill>
                <a:latin typeface="Tahoma" pitchFamily="34" charset="0"/>
              </a:rPr>
              <a:t> </a:t>
            </a:r>
            <a:r>
              <a:rPr lang="cs-CZ" sz="2000" i="1" dirty="0" err="1">
                <a:solidFill>
                  <a:srgbClr val="002060"/>
                </a:solidFill>
                <a:latin typeface="Tahoma" pitchFamily="34" charset="0"/>
              </a:rPr>
              <a:t>of</a:t>
            </a:r>
            <a:r>
              <a:rPr lang="cs-CZ" sz="2000" i="1" dirty="0">
                <a:solidFill>
                  <a:srgbClr val="002060"/>
                </a:solidFill>
                <a:latin typeface="Tahoma" pitchFamily="34" charset="0"/>
              </a:rPr>
              <a:t> C5a in </a:t>
            </a:r>
            <a:r>
              <a:rPr lang="cs-CZ" sz="2000" i="1" dirty="0" err="1">
                <a:solidFill>
                  <a:srgbClr val="002060"/>
                </a:solidFill>
                <a:latin typeface="Tahoma" pitchFamily="34" charset="0"/>
              </a:rPr>
              <a:t>the</a:t>
            </a:r>
            <a:r>
              <a:rPr lang="cs-CZ" sz="2000" i="1" dirty="0">
                <a:solidFill>
                  <a:srgbClr val="002060"/>
                </a:solidFill>
                <a:latin typeface="Tahoma" pitchFamily="34" charset="0"/>
              </a:rPr>
              <a:t> absence </a:t>
            </a:r>
            <a:r>
              <a:rPr lang="cs-CZ" sz="2000" i="1" dirty="0" err="1">
                <a:solidFill>
                  <a:srgbClr val="002060"/>
                </a:solidFill>
                <a:latin typeface="Tahoma" pitchFamily="34" charset="0"/>
              </a:rPr>
              <a:t>of</a:t>
            </a:r>
            <a:r>
              <a:rPr lang="cs-CZ" sz="2000" i="1" dirty="0">
                <a:solidFill>
                  <a:srgbClr val="002060"/>
                </a:solidFill>
                <a:latin typeface="Tahoma" pitchFamily="34" charset="0"/>
              </a:rPr>
              <a:t> C3: </a:t>
            </a:r>
          </a:p>
          <a:p>
            <a:pPr>
              <a:lnSpc>
                <a:spcPct val="90000"/>
              </a:lnSpc>
              <a:buFontTx/>
              <a:buNone/>
            </a:pPr>
            <a:r>
              <a:rPr lang="cs-CZ" sz="2000" i="1" dirty="0">
                <a:solidFill>
                  <a:srgbClr val="002060"/>
                </a:solidFill>
                <a:latin typeface="Tahoma" pitchFamily="34" charset="0"/>
              </a:rPr>
              <a:t>                                             </a:t>
            </a:r>
            <a:r>
              <a:rPr lang="cs-CZ" sz="2000" i="1" dirty="0" err="1">
                <a:solidFill>
                  <a:srgbClr val="002060"/>
                </a:solidFill>
                <a:latin typeface="Tahoma" pitchFamily="34" charset="0"/>
              </a:rPr>
              <a:t>new</a:t>
            </a:r>
            <a:r>
              <a:rPr lang="cs-CZ" sz="2000" i="1" dirty="0">
                <a:solidFill>
                  <a:srgbClr val="002060"/>
                </a:solidFill>
                <a:latin typeface="Tahoma" pitchFamily="34" charset="0"/>
              </a:rPr>
              <a:t> </a:t>
            </a:r>
            <a:r>
              <a:rPr lang="cs-CZ" sz="2000" i="1" dirty="0" err="1">
                <a:solidFill>
                  <a:srgbClr val="002060"/>
                </a:solidFill>
                <a:latin typeface="Tahoma" pitchFamily="34" charset="0"/>
              </a:rPr>
              <a:t>complement</a:t>
            </a:r>
            <a:r>
              <a:rPr lang="cs-CZ" sz="2000" i="1" dirty="0">
                <a:solidFill>
                  <a:srgbClr val="002060"/>
                </a:solidFill>
                <a:latin typeface="Tahoma" pitchFamily="34" charset="0"/>
              </a:rPr>
              <a:t> </a:t>
            </a:r>
            <a:r>
              <a:rPr lang="cs-CZ" sz="2000" i="1" dirty="0" err="1">
                <a:solidFill>
                  <a:srgbClr val="002060"/>
                </a:solidFill>
                <a:latin typeface="Tahoma" pitchFamily="34" charset="0"/>
              </a:rPr>
              <a:t>activation</a:t>
            </a:r>
            <a:r>
              <a:rPr lang="cs-CZ" sz="2000" i="1" dirty="0">
                <a:solidFill>
                  <a:srgbClr val="002060"/>
                </a:solidFill>
                <a:latin typeface="Tahoma" pitchFamily="34" charset="0"/>
              </a:rPr>
              <a:t> </a:t>
            </a:r>
            <a:r>
              <a:rPr lang="cs-CZ" sz="2000" i="1" dirty="0" err="1">
                <a:solidFill>
                  <a:srgbClr val="002060"/>
                </a:solidFill>
                <a:latin typeface="Tahoma" pitchFamily="34" charset="0"/>
              </a:rPr>
              <a:t>pathway</a:t>
            </a:r>
            <a:endParaRPr lang="cs-CZ" sz="2000" i="1" dirty="0">
              <a:solidFill>
                <a:srgbClr val="002060"/>
              </a:solidFill>
              <a:latin typeface="Tahoma" pitchFamily="34" charset="0"/>
            </a:endParaRPr>
          </a:p>
          <a:p>
            <a:pPr>
              <a:lnSpc>
                <a:spcPct val="90000"/>
              </a:lnSpc>
              <a:buFontTx/>
              <a:buNone/>
            </a:pPr>
            <a:r>
              <a:rPr lang="cs-CZ" sz="2000" i="1" dirty="0">
                <a:solidFill>
                  <a:srgbClr val="002060"/>
                </a:solidFill>
                <a:latin typeface="Tahoma" pitchFamily="34" charset="0"/>
              </a:rPr>
              <a:t>                                             (</a:t>
            </a:r>
            <a:r>
              <a:rPr lang="cs-CZ" sz="2000" i="1" dirty="0" err="1">
                <a:solidFill>
                  <a:srgbClr val="002060"/>
                </a:solidFill>
                <a:latin typeface="Tahoma" pitchFamily="34" charset="0"/>
              </a:rPr>
              <a:t>Nat</a:t>
            </a:r>
            <a:r>
              <a:rPr lang="cs-CZ" sz="2000" i="1" dirty="0">
                <a:solidFill>
                  <a:srgbClr val="002060"/>
                </a:solidFill>
                <a:latin typeface="Tahoma" pitchFamily="34" charset="0"/>
              </a:rPr>
              <a:t> Med 2006; 12: 682-687)</a:t>
            </a:r>
          </a:p>
        </p:txBody>
      </p:sp>
    </p:spTree>
    <p:extLst>
      <p:ext uri="{BB962C8B-B14F-4D97-AF65-F5344CB8AC3E}">
        <p14:creationId xmlns:p14="http://schemas.microsoft.com/office/powerpoint/2010/main" val="5444271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idx="4294967295"/>
          </p:nvPr>
        </p:nvSpPr>
        <p:spPr>
          <a:xfrm>
            <a:off x="1774825" y="277813"/>
            <a:ext cx="8642350" cy="1143000"/>
          </a:xfrm>
        </p:spPr>
        <p:txBody>
          <a:bodyPr>
            <a:normAutofit/>
          </a:bodyPr>
          <a:lstStyle/>
          <a:p>
            <a:pPr eaLnBrk="1" hangingPunct="1"/>
            <a:r>
              <a:rPr lang="cs-CZ" sz="3200" b="1" dirty="0">
                <a:solidFill>
                  <a:srgbClr val="002060"/>
                </a:solidFill>
                <a:latin typeface="Verdana" pitchFamily="34" charset="0"/>
              </a:rPr>
              <a:t>Aktivace komplementového systému</a:t>
            </a:r>
          </a:p>
        </p:txBody>
      </p:sp>
      <p:graphicFrame>
        <p:nvGraphicFramePr>
          <p:cNvPr id="33795" name="Object 2"/>
          <p:cNvGraphicFramePr>
            <a:graphicFrameLocks noGrp="1" noChangeAspect="1"/>
          </p:cNvGraphicFramePr>
          <p:nvPr>
            <p:ph idx="4294967295"/>
          </p:nvPr>
        </p:nvGraphicFramePr>
        <p:xfrm>
          <a:off x="3832225" y="1600200"/>
          <a:ext cx="4351338" cy="5068888"/>
        </p:xfrm>
        <a:graphic>
          <a:graphicData uri="http://schemas.openxmlformats.org/presentationml/2006/ole">
            <mc:AlternateContent xmlns:mc="http://schemas.openxmlformats.org/markup-compatibility/2006">
              <mc:Choice xmlns:v="urn:schemas-microsoft-com:vml" Requires="v">
                <p:oleObj spid="_x0000_s4101" name="Fotografie" r:id="rId3" imgW="5687219" imgH="7047619" progId="MSPhotoEd.3">
                  <p:embed/>
                </p:oleObj>
              </mc:Choice>
              <mc:Fallback>
                <p:oleObj name="Fotografie" r:id="rId3" imgW="5687219" imgH="7047619" progId="MSPhotoEd.3">
                  <p:embed/>
                  <p:pic>
                    <p:nvPicPr>
                      <p:cNvPr id="3379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2225" y="1600200"/>
                        <a:ext cx="4351338" cy="506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670853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2060"/>
                </a:solidFill>
              </a:rPr>
              <a:t>C5a, C3a, C4a: „</a:t>
            </a:r>
            <a:r>
              <a:rPr lang="cs-CZ" dirty="0" err="1" smtClean="0">
                <a:solidFill>
                  <a:srgbClr val="002060"/>
                </a:solidFill>
              </a:rPr>
              <a:t>anafylatoxiny</a:t>
            </a:r>
            <a:r>
              <a:rPr lang="cs-CZ" dirty="0" smtClean="0">
                <a:solidFill>
                  <a:srgbClr val="002060"/>
                </a:solidFill>
              </a:rPr>
              <a:t>“</a:t>
            </a:r>
            <a:endParaRPr lang="cs-CZ" dirty="0">
              <a:solidFill>
                <a:srgbClr val="002060"/>
              </a:solidFill>
            </a:endParaRPr>
          </a:p>
        </p:txBody>
      </p:sp>
      <p:sp>
        <p:nvSpPr>
          <p:cNvPr id="4" name="TextovéPole 3"/>
          <p:cNvSpPr txBox="1"/>
          <p:nvPr/>
        </p:nvSpPr>
        <p:spPr>
          <a:xfrm>
            <a:off x="1775521" y="1772816"/>
            <a:ext cx="8568953" cy="3970318"/>
          </a:xfrm>
          <a:prstGeom prst="rect">
            <a:avLst/>
          </a:prstGeom>
          <a:noFill/>
        </p:spPr>
        <p:txBody>
          <a:bodyPr wrap="square" rtlCol="0">
            <a:spAutoFit/>
          </a:bodyPr>
          <a:lstStyle/>
          <a:p>
            <a:r>
              <a:rPr lang="cs-CZ" sz="2800" i="1" dirty="0">
                <a:solidFill>
                  <a:srgbClr val="C00000"/>
                </a:solidFill>
              </a:rPr>
              <a:t>C5a</a:t>
            </a:r>
            <a:r>
              <a:rPr lang="cs-CZ" sz="2800" i="1" dirty="0">
                <a:solidFill>
                  <a:srgbClr val="002060"/>
                </a:solidFill>
              </a:rPr>
              <a:t> je 20x účinnější než C3a a 2500x účinnější než C4a</a:t>
            </a:r>
          </a:p>
          <a:p>
            <a:endParaRPr lang="cs-CZ" sz="2800" dirty="0">
              <a:solidFill>
                <a:srgbClr val="002060"/>
              </a:solidFill>
            </a:endParaRPr>
          </a:p>
          <a:p>
            <a:r>
              <a:rPr lang="cs-CZ" sz="2800" dirty="0" err="1">
                <a:solidFill>
                  <a:srgbClr val="002060"/>
                </a:solidFill>
              </a:rPr>
              <a:t>degranulace</a:t>
            </a:r>
            <a:r>
              <a:rPr lang="cs-CZ" sz="2800" dirty="0">
                <a:solidFill>
                  <a:srgbClr val="002060"/>
                </a:solidFill>
              </a:rPr>
              <a:t> mastocytů a </a:t>
            </a:r>
            <a:r>
              <a:rPr lang="cs-CZ" sz="2800" dirty="0" err="1">
                <a:solidFill>
                  <a:srgbClr val="002060"/>
                </a:solidFill>
              </a:rPr>
              <a:t>basofilů</a:t>
            </a:r>
            <a:endParaRPr lang="cs-CZ" sz="2800" dirty="0">
              <a:solidFill>
                <a:srgbClr val="002060"/>
              </a:solidFill>
            </a:endParaRPr>
          </a:p>
          <a:p>
            <a:r>
              <a:rPr lang="cs-CZ" sz="2800" dirty="0" err="1">
                <a:solidFill>
                  <a:srgbClr val="002060"/>
                </a:solidFill>
              </a:rPr>
              <a:t>chemoatraktans</a:t>
            </a:r>
            <a:r>
              <a:rPr lang="cs-CZ" sz="2800" dirty="0">
                <a:solidFill>
                  <a:srgbClr val="002060"/>
                </a:solidFill>
              </a:rPr>
              <a:t> (hlavně </a:t>
            </a:r>
            <a:r>
              <a:rPr lang="cs-CZ" sz="2800" dirty="0" err="1">
                <a:solidFill>
                  <a:srgbClr val="002060"/>
                </a:solidFill>
              </a:rPr>
              <a:t>neutrofilů</a:t>
            </a:r>
            <a:r>
              <a:rPr lang="cs-CZ" sz="2800" dirty="0">
                <a:solidFill>
                  <a:srgbClr val="002060"/>
                </a:solidFill>
              </a:rPr>
              <a:t>)</a:t>
            </a:r>
          </a:p>
          <a:p>
            <a:r>
              <a:rPr lang="cs-CZ" sz="2800" dirty="0">
                <a:solidFill>
                  <a:srgbClr val="002060"/>
                </a:solidFill>
              </a:rPr>
              <a:t>zvyšují expresi CR3 na </a:t>
            </a:r>
            <a:r>
              <a:rPr lang="cs-CZ" sz="2800" dirty="0" err="1">
                <a:solidFill>
                  <a:srgbClr val="002060"/>
                </a:solidFill>
              </a:rPr>
              <a:t>neutrofilech</a:t>
            </a:r>
            <a:r>
              <a:rPr lang="cs-CZ" sz="2800" dirty="0">
                <a:solidFill>
                  <a:srgbClr val="002060"/>
                </a:solidFill>
              </a:rPr>
              <a:t> a ICAM-1 na endotelu</a:t>
            </a:r>
          </a:p>
          <a:p>
            <a:r>
              <a:rPr lang="cs-CZ" sz="2800" dirty="0">
                <a:solidFill>
                  <a:srgbClr val="002060"/>
                </a:solidFill>
              </a:rPr>
              <a:t>stimulace </a:t>
            </a:r>
            <a:r>
              <a:rPr lang="cs-CZ" sz="2800" dirty="0" err="1">
                <a:solidFill>
                  <a:srgbClr val="002060"/>
                </a:solidFill>
              </a:rPr>
              <a:t>degranulace</a:t>
            </a:r>
            <a:r>
              <a:rPr lang="cs-CZ" sz="2800" dirty="0">
                <a:solidFill>
                  <a:srgbClr val="002060"/>
                </a:solidFill>
              </a:rPr>
              <a:t> a respirační vzplanutí </a:t>
            </a:r>
            <a:r>
              <a:rPr lang="cs-CZ" sz="2800" dirty="0" err="1">
                <a:solidFill>
                  <a:srgbClr val="002060"/>
                </a:solidFill>
              </a:rPr>
              <a:t>neutrofilů</a:t>
            </a:r>
            <a:endParaRPr lang="cs-CZ" sz="2800" dirty="0">
              <a:solidFill>
                <a:srgbClr val="002060"/>
              </a:solidFill>
            </a:endParaRPr>
          </a:p>
          <a:p>
            <a:r>
              <a:rPr lang="cs-CZ" sz="2800" dirty="0">
                <a:solidFill>
                  <a:srgbClr val="002060"/>
                </a:solidFill>
              </a:rPr>
              <a:t>zvýšení exprese adhesivních molekul a makrofázích, </a:t>
            </a:r>
          </a:p>
          <a:p>
            <a:r>
              <a:rPr lang="cs-CZ" sz="2800" dirty="0">
                <a:solidFill>
                  <a:srgbClr val="002060"/>
                </a:solidFill>
              </a:rPr>
              <a:t>    zvýšení sekrece IL-1 a IL-6</a:t>
            </a:r>
          </a:p>
          <a:p>
            <a:r>
              <a:rPr lang="cs-CZ" sz="2800" dirty="0">
                <a:solidFill>
                  <a:srgbClr val="002060"/>
                </a:solidFill>
              </a:rPr>
              <a:t>stimulace proliferace aktivovaných lymfocytů T </a:t>
            </a:r>
          </a:p>
        </p:txBody>
      </p:sp>
    </p:spTree>
    <p:extLst>
      <p:ext uri="{BB962C8B-B14F-4D97-AF65-F5344CB8AC3E}">
        <p14:creationId xmlns:p14="http://schemas.microsoft.com/office/powerpoint/2010/main" val="17834871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solidFill>
                  <a:srgbClr val="C00000"/>
                </a:solidFill>
              </a:rPr>
              <a:t>Komplement a </a:t>
            </a:r>
            <a:r>
              <a:rPr lang="cs-CZ" sz="3600" b="1" dirty="0" err="1">
                <a:solidFill>
                  <a:srgbClr val="C00000"/>
                </a:solidFill>
              </a:rPr>
              <a:t>angiogenéze</a:t>
            </a:r>
            <a:endParaRPr lang="cs-CZ" sz="3600" b="1" dirty="0">
              <a:solidFill>
                <a:srgbClr val="C00000"/>
              </a:solidFill>
            </a:endParaRPr>
          </a:p>
        </p:txBody>
      </p:sp>
      <p:sp>
        <p:nvSpPr>
          <p:cNvPr id="3" name="Zástupný symbol pro obsah 2"/>
          <p:cNvSpPr>
            <a:spLocks noGrp="1"/>
          </p:cNvSpPr>
          <p:nvPr>
            <p:ph idx="1"/>
          </p:nvPr>
        </p:nvSpPr>
        <p:spPr>
          <a:xfrm>
            <a:off x="1847528" y="1600201"/>
            <a:ext cx="8363272" cy="4525963"/>
          </a:xfrm>
        </p:spPr>
        <p:txBody>
          <a:bodyPr>
            <a:normAutofit/>
          </a:bodyPr>
          <a:lstStyle/>
          <a:p>
            <a:r>
              <a:rPr lang="cs-CZ" b="1" dirty="0">
                <a:solidFill>
                  <a:srgbClr val="002060"/>
                </a:solidFill>
              </a:rPr>
              <a:t>Vaskulární endotelové růstové faktory (VEGF) a receptory pro ně (VEGFR) mají zásadní roli při tvorbě nových krevních cév i při jejich </a:t>
            </a:r>
            <a:r>
              <a:rPr lang="cs-CZ" b="1" dirty="0" err="1">
                <a:solidFill>
                  <a:srgbClr val="002060"/>
                </a:solidFill>
              </a:rPr>
              <a:t>remodelování</a:t>
            </a:r>
            <a:r>
              <a:rPr lang="cs-CZ" b="1" dirty="0">
                <a:solidFill>
                  <a:srgbClr val="002060"/>
                </a:solidFill>
              </a:rPr>
              <a:t>.</a:t>
            </a:r>
          </a:p>
          <a:p>
            <a:endParaRPr lang="cs-CZ" b="1" dirty="0">
              <a:solidFill>
                <a:srgbClr val="002060"/>
              </a:solidFill>
            </a:endParaRPr>
          </a:p>
          <a:p>
            <a:r>
              <a:rPr lang="cs-CZ" b="1" dirty="0">
                <a:solidFill>
                  <a:srgbClr val="002060"/>
                </a:solidFill>
              </a:rPr>
              <a:t>Jejich tvorbu ovlivňuje i komplementový systém, který může být terčem terapie  např. </a:t>
            </a:r>
            <a:r>
              <a:rPr lang="cs-CZ" b="1" dirty="0" err="1">
                <a:solidFill>
                  <a:srgbClr val="002060"/>
                </a:solidFill>
              </a:rPr>
              <a:t>makulární</a:t>
            </a:r>
            <a:r>
              <a:rPr lang="cs-CZ" b="1" dirty="0">
                <a:solidFill>
                  <a:srgbClr val="002060"/>
                </a:solidFill>
              </a:rPr>
              <a:t> degenerace závislé na věku, retinopatie </a:t>
            </a:r>
            <a:r>
              <a:rPr lang="cs-CZ" b="1" dirty="0" err="1">
                <a:solidFill>
                  <a:srgbClr val="002060"/>
                </a:solidFill>
              </a:rPr>
              <a:t>prematurity</a:t>
            </a:r>
            <a:r>
              <a:rPr lang="cs-CZ" b="1" dirty="0">
                <a:solidFill>
                  <a:srgbClr val="002060"/>
                </a:solidFill>
              </a:rPr>
              <a:t>, poruch intrauterinního vývoje plodu.</a:t>
            </a:r>
          </a:p>
        </p:txBody>
      </p:sp>
    </p:spTree>
    <p:extLst>
      <p:ext uri="{BB962C8B-B14F-4D97-AF65-F5344CB8AC3E}">
        <p14:creationId xmlns:p14="http://schemas.microsoft.com/office/powerpoint/2010/main" val="36475457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sz="2800" b="1" dirty="0">
                <a:solidFill>
                  <a:srgbClr val="002060"/>
                </a:solidFill>
                <a:latin typeface="Verdana" pitchFamily="34" charset="0"/>
              </a:rPr>
              <a:t>Komplement komplikuje graviditu</a:t>
            </a:r>
          </a:p>
        </p:txBody>
      </p:sp>
      <p:graphicFrame>
        <p:nvGraphicFramePr>
          <p:cNvPr id="34819" name="Object 3"/>
          <p:cNvGraphicFramePr>
            <a:graphicFrameLocks noGrp="1" noChangeAspect="1"/>
          </p:cNvGraphicFramePr>
          <p:nvPr>
            <p:ph idx="1"/>
          </p:nvPr>
        </p:nvGraphicFramePr>
        <p:xfrm>
          <a:off x="4079875" y="3644900"/>
          <a:ext cx="4191000" cy="2705100"/>
        </p:xfrm>
        <a:graphic>
          <a:graphicData uri="http://schemas.openxmlformats.org/presentationml/2006/ole">
            <mc:AlternateContent xmlns:mc="http://schemas.openxmlformats.org/markup-compatibility/2006">
              <mc:Choice xmlns:v="urn:schemas-microsoft-com:vml" Requires="v">
                <p:oleObj spid="_x0000_s5125" name="Fotografie" r:id="rId4" imgW="4191585" imgH="2704762" progId="MSPhotoEd.3">
                  <p:embed/>
                </p:oleObj>
              </mc:Choice>
              <mc:Fallback>
                <p:oleObj name="Fotografie" r:id="rId4" imgW="4191585" imgH="2704762" progId="MSPhotoEd.3">
                  <p:embed/>
                  <p:pic>
                    <p:nvPicPr>
                      <p:cNvPr id="3481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75" y="3644900"/>
                        <a:ext cx="4191000" cy="270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0" name="Text Box 5"/>
          <p:cNvSpPr txBox="1">
            <a:spLocks noChangeArrowheads="1"/>
          </p:cNvSpPr>
          <p:nvPr/>
        </p:nvSpPr>
        <p:spPr bwMode="auto">
          <a:xfrm>
            <a:off x="3071813" y="1412875"/>
            <a:ext cx="5903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accent2"/>
                </a:solidFill>
                <a:latin typeface="Verdana" pitchFamily="34" charset="0"/>
              </a:defRPr>
            </a:lvl1pPr>
            <a:lvl2pPr marL="742950" indent="-285750" eaLnBrk="0" hangingPunct="0">
              <a:defRPr sz="3200">
                <a:solidFill>
                  <a:schemeClr val="accent2"/>
                </a:solidFill>
                <a:latin typeface="Verdana" pitchFamily="34" charset="0"/>
              </a:defRPr>
            </a:lvl2pPr>
            <a:lvl3pPr marL="1143000" indent="-228600" eaLnBrk="0" hangingPunct="0">
              <a:defRPr sz="3200">
                <a:solidFill>
                  <a:schemeClr val="accent2"/>
                </a:solidFill>
                <a:latin typeface="Verdana" pitchFamily="34" charset="0"/>
              </a:defRPr>
            </a:lvl3pPr>
            <a:lvl4pPr marL="1600200" indent="-228600" eaLnBrk="0" hangingPunct="0">
              <a:defRPr sz="3200">
                <a:solidFill>
                  <a:schemeClr val="accent2"/>
                </a:solidFill>
                <a:latin typeface="Verdana" pitchFamily="34" charset="0"/>
              </a:defRPr>
            </a:lvl4pPr>
            <a:lvl5pPr marL="2057400" indent="-228600" eaLnBrk="0" hangingPunct="0">
              <a:defRPr sz="3200">
                <a:solidFill>
                  <a:schemeClr val="accent2"/>
                </a:solidFill>
                <a:latin typeface="Verdana" pitchFamily="34" charset="0"/>
              </a:defRPr>
            </a:lvl5pPr>
            <a:lvl6pPr marL="2514600" indent="-228600" eaLnBrk="0" fontAlgn="base" hangingPunct="0">
              <a:spcBef>
                <a:spcPct val="0"/>
              </a:spcBef>
              <a:spcAft>
                <a:spcPct val="0"/>
              </a:spcAft>
              <a:defRPr sz="3200">
                <a:solidFill>
                  <a:schemeClr val="accent2"/>
                </a:solidFill>
                <a:latin typeface="Verdana" pitchFamily="34" charset="0"/>
              </a:defRPr>
            </a:lvl6pPr>
            <a:lvl7pPr marL="2971800" indent="-228600" eaLnBrk="0" fontAlgn="base" hangingPunct="0">
              <a:spcBef>
                <a:spcPct val="0"/>
              </a:spcBef>
              <a:spcAft>
                <a:spcPct val="0"/>
              </a:spcAft>
              <a:defRPr sz="3200">
                <a:solidFill>
                  <a:schemeClr val="accent2"/>
                </a:solidFill>
                <a:latin typeface="Verdana" pitchFamily="34" charset="0"/>
              </a:defRPr>
            </a:lvl7pPr>
            <a:lvl8pPr marL="3429000" indent="-228600" eaLnBrk="0" fontAlgn="base" hangingPunct="0">
              <a:spcBef>
                <a:spcPct val="0"/>
              </a:spcBef>
              <a:spcAft>
                <a:spcPct val="0"/>
              </a:spcAft>
              <a:defRPr sz="3200">
                <a:solidFill>
                  <a:schemeClr val="accent2"/>
                </a:solidFill>
                <a:latin typeface="Verdana" pitchFamily="34" charset="0"/>
              </a:defRPr>
            </a:lvl8pPr>
            <a:lvl9pPr marL="3886200" indent="-228600" eaLnBrk="0" fontAlgn="base" hangingPunct="0">
              <a:spcBef>
                <a:spcPct val="0"/>
              </a:spcBef>
              <a:spcAft>
                <a:spcPct val="0"/>
              </a:spcAft>
              <a:defRPr sz="3200">
                <a:solidFill>
                  <a:schemeClr val="accent2"/>
                </a:solidFill>
                <a:latin typeface="Verdana" pitchFamily="34" charset="0"/>
              </a:defRPr>
            </a:lvl9pPr>
          </a:lstStyle>
          <a:p>
            <a:pPr algn="ctr" eaLnBrk="1" hangingPunct="1"/>
            <a:r>
              <a:rPr lang="cs-CZ" sz="1600" dirty="0"/>
              <a:t> </a:t>
            </a:r>
            <a:r>
              <a:rPr lang="cs-CZ" sz="1600" i="1" dirty="0">
                <a:solidFill>
                  <a:srgbClr val="002060"/>
                </a:solidFill>
              </a:rPr>
              <a:t>(</a:t>
            </a:r>
            <a:r>
              <a:rPr lang="cs-CZ" sz="1600" i="1" dirty="0" err="1">
                <a:solidFill>
                  <a:srgbClr val="002060"/>
                </a:solidFill>
              </a:rPr>
              <a:t>Girardi</a:t>
            </a:r>
            <a:r>
              <a:rPr lang="cs-CZ" sz="1600" i="1" dirty="0">
                <a:solidFill>
                  <a:srgbClr val="002060"/>
                </a:solidFill>
              </a:rPr>
              <a:t> G et al.:  J </a:t>
            </a:r>
            <a:r>
              <a:rPr lang="cs-CZ" sz="1600" i="1" dirty="0" err="1">
                <a:solidFill>
                  <a:srgbClr val="002060"/>
                </a:solidFill>
              </a:rPr>
              <a:t>exp</a:t>
            </a:r>
            <a:r>
              <a:rPr lang="cs-CZ" sz="1600" i="1" dirty="0">
                <a:solidFill>
                  <a:srgbClr val="002060"/>
                </a:solidFill>
              </a:rPr>
              <a:t> Med 2006</a:t>
            </a:r>
            <a:r>
              <a:rPr lang="en-US" sz="1600" i="1" dirty="0">
                <a:solidFill>
                  <a:srgbClr val="002060"/>
                </a:solidFill>
              </a:rPr>
              <a:t>;</a:t>
            </a:r>
            <a:r>
              <a:rPr lang="cs-CZ" sz="1600" i="1" dirty="0">
                <a:solidFill>
                  <a:srgbClr val="002060"/>
                </a:solidFill>
              </a:rPr>
              <a:t> 203: 2165-2175)</a:t>
            </a:r>
          </a:p>
        </p:txBody>
      </p:sp>
      <p:sp>
        <p:nvSpPr>
          <p:cNvPr id="34821" name="Text Box 6"/>
          <p:cNvSpPr txBox="1">
            <a:spLocks noChangeArrowheads="1"/>
          </p:cNvSpPr>
          <p:nvPr/>
        </p:nvSpPr>
        <p:spPr bwMode="auto">
          <a:xfrm>
            <a:off x="2063553" y="1844675"/>
            <a:ext cx="844887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accent2"/>
                </a:solidFill>
                <a:latin typeface="Verdana" pitchFamily="34" charset="0"/>
              </a:defRPr>
            </a:lvl1pPr>
            <a:lvl2pPr marL="742950" indent="-285750" eaLnBrk="0" hangingPunct="0">
              <a:defRPr sz="3200">
                <a:solidFill>
                  <a:schemeClr val="accent2"/>
                </a:solidFill>
                <a:latin typeface="Verdana" pitchFamily="34" charset="0"/>
              </a:defRPr>
            </a:lvl2pPr>
            <a:lvl3pPr marL="1143000" indent="-228600" eaLnBrk="0" hangingPunct="0">
              <a:defRPr sz="3200">
                <a:solidFill>
                  <a:schemeClr val="accent2"/>
                </a:solidFill>
                <a:latin typeface="Verdana" pitchFamily="34" charset="0"/>
              </a:defRPr>
            </a:lvl3pPr>
            <a:lvl4pPr marL="1600200" indent="-228600" eaLnBrk="0" hangingPunct="0">
              <a:defRPr sz="3200">
                <a:solidFill>
                  <a:schemeClr val="accent2"/>
                </a:solidFill>
                <a:latin typeface="Verdana" pitchFamily="34" charset="0"/>
              </a:defRPr>
            </a:lvl4pPr>
            <a:lvl5pPr marL="2057400" indent="-228600" eaLnBrk="0" hangingPunct="0">
              <a:defRPr sz="3200">
                <a:solidFill>
                  <a:schemeClr val="accent2"/>
                </a:solidFill>
                <a:latin typeface="Verdana" pitchFamily="34" charset="0"/>
              </a:defRPr>
            </a:lvl5pPr>
            <a:lvl6pPr marL="2514600" indent="-228600" eaLnBrk="0" fontAlgn="base" hangingPunct="0">
              <a:spcBef>
                <a:spcPct val="0"/>
              </a:spcBef>
              <a:spcAft>
                <a:spcPct val="0"/>
              </a:spcAft>
              <a:defRPr sz="3200">
                <a:solidFill>
                  <a:schemeClr val="accent2"/>
                </a:solidFill>
                <a:latin typeface="Verdana" pitchFamily="34" charset="0"/>
              </a:defRPr>
            </a:lvl6pPr>
            <a:lvl7pPr marL="2971800" indent="-228600" eaLnBrk="0" fontAlgn="base" hangingPunct="0">
              <a:spcBef>
                <a:spcPct val="0"/>
              </a:spcBef>
              <a:spcAft>
                <a:spcPct val="0"/>
              </a:spcAft>
              <a:defRPr sz="3200">
                <a:solidFill>
                  <a:schemeClr val="accent2"/>
                </a:solidFill>
                <a:latin typeface="Verdana" pitchFamily="34" charset="0"/>
              </a:defRPr>
            </a:lvl7pPr>
            <a:lvl8pPr marL="3429000" indent="-228600" eaLnBrk="0" fontAlgn="base" hangingPunct="0">
              <a:spcBef>
                <a:spcPct val="0"/>
              </a:spcBef>
              <a:spcAft>
                <a:spcPct val="0"/>
              </a:spcAft>
              <a:defRPr sz="3200">
                <a:solidFill>
                  <a:schemeClr val="accent2"/>
                </a:solidFill>
                <a:latin typeface="Verdana" pitchFamily="34" charset="0"/>
              </a:defRPr>
            </a:lvl8pPr>
            <a:lvl9pPr marL="3886200" indent="-228600" eaLnBrk="0" fontAlgn="base" hangingPunct="0">
              <a:spcBef>
                <a:spcPct val="0"/>
              </a:spcBef>
              <a:spcAft>
                <a:spcPct val="0"/>
              </a:spcAft>
              <a:defRPr sz="3200">
                <a:solidFill>
                  <a:schemeClr val="accent2"/>
                </a:solidFill>
                <a:latin typeface="Verdana" pitchFamily="34" charset="0"/>
              </a:defRPr>
            </a:lvl9pPr>
          </a:lstStyle>
          <a:p>
            <a:pPr eaLnBrk="1" hangingPunct="1"/>
            <a:r>
              <a:rPr lang="cs-CZ" sz="2000" b="1" dirty="0">
                <a:solidFill>
                  <a:srgbClr val="002060"/>
                </a:solidFill>
              </a:rPr>
              <a:t>Porucha vývoje placenty vedoucí k potratu nebo k omezení intrauterinního růstu plodu může být způsobena nadměrnou aktivací komplementového systému : </a:t>
            </a:r>
            <a:r>
              <a:rPr lang="cs-CZ" sz="2000" b="1" dirty="0">
                <a:solidFill>
                  <a:srgbClr val="C00000"/>
                </a:solidFill>
              </a:rPr>
              <a:t>C5a  vede k </a:t>
            </a:r>
            <a:r>
              <a:rPr lang="cs-CZ" sz="2000" b="1" dirty="0" err="1">
                <a:solidFill>
                  <a:srgbClr val="C00000"/>
                </a:solidFill>
              </a:rPr>
              <a:t>dysregulaci</a:t>
            </a:r>
            <a:r>
              <a:rPr lang="cs-CZ" sz="2000" b="1" dirty="0">
                <a:solidFill>
                  <a:srgbClr val="C00000"/>
                </a:solidFill>
              </a:rPr>
              <a:t> angiogenních faktorů </a:t>
            </a:r>
            <a:r>
              <a:rPr lang="cs-CZ" sz="2000" b="1" dirty="0">
                <a:solidFill>
                  <a:srgbClr val="002060"/>
                </a:solidFill>
              </a:rPr>
              <a:t>(funkční deficience VEGF a zvýšení koncentrace sVEGFR-1). </a:t>
            </a:r>
          </a:p>
        </p:txBody>
      </p:sp>
    </p:spTree>
    <p:extLst>
      <p:ext uri="{BB962C8B-B14F-4D97-AF65-F5344CB8AC3E}">
        <p14:creationId xmlns:p14="http://schemas.microsoft.com/office/powerpoint/2010/main" val="35229303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cs-CZ" sz="2700" dirty="0">
                <a:solidFill>
                  <a:srgbClr val="002060"/>
                </a:solidFill>
                <a:latin typeface="Tahoma" pitchFamily="34" charset="0"/>
              </a:rPr>
              <a:t>Komplement v </a:t>
            </a:r>
            <a:r>
              <a:rPr lang="cs-CZ" sz="2700" dirty="0" err="1">
                <a:solidFill>
                  <a:srgbClr val="002060"/>
                </a:solidFill>
                <a:latin typeface="Tahoma" pitchFamily="34" charset="0"/>
              </a:rPr>
              <a:t>patogenéze</a:t>
            </a:r>
            <a:r>
              <a:rPr lang="cs-CZ" sz="2700" dirty="0">
                <a:solidFill>
                  <a:srgbClr val="002060"/>
                </a:solidFill>
                <a:latin typeface="Tahoma" pitchFamily="34" charset="0"/>
              </a:rPr>
              <a:t> chorob</a:t>
            </a:r>
            <a:r>
              <a:rPr lang="cs-CZ" dirty="0">
                <a:solidFill>
                  <a:srgbClr val="002060"/>
                </a:solidFill>
                <a:latin typeface="Arial Unicode MS" pitchFamily="34" charset="-128"/>
              </a:rPr>
              <a:t> </a:t>
            </a:r>
          </a:p>
        </p:txBody>
      </p:sp>
      <p:sp>
        <p:nvSpPr>
          <p:cNvPr id="131075" name="Rectangle 3"/>
          <p:cNvSpPr>
            <a:spLocks noGrp="1" noChangeArrowheads="1"/>
          </p:cNvSpPr>
          <p:nvPr>
            <p:ph type="body" idx="1"/>
          </p:nvPr>
        </p:nvSpPr>
        <p:spPr>
          <a:xfrm>
            <a:off x="3009900" y="2187181"/>
            <a:ext cx="6172200" cy="3268265"/>
          </a:xfrm>
        </p:spPr>
        <p:txBody>
          <a:bodyPr>
            <a:normAutofit fontScale="85000" lnSpcReduction="20000"/>
          </a:bodyPr>
          <a:lstStyle/>
          <a:p>
            <a:r>
              <a:rPr lang="cs-CZ" dirty="0">
                <a:latin typeface="Tahoma" pitchFamily="34" charset="0"/>
              </a:rPr>
              <a:t>Deficience funkčních proteinů C-systému</a:t>
            </a:r>
          </a:p>
          <a:p>
            <a:r>
              <a:rPr lang="cs-CZ" dirty="0">
                <a:latin typeface="Tahoma" pitchFamily="34" charset="0"/>
              </a:rPr>
              <a:t>Poruchy regulace aktivace C-systému</a:t>
            </a:r>
          </a:p>
          <a:p>
            <a:r>
              <a:rPr lang="cs-CZ" dirty="0">
                <a:latin typeface="Tahoma" pitchFamily="34" charset="0"/>
              </a:rPr>
              <a:t>Persistentní aktivace C-systému</a:t>
            </a:r>
          </a:p>
          <a:p>
            <a:r>
              <a:rPr lang="cs-CZ" dirty="0">
                <a:latin typeface="Tahoma" pitchFamily="34" charset="0"/>
              </a:rPr>
              <a:t>Únik mikroorganismů před účinky komplementu</a:t>
            </a:r>
          </a:p>
          <a:p>
            <a:r>
              <a:rPr lang="cs-CZ" dirty="0">
                <a:latin typeface="Tahoma" pitchFamily="34" charset="0"/>
              </a:rPr>
              <a:t>Nefunkčnost C-systému u maligních procesů</a:t>
            </a:r>
          </a:p>
          <a:p>
            <a:r>
              <a:rPr lang="cs-CZ" dirty="0">
                <a:latin typeface="Tahoma" pitchFamily="34" charset="0"/>
              </a:rPr>
              <a:t>CR jsou receptory i pro mikroorganismy a viry </a:t>
            </a:r>
          </a:p>
        </p:txBody>
      </p:sp>
    </p:spTree>
    <p:extLst>
      <p:ext uri="{BB962C8B-B14F-4D97-AF65-F5344CB8AC3E}">
        <p14:creationId xmlns:p14="http://schemas.microsoft.com/office/powerpoint/2010/main" val="2190211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631504" y="620713"/>
            <a:ext cx="8784976" cy="5505450"/>
          </a:xfrm>
        </p:spPr>
        <p:txBody>
          <a:bodyPr/>
          <a:lstStyle/>
          <a:p>
            <a:pPr eaLnBrk="1" hangingPunct="1">
              <a:buFontTx/>
              <a:buNone/>
            </a:pPr>
            <a:r>
              <a:rPr lang="cs-CZ" dirty="0" smtClean="0">
                <a:solidFill>
                  <a:schemeClr val="accent2"/>
                </a:solidFill>
                <a:latin typeface="Tahoma" pitchFamily="34" charset="0"/>
              </a:rPr>
              <a:t>  </a:t>
            </a:r>
          </a:p>
          <a:p>
            <a:pPr eaLnBrk="1" hangingPunct="1">
              <a:buFontTx/>
              <a:buNone/>
            </a:pPr>
            <a:endParaRPr lang="cs-CZ" dirty="0" smtClean="0">
              <a:solidFill>
                <a:schemeClr val="accent2"/>
              </a:solidFill>
              <a:latin typeface="Tahoma" pitchFamily="34" charset="0"/>
            </a:endParaRPr>
          </a:p>
          <a:p>
            <a:pPr eaLnBrk="1" hangingPunct="1">
              <a:buFontTx/>
              <a:buNone/>
            </a:pPr>
            <a:r>
              <a:rPr lang="cs-CZ" b="1" i="1" dirty="0" smtClean="0">
                <a:solidFill>
                  <a:srgbClr val="002060"/>
                </a:solidFill>
                <a:latin typeface="Tahoma" pitchFamily="34" charset="0"/>
              </a:rPr>
              <a:t>          Jedním z nejvýznamnějších objevů </a:t>
            </a:r>
          </a:p>
          <a:p>
            <a:pPr eaLnBrk="1" hangingPunct="1">
              <a:buFontTx/>
              <a:buNone/>
            </a:pPr>
            <a:r>
              <a:rPr lang="cs-CZ" b="1" i="1" dirty="0" smtClean="0">
                <a:solidFill>
                  <a:srgbClr val="002060"/>
                </a:solidFill>
                <a:latin typeface="Tahoma" pitchFamily="34" charset="0"/>
              </a:rPr>
              <a:t>v imunologii je průkaz a charakterizace </a:t>
            </a:r>
          </a:p>
          <a:p>
            <a:pPr eaLnBrk="1" hangingPunct="1">
              <a:buFontTx/>
              <a:buNone/>
            </a:pPr>
            <a:r>
              <a:rPr lang="cs-CZ" b="1" i="1" dirty="0" smtClean="0">
                <a:solidFill>
                  <a:srgbClr val="002060"/>
                </a:solidFill>
                <a:latin typeface="Tahoma" pitchFamily="34" charset="0"/>
              </a:rPr>
              <a:t>receptorů („senzorů“), </a:t>
            </a:r>
            <a:r>
              <a:rPr lang="cs-CZ" b="1" i="1" dirty="0" err="1" smtClean="0">
                <a:solidFill>
                  <a:srgbClr val="002060"/>
                </a:solidFill>
                <a:latin typeface="Tahoma" pitchFamily="34" charset="0"/>
              </a:rPr>
              <a:t>zakodovaných</a:t>
            </a:r>
            <a:r>
              <a:rPr lang="cs-CZ" b="1" i="1" dirty="0" smtClean="0">
                <a:solidFill>
                  <a:srgbClr val="002060"/>
                </a:solidFill>
                <a:latin typeface="Tahoma" pitchFamily="34" charset="0"/>
              </a:rPr>
              <a:t> </a:t>
            </a:r>
          </a:p>
          <a:p>
            <a:pPr eaLnBrk="1" hangingPunct="1">
              <a:buFontTx/>
              <a:buNone/>
            </a:pPr>
            <a:r>
              <a:rPr lang="cs-CZ" b="1" i="1" dirty="0" smtClean="0">
                <a:solidFill>
                  <a:srgbClr val="002060"/>
                </a:solidFill>
                <a:latin typeface="Tahoma" pitchFamily="34" charset="0"/>
              </a:rPr>
              <a:t>v zárodečné linii.</a:t>
            </a:r>
          </a:p>
          <a:p>
            <a:pPr eaLnBrk="1" hangingPunct="1">
              <a:buFontTx/>
              <a:buNone/>
            </a:pPr>
            <a:endParaRPr lang="cs-CZ" i="1" dirty="0" smtClean="0">
              <a:solidFill>
                <a:srgbClr val="002060"/>
              </a:solidFill>
              <a:latin typeface="Tahoma" pitchFamily="34" charset="0"/>
            </a:endParaRPr>
          </a:p>
          <a:p>
            <a:pPr eaLnBrk="1" hangingPunct="1">
              <a:buFontTx/>
              <a:buNone/>
            </a:pPr>
            <a:r>
              <a:rPr lang="cs-CZ" sz="3600" dirty="0">
                <a:solidFill>
                  <a:srgbClr val="002060"/>
                </a:solidFill>
                <a:latin typeface="Tahoma" pitchFamily="34" charset="0"/>
              </a:rPr>
              <a:t>   </a:t>
            </a:r>
            <a:r>
              <a:rPr lang="cs-CZ" sz="3600" dirty="0" err="1">
                <a:solidFill>
                  <a:srgbClr val="C00000"/>
                </a:solidFill>
                <a:latin typeface="Tahoma" pitchFamily="34" charset="0"/>
              </a:rPr>
              <a:t>Pattern</a:t>
            </a:r>
            <a:r>
              <a:rPr lang="cs-CZ" sz="3600" dirty="0">
                <a:solidFill>
                  <a:srgbClr val="C00000"/>
                </a:solidFill>
                <a:latin typeface="Tahoma" pitchFamily="34" charset="0"/>
              </a:rPr>
              <a:t> – </a:t>
            </a:r>
            <a:r>
              <a:rPr lang="cs-CZ" sz="3600" dirty="0" err="1">
                <a:solidFill>
                  <a:srgbClr val="C00000"/>
                </a:solidFill>
                <a:latin typeface="Tahoma" pitchFamily="34" charset="0"/>
              </a:rPr>
              <a:t>recognition</a:t>
            </a:r>
            <a:r>
              <a:rPr lang="cs-CZ" sz="3600" dirty="0">
                <a:solidFill>
                  <a:srgbClr val="C00000"/>
                </a:solidFill>
                <a:latin typeface="Tahoma" pitchFamily="34" charset="0"/>
              </a:rPr>
              <a:t> </a:t>
            </a:r>
            <a:r>
              <a:rPr lang="cs-CZ" sz="3600" dirty="0" err="1">
                <a:solidFill>
                  <a:srgbClr val="C00000"/>
                </a:solidFill>
                <a:latin typeface="Tahoma" pitchFamily="34" charset="0"/>
              </a:rPr>
              <a:t>receptors</a:t>
            </a:r>
            <a:r>
              <a:rPr lang="cs-CZ" sz="3600" dirty="0">
                <a:solidFill>
                  <a:srgbClr val="C00000"/>
                </a:solidFill>
                <a:latin typeface="Tahoma" pitchFamily="34" charset="0"/>
              </a:rPr>
              <a:t> (PRR)</a:t>
            </a:r>
          </a:p>
        </p:txBody>
      </p:sp>
    </p:spTree>
    <p:extLst>
      <p:ext uri="{BB962C8B-B14F-4D97-AF65-F5344CB8AC3E}">
        <p14:creationId xmlns:p14="http://schemas.microsoft.com/office/powerpoint/2010/main" val="14995952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cs-CZ" sz="2700" dirty="0">
                <a:solidFill>
                  <a:srgbClr val="002060"/>
                </a:solidFill>
                <a:latin typeface="Tahoma" pitchFamily="34" charset="0"/>
              </a:rPr>
              <a:t>Vrozené deficience C-systému</a:t>
            </a:r>
            <a:br>
              <a:rPr lang="cs-CZ" sz="2700" dirty="0">
                <a:solidFill>
                  <a:srgbClr val="002060"/>
                </a:solidFill>
                <a:latin typeface="Tahoma" pitchFamily="34" charset="0"/>
              </a:rPr>
            </a:br>
            <a:r>
              <a:rPr lang="cs-CZ" sz="1800" dirty="0">
                <a:solidFill>
                  <a:srgbClr val="002060"/>
                </a:solidFill>
                <a:latin typeface="Tahoma" pitchFamily="34" charset="0"/>
              </a:rPr>
              <a:t>(</a:t>
            </a:r>
            <a:r>
              <a:rPr lang="cs-CZ" sz="1800" dirty="0" err="1">
                <a:solidFill>
                  <a:srgbClr val="002060"/>
                </a:solidFill>
                <a:latin typeface="Tahoma" pitchFamily="34" charset="0"/>
              </a:rPr>
              <a:t>Speth</a:t>
            </a:r>
            <a:r>
              <a:rPr lang="cs-CZ" sz="1800" dirty="0">
                <a:solidFill>
                  <a:srgbClr val="002060"/>
                </a:solidFill>
                <a:latin typeface="Tahoma" pitchFamily="34" charset="0"/>
              </a:rPr>
              <a:t> C et al, 2008)</a:t>
            </a:r>
            <a:endParaRPr lang="cs-CZ" sz="2700" dirty="0">
              <a:solidFill>
                <a:srgbClr val="002060"/>
              </a:solidFill>
              <a:latin typeface="Tahoma" pitchFamily="34" charset="0"/>
            </a:endParaRPr>
          </a:p>
        </p:txBody>
      </p:sp>
      <p:sp>
        <p:nvSpPr>
          <p:cNvPr id="129027" name="Rectangle 3"/>
          <p:cNvSpPr>
            <a:spLocks noGrp="1" noChangeArrowheads="1"/>
          </p:cNvSpPr>
          <p:nvPr>
            <p:ph type="body" idx="1"/>
          </p:nvPr>
        </p:nvSpPr>
        <p:spPr/>
        <p:txBody>
          <a:bodyPr>
            <a:normAutofit/>
          </a:bodyPr>
          <a:lstStyle/>
          <a:p>
            <a:pPr>
              <a:buFont typeface="Wingdings" pitchFamily="2" charset="2"/>
              <a:buNone/>
            </a:pPr>
            <a:endParaRPr lang="cs-CZ" sz="1800" dirty="0">
              <a:latin typeface="Tahoma" pitchFamily="34" charset="0"/>
            </a:endParaRPr>
          </a:p>
          <a:p>
            <a:pPr>
              <a:buFont typeface="Wingdings" pitchFamily="2" charset="2"/>
              <a:buNone/>
            </a:pPr>
            <a:r>
              <a:rPr lang="cs-CZ" sz="1800" dirty="0">
                <a:latin typeface="Tahoma" pitchFamily="34" charset="0"/>
              </a:rPr>
              <a:t>C1        (SLE, bakteriální infekce)            50-100</a:t>
            </a:r>
          </a:p>
          <a:p>
            <a:pPr>
              <a:buFont typeface="Wingdings" pitchFamily="2" charset="2"/>
              <a:buNone/>
            </a:pPr>
            <a:r>
              <a:rPr lang="cs-CZ" sz="1800" dirty="0">
                <a:latin typeface="Tahoma" pitchFamily="34" charset="0"/>
              </a:rPr>
              <a:t>C4        (SLE, bakteriální infekce)            20-50</a:t>
            </a:r>
          </a:p>
          <a:p>
            <a:pPr>
              <a:buFont typeface="Wingdings" pitchFamily="2" charset="2"/>
              <a:buNone/>
            </a:pPr>
            <a:r>
              <a:rPr lang="cs-CZ" sz="1800" dirty="0">
                <a:solidFill>
                  <a:srgbClr val="C00000"/>
                </a:solidFill>
                <a:latin typeface="Tahoma" pitchFamily="34" charset="0"/>
              </a:rPr>
              <a:t>C2        (SLE, bakteriální infekce) </a:t>
            </a:r>
            <a:r>
              <a:rPr lang="en-US" sz="1800" dirty="0">
                <a:solidFill>
                  <a:srgbClr val="C00000"/>
                </a:solidFill>
                <a:latin typeface="Tahoma" pitchFamily="34" charset="0"/>
              </a:rPr>
              <a:t>      </a:t>
            </a:r>
            <a:r>
              <a:rPr lang="cs-CZ" sz="1800" dirty="0">
                <a:solidFill>
                  <a:srgbClr val="C00000"/>
                </a:solidFill>
                <a:latin typeface="Tahoma" pitchFamily="34" charset="0"/>
              </a:rPr>
              <a:t> </a:t>
            </a:r>
            <a:r>
              <a:rPr lang="en-US" sz="1800" dirty="0">
                <a:solidFill>
                  <a:srgbClr val="C00000"/>
                </a:solidFill>
                <a:latin typeface="Tahoma" pitchFamily="34" charset="0"/>
              </a:rPr>
              <a:t>&gt;</a:t>
            </a:r>
            <a:r>
              <a:rPr lang="cs-CZ" sz="1800" dirty="0">
                <a:solidFill>
                  <a:srgbClr val="C00000"/>
                </a:solidFill>
                <a:latin typeface="Tahoma" pitchFamily="34" charset="0"/>
              </a:rPr>
              <a:t>  1000</a:t>
            </a:r>
          </a:p>
          <a:p>
            <a:pPr>
              <a:buFont typeface="Wingdings" pitchFamily="2" charset="2"/>
              <a:buNone/>
            </a:pPr>
            <a:r>
              <a:rPr lang="cs-CZ" sz="1800" dirty="0">
                <a:latin typeface="Tahoma" pitchFamily="34" charset="0"/>
              </a:rPr>
              <a:t>C3        (bakteriální infekce)                    20-50</a:t>
            </a:r>
          </a:p>
          <a:p>
            <a:pPr>
              <a:buFont typeface="Wingdings" pitchFamily="2" charset="2"/>
              <a:buNone/>
            </a:pPr>
            <a:r>
              <a:rPr lang="cs-CZ" sz="1800" u="sng" dirty="0">
                <a:solidFill>
                  <a:srgbClr val="C00000"/>
                </a:solidFill>
                <a:latin typeface="Tahoma" pitchFamily="34" charset="0"/>
              </a:rPr>
              <a:t>C1-INH  (hereditární </a:t>
            </a:r>
            <a:r>
              <a:rPr lang="cs-CZ" sz="1800" u="sng" dirty="0" err="1">
                <a:solidFill>
                  <a:srgbClr val="C00000"/>
                </a:solidFill>
                <a:latin typeface="Tahoma" pitchFamily="34" charset="0"/>
              </a:rPr>
              <a:t>angioedém</a:t>
            </a:r>
            <a:r>
              <a:rPr lang="cs-CZ" sz="1800" u="sng" dirty="0">
                <a:solidFill>
                  <a:srgbClr val="C00000"/>
                </a:solidFill>
                <a:latin typeface="Tahoma" pitchFamily="34" charset="0"/>
              </a:rPr>
              <a:t>)        </a:t>
            </a:r>
            <a:r>
              <a:rPr lang="en-US" sz="1800" u="sng" dirty="0">
                <a:solidFill>
                  <a:srgbClr val="C00000"/>
                </a:solidFill>
                <a:latin typeface="Tahoma" pitchFamily="34" charset="0"/>
              </a:rPr>
              <a:t>&gt; </a:t>
            </a:r>
            <a:r>
              <a:rPr lang="cs-CZ" sz="1800" u="sng" dirty="0">
                <a:solidFill>
                  <a:srgbClr val="C00000"/>
                </a:solidFill>
                <a:latin typeface="Tahoma" pitchFamily="34" charset="0"/>
              </a:rPr>
              <a:t>10 000</a:t>
            </a:r>
          </a:p>
          <a:p>
            <a:pPr>
              <a:buFont typeface="Wingdings" pitchFamily="2" charset="2"/>
              <a:buNone/>
            </a:pPr>
            <a:r>
              <a:rPr lang="cs-CZ" sz="1800" dirty="0">
                <a:latin typeface="Tahoma" pitchFamily="34" charset="0"/>
              </a:rPr>
              <a:t>B                                                            0 </a:t>
            </a:r>
          </a:p>
          <a:p>
            <a:pPr>
              <a:buFont typeface="Wingdings" pitchFamily="2" charset="2"/>
              <a:buNone/>
            </a:pPr>
            <a:r>
              <a:rPr lang="cs-CZ" sz="1800" dirty="0">
                <a:latin typeface="Tahoma" pitchFamily="34" charset="0"/>
              </a:rPr>
              <a:t>D         (bakteriální infekce)                 </a:t>
            </a:r>
            <a:r>
              <a:rPr lang="en-US" sz="1800" dirty="0">
                <a:latin typeface="Tahoma" pitchFamily="34" charset="0"/>
              </a:rPr>
              <a:t>&lt;   </a:t>
            </a:r>
            <a:r>
              <a:rPr lang="cs-CZ" sz="1800" dirty="0">
                <a:latin typeface="Tahoma" pitchFamily="34" charset="0"/>
              </a:rPr>
              <a:t>5</a:t>
            </a:r>
          </a:p>
          <a:p>
            <a:pPr>
              <a:buFont typeface="Wingdings" pitchFamily="2" charset="2"/>
              <a:buNone/>
            </a:pPr>
            <a:r>
              <a:rPr lang="cs-CZ" sz="1800" dirty="0">
                <a:latin typeface="Tahoma" pitchFamily="34" charset="0"/>
              </a:rPr>
              <a:t>P          (meningokokové infekce)      </a:t>
            </a:r>
            <a:r>
              <a:rPr lang="en-US" sz="1800" dirty="0">
                <a:latin typeface="Tahoma" pitchFamily="34" charset="0"/>
              </a:rPr>
              <a:t> </a:t>
            </a:r>
            <a:r>
              <a:rPr lang="cs-CZ" sz="1800" dirty="0">
                <a:latin typeface="Tahoma" pitchFamily="34" charset="0"/>
              </a:rPr>
              <a:t>  </a:t>
            </a:r>
            <a:r>
              <a:rPr lang="en-US" sz="1800" dirty="0">
                <a:latin typeface="Tahoma" pitchFamily="34" charset="0"/>
              </a:rPr>
              <a:t>&gt;</a:t>
            </a:r>
            <a:r>
              <a:rPr lang="cs-CZ" sz="1800" dirty="0">
                <a:latin typeface="Tahoma" pitchFamily="34" charset="0"/>
              </a:rPr>
              <a:t> 100</a:t>
            </a:r>
          </a:p>
        </p:txBody>
      </p:sp>
    </p:spTree>
    <p:extLst>
      <p:ext uri="{BB962C8B-B14F-4D97-AF65-F5344CB8AC3E}">
        <p14:creationId xmlns:p14="http://schemas.microsoft.com/office/powerpoint/2010/main" val="20188719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cs-CZ" sz="2700" dirty="0">
                <a:solidFill>
                  <a:srgbClr val="002060"/>
                </a:solidFill>
                <a:latin typeface="Tahoma" pitchFamily="34" charset="0"/>
              </a:rPr>
              <a:t>Vrozené deficience C-systému</a:t>
            </a:r>
            <a:br>
              <a:rPr lang="cs-CZ" sz="2700" dirty="0">
                <a:solidFill>
                  <a:srgbClr val="002060"/>
                </a:solidFill>
                <a:latin typeface="Tahoma" pitchFamily="34" charset="0"/>
              </a:rPr>
            </a:br>
            <a:r>
              <a:rPr lang="cs-CZ" sz="1800" dirty="0">
                <a:solidFill>
                  <a:srgbClr val="002060"/>
                </a:solidFill>
                <a:latin typeface="Tahoma" pitchFamily="34" charset="0"/>
              </a:rPr>
              <a:t>(</a:t>
            </a:r>
            <a:r>
              <a:rPr lang="cs-CZ" sz="1800" dirty="0" err="1">
                <a:solidFill>
                  <a:srgbClr val="002060"/>
                </a:solidFill>
                <a:latin typeface="Tahoma" pitchFamily="34" charset="0"/>
              </a:rPr>
              <a:t>Speth</a:t>
            </a:r>
            <a:r>
              <a:rPr lang="cs-CZ" sz="1800" dirty="0">
                <a:solidFill>
                  <a:srgbClr val="002060"/>
                </a:solidFill>
                <a:latin typeface="Tahoma" pitchFamily="34" charset="0"/>
              </a:rPr>
              <a:t> C et al, 2008)</a:t>
            </a:r>
          </a:p>
        </p:txBody>
      </p:sp>
      <p:sp>
        <p:nvSpPr>
          <p:cNvPr id="130051" name="Rectangle 3"/>
          <p:cNvSpPr>
            <a:spLocks noGrp="1" noChangeArrowheads="1"/>
          </p:cNvSpPr>
          <p:nvPr>
            <p:ph type="body" idx="1"/>
          </p:nvPr>
        </p:nvSpPr>
        <p:spPr>
          <a:xfrm>
            <a:off x="3017658" y="1970839"/>
            <a:ext cx="6172200" cy="3394472"/>
          </a:xfrm>
        </p:spPr>
        <p:txBody>
          <a:bodyPr>
            <a:normAutofit fontScale="92500" lnSpcReduction="10000"/>
          </a:bodyPr>
          <a:lstStyle/>
          <a:p>
            <a:pPr>
              <a:lnSpc>
                <a:spcPct val="90000"/>
              </a:lnSpc>
              <a:buFont typeface="Wingdings" pitchFamily="2" charset="2"/>
              <a:buNone/>
            </a:pPr>
            <a:endParaRPr lang="cs-CZ" sz="1800" dirty="0">
              <a:latin typeface="Tahoma" pitchFamily="34" charset="0"/>
            </a:endParaRPr>
          </a:p>
          <a:p>
            <a:pPr>
              <a:lnSpc>
                <a:spcPct val="90000"/>
              </a:lnSpc>
              <a:buFont typeface="Wingdings" pitchFamily="2" charset="2"/>
              <a:buNone/>
            </a:pPr>
            <a:r>
              <a:rPr lang="cs-CZ" sz="1800" dirty="0">
                <a:solidFill>
                  <a:srgbClr val="C00000"/>
                </a:solidFill>
                <a:latin typeface="Tahoma" pitchFamily="34" charset="0"/>
              </a:rPr>
              <a:t>H  (meningokokové infekce                             </a:t>
            </a:r>
            <a:r>
              <a:rPr lang="en-US" sz="1800" dirty="0">
                <a:solidFill>
                  <a:srgbClr val="C00000"/>
                </a:solidFill>
                <a:latin typeface="Tahoma" pitchFamily="34" charset="0"/>
              </a:rPr>
              <a:t>&gt;</a:t>
            </a:r>
            <a:r>
              <a:rPr lang="cs-CZ" sz="1800" dirty="0">
                <a:solidFill>
                  <a:srgbClr val="C00000"/>
                </a:solidFill>
                <a:latin typeface="Tahoma" pitchFamily="34" charset="0"/>
              </a:rPr>
              <a:t>100</a:t>
            </a:r>
          </a:p>
          <a:p>
            <a:pPr>
              <a:lnSpc>
                <a:spcPct val="90000"/>
              </a:lnSpc>
              <a:buFont typeface="Wingdings" pitchFamily="2" charset="2"/>
              <a:buNone/>
            </a:pPr>
            <a:r>
              <a:rPr lang="cs-CZ" sz="1800" dirty="0">
                <a:solidFill>
                  <a:srgbClr val="C00000"/>
                </a:solidFill>
                <a:latin typeface="Tahoma" pitchFamily="34" charset="0"/>
              </a:rPr>
              <a:t>     glomerulonefritis MPGN II </a:t>
            </a:r>
          </a:p>
          <a:p>
            <a:pPr>
              <a:lnSpc>
                <a:spcPct val="90000"/>
              </a:lnSpc>
              <a:buFont typeface="Wingdings" pitchFamily="2" charset="2"/>
              <a:buNone/>
            </a:pPr>
            <a:r>
              <a:rPr lang="cs-CZ" sz="1800" dirty="0">
                <a:solidFill>
                  <a:srgbClr val="C00000"/>
                </a:solidFill>
                <a:latin typeface="Tahoma" pitchFamily="34" charset="0"/>
              </a:rPr>
              <a:t>     atypický hemolytický uremický syndrom,  </a:t>
            </a:r>
          </a:p>
          <a:p>
            <a:pPr>
              <a:lnSpc>
                <a:spcPct val="90000"/>
              </a:lnSpc>
              <a:buFont typeface="Wingdings" pitchFamily="2" charset="2"/>
              <a:buNone/>
            </a:pPr>
            <a:r>
              <a:rPr lang="cs-CZ" sz="1800" dirty="0">
                <a:solidFill>
                  <a:srgbClr val="C00000"/>
                </a:solidFill>
                <a:latin typeface="Tahoma" pitchFamily="34" charset="0"/>
              </a:rPr>
              <a:t>     věkem podmíněná </a:t>
            </a:r>
            <a:r>
              <a:rPr lang="cs-CZ" sz="1800" dirty="0" err="1">
                <a:solidFill>
                  <a:srgbClr val="C00000"/>
                </a:solidFill>
                <a:latin typeface="Tahoma" pitchFamily="34" charset="0"/>
              </a:rPr>
              <a:t>makulární</a:t>
            </a:r>
            <a:r>
              <a:rPr lang="cs-CZ" sz="1800" dirty="0">
                <a:solidFill>
                  <a:srgbClr val="C00000"/>
                </a:solidFill>
                <a:latin typeface="Tahoma" pitchFamily="34" charset="0"/>
              </a:rPr>
              <a:t> degenerace)</a:t>
            </a:r>
          </a:p>
          <a:p>
            <a:pPr>
              <a:lnSpc>
                <a:spcPct val="90000"/>
              </a:lnSpc>
              <a:buFont typeface="Wingdings" pitchFamily="2" charset="2"/>
              <a:buNone/>
            </a:pPr>
            <a:r>
              <a:rPr lang="cs-CZ" sz="1800" dirty="0">
                <a:latin typeface="Tahoma" pitchFamily="34" charset="0"/>
              </a:rPr>
              <a:t>I  (bakteriální infekce)                                    20-50</a:t>
            </a:r>
          </a:p>
          <a:p>
            <a:pPr>
              <a:lnSpc>
                <a:spcPct val="90000"/>
              </a:lnSpc>
              <a:buFont typeface="Wingdings" pitchFamily="2" charset="2"/>
              <a:buNone/>
            </a:pPr>
            <a:r>
              <a:rPr lang="cs-CZ" sz="1800" dirty="0">
                <a:latin typeface="Tahoma" pitchFamily="34" charset="0"/>
              </a:rPr>
              <a:t>Karboxypeptidáza (</a:t>
            </a:r>
            <a:r>
              <a:rPr lang="cs-CZ" sz="1800" dirty="0" err="1">
                <a:latin typeface="Tahoma" pitchFamily="34" charset="0"/>
              </a:rPr>
              <a:t>angioedém</a:t>
            </a:r>
            <a:r>
              <a:rPr lang="cs-CZ" sz="1800" dirty="0">
                <a:latin typeface="Tahoma" pitchFamily="34" charset="0"/>
              </a:rPr>
              <a:t>, </a:t>
            </a:r>
            <a:r>
              <a:rPr lang="cs-CZ" sz="1800" dirty="0" err="1">
                <a:latin typeface="Tahoma" pitchFamily="34" charset="0"/>
              </a:rPr>
              <a:t>urtika</a:t>
            </a:r>
            <a:r>
              <a:rPr lang="cs-CZ" sz="1800" dirty="0">
                <a:latin typeface="Tahoma" pitchFamily="34" charset="0"/>
              </a:rPr>
              <a:t>)               </a:t>
            </a:r>
            <a:r>
              <a:rPr lang="en-US" sz="1800" dirty="0">
                <a:latin typeface="Tahoma" pitchFamily="34" charset="0"/>
              </a:rPr>
              <a:t>&lt;</a:t>
            </a:r>
            <a:r>
              <a:rPr lang="cs-CZ" sz="1800" dirty="0">
                <a:latin typeface="Tahoma" pitchFamily="34" charset="0"/>
              </a:rPr>
              <a:t>5</a:t>
            </a:r>
          </a:p>
          <a:p>
            <a:pPr>
              <a:lnSpc>
                <a:spcPct val="90000"/>
              </a:lnSpc>
              <a:buFont typeface="Wingdings" pitchFamily="2" charset="2"/>
              <a:buNone/>
            </a:pPr>
            <a:r>
              <a:rPr lang="cs-CZ" sz="1800" dirty="0">
                <a:latin typeface="Tahoma" pitchFamily="34" charset="0"/>
              </a:rPr>
              <a:t>C5 (meningokokové infekce)                           20-50</a:t>
            </a:r>
          </a:p>
          <a:p>
            <a:pPr>
              <a:lnSpc>
                <a:spcPct val="90000"/>
              </a:lnSpc>
              <a:buFont typeface="Wingdings" pitchFamily="2" charset="2"/>
              <a:buNone/>
            </a:pPr>
            <a:r>
              <a:rPr lang="cs-CZ" sz="1800" dirty="0">
                <a:latin typeface="Tahoma" pitchFamily="34" charset="0"/>
              </a:rPr>
              <a:t>C6,C7,C8 (meningokokové infekce)               cca po 100</a:t>
            </a:r>
          </a:p>
          <a:p>
            <a:pPr>
              <a:lnSpc>
                <a:spcPct val="90000"/>
              </a:lnSpc>
              <a:buFont typeface="Wingdings" pitchFamily="2" charset="2"/>
              <a:buNone/>
            </a:pPr>
            <a:r>
              <a:rPr lang="cs-CZ" sz="1800" dirty="0">
                <a:solidFill>
                  <a:srgbClr val="C00000"/>
                </a:solidFill>
                <a:latin typeface="Tahoma" pitchFamily="34" charset="0"/>
              </a:rPr>
              <a:t>C9 (meningokokové infekce)                          </a:t>
            </a:r>
            <a:r>
              <a:rPr lang="en-US" sz="1800" dirty="0">
                <a:solidFill>
                  <a:srgbClr val="C00000"/>
                </a:solidFill>
                <a:latin typeface="Tahoma" pitchFamily="34" charset="0"/>
              </a:rPr>
              <a:t>&gt;</a:t>
            </a:r>
            <a:r>
              <a:rPr lang="cs-CZ" sz="1800" dirty="0">
                <a:solidFill>
                  <a:srgbClr val="C00000"/>
                </a:solidFill>
                <a:latin typeface="Tahoma" pitchFamily="34" charset="0"/>
              </a:rPr>
              <a:t>1000</a:t>
            </a:r>
          </a:p>
        </p:txBody>
      </p:sp>
    </p:spTree>
    <p:extLst>
      <p:ext uri="{BB962C8B-B14F-4D97-AF65-F5344CB8AC3E}">
        <p14:creationId xmlns:p14="http://schemas.microsoft.com/office/powerpoint/2010/main" val="40951935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aja naja"/>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4475820" y="2494253"/>
            <a:ext cx="3132348" cy="20918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Text Box 6"/>
          <p:cNvSpPr txBox="1">
            <a:spLocks noChangeArrowheads="1"/>
          </p:cNvSpPr>
          <p:nvPr/>
        </p:nvSpPr>
        <p:spPr bwMode="auto">
          <a:xfrm>
            <a:off x="4191002" y="482084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accent2"/>
                </a:solidFill>
                <a:latin typeface="Verdana" pitchFamily="34" charset="0"/>
              </a:defRPr>
            </a:lvl1pPr>
            <a:lvl2pPr marL="742950" indent="-285750" eaLnBrk="0" hangingPunct="0">
              <a:defRPr sz="3200">
                <a:solidFill>
                  <a:schemeClr val="accent2"/>
                </a:solidFill>
                <a:latin typeface="Verdana" pitchFamily="34" charset="0"/>
              </a:defRPr>
            </a:lvl2pPr>
            <a:lvl3pPr marL="1143000" indent="-228600" eaLnBrk="0" hangingPunct="0">
              <a:defRPr sz="3200">
                <a:solidFill>
                  <a:schemeClr val="accent2"/>
                </a:solidFill>
                <a:latin typeface="Verdana" pitchFamily="34" charset="0"/>
              </a:defRPr>
            </a:lvl3pPr>
            <a:lvl4pPr marL="1600200" indent="-228600" eaLnBrk="0" hangingPunct="0">
              <a:defRPr sz="3200">
                <a:solidFill>
                  <a:schemeClr val="accent2"/>
                </a:solidFill>
                <a:latin typeface="Verdana" pitchFamily="34" charset="0"/>
              </a:defRPr>
            </a:lvl4pPr>
            <a:lvl5pPr marL="2057400" indent="-228600" eaLnBrk="0" hangingPunct="0">
              <a:defRPr sz="3200">
                <a:solidFill>
                  <a:schemeClr val="accent2"/>
                </a:solidFill>
                <a:latin typeface="Verdana" pitchFamily="34" charset="0"/>
              </a:defRPr>
            </a:lvl5pPr>
            <a:lvl6pPr marL="2514600" indent="-228600" eaLnBrk="0" fontAlgn="base" hangingPunct="0">
              <a:spcBef>
                <a:spcPct val="0"/>
              </a:spcBef>
              <a:spcAft>
                <a:spcPct val="0"/>
              </a:spcAft>
              <a:defRPr sz="3200">
                <a:solidFill>
                  <a:schemeClr val="accent2"/>
                </a:solidFill>
                <a:latin typeface="Verdana" pitchFamily="34" charset="0"/>
              </a:defRPr>
            </a:lvl6pPr>
            <a:lvl7pPr marL="2971800" indent="-228600" eaLnBrk="0" fontAlgn="base" hangingPunct="0">
              <a:spcBef>
                <a:spcPct val="0"/>
              </a:spcBef>
              <a:spcAft>
                <a:spcPct val="0"/>
              </a:spcAft>
              <a:defRPr sz="3200">
                <a:solidFill>
                  <a:schemeClr val="accent2"/>
                </a:solidFill>
                <a:latin typeface="Verdana" pitchFamily="34" charset="0"/>
              </a:defRPr>
            </a:lvl7pPr>
            <a:lvl8pPr marL="3429000" indent="-228600" eaLnBrk="0" fontAlgn="base" hangingPunct="0">
              <a:spcBef>
                <a:spcPct val="0"/>
              </a:spcBef>
              <a:spcAft>
                <a:spcPct val="0"/>
              </a:spcAft>
              <a:defRPr sz="3200">
                <a:solidFill>
                  <a:schemeClr val="accent2"/>
                </a:solidFill>
                <a:latin typeface="Verdana" pitchFamily="34" charset="0"/>
              </a:defRPr>
            </a:lvl8pPr>
            <a:lvl9pPr marL="3886200" indent="-228600" eaLnBrk="0" fontAlgn="base" hangingPunct="0">
              <a:spcBef>
                <a:spcPct val="0"/>
              </a:spcBef>
              <a:spcAft>
                <a:spcPct val="0"/>
              </a:spcAft>
              <a:defRPr sz="3200">
                <a:solidFill>
                  <a:schemeClr val="accent2"/>
                </a:solidFill>
                <a:latin typeface="Verdana" pitchFamily="34" charset="0"/>
              </a:defRPr>
            </a:lvl9pPr>
          </a:lstStyle>
          <a:p>
            <a:pPr eaLnBrk="1" hangingPunct="1"/>
            <a:endParaRPr lang="cs-CZ" sz="2400"/>
          </a:p>
        </p:txBody>
      </p:sp>
      <p:sp>
        <p:nvSpPr>
          <p:cNvPr id="8196" name="Rectangle 7"/>
          <p:cNvSpPr>
            <a:spLocks noChangeArrowheads="1"/>
          </p:cNvSpPr>
          <p:nvPr/>
        </p:nvSpPr>
        <p:spPr bwMode="auto">
          <a:xfrm>
            <a:off x="3071666" y="4671139"/>
            <a:ext cx="6218783" cy="113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cs-CZ" sz="1500" i="1" dirty="0">
                <a:solidFill>
                  <a:srgbClr val="002060"/>
                </a:solidFill>
              </a:rPr>
              <a:t>                                                        </a:t>
            </a:r>
            <a:r>
              <a:rPr lang="cs-CZ" sz="1500" i="1" dirty="0" err="1">
                <a:solidFill>
                  <a:srgbClr val="002060"/>
                </a:solidFill>
              </a:rPr>
              <a:t>Flexner</a:t>
            </a:r>
            <a:r>
              <a:rPr lang="cs-CZ" sz="1500" i="1" dirty="0">
                <a:solidFill>
                  <a:srgbClr val="002060"/>
                </a:solidFill>
              </a:rPr>
              <a:t> S, </a:t>
            </a:r>
            <a:r>
              <a:rPr lang="cs-CZ" sz="1500" i="1" dirty="0" err="1">
                <a:solidFill>
                  <a:srgbClr val="002060"/>
                </a:solidFill>
              </a:rPr>
              <a:t>Noguchi</a:t>
            </a:r>
            <a:r>
              <a:rPr lang="cs-CZ" sz="1500" i="1" dirty="0">
                <a:solidFill>
                  <a:srgbClr val="002060"/>
                </a:solidFill>
              </a:rPr>
              <a:t> H:  </a:t>
            </a:r>
            <a:r>
              <a:rPr lang="cs-CZ" sz="1500" i="1" dirty="0" err="1">
                <a:solidFill>
                  <a:srgbClr val="002060"/>
                </a:solidFill>
              </a:rPr>
              <a:t>Snake</a:t>
            </a:r>
            <a:r>
              <a:rPr lang="cs-CZ" sz="1500" i="1" dirty="0">
                <a:solidFill>
                  <a:srgbClr val="002060"/>
                </a:solidFill>
              </a:rPr>
              <a:t> </a:t>
            </a:r>
            <a:r>
              <a:rPr lang="cs-CZ" sz="1500" i="1" dirty="0" err="1">
                <a:solidFill>
                  <a:srgbClr val="002060"/>
                </a:solidFill>
              </a:rPr>
              <a:t>venom</a:t>
            </a:r>
            <a:r>
              <a:rPr lang="cs-CZ" sz="1500" i="1" dirty="0">
                <a:solidFill>
                  <a:srgbClr val="002060"/>
                </a:solidFill>
              </a:rPr>
              <a:t> in </a:t>
            </a:r>
            <a:r>
              <a:rPr lang="cs-CZ" sz="1500" i="1" dirty="0" err="1">
                <a:solidFill>
                  <a:srgbClr val="002060"/>
                </a:solidFill>
              </a:rPr>
              <a:t>relation</a:t>
            </a:r>
            <a:r>
              <a:rPr lang="cs-CZ" sz="1500" i="1" dirty="0">
                <a:solidFill>
                  <a:srgbClr val="002060"/>
                </a:solidFill>
              </a:rPr>
              <a:t> </a:t>
            </a:r>
          </a:p>
          <a:p>
            <a:r>
              <a:rPr lang="cs-CZ" sz="1500" i="1" dirty="0">
                <a:solidFill>
                  <a:srgbClr val="002060"/>
                </a:solidFill>
              </a:rPr>
              <a:t>                                                        to </a:t>
            </a:r>
            <a:r>
              <a:rPr lang="cs-CZ" sz="1500" i="1" dirty="0" err="1">
                <a:solidFill>
                  <a:srgbClr val="002060"/>
                </a:solidFill>
              </a:rPr>
              <a:t>hemolysis</a:t>
            </a:r>
            <a:r>
              <a:rPr lang="cs-CZ" sz="1500" i="1" dirty="0">
                <a:solidFill>
                  <a:srgbClr val="002060"/>
                </a:solidFill>
              </a:rPr>
              <a:t>, </a:t>
            </a:r>
            <a:r>
              <a:rPr lang="cs-CZ" sz="1500" i="1" dirty="0" err="1">
                <a:solidFill>
                  <a:srgbClr val="002060"/>
                </a:solidFill>
              </a:rPr>
              <a:t>bacteriolysis</a:t>
            </a:r>
            <a:r>
              <a:rPr lang="cs-CZ" sz="1500" i="1" dirty="0">
                <a:solidFill>
                  <a:srgbClr val="002060"/>
                </a:solidFill>
              </a:rPr>
              <a:t> and toxicity</a:t>
            </a:r>
            <a:br>
              <a:rPr lang="cs-CZ" sz="1500" i="1" dirty="0">
                <a:solidFill>
                  <a:srgbClr val="002060"/>
                </a:solidFill>
              </a:rPr>
            </a:br>
            <a:r>
              <a:rPr lang="cs-CZ" sz="1500" i="1" dirty="0">
                <a:solidFill>
                  <a:srgbClr val="002060"/>
                </a:solidFill>
              </a:rPr>
              <a:t>                                                        (J </a:t>
            </a:r>
            <a:r>
              <a:rPr lang="cs-CZ" sz="1500" i="1" dirty="0" err="1">
                <a:solidFill>
                  <a:srgbClr val="002060"/>
                </a:solidFill>
              </a:rPr>
              <a:t>exp</a:t>
            </a:r>
            <a:r>
              <a:rPr lang="cs-CZ" sz="1500" i="1" dirty="0">
                <a:solidFill>
                  <a:srgbClr val="002060"/>
                </a:solidFill>
              </a:rPr>
              <a:t> Med 1903; 6: 277-301)</a:t>
            </a:r>
          </a:p>
        </p:txBody>
      </p:sp>
      <p:sp>
        <p:nvSpPr>
          <p:cNvPr id="2" name="TextovéPole 1"/>
          <p:cNvSpPr txBox="1"/>
          <p:nvPr/>
        </p:nvSpPr>
        <p:spPr>
          <a:xfrm>
            <a:off x="2855640" y="1268761"/>
            <a:ext cx="6588732" cy="923330"/>
          </a:xfrm>
          <a:prstGeom prst="rect">
            <a:avLst/>
          </a:prstGeom>
          <a:noFill/>
        </p:spPr>
        <p:txBody>
          <a:bodyPr wrap="square" rtlCol="0">
            <a:spAutoFit/>
          </a:bodyPr>
          <a:lstStyle/>
          <a:p>
            <a:r>
              <a:rPr lang="cs-CZ" sz="2700" b="1" dirty="0">
                <a:solidFill>
                  <a:srgbClr val="002060"/>
                </a:solidFill>
              </a:rPr>
              <a:t>                  Komplementový systém: </a:t>
            </a:r>
          </a:p>
          <a:p>
            <a:r>
              <a:rPr lang="cs-CZ" sz="2700" b="1" dirty="0">
                <a:solidFill>
                  <a:srgbClr val="002060"/>
                </a:solidFill>
              </a:rPr>
              <a:t>                atraktivní terapeutický terč </a:t>
            </a:r>
          </a:p>
        </p:txBody>
      </p:sp>
    </p:spTree>
    <p:extLst>
      <p:ext uri="{BB962C8B-B14F-4D97-AF65-F5344CB8AC3E}">
        <p14:creationId xmlns:p14="http://schemas.microsoft.com/office/powerpoint/2010/main" val="16225832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cs-CZ" sz="2100" b="1" dirty="0">
                <a:solidFill>
                  <a:srgbClr val="002060"/>
                </a:solidFill>
                <a:latin typeface="Verdana" pitchFamily="34" charset="0"/>
              </a:rPr>
              <a:t>Ovlivnění aktivity C-systému jako  možnost imunoterapie</a:t>
            </a:r>
          </a:p>
        </p:txBody>
      </p:sp>
      <p:sp>
        <p:nvSpPr>
          <p:cNvPr id="28675" name="Rectangle 3"/>
          <p:cNvSpPr>
            <a:spLocks noGrp="1" noChangeArrowheads="1"/>
          </p:cNvSpPr>
          <p:nvPr>
            <p:ph type="body" idx="1"/>
          </p:nvPr>
        </p:nvSpPr>
        <p:spPr/>
        <p:txBody>
          <a:bodyPr>
            <a:normAutofit lnSpcReduction="10000"/>
          </a:bodyPr>
          <a:lstStyle/>
          <a:p>
            <a:pPr eaLnBrk="1" hangingPunct="1">
              <a:lnSpc>
                <a:spcPct val="80000"/>
              </a:lnSpc>
            </a:pPr>
            <a:r>
              <a:rPr lang="cs-CZ" sz="1500" b="1" dirty="0">
                <a:solidFill>
                  <a:srgbClr val="002060"/>
                </a:solidFill>
                <a:latin typeface="Verdana" pitchFamily="34" charset="0"/>
              </a:rPr>
              <a:t>C1-inhibitor</a:t>
            </a:r>
          </a:p>
          <a:p>
            <a:pPr marL="0" indent="0">
              <a:lnSpc>
                <a:spcPct val="80000"/>
              </a:lnSpc>
              <a:buNone/>
            </a:pPr>
            <a:endParaRPr lang="cs-CZ" sz="1500" b="1" dirty="0">
              <a:solidFill>
                <a:srgbClr val="002060"/>
              </a:solidFill>
              <a:latin typeface="Verdana" pitchFamily="34" charset="0"/>
            </a:endParaRPr>
          </a:p>
          <a:p>
            <a:pPr eaLnBrk="1" hangingPunct="1">
              <a:lnSpc>
                <a:spcPct val="80000"/>
              </a:lnSpc>
            </a:pPr>
            <a:r>
              <a:rPr lang="cs-CZ" sz="1500" b="1" dirty="0">
                <a:solidFill>
                  <a:srgbClr val="002060"/>
                </a:solidFill>
                <a:latin typeface="Verdana" pitchFamily="34" charset="0"/>
              </a:rPr>
              <a:t>Ovlivnění C3 a C5 </a:t>
            </a:r>
            <a:r>
              <a:rPr lang="cs-CZ" sz="1500" b="1" dirty="0" err="1">
                <a:solidFill>
                  <a:srgbClr val="002060"/>
                </a:solidFill>
                <a:latin typeface="Verdana" pitchFamily="34" charset="0"/>
              </a:rPr>
              <a:t>konvertáz</a:t>
            </a:r>
            <a:endParaRPr lang="cs-CZ" sz="1500" b="1" dirty="0">
              <a:solidFill>
                <a:srgbClr val="002060"/>
              </a:solidFill>
              <a:latin typeface="Verdana" pitchFamily="34" charset="0"/>
            </a:endParaRPr>
          </a:p>
          <a:p>
            <a:pPr eaLnBrk="1" hangingPunct="1">
              <a:lnSpc>
                <a:spcPct val="80000"/>
              </a:lnSpc>
              <a:buFontTx/>
              <a:buNone/>
            </a:pPr>
            <a:r>
              <a:rPr lang="cs-CZ" sz="1500" dirty="0">
                <a:solidFill>
                  <a:srgbClr val="002060"/>
                </a:solidFill>
                <a:latin typeface="Verdana" pitchFamily="34" charset="0"/>
              </a:rPr>
              <a:t>        CR1 (CD35)-</a:t>
            </a:r>
            <a:r>
              <a:rPr lang="cs-CZ" sz="1500" dirty="0" err="1">
                <a:solidFill>
                  <a:srgbClr val="002060"/>
                </a:solidFill>
                <a:latin typeface="Verdana" pitchFamily="34" charset="0"/>
              </a:rPr>
              <a:t>complement</a:t>
            </a:r>
            <a:r>
              <a:rPr lang="cs-CZ" sz="1500" dirty="0">
                <a:solidFill>
                  <a:srgbClr val="002060"/>
                </a:solidFill>
                <a:latin typeface="Verdana" pitchFamily="34" charset="0"/>
              </a:rPr>
              <a:t> receptor type 1</a:t>
            </a:r>
          </a:p>
          <a:p>
            <a:pPr eaLnBrk="1" hangingPunct="1">
              <a:lnSpc>
                <a:spcPct val="80000"/>
              </a:lnSpc>
              <a:buFontTx/>
              <a:buNone/>
            </a:pPr>
            <a:r>
              <a:rPr lang="cs-CZ" sz="1500" dirty="0">
                <a:solidFill>
                  <a:srgbClr val="002060"/>
                </a:solidFill>
                <a:latin typeface="Verdana" pitchFamily="34" charset="0"/>
              </a:rPr>
              <a:t>        DAF (CD55)-</a:t>
            </a:r>
            <a:r>
              <a:rPr lang="cs-CZ" sz="1500" dirty="0" err="1">
                <a:solidFill>
                  <a:srgbClr val="002060"/>
                </a:solidFill>
                <a:latin typeface="Verdana" pitchFamily="34" charset="0"/>
              </a:rPr>
              <a:t>decay-accelerating</a:t>
            </a:r>
            <a:r>
              <a:rPr lang="cs-CZ" sz="1500" dirty="0">
                <a:solidFill>
                  <a:srgbClr val="002060"/>
                </a:solidFill>
                <a:latin typeface="Verdana" pitchFamily="34" charset="0"/>
              </a:rPr>
              <a:t> </a:t>
            </a:r>
            <a:r>
              <a:rPr lang="cs-CZ" sz="1500" dirty="0" err="1">
                <a:solidFill>
                  <a:srgbClr val="002060"/>
                </a:solidFill>
                <a:latin typeface="Verdana" pitchFamily="34" charset="0"/>
              </a:rPr>
              <a:t>factor</a:t>
            </a:r>
            <a:endParaRPr lang="cs-CZ" sz="1500" dirty="0">
              <a:solidFill>
                <a:srgbClr val="002060"/>
              </a:solidFill>
              <a:latin typeface="Verdana" pitchFamily="34" charset="0"/>
            </a:endParaRPr>
          </a:p>
          <a:p>
            <a:pPr eaLnBrk="1" hangingPunct="1">
              <a:lnSpc>
                <a:spcPct val="80000"/>
              </a:lnSpc>
              <a:buFontTx/>
              <a:buNone/>
            </a:pPr>
            <a:r>
              <a:rPr lang="cs-CZ" sz="1500" dirty="0">
                <a:solidFill>
                  <a:srgbClr val="002060"/>
                </a:solidFill>
                <a:latin typeface="Verdana" pitchFamily="34" charset="0"/>
              </a:rPr>
              <a:t>        MCP (CD46)-</a:t>
            </a:r>
            <a:r>
              <a:rPr lang="cs-CZ" sz="1500" dirty="0" err="1">
                <a:solidFill>
                  <a:srgbClr val="002060"/>
                </a:solidFill>
                <a:latin typeface="Verdana" pitchFamily="34" charset="0"/>
              </a:rPr>
              <a:t>membrane</a:t>
            </a:r>
            <a:r>
              <a:rPr lang="cs-CZ" sz="1500" dirty="0">
                <a:solidFill>
                  <a:srgbClr val="002060"/>
                </a:solidFill>
                <a:latin typeface="Verdana" pitchFamily="34" charset="0"/>
              </a:rPr>
              <a:t> </a:t>
            </a:r>
            <a:r>
              <a:rPr lang="cs-CZ" sz="1500" dirty="0" err="1">
                <a:solidFill>
                  <a:srgbClr val="002060"/>
                </a:solidFill>
                <a:latin typeface="Verdana" pitchFamily="34" charset="0"/>
              </a:rPr>
              <a:t>cofactor</a:t>
            </a:r>
            <a:r>
              <a:rPr lang="cs-CZ" sz="1500" dirty="0">
                <a:solidFill>
                  <a:srgbClr val="002060"/>
                </a:solidFill>
                <a:latin typeface="Verdana" pitchFamily="34" charset="0"/>
              </a:rPr>
              <a:t> protein</a:t>
            </a:r>
          </a:p>
          <a:p>
            <a:pPr eaLnBrk="1" hangingPunct="1">
              <a:lnSpc>
                <a:spcPct val="80000"/>
              </a:lnSpc>
            </a:pPr>
            <a:endParaRPr lang="cs-CZ" sz="1500" dirty="0">
              <a:solidFill>
                <a:srgbClr val="002060"/>
              </a:solidFill>
              <a:latin typeface="Verdana" pitchFamily="34" charset="0"/>
            </a:endParaRPr>
          </a:p>
          <a:p>
            <a:pPr eaLnBrk="1" hangingPunct="1">
              <a:lnSpc>
                <a:spcPct val="80000"/>
              </a:lnSpc>
            </a:pPr>
            <a:r>
              <a:rPr lang="cs-CZ" sz="1500" b="1" dirty="0">
                <a:solidFill>
                  <a:srgbClr val="002060"/>
                </a:solidFill>
                <a:latin typeface="Verdana" pitchFamily="34" charset="0"/>
              </a:rPr>
              <a:t>Ovlivnění komplexu atakujícího membránu (MAC)</a:t>
            </a:r>
          </a:p>
          <a:p>
            <a:pPr eaLnBrk="1" hangingPunct="1">
              <a:lnSpc>
                <a:spcPct val="80000"/>
              </a:lnSpc>
              <a:buFontTx/>
              <a:buNone/>
            </a:pPr>
            <a:r>
              <a:rPr lang="cs-CZ" sz="1500" dirty="0">
                <a:solidFill>
                  <a:srgbClr val="002060"/>
                </a:solidFill>
                <a:latin typeface="Verdana" pitchFamily="34" charset="0"/>
              </a:rPr>
              <a:t>        CD59</a:t>
            </a:r>
          </a:p>
          <a:p>
            <a:pPr eaLnBrk="1" hangingPunct="1">
              <a:lnSpc>
                <a:spcPct val="80000"/>
              </a:lnSpc>
              <a:buFontTx/>
              <a:buNone/>
            </a:pPr>
            <a:endParaRPr lang="cs-CZ" sz="1500" dirty="0">
              <a:solidFill>
                <a:srgbClr val="002060"/>
              </a:solidFill>
              <a:latin typeface="Verdana" pitchFamily="34" charset="0"/>
            </a:endParaRPr>
          </a:p>
          <a:p>
            <a:pPr eaLnBrk="1" hangingPunct="1">
              <a:lnSpc>
                <a:spcPct val="80000"/>
              </a:lnSpc>
            </a:pPr>
            <a:r>
              <a:rPr lang="cs-CZ" sz="1500" dirty="0">
                <a:solidFill>
                  <a:srgbClr val="002060"/>
                </a:solidFill>
                <a:latin typeface="Verdana" pitchFamily="34" charset="0"/>
              </a:rPr>
              <a:t> </a:t>
            </a:r>
            <a:r>
              <a:rPr lang="cs-CZ" sz="1500" b="1" dirty="0">
                <a:solidFill>
                  <a:srgbClr val="002060"/>
                </a:solidFill>
                <a:latin typeface="Verdana" pitchFamily="34" charset="0"/>
              </a:rPr>
              <a:t>Inhibice C5</a:t>
            </a:r>
          </a:p>
          <a:p>
            <a:pPr eaLnBrk="1" hangingPunct="1">
              <a:lnSpc>
                <a:spcPct val="80000"/>
              </a:lnSpc>
              <a:buFontTx/>
              <a:buNone/>
            </a:pPr>
            <a:r>
              <a:rPr lang="cs-CZ" sz="1500" dirty="0">
                <a:solidFill>
                  <a:srgbClr val="002060"/>
                </a:solidFill>
                <a:latin typeface="Verdana" pitchFamily="34" charset="0"/>
              </a:rPr>
              <a:t>       Humanizované monoklonální protilátky   </a:t>
            </a:r>
          </a:p>
          <a:p>
            <a:pPr eaLnBrk="1" hangingPunct="1">
              <a:lnSpc>
                <a:spcPct val="80000"/>
              </a:lnSpc>
              <a:buFontTx/>
              <a:buNone/>
            </a:pPr>
            <a:r>
              <a:rPr lang="cs-CZ" sz="1500" dirty="0">
                <a:solidFill>
                  <a:srgbClr val="002060"/>
                </a:solidFill>
                <a:latin typeface="Verdana" pitchFamily="34" charset="0"/>
              </a:rPr>
              <a:t>       (</a:t>
            </a:r>
            <a:r>
              <a:rPr lang="cs-CZ" sz="1500" dirty="0" err="1">
                <a:solidFill>
                  <a:srgbClr val="002060"/>
                </a:solidFill>
                <a:latin typeface="Verdana" pitchFamily="34" charset="0"/>
              </a:rPr>
              <a:t>Pexelizumab</a:t>
            </a:r>
            <a:r>
              <a:rPr lang="cs-CZ" sz="1500" dirty="0">
                <a:solidFill>
                  <a:srgbClr val="002060"/>
                </a:solidFill>
                <a:latin typeface="Verdana" pitchFamily="34" charset="0"/>
              </a:rPr>
              <a:t>, </a:t>
            </a:r>
            <a:r>
              <a:rPr lang="cs-CZ" sz="1500" dirty="0" err="1">
                <a:solidFill>
                  <a:srgbClr val="002060"/>
                </a:solidFill>
                <a:latin typeface="Verdana" pitchFamily="34" charset="0"/>
              </a:rPr>
              <a:t>Eculizumab</a:t>
            </a:r>
            <a:r>
              <a:rPr lang="cs-CZ" sz="1500" dirty="0">
                <a:solidFill>
                  <a:srgbClr val="002060"/>
                </a:solidFill>
                <a:latin typeface="Verdana" pitchFamily="34" charset="0"/>
              </a:rPr>
              <a:t>)</a:t>
            </a:r>
          </a:p>
          <a:p>
            <a:pPr eaLnBrk="1" hangingPunct="1">
              <a:lnSpc>
                <a:spcPct val="80000"/>
              </a:lnSpc>
              <a:buFontTx/>
              <a:buNone/>
            </a:pPr>
            <a:r>
              <a:rPr lang="cs-CZ" sz="1500" dirty="0">
                <a:solidFill>
                  <a:srgbClr val="002060"/>
                </a:solidFill>
                <a:latin typeface="Verdana" pitchFamily="34" charset="0"/>
              </a:rPr>
              <a:t>     </a:t>
            </a:r>
          </a:p>
          <a:p>
            <a:pPr eaLnBrk="1" hangingPunct="1">
              <a:lnSpc>
                <a:spcPct val="80000"/>
              </a:lnSpc>
              <a:buFontTx/>
              <a:buNone/>
            </a:pPr>
            <a:r>
              <a:rPr lang="cs-CZ" sz="750" dirty="0">
                <a:solidFill>
                  <a:srgbClr val="002060"/>
                </a:solidFill>
                <a:latin typeface="Verdana" pitchFamily="34" charset="0"/>
              </a:rPr>
              <a:t>          </a:t>
            </a:r>
          </a:p>
        </p:txBody>
      </p:sp>
    </p:spTree>
    <p:extLst>
      <p:ext uri="{BB962C8B-B14F-4D97-AF65-F5344CB8AC3E}">
        <p14:creationId xmlns:p14="http://schemas.microsoft.com/office/powerpoint/2010/main" val="42809928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712968" cy="1143000"/>
          </a:xfrm>
        </p:spPr>
        <p:txBody>
          <a:bodyPr>
            <a:normAutofit/>
          </a:bodyPr>
          <a:lstStyle/>
          <a:p>
            <a:r>
              <a:rPr lang="cs-CZ" sz="3600" b="1" dirty="0">
                <a:solidFill>
                  <a:srgbClr val="002060"/>
                </a:solidFill>
              </a:rPr>
              <a:t>Možnosti ovlivnění komplementové kaskády</a:t>
            </a:r>
            <a:r>
              <a:rPr lang="cs-CZ" b="1" dirty="0" smtClean="0">
                <a:solidFill>
                  <a:srgbClr val="002060"/>
                </a:solidFill>
              </a:rPr>
              <a:t/>
            </a:r>
            <a:br>
              <a:rPr lang="cs-CZ" b="1" dirty="0" smtClean="0">
                <a:solidFill>
                  <a:srgbClr val="002060"/>
                </a:solidFill>
              </a:rPr>
            </a:br>
            <a:r>
              <a:rPr lang="cs-CZ" sz="2000" i="1" dirty="0"/>
              <a:t>(</a:t>
            </a:r>
            <a:r>
              <a:rPr lang="cs-CZ" sz="2000" i="1" dirty="0" err="1"/>
              <a:t>Reis</a:t>
            </a:r>
            <a:r>
              <a:rPr lang="cs-CZ" sz="2000" i="1" dirty="0"/>
              <a:t> ES et al: </a:t>
            </a:r>
            <a:r>
              <a:rPr lang="cs-CZ" sz="2000" i="1" dirty="0" err="1"/>
              <a:t>Clin</a:t>
            </a:r>
            <a:r>
              <a:rPr lang="cs-CZ" sz="2000" i="1" dirty="0"/>
              <a:t> </a:t>
            </a:r>
            <a:r>
              <a:rPr lang="cs-CZ" sz="2000" i="1" dirty="0" err="1"/>
              <a:t>Immunol</a:t>
            </a:r>
            <a:r>
              <a:rPr lang="cs-CZ" sz="2000" i="1" dirty="0"/>
              <a:t> 2015)</a:t>
            </a:r>
            <a:endParaRPr lang="cs-CZ" i="1" dirty="0"/>
          </a:p>
        </p:txBody>
      </p:sp>
      <p:pic>
        <p:nvPicPr>
          <p:cNvPr id="4" name="Picture 1"/>
          <p:cNvPicPr>
            <a:picLocks noGrp="1" noChangeAspect="1"/>
          </p:cNvPicPr>
          <p:nvPr>
            <p:ph idx="1"/>
          </p:nvPr>
        </p:nvPicPr>
        <p:blipFill>
          <a:blip r:embed="rId2"/>
          <a:stretch>
            <a:fillRect/>
          </a:stretch>
        </p:blipFill>
        <p:spPr>
          <a:xfrm>
            <a:off x="3287688" y="1600201"/>
            <a:ext cx="5544616" cy="5165999"/>
          </a:xfrm>
          <a:prstGeom prst="rect">
            <a:avLst/>
          </a:prstGeom>
        </p:spPr>
      </p:pic>
    </p:spTree>
    <p:extLst>
      <p:ext uri="{BB962C8B-B14F-4D97-AF65-F5344CB8AC3E}">
        <p14:creationId xmlns:p14="http://schemas.microsoft.com/office/powerpoint/2010/main" val="33181464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8" name="Rectangle 12"/>
          <p:cNvSpPr>
            <a:spLocks noGrp="1" noChangeArrowheads="1"/>
          </p:cNvSpPr>
          <p:nvPr>
            <p:ph type="title"/>
          </p:nvPr>
        </p:nvSpPr>
        <p:spPr>
          <a:xfrm>
            <a:off x="1703512" y="274638"/>
            <a:ext cx="8856984" cy="1642194"/>
          </a:xfrm>
        </p:spPr>
        <p:txBody>
          <a:bodyPr>
            <a:normAutofit/>
          </a:bodyPr>
          <a:lstStyle/>
          <a:p>
            <a:pPr algn="l"/>
            <a:r>
              <a:rPr lang="cs-CZ" sz="4000" b="1" i="1" dirty="0">
                <a:solidFill>
                  <a:srgbClr val="C00000"/>
                </a:solidFill>
                <a:latin typeface="Lucida Calligraphy" panose="03010101010101010101" pitchFamily="66" charset="0"/>
              </a:rPr>
              <a:t>      </a:t>
            </a:r>
            <a:r>
              <a:rPr lang="cs-CZ" sz="3600" b="1" i="1" dirty="0">
                <a:solidFill>
                  <a:schemeClr val="accent1"/>
                </a:solidFill>
                <a:effectLst>
                  <a:outerShdw blurRad="38100" dist="38100" dir="2700000" algn="tl">
                    <a:srgbClr val="000000">
                      <a:alpha val="43137"/>
                    </a:srgbClr>
                  </a:outerShdw>
                </a:effectLst>
                <a:latin typeface="Lucida Calligraphy" panose="03010101010101010101" pitchFamily="66" charset="0"/>
              </a:rPr>
              <a:t>kompliment </a:t>
            </a:r>
            <a:br>
              <a:rPr lang="cs-CZ" sz="3600" b="1" i="1" dirty="0">
                <a:solidFill>
                  <a:schemeClr val="accent1"/>
                </a:solidFill>
                <a:effectLst>
                  <a:outerShdw blurRad="38100" dist="38100" dir="2700000" algn="tl">
                    <a:srgbClr val="000000">
                      <a:alpha val="43137"/>
                    </a:srgbClr>
                  </a:outerShdw>
                </a:effectLst>
                <a:latin typeface="Lucida Calligraphy" panose="03010101010101010101" pitchFamily="66" charset="0"/>
              </a:rPr>
            </a:br>
            <a:r>
              <a:rPr lang="cs-CZ" sz="3600" b="1" i="1" dirty="0">
                <a:solidFill>
                  <a:schemeClr val="accent1"/>
                </a:solidFill>
                <a:effectLst>
                  <a:outerShdw blurRad="38100" dist="38100" dir="2700000" algn="tl">
                    <a:srgbClr val="000000">
                      <a:alpha val="43137"/>
                    </a:srgbClr>
                  </a:outerShdw>
                </a:effectLst>
                <a:latin typeface="Lucida Calligraphy" panose="03010101010101010101" pitchFamily="66" charset="0"/>
              </a:rPr>
              <a:t>                     komplementu</a:t>
            </a:r>
          </a:p>
        </p:txBody>
      </p:sp>
      <p:sp>
        <p:nvSpPr>
          <p:cNvPr id="70663" name="Text Box 7"/>
          <p:cNvSpPr txBox="1">
            <a:spLocks noChangeArrowheads="1"/>
          </p:cNvSpPr>
          <p:nvPr/>
        </p:nvSpPr>
        <p:spPr bwMode="auto">
          <a:xfrm>
            <a:off x="7372350" y="387667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cs-CZ">
              <a:latin typeface="Verdana" pitchFamily="34" charset="0"/>
            </a:endParaRPr>
          </a:p>
        </p:txBody>
      </p:sp>
      <p:sp>
        <p:nvSpPr>
          <p:cNvPr id="70665" name="Text Box 9"/>
          <p:cNvSpPr txBox="1">
            <a:spLocks noChangeArrowheads="1"/>
          </p:cNvSpPr>
          <p:nvPr/>
        </p:nvSpPr>
        <p:spPr bwMode="auto">
          <a:xfrm>
            <a:off x="5807968" y="4365626"/>
            <a:ext cx="446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cs-CZ">
              <a:latin typeface="Verdana" pitchFamily="34" charset="0"/>
            </a:endParaRPr>
          </a:p>
        </p:txBody>
      </p:sp>
      <p:sp>
        <p:nvSpPr>
          <p:cNvPr id="70666" name="Text Box 10"/>
          <p:cNvSpPr txBox="1">
            <a:spLocks noChangeArrowheads="1"/>
          </p:cNvSpPr>
          <p:nvPr/>
        </p:nvSpPr>
        <p:spPr bwMode="auto">
          <a:xfrm>
            <a:off x="7227888" y="45958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cs-CZ">
              <a:latin typeface="Verdana" pitchFamily="34" charset="0"/>
            </a:endParaRPr>
          </a:p>
        </p:txBody>
      </p:sp>
      <p:graphicFrame>
        <p:nvGraphicFramePr>
          <p:cNvPr id="70667" name="Object 11"/>
          <p:cNvGraphicFramePr>
            <a:graphicFrameLocks noGrp="1" noChangeAspect="1"/>
          </p:cNvGraphicFramePr>
          <p:nvPr>
            <p:ph sz="half" idx="2"/>
            <p:extLst/>
          </p:nvPr>
        </p:nvGraphicFramePr>
        <p:xfrm>
          <a:off x="3719737" y="2020647"/>
          <a:ext cx="4835525" cy="3267075"/>
        </p:xfrm>
        <a:graphic>
          <a:graphicData uri="http://schemas.openxmlformats.org/presentationml/2006/ole">
            <mc:AlternateContent xmlns:mc="http://schemas.openxmlformats.org/markup-compatibility/2006">
              <mc:Choice xmlns:v="urn:schemas-microsoft-com:vml" Requires="v">
                <p:oleObj spid="_x0000_s6149" name="Fotografie" r:id="rId3" imgW="4819048" imgH="3142857" progId="MSPhotoEd.3">
                  <p:embed/>
                </p:oleObj>
              </mc:Choice>
              <mc:Fallback>
                <p:oleObj name="Fotografie" r:id="rId3" imgW="4819048" imgH="3142857" progId="MSPhotoEd.3">
                  <p:embed/>
                  <p:pic>
                    <p:nvPicPr>
                      <p:cNvPr id="70667"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7" y="2020647"/>
                        <a:ext cx="4835525" cy="3267075"/>
                      </a:xfrm>
                      <a:prstGeom prst="rect">
                        <a:avLst/>
                      </a:prstGeom>
                      <a:noFill/>
                      <a:ln w="57150">
                        <a:solidFill>
                          <a:srgbClr val="C00000"/>
                        </a:solidFill>
                        <a:miter lim="800000"/>
                        <a:headEnd/>
                        <a:tailEnd/>
                      </a:ln>
                      <a:effectLst/>
                      <a:extLst/>
                    </p:spPr>
                  </p:pic>
                </p:oleObj>
              </mc:Fallback>
            </mc:AlternateContent>
          </a:graphicData>
        </a:graphic>
      </p:graphicFrame>
      <p:sp>
        <p:nvSpPr>
          <p:cNvPr id="6" name="TextovéPole 5"/>
          <p:cNvSpPr txBox="1"/>
          <p:nvPr/>
        </p:nvSpPr>
        <p:spPr>
          <a:xfrm>
            <a:off x="3719737" y="4779169"/>
            <a:ext cx="4896544" cy="523220"/>
          </a:xfrm>
          <a:prstGeom prst="rect">
            <a:avLst/>
          </a:prstGeom>
          <a:noFill/>
        </p:spPr>
        <p:txBody>
          <a:bodyPr wrap="square" rtlCol="0">
            <a:spAutoFit/>
          </a:bodyPr>
          <a:lstStyle/>
          <a:p>
            <a:r>
              <a:rPr lang="cs-CZ" sz="2800" dirty="0"/>
              <a:t>     </a:t>
            </a:r>
            <a:r>
              <a:rPr lang="cs-CZ" sz="2800" b="1" dirty="0" err="1">
                <a:solidFill>
                  <a:srgbClr val="FFFF00"/>
                </a:solidFill>
              </a:rPr>
              <a:t>Complement</a:t>
            </a:r>
            <a:r>
              <a:rPr lang="cs-CZ" sz="2800" b="1" dirty="0">
                <a:solidFill>
                  <a:srgbClr val="FFFF00"/>
                </a:solidFill>
              </a:rPr>
              <a:t> </a:t>
            </a:r>
            <a:r>
              <a:rPr lang="cs-CZ" sz="2800" b="1" dirty="0" err="1">
                <a:solidFill>
                  <a:srgbClr val="FFFF00"/>
                </a:solidFill>
              </a:rPr>
              <a:t>Melody</a:t>
            </a:r>
            <a:r>
              <a:rPr lang="cs-CZ" sz="2800" b="1" dirty="0">
                <a:solidFill>
                  <a:srgbClr val="FFFF00"/>
                </a:solidFill>
              </a:rPr>
              <a:t> </a:t>
            </a:r>
            <a:r>
              <a:rPr lang="cs-CZ" sz="2800" b="1" dirty="0" err="1">
                <a:solidFill>
                  <a:srgbClr val="FFFF00"/>
                </a:solidFill>
              </a:rPr>
              <a:t>Girls</a:t>
            </a:r>
            <a:endParaRPr lang="cs-CZ" sz="2800" b="1" dirty="0">
              <a:solidFill>
                <a:srgbClr val="FFFF00"/>
              </a:solidFill>
            </a:endParaRPr>
          </a:p>
        </p:txBody>
      </p:sp>
      <p:pic>
        <p:nvPicPr>
          <p:cNvPr id="10" name="Obrázek 9"/>
          <p:cNvPicPr>
            <a:picLocks noChangeAspect="1"/>
          </p:cNvPicPr>
          <p:nvPr/>
        </p:nvPicPr>
        <p:blipFill rotWithShape="1">
          <a:blip r:embed="rId5"/>
          <a:srcRect r="68149"/>
          <a:stretch/>
        </p:blipFill>
        <p:spPr>
          <a:xfrm>
            <a:off x="5904125" y="3052762"/>
            <a:ext cx="852488" cy="752475"/>
          </a:xfrm>
          <a:prstGeom prst="rect">
            <a:avLst/>
          </a:prstGeom>
          <a:ln w="57150">
            <a:solidFill>
              <a:srgbClr val="C00000"/>
            </a:solidFill>
          </a:ln>
        </p:spPr>
      </p:pic>
    </p:spTree>
    <p:extLst>
      <p:ext uri="{BB962C8B-B14F-4D97-AF65-F5344CB8AC3E}">
        <p14:creationId xmlns:p14="http://schemas.microsoft.com/office/powerpoint/2010/main" val="6362215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351584" y="1052736"/>
            <a:ext cx="7416824" cy="1754326"/>
          </a:xfrm>
          <a:prstGeom prst="rect">
            <a:avLst/>
          </a:prstGeom>
          <a:noFill/>
        </p:spPr>
        <p:txBody>
          <a:bodyPr wrap="square" rtlCol="0">
            <a:spAutoFit/>
          </a:bodyPr>
          <a:lstStyle/>
          <a:p>
            <a:r>
              <a:rPr lang="cs-CZ" sz="3600" b="1" dirty="0">
                <a:solidFill>
                  <a:srgbClr val="002060"/>
                </a:solidFill>
                <a:effectLst>
                  <a:outerShdw blurRad="38100" dist="38100" dir="2700000" algn="tl">
                    <a:srgbClr val="000000">
                      <a:alpha val="43137"/>
                    </a:srgbClr>
                  </a:outerShdw>
                </a:effectLst>
                <a:latin typeface="Garamond" panose="02020502050306020203" pitchFamily="18" charset="0"/>
              </a:rPr>
              <a:t>        Člověk a jeho </a:t>
            </a:r>
            <a:r>
              <a:rPr lang="cs-CZ" sz="3600" b="1" i="1" dirty="0">
                <a:solidFill>
                  <a:srgbClr val="002060"/>
                </a:solidFill>
                <a:latin typeface="Garamond" panose="02020502050306020203" pitchFamily="18" charset="0"/>
              </a:rPr>
              <a:t> </a:t>
            </a:r>
            <a:r>
              <a:rPr lang="cs-CZ" sz="3600" b="1" dirty="0">
                <a:solidFill>
                  <a:srgbClr val="002060"/>
                </a:solidFill>
                <a:effectLst>
                  <a:outerShdw blurRad="38100" dist="38100" dir="2700000" algn="tl">
                    <a:srgbClr val="000000">
                      <a:alpha val="43137"/>
                    </a:srgbClr>
                  </a:outerShdw>
                </a:effectLst>
                <a:latin typeface="Garamond" panose="02020502050306020203" pitchFamily="18" charset="0"/>
              </a:rPr>
              <a:t>mikroby:</a:t>
            </a:r>
          </a:p>
          <a:p>
            <a:r>
              <a:rPr lang="cs-CZ" sz="3600" b="1" dirty="0">
                <a:solidFill>
                  <a:srgbClr val="002060"/>
                </a:solidFill>
                <a:effectLst>
                  <a:outerShdw blurRad="38100" dist="38100" dir="2700000" algn="tl">
                    <a:srgbClr val="000000">
                      <a:alpha val="43137"/>
                    </a:srgbClr>
                  </a:outerShdw>
                </a:effectLst>
                <a:latin typeface="Garamond" panose="02020502050306020203" pitchFamily="18" charset="0"/>
              </a:rPr>
              <a:t> </a:t>
            </a:r>
            <a:r>
              <a:rPr lang="cs-CZ" sz="3600" b="1" dirty="0">
                <a:solidFill>
                  <a:srgbClr val="C00000"/>
                </a:solidFill>
                <a:effectLst>
                  <a:outerShdw blurRad="38100" dist="38100" dir="2700000" algn="tl">
                    <a:srgbClr val="000000">
                      <a:alpha val="43137"/>
                    </a:srgbClr>
                  </a:outerShdw>
                </a:effectLst>
                <a:latin typeface="Garamond" panose="02020502050306020203" pitchFamily="18" charset="0"/>
              </a:rPr>
              <a:t>„</a:t>
            </a:r>
            <a:r>
              <a:rPr lang="cs-CZ" sz="3600" b="1" dirty="0" err="1">
                <a:solidFill>
                  <a:srgbClr val="C00000"/>
                </a:solidFill>
                <a:effectLst>
                  <a:outerShdw blurRad="38100" dist="38100" dir="2700000" algn="tl">
                    <a:srgbClr val="000000">
                      <a:alpha val="43137"/>
                    </a:srgbClr>
                  </a:outerShdw>
                </a:effectLst>
                <a:latin typeface="Garamond" panose="02020502050306020203" pitchFamily="18" charset="0"/>
              </a:rPr>
              <a:t>superorganismus</a:t>
            </a:r>
            <a:r>
              <a:rPr lang="cs-CZ" sz="3600" b="1" dirty="0">
                <a:solidFill>
                  <a:srgbClr val="C00000"/>
                </a:solidFill>
                <a:effectLst>
                  <a:outerShdw blurRad="38100" dist="38100" dir="2700000" algn="tl">
                    <a:srgbClr val="000000">
                      <a:alpha val="43137"/>
                    </a:srgbClr>
                  </a:outerShdw>
                </a:effectLst>
                <a:latin typeface="Garamond" panose="02020502050306020203" pitchFamily="18" charset="0"/>
              </a:rPr>
              <a:t>“;</a:t>
            </a:r>
            <a:r>
              <a:rPr lang="cs-CZ" sz="3600" dirty="0">
                <a:solidFill>
                  <a:srgbClr val="C00000"/>
                </a:solidFill>
                <a:effectLst>
                  <a:outerShdw blurRad="38100" dist="38100" dir="2700000" algn="tl">
                    <a:srgbClr val="000000">
                      <a:alpha val="43137"/>
                    </a:srgbClr>
                  </a:outerShdw>
                </a:effectLst>
                <a:latin typeface="Garamond" panose="02020502050306020203" pitchFamily="18" charset="0"/>
              </a:rPr>
              <a:t>  </a:t>
            </a:r>
            <a:r>
              <a:rPr lang="cs-CZ" sz="3600" b="1" dirty="0">
                <a:solidFill>
                  <a:srgbClr val="C00000"/>
                </a:solidFill>
                <a:effectLst>
                  <a:outerShdw blurRad="38100" dist="38100" dir="2700000" algn="tl">
                    <a:srgbClr val="000000">
                      <a:alpha val="43137"/>
                    </a:srgbClr>
                  </a:outerShdw>
                </a:effectLst>
                <a:latin typeface="Garamond" panose="02020502050306020203" pitchFamily="18" charset="0"/>
              </a:rPr>
              <a:t>„kompletní já“</a:t>
            </a:r>
          </a:p>
          <a:p>
            <a:endParaRPr lang="cs-CZ" sz="3600" dirty="0">
              <a:latin typeface="Garamond" panose="02020502050306020203" pitchFamily="18" charset="0"/>
            </a:endParaRPr>
          </a:p>
        </p:txBody>
      </p:sp>
      <p:sp>
        <p:nvSpPr>
          <p:cNvPr id="3" name="TextovéPole 2"/>
          <p:cNvSpPr txBox="1"/>
          <p:nvPr/>
        </p:nvSpPr>
        <p:spPr>
          <a:xfrm>
            <a:off x="2567608" y="3429001"/>
            <a:ext cx="7855612" cy="1015663"/>
          </a:xfrm>
          <a:prstGeom prst="rect">
            <a:avLst/>
          </a:prstGeom>
          <a:noFill/>
        </p:spPr>
        <p:txBody>
          <a:bodyPr wrap="none" rtlCol="0">
            <a:spAutoFit/>
          </a:bodyPr>
          <a:lstStyle/>
          <a:p>
            <a:r>
              <a:rPr lang="cs-CZ" sz="2000" b="1" dirty="0" err="1">
                <a:solidFill>
                  <a:srgbClr val="002060"/>
                </a:solidFill>
                <a:effectLst>
                  <a:outerShdw blurRad="38100" dist="38100" dir="2700000" algn="tl">
                    <a:srgbClr val="000000">
                      <a:alpha val="43137"/>
                    </a:srgbClr>
                  </a:outerShdw>
                </a:effectLst>
              </a:rPr>
              <a:t>Mikrobiota</a:t>
            </a:r>
            <a:r>
              <a:rPr lang="cs-CZ" sz="2000" b="1" dirty="0">
                <a:solidFill>
                  <a:srgbClr val="002060"/>
                </a:solidFill>
                <a:effectLst>
                  <a:outerShdw blurRad="38100" dist="38100" dir="2700000" algn="tl">
                    <a:srgbClr val="000000">
                      <a:alpha val="43137"/>
                    </a:srgbClr>
                  </a:outerShdw>
                </a:effectLst>
              </a:rPr>
              <a:t> obsahuje 10</a:t>
            </a:r>
            <a:r>
              <a:rPr lang="cs-CZ" sz="2000" b="1" baseline="30000" dirty="0">
                <a:solidFill>
                  <a:srgbClr val="002060"/>
                </a:solidFill>
                <a:effectLst>
                  <a:outerShdw blurRad="38100" dist="38100" dir="2700000" algn="tl">
                    <a:srgbClr val="000000">
                      <a:alpha val="43137"/>
                    </a:srgbClr>
                  </a:outerShdw>
                </a:effectLst>
              </a:rPr>
              <a:t>14</a:t>
            </a:r>
            <a:r>
              <a:rPr lang="cs-CZ" sz="2000" b="1" dirty="0">
                <a:solidFill>
                  <a:srgbClr val="002060"/>
                </a:solidFill>
                <a:effectLst>
                  <a:outerShdw blurRad="38100" dist="38100" dir="2700000" algn="tl">
                    <a:srgbClr val="000000">
                      <a:alpha val="43137"/>
                    </a:srgbClr>
                  </a:outerShdw>
                </a:effectLst>
              </a:rPr>
              <a:t> bakteriálních buněk, tj. 10x více než je buněk, </a:t>
            </a:r>
          </a:p>
          <a:p>
            <a:r>
              <a:rPr lang="cs-CZ" sz="2000" b="1" dirty="0">
                <a:solidFill>
                  <a:srgbClr val="002060"/>
                </a:solidFill>
                <a:effectLst>
                  <a:outerShdw blurRad="38100" dist="38100" dir="2700000" algn="tl">
                    <a:srgbClr val="000000">
                      <a:alpha val="43137"/>
                    </a:srgbClr>
                  </a:outerShdw>
                </a:effectLst>
              </a:rPr>
              <a:t>které tvoří naše tělo. </a:t>
            </a:r>
            <a:br>
              <a:rPr lang="cs-CZ" sz="2000" b="1" dirty="0">
                <a:solidFill>
                  <a:srgbClr val="002060"/>
                </a:solidFill>
                <a:effectLst>
                  <a:outerShdw blurRad="38100" dist="38100" dir="2700000" algn="tl">
                    <a:srgbClr val="000000">
                      <a:alpha val="43137"/>
                    </a:srgbClr>
                  </a:outerShdw>
                </a:effectLst>
              </a:rPr>
            </a:br>
            <a:r>
              <a:rPr lang="cs-CZ" sz="2000" b="1" dirty="0">
                <a:solidFill>
                  <a:srgbClr val="002060"/>
                </a:solidFill>
                <a:effectLst>
                  <a:outerShdw blurRad="38100" dist="38100" dir="2700000" algn="tl">
                    <a:srgbClr val="000000">
                      <a:alpha val="43137"/>
                    </a:srgbClr>
                  </a:outerShdw>
                </a:effectLst>
              </a:rPr>
              <a:t>                      </a:t>
            </a:r>
            <a:r>
              <a:rPr lang="cs-CZ" sz="2000" i="1" dirty="0"/>
              <a:t>(Jsme tedy z více než 90% „mikrobiální“).</a:t>
            </a:r>
            <a:endParaRPr lang="cs-CZ" sz="2000" dirty="0"/>
          </a:p>
        </p:txBody>
      </p:sp>
      <p:sp>
        <p:nvSpPr>
          <p:cNvPr id="4" name="TextovéPole 3"/>
          <p:cNvSpPr txBox="1"/>
          <p:nvPr/>
        </p:nvSpPr>
        <p:spPr>
          <a:xfrm>
            <a:off x="2567608" y="4869160"/>
            <a:ext cx="7704856" cy="1600438"/>
          </a:xfrm>
          <a:prstGeom prst="rect">
            <a:avLst/>
          </a:prstGeom>
          <a:noFill/>
        </p:spPr>
        <p:txBody>
          <a:bodyPr wrap="square" rtlCol="0">
            <a:spAutoFit/>
          </a:bodyPr>
          <a:lstStyle/>
          <a:p>
            <a:r>
              <a:rPr lang="cs-CZ" sz="2000" b="1" dirty="0">
                <a:solidFill>
                  <a:srgbClr val="002060"/>
                </a:solidFill>
                <a:effectLst>
                  <a:outerShdw blurRad="38100" dist="38100" dir="2700000" algn="tl">
                    <a:srgbClr val="000000">
                      <a:alpha val="43137"/>
                    </a:srgbClr>
                  </a:outerShdw>
                </a:effectLst>
              </a:rPr>
              <a:t>Počet genů našeho </a:t>
            </a:r>
            <a:r>
              <a:rPr lang="cs-CZ" sz="2000" b="1" dirty="0" err="1">
                <a:solidFill>
                  <a:srgbClr val="002060"/>
                </a:solidFill>
                <a:effectLst>
                  <a:outerShdw blurRad="38100" dist="38100" dir="2700000" algn="tl">
                    <a:srgbClr val="000000">
                      <a:alpha val="43137"/>
                    </a:srgbClr>
                  </a:outerShdw>
                </a:effectLst>
              </a:rPr>
              <a:t>mikrobiomu</a:t>
            </a:r>
            <a:r>
              <a:rPr lang="cs-CZ" sz="2000" b="1" dirty="0">
                <a:solidFill>
                  <a:srgbClr val="002060"/>
                </a:solidFill>
                <a:effectLst>
                  <a:outerShdw blurRad="38100" dist="38100" dir="2700000" algn="tl">
                    <a:srgbClr val="000000">
                      <a:alpha val="43137"/>
                    </a:srgbClr>
                  </a:outerShdw>
                </a:effectLst>
              </a:rPr>
              <a:t> převyšuje 150x počet genů v lidském genomu.</a:t>
            </a:r>
          </a:p>
          <a:p>
            <a:pPr>
              <a:defRPr/>
            </a:pPr>
            <a:r>
              <a:rPr lang="cs-CZ" sz="2000" i="1" dirty="0"/>
              <a:t>(V lidském trávicím traktu je 3,3 milionu genů z více než tisíce druhů mikrobů; lidský genom má 20-25000 genů).</a:t>
            </a:r>
          </a:p>
          <a:p>
            <a:endParaRPr lang="cs-CZ" dirty="0"/>
          </a:p>
        </p:txBody>
      </p:sp>
    </p:spTree>
    <p:extLst>
      <p:ext uri="{BB962C8B-B14F-4D97-AF65-F5344CB8AC3E}">
        <p14:creationId xmlns:p14="http://schemas.microsoft.com/office/powerpoint/2010/main" val="11687441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274638"/>
            <a:ext cx="7992888" cy="2362274"/>
          </a:xfrm>
        </p:spPr>
        <p:txBody>
          <a:bodyPr>
            <a:normAutofit/>
          </a:bodyPr>
          <a:lstStyle/>
          <a:p>
            <a:r>
              <a:rPr lang="cs-CZ" sz="3200" b="1" dirty="0">
                <a:solidFill>
                  <a:srgbClr val="002060"/>
                </a:solidFill>
                <a:latin typeface="Garamond" panose="02020502050306020203" pitchFamily="18" charset="0"/>
              </a:rPr>
              <a:t>Myšlenka, že mikroorganismy, které  jsou všude kolem nás, mají snahu dostat se nám pod kůži </a:t>
            </a:r>
            <a:br>
              <a:rPr lang="cs-CZ" sz="3200" b="1" dirty="0">
                <a:solidFill>
                  <a:srgbClr val="002060"/>
                </a:solidFill>
                <a:latin typeface="Garamond" panose="02020502050306020203" pitchFamily="18" charset="0"/>
              </a:rPr>
            </a:br>
            <a:r>
              <a:rPr lang="cs-CZ" sz="3200" b="1" dirty="0">
                <a:solidFill>
                  <a:srgbClr val="002060"/>
                </a:solidFill>
                <a:latin typeface="Garamond" panose="02020502050306020203" pitchFamily="18" charset="0"/>
              </a:rPr>
              <a:t>a zničit nás, je stále pevně zakořeněna </a:t>
            </a:r>
            <a:br>
              <a:rPr lang="cs-CZ" sz="3200" b="1" dirty="0">
                <a:solidFill>
                  <a:srgbClr val="002060"/>
                </a:solidFill>
                <a:latin typeface="Garamond" panose="02020502050306020203" pitchFamily="18" charset="0"/>
              </a:rPr>
            </a:br>
            <a:r>
              <a:rPr lang="cs-CZ" sz="3200" b="1" dirty="0">
                <a:solidFill>
                  <a:srgbClr val="002060"/>
                </a:solidFill>
                <a:latin typeface="Garamond" panose="02020502050306020203" pitchFamily="18" charset="0"/>
              </a:rPr>
              <a:t>i v moderním vědomí.</a:t>
            </a:r>
          </a:p>
        </p:txBody>
      </p:sp>
      <p:pic>
        <p:nvPicPr>
          <p:cNvPr id="4" name="Obrázek 3" descr="C:\Documents and Settings\lokaj\Dokumenty\Obrázky\Lovci mikrobů - Paul de Kruif _ Databáze knih_soubory\mid_lovci-mikrobu-44960.jpg"/>
          <p:cNvPicPr/>
          <p:nvPr/>
        </p:nvPicPr>
        <p:blipFill>
          <a:blip r:embed="rId2">
            <a:extLst>
              <a:ext uri="{28A0092B-C50C-407E-A947-70E740481C1C}">
                <a14:useLocalDpi xmlns:a14="http://schemas.microsoft.com/office/drawing/2010/main" val="0"/>
              </a:ext>
            </a:extLst>
          </a:blip>
          <a:srcRect/>
          <a:stretch>
            <a:fillRect/>
          </a:stretch>
        </p:blipFill>
        <p:spPr bwMode="auto">
          <a:xfrm>
            <a:off x="2999656" y="2708920"/>
            <a:ext cx="2085975" cy="2956560"/>
          </a:xfrm>
          <a:prstGeom prst="rect">
            <a:avLst/>
          </a:prstGeom>
          <a:noFill/>
          <a:ln>
            <a:noFill/>
          </a:ln>
        </p:spPr>
      </p:pic>
      <p:pic>
        <p:nvPicPr>
          <p:cNvPr id="6" name="Picture 2" descr="C:\Documents and Settings\lokaj\Dokumenty\Obrázky\Krysy,vši a dějiny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6120" y="2708921"/>
            <a:ext cx="1954452" cy="283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1955032" y="5805265"/>
            <a:ext cx="8461448" cy="954107"/>
          </a:xfrm>
          <a:prstGeom prst="rect">
            <a:avLst/>
          </a:prstGeom>
          <a:noFill/>
        </p:spPr>
        <p:txBody>
          <a:bodyPr wrap="square" rtlCol="0">
            <a:spAutoFit/>
          </a:bodyPr>
          <a:lstStyle/>
          <a:p>
            <a:r>
              <a:rPr lang="cs-CZ" sz="2800" b="1" i="1" dirty="0">
                <a:solidFill>
                  <a:srgbClr val="C00000"/>
                </a:solidFill>
              </a:rPr>
              <a:t>            Ale z mnoha tisíců mikrobiálních druhů</a:t>
            </a:r>
          </a:p>
          <a:p>
            <a:r>
              <a:rPr lang="cs-CZ" sz="2800" b="1" i="1" dirty="0">
                <a:solidFill>
                  <a:srgbClr val="C00000"/>
                </a:solidFill>
              </a:rPr>
              <a:t>                  je jen asi stovka patogenních!</a:t>
            </a:r>
          </a:p>
        </p:txBody>
      </p:sp>
    </p:spTree>
    <p:extLst>
      <p:ext uri="{BB962C8B-B14F-4D97-AF65-F5344CB8AC3E}">
        <p14:creationId xmlns:p14="http://schemas.microsoft.com/office/powerpoint/2010/main" val="10219318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lokaj\Dokumenty\Obrázky\Krysy,vši a dějiny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7" y="620689"/>
            <a:ext cx="3543558" cy="5139283"/>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807969" y="908721"/>
            <a:ext cx="4750279" cy="4401205"/>
          </a:xfrm>
          <a:prstGeom prst="rect">
            <a:avLst/>
          </a:prstGeom>
          <a:noFill/>
        </p:spPr>
        <p:txBody>
          <a:bodyPr wrap="square" rtlCol="0">
            <a:spAutoFit/>
          </a:bodyPr>
          <a:lstStyle/>
          <a:p>
            <a:r>
              <a:rPr lang="cs-CZ" sz="2800" b="1" dirty="0">
                <a:solidFill>
                  <a:srgbClr val="002060"/>
                </a:solidFill>
                <a:latin typeface="Book Antiqua" pitchFamily="18" charset="0"/>
              </a:rPr>
              <a:t>„Parasitismus vznikl </a:t>
            </a:r>
          </a:p>
          <a:p>
            <a:r>
              <a:rPr lang="cs-CZ" sz="2800" b="1" dirty="0">
                <a:solidFill>
                  <a:srgbClr val="002060"/>
                </a:solidFill>
                <a:latin typeface="Book Antiqua" pitchFamily="18" charset="0"/>
              </a:rPr>
              <a:t>v temné prapůvodní dávnověkosti jako následek stálého styku mezi</a:t>
            </a:r>
          </a:p>
          <a:p>
            <a:r>
              <a:rPr lang="cs-CZ" sz="2800" b="1" dirty="0">
                <a:solidFill>
                  <a:srgbClr val="002060"/>
                </a:solidFill>
                <a:latin typeface="Book Antiqua" pitchFamily="18" charset="0"/>
              </a:rPr>
              <a:t>různými živými bytostmi.</a:t>
            </a:r>
          </a:p>
          <a:p>
            <a:r>
              <a:rPr lang="cs-CZ" sz="2800" b="1" dirty="0">
                <a:solidFill>
                  <a:srgbClr val="002060"/>
                </a:solidFill>
                <a:latin typeface="Book Antiqua" pitchFamily="18" charset="0"/>
              </a:rPr>
              <a:t>Znamená průlom do oné obrany, kterou se normálně každá živá struktura brání vpádu jiných živých jednotek.“</a:t>
            </a:r>
            <a:endParaRPr lang="cs-CZ" b="1" dirty="0">
              <a:solidFill>
                <a:srgbClr val="002060"/>
              </a:solidFill>
            </a:endParaRPr>
          </a:p>
        </p:txBody>
      </p:sp>
      <p:sp>
        <p:nvSpPr>
          <p:cNvPr id="2" name="TextovéPole 1"/>
          <p:cNvSpPr txBox="1"/>
          <p:nvPr/>
        </p:nvSpPr>
        <p:spPr>
          <a:xfrm>
            <a:off x="5951984" y="5661248"/>
            <a:ext cx="4176464" cy="369332"/>
          </a:xfrm>
          <a:prstGeom prst="rect">
            <a:avLst/>
          </a:prstGeom>
          <a:noFill/>
        </p:spPr>
        <p:txBody>
          <a:bodyPr wrap="square" rtlCol="0">
            <a:spAutoFit/>
          </a:bodyPr>
          <a:lstStyle/>
          <a:p>
            <a:r>
              <a:rPr lang="cs-CZ" i="1" dirty="0"/>
              <a:t>                                         </a:t>
            </a:r>
            <a:r>
              <a:rPr lang="cs-CZ" b="1" i="1" dirty="0"/>
              <a:t>Hans </a:t>
            </a:r>
            <a:r>
              <a:rPr lang="cs-CZ" b="1" i="1" dirty="0" err="1"/>
              <a:t>Zinsser</a:t>
            </a:r>
            <a:r>
              <a:rPr lang="cs-CZ" b="1" i="1" dirty="0"/>
              <a:t>, 1935</a:t>
            </a:r>
          </a:p>
        </p:txBody>
      </p:sp>
    </p:spTree>
    <p:extLst>
      <p:ext uri="{BB962C8B-B14F-4D97-AF65-F5344CB8AC3E}">
        <p14:creationId xmlns:p14="http://schemas.microsoft.com/office/powerpoint/2010/main" val="42708249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i="1" dirty="0"/>
              <a:t>Bacilonosičství</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2250" y="1958181"/>
            <a:ext cx="66675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879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cs-CZ" altLang="cs-CZ" sz="3600" b="1" dirty="0">
                <a:solidFill>
                  <a:srgbClr val="002060"/>
                </a:solidFill>
              </a:rPr>
              <a:t>Receptory vrozené imunity („PRR“)</a:t>
            </a:r>
          </a:p>
        </p:txBody>
      </p:sp>
      <p:sp>
        <p:nvSpPr>
          <p:cNvPr id="176131" name="Rectangle 3"/>
          <p:cNvSpPr>
            <a:spLocks noGrp="1" noChangeArrowheads="1"/>
          </p:cNvSpPr>
          <p:nvPr>
            <p:ph type="body" idx="1"/>
          </p:nvPr>
        </p:nvSpPr>
        <p:spPr/>
        <p:txBody>
          <a:bodyPr>
            <a:normAutofit lnSpcReduction="10000"/>
          </a:bodyPr>
          <a:lstStyle/>
          <a:p>
            <a:pPr>
              <a:lnSpc>
                <a:spcPct val="90000"/>
              </a:lnSpc>
              <a:buFontTx/>
              <a:buNone/>
            </a:pPr>
            <a:r>
              <a:rPr lang="cs-CZ" altLang="cs-CZ" u="sng" dirty="0">
                <a:solidFill>
                  <a:srgbClr val="002060"/>
                </a:solidFill>
                <a:latin typeface="Tahoma" pitchFamily="34" charset="0"/>
              </a:rPr>
              <a:t>V cirkulaci, rozpustné, </a:t>
            </a:r>
            <a:r>
              <a:rPr lang="cs-CZ" altLang="cs-CZ" u="sng" dirty="0" err="1">
                <a:solidFill>
                  <a:srgbClr val="002060"/>
                </a:solidFill>
                <a:latin typeface="Tahoma" pitchFamily="34" charset="0"/>
              </a:rPr>
              <a:t>sekretované</a:t>
            </a:r>
            <a:r>
              <a:rPr lang="cs-CZ" altLang="cs-CZ" u="sng" dirty="0">
                <a:solidFill>
                  <a:srgbClr val="002060"/>
                </a:solidFill>
                <a:latin typeface="Tahoma" pitchFamily="34" charset="0"/>
              </a:rPr>
              <a:t>:</a:t>
            </a:r>
          </a:p>
          <a:p>
            <a:pPr>
              <a:lnSpc>
                <a:spcPct val="90000"/>
              </a:lnSpc>
              <a:buFontTx/>
              <a:buNone/>
            </a:pPr>
            <a:r>
              <a:rPr lang="cs-CZ" altLang="cs-CZ" dirty="0">
                <a:solidFill>
                  <a:srgbClr val="002060"/>
                </a:solidFill>
                <a:latin typeface="Tahoma" pitchFamily="34" charset="0"/>
              </a:rPr>
              <a:t>  </a:t>
            </a:r>
            <a:r>
              <a:rPr lang="cs-CZ" altLang="cs-CZ" sz="2400" dirty="0" err="1">
                <a:solidFill>
                  <a:srgbClr val="002060"/>
                </a:solidFill>
                <a:latin typeface="Tahoma" pitchFamily="34" charset="0"/>
              </a:rPr>
              <a:t>lektin</a:t>
            </a:r>
            <a:r>
              <a:rPr lang="cs-CZ" altLang="cs-CZ" sz="2400" dirty="0">
                <a:solidFill>
                  <a:srgbClr val="002060"/>
                </a:solidFill>
                <a:latin typeface="Tahoma" pitchFamily="34" charset="0"/>
              </a:rPr>
              <a:t> vázající manózu ( MBL)</a:t>
            </a:r>
          </a:p>
          <a:p>
            <a:pPr>
              <a:lnSpc>
                <a:spcPct val="90000"/>
              </a:lnSpc>
              <a:buFontTx/>
              <a:buNone/>
            </a:pPr>
            <a:r>
              <a:rPr lang="cs-CZ" altLang="cs-CZ" u="sng" dirty="0">
                <a:solidFill>
                  <a:srgbClr val="002060"/>
                </a:solidFill>
                <a:latin typeface="Tahoma" pitchFamily="34" charset="0"/>
              </a:rPr>
              <a:t>Na buňkách, membránové:</a:t>
            </a:r>
          </a:p>
          <a:p>
            <a:pPr>
              <a:lnSpc>
                <a:spcPct val="90000"/>
              </a:lnSpc>
              <a:buFontTx/>
              <a:buNone/>
            </a:pPr>
            <a:r>
              <a:rPr lang="cs-CZ" altLang="cs-CZ" dirty="0">
                <a:solidFill>
                  <a:srgbClr val="002060"/>
                </a:solidFill>
                <a:latin typeface="Tahoma" pitchFamily="34" charset="0"/>
              </a:rPr>
              <a:t>  </a:t>
            </a:r>
            <a:r>
              <a:rPr lang="cs-CZ" altLang="cs-CZ" sz="2400" dirty="0">
                <a:solidFill>
                  <a:srgbClr val="002060"/>
                </a:solidFill>
                <a:latin typeface="Tahoma" pitchFamily="34" charset="0"/>
              </a:rPr>
              <a:t>zprostředkovávající endocytózu ( např. pro </a:t>
            </a:r>
            <a:r>
              <a:rPr lang="cs-CZ" altLang="cs-CZ" sz="2400" dirty="0" err="1">
                <a:solidFill>
                  <a:srgbClr val="002060"/>
                </a:solidFill>
                <a:latin typeface="Tahoma" pitchFamily="34" charset="0"/>
              </a:rPr>
              <a:t>manan</a:t>
            </a:r>
            <a:r>
              <a:rPr lang="cs-CZ" altLang="cs-CZ" sz="2400" dirty="0">
                <a:solidFill>
                  <a:srgbClr val="002060"/>
                </a:solidFill>
                <a:latin typeface="Tahoma" pitchFamily="34" charset="0"/>
              </a:rPr>
              <a:t> na makrofázích)</a:t>
            </a:r>
          </a:p>
          <a:p>
            <a:pPr>
              <a:lnSpc>
                <a:spcPct val="90000"/>
              </a:lnSpc>
              <a:buFontTx/>
              <a:buNone/>
            </a:pPr>
            <a:r>
              <a:rPr lang="cs-CZ" altLang="cs-CZ" sz="2400" dirty="0">
                <a:solidFill>
                  <a:srgbClr val="002060"/>
                </a:solidFill>
                <a:latin typeface="Tahoma" pitchFamily="34" charset="0"/>
              </a:rPr>
              <a:t>  signalizační „</a:t>
            </a:r>
            <a:r>
              <a:rPr lang="cs-CZ" altLang="cs-CZ" sz="2400" dirty="0" err="1">
                <a:solidFill>
                  <a:srgbClr val="002060"/>
                </a:solidFill>
                <a:latin typeface="Tahoma" pitchFamily="34" charset="0"/>
              </a:rPr>
              <a:t>Toll-like</a:t>
            </a:r>
            <a:r>
              <a:rPr lang="cs-CZ" altLang="cs-CZ" sz="2400" dirty="0">
                <a:solidFill>
                  <a:srgbClr val="002060"/>
                </a:solidFill>
                <a:latin typeface="Tahoma" pitchFamily="34" charset="0"/>
              </a:rPr>
              <a:t> receptory“, </a:t>
            </a:r>
            <a:r>
              <a:rPr lang="cs-CZ" altLang="cs-CZ" sz="2400" b="1" dirty="0">
                <a:solidFill>
                  <a:srgbClr val="002060"/>
                </a:solidFill>
                <a:latin typeface="Tahoma" pitchFamily="34" charset="0"/>
              </a:rPr>
              <a:t>TLR</a:t>
            </a:r>
          </a:p>
          <a:p>
            <a:pPr>
              <a:lnSpc>
                <a:spcPct val="90000"/>
              </a:lnSpc>
              <a:buFontTx/>
              <a:buNone/>
            </a:pPr>
            <a:r>
              <a:rPr lang="cs-CZ" altLang="cs-CZ" u="sng" dirty="0">
                <a:solidFill>
                  <a:srgbClr val="002060"/>
                </a:solidFill>
                <a:latin typeface="Tahoma" pitchFamily="34" charset="0"/>
              </a:rPr>
              <a:t>Intracelulární:</a:t>
            </a:r>
          </a:p>
          <a:p>
            <a:pPr>
              <a:lnSpc>
                <a:spcPct val="90000"/>
              </a:lnSpc>
              <a:buFontTx/>
              <a:buNone/>
            </a:pPr>
            <a:r>
              <a:rPr lang="cs-CZ" altLang="cs-CZ" dirty="0">
                <a:solidFill>
                  <a:srgbClr val="002060"/>
                </a:solidFill>
                <a:latin typeface="Tahoma" pitchFamily="34" charset="0"/>
              </a:rPr>
              <a:t> </a:t>
            </a:r>
            <a:r>
              <a:rPr lang="cs-CZ" altLang="cs-CZ" sz="2400" dirty="0">
                <a:solidFill>
                  <a:srgbClr val="002060"/>
                </a:solidFill>
                <a:latin typeface="Tahoma" pitchFamily="34" charset="0"/>
              </a:rPr>
              <a:t>„</a:t>
            </a:r>
            <a:r>
              <a:rPr lang="cs-CZ" altLang="cs-CZ" sz="2400" dirty="0" err="1">
                <a:solidFill>
                  <a:srgbClr val="002060"/>
                </a:solidFill>
                <a:latin typeface="Tahoma" pitchFamily="34" charset="0"/>
              </a:rPr>
              <a:t>Nucleotide-binding</a:t>
            </a:r>
            <a:r>
              <a:rPr lang="cs-CZ" altLang="cs-CZ" sz="2400" dirty="0">
                <a:solidFill>
                  <a:srgbClr val="002060"/>
                </a:solidFill>
                <a:latin typeface="Tahoma" pitchFamily="34" charset="0"/>
              </a:rPr>
              <a:t> </a:t>
            </a:r>
            <a:r>
              <a:rPr lang="cs-CZ" altLang="cs-CZ" sz="2400" dirty="0" err="1">
                <a:solidFill>
                  <a:srgbClr val="002060"/>
                </a:solidFill>
                <a:latin typeface="Tahoma" pitchFamily="34" charset="0"/>
              </a:rPr>
              <a:t>oligomerization</a:t>
            </a:r>
            <a:r>
              <a:rPr lang="cs-CZ" altLang="cs-CZ" sz="2400" dirty="0">
                <a:solidFill>
                  <a:srgbClr val="002060"/>
                </a:solidFill>
                <a:latin typeface="Tahoma" pitchFamily="34" charset="0"/>
              </a:rPr>
              <a:t>  </a:t>
            </a:r>
            <a:r>
              <a:rPr lang="cs-CZ" altLang="cs-CZ" sz="2400" dirty="0" err="1">
                <a:solidFill>
                  <a:srgbClr val="002060"/>
                </a:solidFill>
                <a:latin typeface="Tahoma" pitchFamily="34" charset="0"/>
              </a:rPr>
              <a:t>domain</a:t>
            </a:r>
            <a:r>
              <a:rPr lang="cs-CZ" altLang="cs-CZ" sz="2400" dirty="0">
                <a:solidFill>
                  <a:srgbClr val="002060"/>
                </a:solidFill>
                <a:latin typeface="Tahoma" pitchFamily="34" charset="0"/>
              </a:rPr>
              <a:t> </a:t>
            </a:r>
            <a:r>
              <a:rPr lang="cs-CZ" altLang="cs-CZ" sz="2400" dirty="0" err="1">
                <a:solidFill>
                  <a:srgbClr val="002060"/>
                </a:solidFill>
                <a:latin typeface="Tahoma" pitchFamily="34" charset="0"/>
              </a:rPr>
              <a:t>proteins</a:t>
            </a:r>
            <a:r>
              <a:rPr lang="cs-CZ" altLang="cs-CZ" sz="2400" dirty="0">
                <a:solidFill>
                  <a:srgbClr val="002060"/>
                </a:solidFill>
                <a:latin typeface="Tahoma" pitchFamily="34" charset="0"/>
              </a:rPr>
              <a:t>“, </a:t>
            </a:r>
            <a:r>
              <a:rPr lang="cs-CZ" altLang="cs-CZ" sz="2400" b="1" dirty="0">
                <a:solidFill>
                  <a:srgbClr val="002060"/>
                </a:solidFill>
                <a:latin typeface="Tahoma" pitchFamily="34" charset="0"/>
              </a:rPr>
              <a:t>NOD</a:t>
            </a:r>
          </a:p>
          <a:p>
            <a:pPr>
              <a:lnSpc>
                <a:spcPct val="90000"/>
              </a:lnSpc>
              <a:buFontTx/>
              <a:buNone/>
            </a:pPr>
            <a:r>
              <a:rPr lang="cs-CZ" altLang="cs-CZ" sz="2400" b="1" dirty="0">
                <a:solidFill>
                  <a:srgbClr val="002060"/>
                </a:solidFill>
                <a:latin typeface="Tahoma" pitchFamily="34" charset="0"/>
              </a:rPr>
              <a:t> </a:t>
            </a:r>
            <a:r>
              <a:rPr lang="cs-CZ" altLang="cs-CZ" sz="2400" dirty="0">
                <a:solidFill>
                  <a:srgbClr val="002060"/>
                </a:solidFill>
                <a:latin typeface="Tahoma" pitchFamily="34" charset="0"/>
              </a:rPr>
              <a:t>„</a:t>
            </a:r>
            <a:r>
              <a:rPr lang="cs-CZ" altLang="cs-CZ" sz="2400" dirty="0" err="1">
                <a:solidFill>
                  <a:srgbClr val="002060"/>
                </a:solidFill>
                <a:latin typeface="Tahoma" pitchFamily="34" charset="0"/>
              </a:rPr>
              <a:t>Retinoic</a:t>
            </a:r>
            <a:r>
              <a:rPr lang="cs-CZ" altLang="cs-CZ" sz="2400" dirty="0">
                <a:solidFill>
                  <a:srgbClr val="002060"/>
                </a:solidFill>
                <a:latin typeface="Tahoma" pitchFamily="34" charset="0"/>
              </a:rPr>
              <a:t> acid </a:t>
            </a:r>
            <a:r>
              <a:rPr lang="cs-CZ" altLang="cs-CZ" sz="2400" dirty="0" err="1">
                <a:solidFill>
                  <a:srgbClr val="002060"/>
                </a:solidFill>
                <a:latin typeface="Tahoma" pitchFamily="34" charset="0"/>
              </a:rPr>
              <a:t>inducible</a:t>
            </a:r>
            <a:r>
              <a:rPr lang="cs-CZ" altLang="cs-CZ" sz="2400" dirty="0">
                <a:solidFill>
                  <a:srgbClr val="002060"/>
                </a:solidFill>
                <a:latin typeface="Tahoma" pitchFamily="34" charset="0"/>
              </a:rPr>
              <a:t> gene I“, </a:t>
            </a:r>
            <a:r>
              <a:rPr lang="cs-CZ" altLang="cs-CZ" sz="2400" b="1" dirty="0">
                <a:solidFill>
                  <a:srgbClr val="002060"/>
                </a:solidFill>
                <a:latin typeface="Tahoma" pitchFamily="34" charset="0"/>
              </a:rPr>
              <a:t>RIG</a:t>
            </a:r>
            <a:endParaRPr lang="cs-CZ" altLang="cs-CZ" sz="2400" dirty="0">
              <a:solidFill>
                <a:srgbClr val="002060"/>
              </a:solidFill>
              <a:latin typeface="Tahoma" pitchFamily="34" charset="0"/>
            </a:endParaRPr>
          </a:p>
          <a:p>
            <a:pPr>
              <a:lnSpc>
                <a:spcPct val="90000"/>
              </a:lnSpc>
              <a:buFontTx/>
              <a:buNone/>
            </a:pPr>
            <a:r>
              <a:rPr lang="cs-CZ" altLang="cs-CZ" sz="2400" b="1" dirty="0">
                <a:solidFill>
                  <a:srgbClr val="002060"/>
                </a:solidFill>
                <a:latin typeface="Tahoma" pitchFamily="34" charset="0"/>
              </a:rPr>
              <a:t>   </a:t>
            </a:r>
          </a:p>
        </p:txBody>
      </p:sp>
    </p:spTree>
    <p:extLst>
      <p:ext uri="{BB962C8B-B14F-4D97-AF65-F5344CB8AC3E}">
        <p14:creationId xmlns:p14="http://schemas.microsoft.com/office/powerpoint/2010/main" val="29346484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lokaj\Dokumenty\Obrázky\Lewis Thom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3" y="692697"/>
            <a:ext cx="2828925" cy="3762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423593" y="4941168"/>
            <a:ext cx="2828924" cy="369332"/>
          </a:xfrm>
          <a:prstGeom prst="rect">
            <a:avLst/>
          </a:prstGeom>
          <a:noFill/>
        </p:spPr>
        <p:txBody>
          <a:bodyPr wrap="square" rtlCol="0">
            <a:spAutoFit/>
          </a:bodyPr>
          <a:lstStyle/>
          <a:p>
            <a:r>
              <a:rPr lang="cs-CZ" dirty="0" err="1"/>
              <a:t>Lewis</a:t>
            </a:r>
            <a:r>
              <a:rPr lang="cs-CZ" dirty="0"/>
              <a:t> Thomas  1913 - 1993</a:t>
            </a:r>
          </a:p>
        </p:txBody>
      </p:sp>
      <p:sp>
        <p:nvSpPr>
          <p:cNvPr id="4" name="TextovéPole 3"/>
          <p:cNvSpPr txBox="1"/>
          <p:nvPr/>
        </p:nvSpPr>
        <p:spPr>
          <a:xfrm>
            <a:off x="5303912" y="1196752"/>
            <a:ext cx="5364088" cy="3046988"/>
          </a:xfrm>
          <a:prstGeom prst="rect">
            <a:avLst/>
          </a:prstGeom>
          <a:noFill/>
        </p:spPr>
        <p:txBody>
          <a:bodyPr wrap="square" rtlCol="0">
            <a:spAutoFit/>
          </a:bodyPr>
          <a:lstStyle/>
          <a:p>
            <a:r>
              <a:rPr lang="cs-CZ" sz="2400" b="1" dirty="0">
                <a:solidFill>
                  <a:srgbClr val="002060"/>
                </a:solidFill>
                <a:latin typeface="Book Antiqua" pitchFamily="18" charset="0"/>
              </a:rPr>
              <a:t>„Mikroorganismy, </a:t>
            </a:r>
          </a:p>
          <a:p>
            <a:r>
              <a:rPr lang="cs-CZ" sz="2400" b="1" dirty="0">
                <a:solidFill>
                  <a:srgbClr val="002060"/>
                </a:solidFill>
                <a:latin typeface="Book Antiqua" pitchFamily="18" charset="0"/>
              </a:rPr>
              <a:t>  jak bylo zjištěno,</a:t>
            </a:r>
          </a:p>
          <a:p>
            <a:r>
              <a:rPr lang="cs-CZ" sz="2400" b="1" dirty="0">
                <a:solidFill>
                  <a:srgbClr val="002060"/>
                </a:solidFill>
                <a:latin typeface="Book Antiqua" pitchFamily="18" charset="0"/>
              </a:rPr>
              <a:t>  jsou spíše přihlížející. </a:t>
            </a:r>
          </a:p>
          <a:p>
            <a:r>
              <a:rPr lang="cs-CZ" sz="2400" b="1" dirty="0">
                <a:solidFill>
                  <a:srgbClr val="002060"/>
                </a:solidFill>
                <a:latin typeface="Book Antiqua" pitchFamily="18" charset="0"/>
              </a:rPr>
              <a:t>  Je to naše odpověď na jejich    </a:t>
            </a:r>
          </a:p>
          <a:p>
            <a:r>
              <a:rPr lang="cs-CZ" sz="2400" b="1" dirty="0">
                <a:solidFill>
                  <a:srgbClr val="002060"/>
                </a:solidFill>
                <a:latin typeface="Book Antiqua" pitchFamily="18" charset="0"/>
              </a:rPr>
              <a:t>  přítomnost, která způsobuje nemoc.</a:t>
            </a:r>
          </a:p>
          <a:p>
            <a:r>
              <a:rPr lang="cs-CZ" sz="2400" b="1" dirty="0">
                <a:solidFill>
                  <a:srgbClr val="002060"/>
                </a:solidFill>
                <a:latin typeface="Book Antiqua" pitchFamily="18" charset="0"/>
              </a:rPr>
              <a:t>  Naše výzbroj pro likvidaci bakterií  </a:t>
            </a:r>
          </a:p>
          <a:p>
            <a:r>
              <a:rPr lang="cs-CZ" sz="2400" b="1" dirty="0">
                <a:solidFill>
                  <a:srgbClr val="002060"/>
                </a:solidFill>
                <a:latin typeface="Book Antiqua" pitchFamily="18" charset="0"/>
              </a:rPr>
              <a:t>  je totiž tak silná, že nás ohrožuje  </a:t>
            </a:r>
          </a:p>
          <a:p>
            <a:r>
              <a:rPr lang="cs-CZ" sz="2400" b="1" dirty="0">
                <a:solidFill>
                  <a:srgbClr val="002060"/>
                </a:solidFill>
                <a:latin typeface="Book Antiqua" pitchFamily="18" charset="0"/>
              </a:rPr>
              <a:t>  mnohem víc než útočník“. </a:t>
            </a:r>
          </a:p>
        </p:txBody>
      </p:sp>
      <p:sp>
        <p:nvSpPr>
          <p:cNvPr id="2" name="TextovéPole 1"/>
          <p:cNvSpPr txBox="1"/>
          <p:nvPr/>
        </p:nvSpPr>
        <p:spPr>
          <a:xfrm>
            <a:off x="1918763" y="5661249"/>
            <a:ext cx="8424935" cy="830997"/>
          </a:xfrm>
          <a:prstGeom prst="rect">
            <a:avLst/>
          </a:prstGeom>
          <a:noFill/>
        </p:spPr>
        <p:txBody>
          <a:bodyPr wrap="square" rtlCol="0">
            <a:spAutoFit/>
          </a:bodyPr>
          <a:lstStyle/>
          <a:p>
            <a:r>
              <a:rPr lang="cs-CZ" sz="2400" dirty="0">
                <a:latin typeface="Book Antiqua" panose="02040602050305030304" pitchFamily="18" charset="0"/>
              </a:rPr>
              <a:t>  </a:t>
            </a:r>
            <a:r>
              <a:rPr lang="cs-CZ" sz="2400" b="1" dirty="0">
                <a:solidFill>
                  <a:srgbClr val="C00000"/>
                </a:solidFill>
                <a:latin typeface="Book Antiqua" panose="02040602050305030304" pitchFamily="18" charset="0"/>
              </a:rPr>
              <a:t>Úloha mikroorganismů při vzniku a rozvoji alergických </a:t>
            </a:r>
          </a:p>
          <a:p>
            <a:r>
              <a:rPr lang="cs-CZ" sz="2400" b="1" dirty="0">
                <a:solidFill>
                  <a:srgbClr val="C00000"/>
                </a:solidFill>
                <a:latin typeface="Book Antiqua" panose="02040602050305030304" pitchFamily="18" charset="0"/>
              </a:rPr>
              <a:t>                           a autoimunitních chorob</a:t>
            </a:r>
          </a:p>
        </p:txBody>
      </p:sp>
    </p:spTree>
    <p:extLst>
      <p:ext uri="{BB962C8B-B14F-4D97-AF65-F5344CB8AC3E}">
        <p14:creationId xmlns:p14="http://schemas.microsoft.com/office/powerpoint/2010/main" val="17882705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50" y="1804989"/>
            <a:ext cx="430530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2207568" y="476673"/>
            <a:ext cx="7416824" cy="584775"/>
          </a:xfrm>
          <a:prstGeom prst="rect">
            <a:avLst/>
          </a:prstGeom>
          <a:noFill/>
        </p:spPr>
        <p:txBody>
          <a:bodyPr wrap="square" rtlCol="0">
            <a:spAutoFit/>
          </a:bodyPr>
          <a:lstStyle/>
          <a:p>
            <a:r>
              <a:rPr lang="cs-CZ" sz="2800" dirty="0"/>
              <a:t>    </a:t>
            </a:r>
            <a:r>
              <a:rPr lang="cs-CZ" sz="3200" b="1" dirty="0">
                <a:solidFill>
                  <a:srgbClr val="002060"/>
                </a:solidFill>
                <a:effectLst>
                  <a:outerShdw blurRad="38100" dist="38100" dir="2700000" algn="tl">
                    <a:srgbClr val="000000">
                      <a:alpha val="43137"/>
                    </a:srgbClr>
                  </a:outerShdw>
                </a:effectLst>
              </a:rPr>
              <a:t>Ekologické interakce mikrobů a hostitele</a:t>
            </a:r>
          </a:p>
        </p:txBody>
      </p:sp>
      <p:sp>
        <p:nvSpPr>
          <p:cNvPr id="3" name="TextovéPole 2"/>
          <p:cNvSpPr txBox="1"/>
          <p:nvPr/>
        </p:nvSpPr>
        <p:spPr>
          <a:xfrm>
            <a:off x="5159897" y="1340769"/>
            <a:ext cx="1785239" cy="461665"/>
          </a:xfrm>
          <a:prstGeom prst="rect">
            <a:avLst/>
          </a:prstGeom>
          <a:noFill/>
        </p:spPr>
        <p:txBody>
          <a:bodyPr wrap="square" rtlCol="0">
            <a:spAutoFit/>
          </a:bodyPr>
          <a:lstStyle/>
          <a:p>
            <a:r>
              <a:rPr lang="cs-CZ" sz="2400" b="1" dirty="0">
                <a:solidFill>
                  <a:schemeClr val="accent4">
                    <a:lumMod val="75000"/>
                  </a:schemeClr>
                </a:solidFill>
                <a:effectLst>
                  <a:outerShdw blurRad="38100" dist="38100" dir="2700000" algn="tl">
                    <a:srgbClr val="000000">
                      <a:alpha val="43137"/>
                    </a:srgbClr>
                  </a:outerShdw>
                </a:effectLst>
              </a:rPr>
              <a:t>Parasitismus</a:t>
            </a:r>
          </a:p>
        </p:txBody>
      </p:sp>
      <p:sp>
        <p:nvSpPr>
          <p:cNvPr id="4" name="TextovéPole 3"/>
          <p:cNvSpPr txBox="1"/>
          <p:nvPr/>
        </p:nvSpPr>
        <p:spPr>
          <a:xfrm>
            <a:off x="1703512" y="3284985"/>
            <a:ext cx="2239838" cy="461665"/>
          </a:xfrm>
          <a:prstGeom prst="rect">
            <a:avLst/>
          </a:prstGeom>
          <a:noFill/>
        </p:spPr>
        <p:txBody>
          <a:bodyPr wrap="square" rtlCol="0">
            <a:spAutoFit/>
          </a:bodyPr>
          <a:lstStyle/>
          <a:p>
            <a:r>
              <a:rPr lang="cs-CZ" sz="2400" b="1" dirty="0">
                <a:solidFill>
                  <a:srgbClr val="C00000"/>
                </a:solidFill>
                <a:effectLst>
                  <a:outerShdw blurRad="38100" dist="38100" dir="2700000" algn="tl">
                    <a:srgbClr val="000000">
                      <a:alpha val="43137"/>
                    </a:srgbClr>
                  </a:outerShdw>
                </a:effectLst>
              </a:rPr>
              <a:t>Komensalismus</a:t>
            </a:r>
          </a:p>
        </p:txBody>
      </p:sp>
      <p:sp>
        <p:nvSpPr>
          <p:cNvPr id="5" name="TextovéPole 4"/>
          <p:cNvSpPr txBox="1"/>
          <p:nvPr/>
        </p:nvSpPr>
        <p:spPr>
          <a:xfrm>
            <a:off x="8400256" y="3301821"/>
            <a:ext cx="1872208" cy="461665"/>
          </a:xfrm>
          <a:prstGeom prst="rect">
            <a:avLst/>
          </a:prstGeom>
          <a:noFill/>
        </p:spPr>
        <p:txBody>
          <a:bodyPr wrap="square" rtlCol="0">
            <a:spAutoFit/>
          </a:bodyPr>
          <a:lstStyle/>
          <a:p>
            <a:r>
              <a:rPr lang="cs-CZ" sz="2400" b="1" dirty="0">
                <a:solidFill>
                  <a:schemeClr val="accent5">
                    <a:lumMod val="75000"/>
                  </a:schemeClr>
                </a:solidFill>
                <a:effectLst>
                  <a:outerShdw blurRad="38100" dist="38100" dir="2700000" algn="tl">
                    <a:srgbClr val="000000">
                      <a:alpha val="43137"/>
                    </a:srgbClr>
                  </a:outerShdw>
                </a:effectLst>
              </a:rPr>
              <a:t>Mutualismus</a:t>
            </a:r>
          </a:p>
        </p:txBody>
      </p:sp>
      <p:sp>
        <p:nvSpPr>
          <p:cNvPr id="6" name="TextovéPole 5"/>
          <p:cNvSpPr txBox="1"/>
          <p:nvPr/>
        </p:nvSpPr>
        <p:spPr>
          <a:xfrm>
            <a:off x="4007768" y="5733256"/>
            <a:ext cx="4176464" cy="523220"/>
          </a:xfrm>
          <a:prstGeom prst="rect">
            <a:avLst/>
          </a:prstGeom>
          <a:noFill/>
        </p:spPr>
        <p:txBody>
          <a:bodyPr wrap="square" rtlCol="0">
            <a:spAutoFit/>
          </a:bodyPr>
          <a:lstStyle/>
          <a:p>
            <a:r>
              <a:rPr lang="cs-CZ" sz="2800" b="1" dirty="0">
                <a:solidFill>
                  <a:srgbClr val="FF0000"/>
                </a:solidFill>
                <a:effectLst>
                  <a:outerShdw blurRad="38100" dist="38100" dir="2700000" algn="tl">
                    <a:srgbClr val="000000">
                      <a:alpha val="43137"/>
                    </a:srgbClr>
                  </a:outerShdw>
                </a:effectLst>
              </a:rPr>
              <a:t> PATHOBIONT – PATHOGEN</a:t>
            </a:r>
          </a:p>
        </p:txBody>
      </p:sp>
    </p:spTree>
    <p:extLst>
      <p:ext uri="{BB962C8B-B14F-4D97-AF65-F5344CB8AC3E}">
        <p14:creationId xmlns:p14="http://schemas.microsoft.com/office/powerpoint/2010/main" val="41909142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Zástupný symbol pro obsah 2"/>
          <p:cNvSpPr>
            <a:spLocks noGrp="1"/>
          </p:cNvSpPr>
          <p:nvPr>
            <p:ph idx="1"/>
          </p:nvPr>
        </p:nvSpPr>
        <p:spPr>
          <a:xfrm>
            <a:off x="1774826" y="908051"/>
            <a:ext cx="8569325" cy="5218113"/>
          </a:xfrm>
        </p:spPr>
        <p:txBody>
          <a:bodyPr/>
          <a:lstStyle/>
          <a:p>
            <a:pPr marL="0" indent="0">
              <a:buNone/>
            </a:pPr>
            <a:r>
              <a:rPr lang="cs-CZ" altLang="cs-CZ" dirty="0" smtClean="0"/>
              <a:t>…</a:t>
            </a:r>
            <a:r>
              <a:rPr lang="cs-CZ" altLang="cs-CZ" b="1" i="1" dirty="0" smtClean="0">
                <a:solidFill>
                  <a:srgbClr val="002060"/>
                </a:solidFill>
                <a:latin typeface="Garamond" panose="02020502050306020203" pitchFamily="18" charset="0"/>
              </a:rPr>
              <a:t>Člověk hned po narození už není jen sám sebou. Lidský organismus se stává gigantickým sídlištěm pro miliardy mikroorganismů.</a:t>
            </a:r>
          </a:p>
          <a:p>
            <a:pPr marL="0" indent="0">
              <a:buNone/>
            </a:pPr>
            <a:r>
              <a:rPr lang="cs-CZ" altLang="cs-CZ" b="1" i="1" dirty="0" smtClean="0">
                <a:solidFill>
                  <a:srgbClr val="002060"/>
                </a:solidFill>
                <a:latin typeface="Garamond" panose="02020502050306020203" pitchFamily="18" charset="0"/>
              </a:rPr>
              <a:t>Soužití hostitele s mikroorganismy je výsledkem oboustranných adaptací, které se v průběhu věků neustále vyvíjely a zdokonalovaly…</a:t>
            </a:r>
          </a:p>
          <a:p>
            <a:pPr marL="0" indent="0">
              <a:buNone/>
            </a:pPr>
            <a:endParaRPr lang="cs-CZ" altLang="cs-CZ" b="1" i="1" dirty="0" smtClean="0">
              <a:solidFill>
                <a:srgbClr val="002060"/>
              </a:solidFill>
              <a:latin typeface="Garamond" panose="02020502050306020203" pitchFamily="18" charset="0"/>
            </a:endParaRPr>
          </a:p>
          <a:p>
            <a:pPr marL="0" indent="0">
              <a:buNone/>
            </a:pPr>
            <a:r>
              <a:rPr lang="cs-CZ" altLang="cs-CZ" sz="2000" dirty="0">
                <a:solidFill>
                  <a:srgbClr val="9E0000"/>
                </a:solidFill>
              </a:rPr>
              <a:t>                     </a:t>
            </a:r>
            <a:r>
              <a:rPr lang="cs-CZ" altLang="cs-CZ" sz="2000" b="1" dirty="0">
                <a:solidFill>
                  <a:srgbClr val="9E0000"/>
                </a:solidFill>
                <a:latin typeface="Garamond" panose="02020502050306020203" pitchFamily="18" charset="0"/>
              </a:rPr>
              <a:t>Jiří Kruml a Ivo Miler:  Život bez mikrobů  </a:t>
            </a:r>
            <a:r>
              <a:rPr lang="cs-CZ" altLang="cs-CZ" sz="2000" b="1" dirty="0">
                <a:latin typeface="Garamond" panose="02020502050306020203" pitchFamily="18" charset="0"/>
              </a:rPr>
              <a:t>(Orbis, Praha, 1975)</a:t>
            </a:r>
          </a:p>
          <a:p>
            <a:pPr marL="0" indent="0">
              <a:buNone/>
            </a:pPr>
            <a:endParaRPr lang="cs-CZ" altLang="cs-CZ" sz="2000" b="1" dirty="0">
              <a:latin typeface="Garamond" panose="02020502050306020203" pitchFamily="18" charset="0"/>
            </a:endParaRPr>
          </a:p>
          <a:p>
            <a:pPr marL="0" indent="0">
              <a:buNone/>
            </a:pPr>
            <a:r>
              <a:rPr lang="cs-CZ" altLang="cs-CZ" sz="2000" dirty="0"/>
              <a:t>  </a:t>
            </a:r>
            <a:r>
              <a:rPr lang="cs-CZ" altLang="cs-CZ" sz="2400" b="1" i="1" dirty="0">
                <a:solidFill>
                  <a:srgbClr val="800000"/>
                </a:solidFill>
              </a:rPr>
              <a:t> </a:t>
            </a:r>
            <a:r>
              <a:rPr lang="cs-CZ" altLang="cs-CZ" sz="2400" b="1" i="1" dirty="0">
                <a:solidFill>
                  <a:srgbClr val="002060"/>
                </a:solidFill>
              </a:rPr>
              <a:t>                   </a:t>
            </a:r>
          </a:p>
        </p:txBody>
      </p:sp>
    </p:spTree>
    <p:extLst>
      <p:ext uri="{BB962C8B-B14F-4D97-AF65-F5344CB8AC3E}">
        <p14:creationId xmlns:p14="http://schemas.microsoft.com/office/powerpoint/2010/main" val="12857670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Terminologie</a:t>
            </a:r>
          </a:p>
        </p:txBody>
      </p:sp>
      <p:sp>
        <p:nvSpPr>
          <p:cNvPr id="3" name="TextovéPole 2"/>
          <p:cNvSpPr txBox="1"/>
          <p:nvPr/>
        </p:nvSpPr>
        <p:spPr>
          <a:xfrm>
            <a:off x="2075447" y="1700808"/>
            <a:ext cx="8352928" cy="3539430"/>
          </a:xfrm>
          <a:prstGeom prst="rect">
            <a:avLst/>
          </a:prstGeom>
          <a:noFill/>
        </p:spPr>
        <p:txBody>
          <a:bodyPr wrap="square" rtlCol="0">
            <a:spAutoFit/>
          </a:bodyPr>
          <a:lstStyle/>
          <a:p>
            <a:r>
              <a:rPr lang="cs-CZ" sz="2800" b="1" i="1" dirty="0" err="1">
                <a:solidFill>
                  <a:srgbClr val="C00000"/>
                </a:solidFill>
              </a:rPr>
              <a:t>Microbiota</a:t>
            </a:r>
            <a:r>
              <a:rPr lang="cs-CZ" sz="2800" b="1" i="1" dirty="0"/>
              <a:t> (dříve mikroflóra):     </a:t>
            </a:r>
          </a:p>
          <a:p>
            <a:r>
              <a:rPr lang="cs-CZ" sz="2800" b="1" i="1" dirty="0">
                <a:solidFill>
                  <a:srgbClr val="002060"/>
                </a:solidFill>
              </a:rPr>
              <a:t>společenství mikroorganismů  v různých místech hostitele</a:t>
            </a:r>
            <a:endParaRPr lang="cs-CZ" sz="2800" b="1" i="1" dirty="0"/>
          </a:p>
          <a:p>
            <a:endParaRPr lang="cs-CZ" sz="2800" b="1" i="1" dirty="0"/>
          </a:p>
          <a:p>
            <a:r>
              <a:rPr lang="cs-CZ" sz="2800" b="1" i="1" dirty="0" err="1">
                <a:solidFill>
                  <a:srgbClr val="C00000"/>
                </a:solidFill>
              </a:rPr>
              <a:t>Mikrobiom</a:t>
            </a:r>
            <a:r>
              <a:rPr lang="cs-CZ" sz="2800" b="1" i="1" dirty="0">
                <a:solidFill>
                  <a:srgbClr val="C00000"/>
                </a:solidFill>
              </a:rPr>
              <a:t>: </a:t>
            </a:r>
          </a:p>
          <a:p>
            <a:r>
              <a:rPr lang="cs-CZ" sz="2800" b="1" i="1" dirty="0">
                <a:solidFill>
                  <a:srgbClr val="002060"/>
                </a:solidFill>
              </a:rPr>
              <a:t>původně kompletní set genů v </a:t>
            </a:r>
            <a:r>
              <a:rPr lang="cs-CZ" sz="2800" b="1" i="1" dirty="0" err="1">
                <a:solidFill>
                  <a:srgbClr val="002060"/>
                </a:solidFill>
              </a:rPr>
              <a:t>mikrobiotě</a:t>
            </a:r>
            <a:r>
              <a:rPr lang="cs-CZ" sz="2800" b="1" dirty="0">
                <a:solidFill>
                  <a:srgbClr val="002060"/>
                </a:solidFill>
              </a:rPr>
              <a:t>, </a:t>
            </a:r>
            <a:r>
              <a:rPr lang="cs-CZ" sz="2800" b="1" i="1" dirty="0">
                <a:solidFill>
                  <a:srgbClr val="002060"/>
                </a:solidFill>
              </a:rPr>
              <a:t>hromadný genom mikrobů žijících v a na nás, </a:t>
            </a:r>
          </a:p>
          <a:p>
            <a:r>
              <a:rPr lang="cs-CZ" sz="2800" b="1" i="1" dirty="0">
                <a:solidFill>
                  <a:srgbClr val="002060"/>
                </a:solidFill>
              </a:rPr>
              <a:t>nyní  </a:t>
            </a:r>
            <a:r>
              <a:rPr lang="cs-CZ" sz="2800" b="1" i="1" u="sng" dirty="0" err="1">
                <a:solidFill>
                  <a:srgbClr val="002060"/>
                </a:solidFill>
              </a:rPr>
              <a:t>mikrobiota</a:t>
            </a:r>
            <a:r>
              <a:rPr lang="cs-CZ" sz="2800" b="1" i="1" u="sng" dirty="0">
                <a:solidFill>
                  <a:srgbClr val="002060"/>
                </a:solidFill>
              </a:rPr>
              <a:t> a její veškerý genetický materiál</a:t>
            </a:r>
          </a:p>
        </p:txBody>
      </p:sp>
    </p:spTree>
    <p:extLst>
      <p:ext uri="{BB962C8B-B14F-4D97-AF65-F5344CB8AC3E}">
        <p14:creationId xmlns:p14="http://schemas.microsoft.com/office/powerpoint/2010/main" val="15429972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47528" y="548680"/>
            <a:ext cx="8496944" cy="2160240"/>
          </a:xfrm>
        </p:spPr>
        <p:txBody>
          <a:bodyPr>
            <a:normAutofit/>
          </a:bodyPr>
          <a:lstStyle/>
          <a:p>
            <a:pPr algn="l"/>
            <a:r>
              <a:rPr lang="cs-CZ" sz="2800" b="1" dirty="0" err="1">
                <a:solidFill>
                  <a:srgbClr val="002060"/>
                </a:solidFill>
                <a:effectLst>
                  <a:outerShdw blurRad="38100" dist="38100" dir="2700000" algn="tl">
                    <a:srgbClr val="000000">
                      <a:alpha val="43137"/>
                    </a:srgbClr>
                  </a:outerShdw>
                </a:effectLst>
              </a:rPr>
              <a:t>Mikrobiota</a:t>
            </a:r>
            <a:r>
              <a:rPr lang="cs-CZ" sz="2800" b="1" dirty="0">
                <a:solidFill>
                  <a:srgbClr val="002060"/>
                </a:solidFill>
                <a:effectLst>
                  <a:outerShdw blurRad="38100" dist="38100" dir="2700000" algn="tl">
                    <a:srgbClr val="000000">
                      <a:alpha val="43137"/>
                    </a:srgbClr>
                  </a:outerShdw>
                </a:effectLst>
              </a:rPr>
              <a:t> obsahuje 10</a:t>
            </a:r>
            <a:r>
              <a:rPr lang="cs-CZ" sz="2800" b="1" baseline="30000" dirty="0">
                <a:solidFill>
                  <a:srgbClr val="002060"/>
                </a:solidFill>
                <a:effectLst>
                  <a:outerShdw blurRad="38100" dist="38100" dir="2700000" algn="tl">
                    <a:srgbClr val="000000">
                      <a:alpha val="43137"/>
                    </a:srgbClr>
                  </a:outerShdw>
                </a:effectLst>
              </a:rPr>
              <a:t>14</a:t>
            </a:r>
            <a:r>
              <a:rPr lang="cs-CZ" sz="2800" b="1" dirty="0">
                <a:solidFill>
                  <a:srgbClr val="002060"/>
                </a:solidFill>
                <a:effectLst>
                  <a:outerShdw blurRad="38100" dist="38100" dir="2700000" algn="tl">
                    <a:srgbClr val="000000">
                      <a:alpha val="43137"/>
                    </a:srgbClr>
                  </a:outerShdw>
                </a:effectLst>
              </a:rPr>
              <a:t> bakteriálních buněk, tj. 10x více než je buněk, které tvoří naše tělo. </a:t>
            </a:r>
            <a:br>
              <a:rPr lang="cs-CZ" sz="2800" b="1" dirty="0">
                <a:solidFill>
                  <a:srgbClr val="002060"/>
                </a:solidFill>
                <a:effectLst>
                  <a:outerShdw blurRad="38100" dist="38100" dir="2700000" algn="tl">
                    <a:srgbClr val="000000">
                      <a:alpha val="43137"/>
                    </a:srgbClr>
                  </a:outerShdw>
                </a:effectLst>
              </a:rPr>
            </a:br>
            <a:r>
              <a:rPr lang="cs-CZ" sz="2800" i="1" dirty="0"/>
              <a:t>(Jsme tedy z více než 90% „mikrobiální“).</a:t>
            </a:r>
          </a:p>
        </p:txBody>
      </p:sp>
      <p:sp>
        <p:nvSpPr>
          <p:cNvPr id="3" name="Zástupný symbol pro obsah 2"/>
          <p:cNvSpPr>
            <a:spLocks noGrp="1"/>
          </p:cNvSpPr>
          <p:nvPr>
            <p:ph idx="1"/>
          </p:nvPr>
        </p:nvSpPr>
        <p:spPr>
          <a:xfrm>
            <a:off x="1840524" y="2348881"/>
            <a:ext cx="8503949" cy="2748989"/>
          </a:xfrm>
        </p:spPr>
        <p:txBody>
          <a:bodyPr>
            <a:normAutofit fontScale="77500" lnSpcReduction="20000"/>
          </a:bodyPr>
          <a:lstStyle/>
          <a:p>
            <a:pPr marL="0" indent="0">
              <a:buNone/>
            </a:pPr>
            <a:endParaRPr lang="cs-CZ" u="sng" dirty="0" smtClean="0">
              <a:solidFill>
                <a:srgbClr val="9E0000"/>
              </a:solidFill>
            </a:endParaRPr>
          </a:p>
          <a:p>
            <a:pPr marL="0" indent="0">
              <a:buNone/>
            </a:pPr>
            <a:r>
              <a:rPr lang="cs-CZ" sz="4000" b="1" dirty="0">
                <a:solidFill>
                  <a:srgbClr val="002060"/>
                </a:solidFill>
                <a:effectLst>
                  <a:outerShdw blurRad="38100" dist="38100" dir="2700000" algn="tl">
                    <a:srgbClr val="000000">
                      <a:alpha val="43137"/>
                    </a:srgbClr>
                  </a:outerShdw>
                </a:effectLst>
              </a:rPr>
              <a:t>Počet genů našeho </a:t>
            </a:r>
            <a:r>
              <a:rPr lang="cs-CZ" sz="4000" b="1" dirty="0" err="1">
                <a:solidFill>
                  <a:srgbClr val="002060"/>
                </a:solidFill>
                <a:effectLst>
                  <a:outerShdw blurRad="38100" dist="38100" dir="2700000" algn="tl">
                    <a:srgbClr val="000000">
                      <a:alpha val="43137"/>
                    </a:srgbClr>
                  </a:outerShdw>
                </a:effectLst>
              </a:rPr>
              <a:t>mikrobiomu</a:t>
            </a:r>
            <a:r>
              <a:rPr lang="cs-CZ" sz="4000" b="1" dirty="0">
                <a:solidFill>
                  <a:srgbClr val="002060"/>
                </a:solidFill>
                <a:effectLst>
                  <a:outerShdw blurRad="38100" dist="38100" dir="2700000" algn="tl">
                    <a:srgbClr val="000000">
                      <a:alpha val="43137"/>
                    </a:srgbClr>
                  </a:outerShdw>
                </a:effectLst>
              </a:rPr>
              <a:t> převyšuje 150x počet genů v lidském genomu.</a:t>
            </a:r>
          </a:p>
          <a:p>
            <a:pPr marL="0" indent="0">
              <a:buNone/>
              <a:defRPr/>
            </a:pPr>
            <a:r>
              <a:rPr lang="cs-CZ" i="1" dirty="0"/>
              <a:t>(V lidském trávicím traktu je 3,3 milionu genů z více než tisíce druhů mikrobů (lidský genom má 20-25000 genů).</a:t>
            </a:r>
          </a:p>
          <a:p>
            <a:pPr marL="0" indent="0">
              <a:buNone/>
              <a:defRPr/>
            </a:pPr>
            <a:endParaRPr lang="cs-CZ" i="1" u="sng" dirty="0"/>
          </a:p>
          <a:p>
            <a:pPr marL="0" indent="0">
              <a:buNone/>
            </a:pPr>
            <a:r>
              <a:rPr lang="cs-CZ" sz="2400" b="1" dirty="0">
                <a:solidFill>
                  <a:srgbClr val="C00000"/>
                </a:solidFill>
                <a:effectLst>
                  <a:outerShdw blurRad="38100" dist="38100" dir="2700000" algn="tl">
                    <a:srgbClr val="000000">
                      <a:alpha val="43137"/>
                    </a:srgbClr>
                  </a:outerShdw>
                </a:effectLst>
              </a:rPr>
              <a:t>                !  Gilbert JA et al.: </a:t>
            </a:r>
            <a:r>
              <a:rPr lang="cs-CZ" sz="2400" b="1" dirty="0" err="1">
                <a:solidFill>
                  <a:srgbClr val="C00000"/>
                </a:solidFill>
                <a:effectLst>
                  <a:outerShdw blurRad="38100" dist="38100" dir="2700000" algn="tl">
                    <a:srgbClr val="000000">
                      <a:alpha val="43137"/>
                    </a:srgbClr>
                  </a:outerShdw>
                </a:effectLst>
              </a:rPr>
              <a:t>Current</a:t>
            </a:r>
            <a:r>
              <a:rPr lang="cs-CZ" sz="2400" b="1" dirty="0">
                <a:solidFill>
                  <a:srgbClr val="C00000"/>
                </a:solidFill>
                <a:effectLst>
                  <a:outerShdw blurRad="38100" dist="38100" dir="2700000" algn="tl">
                    <a:srgbClr val="000000">
                      <a:alpha val="43137"/>
                    </a:srgbClr>
                  </a:outerShdw>
                </a:effectLst>
              </a:rPr>
              <a:t> </a:t>
            </a:r>
            <a:r>
              <a:rPr lang="cs-CZ" sz="2400" b="1" dirty="0" err="1">
                <a:solidFill>
                  <a:srgbClr val="C00000"/>
                </a:solidFill>
                <a:effectLst>
                  <a:outerShdw blurRad="38100" dist="38100" dir="2700000" algn="tl">
                    <a:srgbClr val="000000">
                      <a:alpha val="43137"/>
                    </a:srgbClr>
                  </a:outerShdw>
                </a:effectLst>
              </a:rPr>
              <a:t>understanding</a:t>
            </a:r>
            <a:r>
              <a:rPr lang="cs-CZ" sz="2400" b="1" dirty="0">
                <a:solidFill>
                  <a:srgbClr val="C00000"/>
                </a:solidFill>
                <a:effectLst>
                  <a:outerShdw blurRad="38100" dist="38100" dir="2700000" algn="tl">
                    <a:srgbClr val="000000">
                      <a:alpha val="43137"/>
                    </a:srgbClr>
                  </a:outerShdw>
                </a:effectLst>
              </a:rPr>
              <a:t> </a:t>
            </a:r>
            <a:r>
              <a:rPr lang="cs-CZ" sz="2400" b="1" dirty="0" err="1">
                <a:solidFill>
                  <a:srgbClr val="C00000"/>
                </a:solidFill>
                <a:effectLst>
                  <a:outerShdw blurRad="38100" dist="38100" dir="2700000" algn="tl">
                    <a:srgbClr val="000000">
                      <a:alpha val="43137"/>
                    </a:srgbClr>
                  </a:outerShdw>
                </a:effectLst>
              </a:rPr>
              <a:t>of</a:t>
            </a:r>
            <a:r>
              <a:rPr lang="cs-CZ" sz="2400" b="1" dirty="0">
                <a:solidFill>
                  <a:srgbClr val="C00000"/>
                </a:solidFill>
                <a:effectLst>
                  <a:outerShdw blurRad="38100" dist="38100" dir="2700000" algn="tl">
                    <a:srgbClr val="000000">
                      <a:alpha val="43137"/>
                    </a:srgbClr>
                  </a:outerShdw>
                </a:effectLst>
              </a:rPr>
              <a:t> </a:t>
            </a:r>
            <a:r>
              <a:rPr lang="cs-CZ" sz="2400" b="1" dirty="0" err="1">
                <a:solidFill>
                  <a:srgbClr val="C00000"/>
                </a:solidFill>
                <a:effectLst>
                  <a:outerShdw blurRad="38100" dist="38100" dir="2700000" algn="tl">
                    <a:srgbClr val="000000">
                      <a:alpha val="43137"/>
                    </a:srgbClr>
                  </a:outerShdw>
                </a:effectLst>
              </a:rPr>
              <a:t>the</a:t>
            </a:r>
            <a:r>
              <a:rPr lang="cs-CZ" sz="2400" b="1" dirty="0">
                <a:solidFill>
                  <a:srgbClr val="C00000"/>
                </a:solidFill>
                <a:effectLst>
                  <a:outerShdw blurRad="38100" dist="38100" dir="2700000" algn="tl">
                    <a:srgbClr val="000000">
                      <a:alpha val="43137"/>
                    </a:srgbClr>
                  </a:outerShdw>
                </a:effectLst>
              </a:rPr>
              <a:t> </a:t>
            </a:r>
            <a:r>
              <a:rPr lang="cs-CZ" sz="2400" b="1" dirty="0" err="1">
                <a:solidFill>
                  <a:srgbClr val="C00000"/>
                </a:solidFill>
                <a:effectLst>
                  <a:outerShdw blurRad="38100" dist="38100" dir="2700000" algn="tl">
                    <a:srgbClr val="000000">
                      <a:alpha val="43137"/>
                    </a:srgbClr>
                  </a:outerShdw>
                </a:effectLst>
              </a:rPr>
              <a:t>human</a:t>
            </a:r>
            <a:r>
              <a:rPr lang="cs-CZ" sz="2400" b="1" dirty="0">
                <a:solidFill>
                  <a:srgbClr val="C00000"/>
                </a:solidFill>
                <a:effectLst>
                  <a:outerShdw blurRad="38100" dist="38100" dir="2700000" algn="tl">
                    <a:srgbClr val="000000">
                      <a:alpha val="43137"/>
                    </a:srgbClr>
                  </a:outerShdw>
                </a:effectLst>
              </a:rPr>
              <a:t> </a:t>
            </a:r>
            <a:r>
              <a:rPr lang="cs-CZ" sz="2400" b="1" dirty="0" err="1">
                <a:solidFill>
                  <a:srgbClr val="C00000"/>
                </a:solidFill>
                <a:effectLst>
                  <a:outerShdw blurRad="38100" dist="38100" dir="2700000" algn="tl">
                    <a:srgbClr val="000000">
                      <a:alpha val="43137"/>
                    </a:srgbClr>
                  </a:outerShdw>
                </a:effectLst>
              </a:rPr>
              <a:t>microbiome</a:t>
            </a:r>
            <a:endParaRPr lang="cs-CZ" sz="2400" b="1" dirty="0">
              <a:solidFill>
                <a:srgbClr val="C00000"/>
              </a:solidFill>
              <a:effectLst>
                <a:outerShdw blurRad="38100" dist="38100" dir="2700000" algn="tl">
                  <a:srgbClr val="000000">
                    <a:alpha val="43137"/>
                  </a:srgbClr>
                </a:outerShdw>
              </a:effectLst>
            </a:endParaRPr>
          </a:p>
          <a:p>
            <a:pPr marL="0" indent="0">
              <a:buNone/>
            </a:pPr>
            <a:r>
              <a:rPr lang="cs-CZ" sz="2400" b="1" dirty="0">
                <a:solidFill>
                  <a:srgbClr val="C00000"/>
                </a:solidFill>
                <a:effectLst>
                  <a:outerShdw blurRad="38100" dist="38100" dir="2700000" algn="tl">
                    <a:srgbClr val="000000">
                      <a:alpha val="43137"/>
                    </a:srgbClr>
                  </a:outerShdw>
                </a:effectLst>
              </a:rPr>
              <a:t>                                 </a:t>
            </a:r>
            <a:r>
              <a:rPr lang="cs-CZ" sz="2400" b="1" dirty="0" err="1">
                <a:solidFill>
                  <a:srgbClr val="C00000"/>
                </a:solidFill>
                <a:effectLst>
                  <a:outerShdw blurRad="38100" dist="38100" dir="2700000" algn="tl">
                    <a:srgbClr val="000000">
                      <a:alpha val="43137"/>
                    </a:srgbClr>
                  </a:outerShdw>
                </a:effectLst>
              </a:rPr>
              <a:t>Nature</a:t>
            </a:r>
            <a:r>
              <a:rPr lang="cs-CZ" sz="2400" b="1" dirty="0">
                <a:solidFill>
                  <a:srgbClr val="C00000"/>
                </a:solidFill>
                <a:effectLst>
                  <a:outerShdw blurRad="38100" dist="38100" dir="2700000" algn="tl">
                    <a:srgbClr val="000000">
                      <a:alpha val="43137"/>
                    </a:srgbClr>
                  </a:outerShdw>
                </a:effectLst>
              </a:rPr>
              <a:t> </a:t>
            </a:r>
            <a:r>
              <a:rPr lang="cs-CZ" sz="2400" b="1" dirty="0" err="1">
                <a:solidFill>
                  <a:srgbClr val="C00000"/>
                </a:solidFill>
                <a:effectLst>
                  <a:outerShdw blurRad="38100" dist="38100" dir="2700000" algn="tl">
                    <a:srgbClr val="000000">
                      <a:alpha val="43137"/>
                    </a:srgbClr>
                  </a:outerShdw>
                </a:effectLst>
              </a:rPr>
              <a:t>Medicine</a:t>
            </a:r>
            <a:r>
              <a:rPr lang="cs-CZ" sz="2400" b="1" dirty="0">
                <a:solidFill>
                  <a:srgbClr val="C00000"/>
                </a:solidFill>
                <a:effectLst>
                  <a:outerShdw blurRad="38100" dist="38100" dir="2700000" algn="tl">
                    <a:srgbClr val="000000">
                      <a:alpha val="43137"/>
                    </a:srgbClr>
                  </a:outerShdw>
                </a:effectLst>
              </a:rPr>
              <a:t> 2018; 24(4): 392 -400</a:t>
            </a:r>
          </a:p>
          <a:p>
            <a:pPr marL="0" indent="0">
              <a:buNone/>
            </a:pPr>
            <a:endParaRPr lang="cs-CZ" sz="3000" b="1" u="sng" dirty="0">
              <a:solidFill>
                <a:srgbClr val="0070C0"/>
              </a:solidFill>
              <a:effectLst>
                <a:outerShdw blurRad="38100" dist="38100" dir="2700000" algn="tl">
                  <a:srgbClr val="000000">
                    <a:alpha val="43137"/>
                  </a:srgbClr>
                </a:outerShdw>
              </a:effectLst>
            </a:endParaRPr>
          </a:p>
          <a:p>
            <a:pPr marL="0" indent="0">
              <a:buNone/>
            </a:pPr>
            <a:endParaRPr lang="cs-CZ" sz="2400" i="1" dirty="0">
              <a:solidFill>
                <a:srgbClr val="002060"/>
              </a:solidFill>
            </a:endParaRPr>
          </a:p>
          <a:p>
            <a:pPr marL="0" indent="0">
              <a:buNone/>
            </a:pPr>
            <a:endParaRPr lang="cs-CZ" sz="1600" i="1" dirty="0"/>
          </a:p>
          <a:p>
            <a:pPr marL="0" indent="0">
              <a:buNone/>
            </a:pPr>
            <a:endParaRPr lang="cs-CZ" sz="1600" i="1" dirty="0"/>
          </a:p>
        </p:txBody>
      </p:sp>
    </p:spTree>
    <p:extLst>
      <p:ext uri="{BB962C8B-B14F-4D97-AF65-F5344CB8AC3E}">
        <p14:creationId xmlns:p14="http://schemas.microsoft.com/office/powerpoint/2010/main" val="6098018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548681"/>
            <a:ext cx="5976664" cy="608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6672064" y="6381328"/>
            <a:ext cx="2304256" cy="369332"/>
          </a:xfrm>
          <a:prstGeom prst="rect">
            <a:avLst/>
          </a:prstGeom>
          <a:noFill/>
        </p:spPr>
        <p:txBody>
          <a:bodyPr wrap="square" rtlCol="0">
            <a:spAutoFit/>
          </a:bodyPr>
          <a:lstStyle/>
          <a:p>
            <a:r>
              <a:rPr lang="cs-CZ" b="1" i="1" dirty="0"/>
              <a:t>               RIKEN, 2016</a:t>
            </a:r>
          </a:p>
        </p:txBody>
      </p:sp>
    </p:spTree>
    <p:extLst>
      <p:ext uri="{BB962C8B-B14F-4D97-AF65-F5344CB8AC3E}">
        <p14:creationId xmlns:p14="http://schemas.microsoft.com/office/powerpoint/2010/main" val="5394307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lokaj\Dokumenty\Obrázky\Staří mikrobiologov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618" y="1988841"/>
            <a:ext cx="2905790" cy="356580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6547737" y="1424154"/>
            <a:ext cx="3528392" cy="4401205"/>
          </a:xfrm>
          <a:prstGeom prst="rect">
            <a:avLst/>
          </a:prstGeom>
          <a:noFill/>
        </p:spPr>
        <p:txBody>
          <a:bodyPr wrap="square" rtlCol="0">
            <a:spAutoFit/>
          </a:bodyPr>
          <a:lstStyle/>
          <a:p>
            <a:pPr algn="ctr"/>
            <a:endParaRPr lang="cs-CZ" sz="2400" dirty="0"/>
          </a:p>
          <a:p>
            <a:pPr algn="ctr"/>
            <a:endParaRPr lang="cs-CZ" sz="2400" dirty="0"/>
          </a:p>
          <a:p>
            <a:pPr algn="ctr"/>
            <a:endParaRPr lang="cs-CZ" sz="2400" dirty="0"/>
          </a:p>
          <a:p>
            <a:pPr algn="ctr"/>
            <a:endParaRPr lang="cs-CZ" sz="2400" dirty="0"/>
          </a:p>
          <a:p>
            <a:pPr algn="ctr"/>
            <a:r>
              <a:rPr lang="cs-CZ" sz="2400" dirty="0"/>
              <a:t> </a:t>
            </a:r>
          </a:p>
          <a:p>
            <a:pPr algn="ctr"/>
            <a:endParaRPr lang="cs-CZ" sz="2400" dirty="0">
              <a:effectLst>
                <a:outerShdw blurRad="38100" dist="38100" dir="2700000" algn="tl">
                  <a:srgbClr val="000000">
                    <a:alpha val="43137"/>
                  </a:srgbClr>
                </a:outerShdw>
              </a:effectLst>
            </a:endParaRPr>
          </a:p>
          <a:p>
            <a:pPr algn="ctr"/>
            <a:endParaRPr lang="cs-CZ" sz="2400" dirty="0">
              <a:effectLst>
                <a:outerShdw blurRad="38100" dist="38100" dir="2700000" algn="tl">
                  <a:srgbClr val="000000">
                    <a:alpha val="43137"/>
                  </a:srgbClr>
                </a:outerShdw>
              </a:effectLst>
            </a:endParaRPr>
          </a:p>
          <a:p>
            <a:pPr algn="ctr"/>
            <a:endParaRPr lang="cs-CZ" dirty="0">
              <a:effectLst>
                <a:outerShdw blurRad="38100" dist="38100" dir="2700000" algn="tl">
                  <a:srgbClr val="000000">
                    <a:alpha val="43137"/>
                  </a:srgbClr>
                </a:outerShdw>
              </a:effectLst>
            </a:endParaRPr>
          </a:p>
          <a:p>
            <a:pPr algn="ctr"/>
            <a:endParaRPr lang="cs-CZ" dirty="0">
              <a:effectLst>
                <a:outerShdw blurRad="38100" dist="38100" dir="2700000" algn="tl">
                  <a:srgbClr val="000000">
                    <a:alpha val="43137"/>
                  </a:srgbClr>
                </a:outerShdw>
              </a:effectLst>
            </a:endParaRPr>
          </a:p>
          <a:p>
            <a:pPr algn="ctr"/>
            <a:endParaRPr lang="cs-CZ" dirty="0">
              <a:effectLst>
                <a:outerShdw blurRad="38100" dist="38100" dir="2700000" algn="tl">
                  <a:srgbClr val="000000">
                    <a:alpha val="43137"/>
                  </a:srgbClr>
                </a:outerShdw>
              </a:effectLst>
            </a:endParaRPr>
          </a:p>
          <a:p>
            <a:pPr algn="ctr"/>
            <a:endParaRPr lang="cs-CZ" dirty="0">
              <a:effectLst>
                <a:outerShdw blurRad="38100" dist="38100" dir="2700000" algn="tl">
                  <a:srgbClr val="000000">
                    <a:alpha val="43137"/>
                  </a:srgbClr>
                </a:outerShdw>
              </a:effectLst>
            </a:endParaRPr>
          </a:p>
          <a:p>
            <a:pPr algn="ctr"/>
            <a:r>
              <a:rPr lang="cs-CZ" sz="2000" dirty="0">
                <a:effectLst>
                  <a:outerShdw blurRad="38100" dist="38100" dir="2700000" algn="tl">
                    <a:srgbClr val="000000">
                      <a:alpha val="43137"/>
                    </a:srgbClr>
                  </a:outerShdw>
                </a:effectLst>
              </a:rPr>
              <a:t>„molekulární biologové“</a:t>
            </a:r>
          </a:p>
          <a:p>
            <a:pPr algn="ctr"/>
            <a:r>
              <a:rPr lang="cs-CZ" sz="2000" u="sng" dirty="0">
                <a:solidFill>
                  <a:srgbClr val="C00000"/>
                </a:solidFill>
              </a:rPr>
              <a:t>16S </a:t>
            </a:r>
            <a:r>
              <a:rPr lang="cs-CZ" sz="2000" u="sng" dirty="0" err="1">
                <a:solidFill>
                  <a:srgbClr val="C00000"/>
                </a:solidFill>
              </a:rPr>
              <a:t>rRNA</a:t>
            </a:r>
            <a:r>
              <a:rPr lang="cs-CZ" sz="2000" u="sng" dirty="0">
                <a:solidFill>
                  <a:srgbClr val="C00000"/>
                </a:solidFill>
              </a:rPr>
              <a:t> gene </a:t>
            </a:r>
            <a:r>
              <a:rPr lang="cs-CZ" sz="2000" u="sng" dirty="0" err="1">
                <a:solidFill>
                  <a:srgbClr val="C00000"/>
                </a:solidFill>
              </a:rPr>
              <a:t>sequence</a:t>
            </a:r>
            <a:endParaRPr lang="cs-CZ" sz="2000" dirty="0"/>
          </a:p>
        </p:txBody>
      </p:sp>
      <p:sp>
        <p:nvSpPr>
          <p:cNvPr id="4" name="TextovéPole 3"/>
          <p:cNvSpPr txBox="1"/>
          <p:nvPr/>
        </p:nvSpPr>
        <p:spPr>
          <a:xfrm>
            <a:off x="2110223" y="5733257"/>
            <a:ext cx="4340169" cy="1015663"/>
          </a:xfrm>
          <a:prstGeom prst="rect">
            <a:avLst/>
          </a:prstGeom>
          <a:noFill/>
        </p:spPr>
        <p:txBody>
          <a:bodyPr wrap="square" rtlCol="0">
            <a:spAutoFit/>
          </a:bodyPr>
          <a:lstStyle/>
          <a:p>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prabakteriologové</a:t>
            </a:r>
            <a:r>
              <a:rPr lang="cs-CZ" sz="2000" dirty="0">
                <a:effectLst>
                  <a:outerShdw blurRad="38100" dist="38100" dir="2700000" algn="tl">
                    <a:srgbClr val="000000">
                      <a:alpha val="43137"/>
                    </a:srgbClr>
                  </a:outerShdw>
                </a:effectLst>
              </a:rPr>
              <a:t>“</a:t>
            </a:r>
          </a:p>
          <a:p>
            <a:r>
              <a:rPr lang="cs-CZ" sz="2000" u="sng" dirty="0">
                <a:solidFill>
                  <a:srgbClr val="C00000"/>
                </a:solidFill>
              </a:rPr>
              <a:t>mikroskopie, kultivace, pokus na zvířeti</a:t>
            </a:r>
          </a:p>
          <a:p>
            <a:endParaRPr lang="cs-CZ" sz="2000" b="1" u="sng" dirty="0">
              <a:solidFill>
                <a:srgbClr val="C00000"/>
              </a:solidFill>
            </a:endParaRPr>
          </a:p>
        </p:txBody>
      </p:sp>
      <p:pic>
        <p:nvPicPr>
          <p:cNvPr id="5" name="Picture 2" descr="C:\Documents and Settings\lokaj\Dokumenty\Obrázky\Mol.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909" y="2531563"/>
            <a:ext cx="3546344" cy="2480361"/>
          </a:xfrm>
          <a:prstGeom prst="rect">
            <a:avLst/>
          </a:prstGeom>
          <a:noFill/>
          <a:ln w="57150">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911927" y="476673"/>
            <a:ext cx="8496944" cy="1323439"/>
          </a:xfrm>
          <a:prstGeom prst="rect">
            <a:avLst/>
          </a:prstGeom>
          <a:noFill/>
        </p:spPr>
        <p:txBody>
          <a:bodyPr wrap="square" rtlCol="0">
            <a:spAutoFit/>
          </a:bodyPr>
          <a:lstStyle/>
          <a:p>
            <a:r>
              <a:rPr lang="cs-CZ" sz="4000" dirty="0"/>
              <a:t>  </a:t>
            </a:r>
            <a:r>
              <a:rPr lang="cs-CZ" sz="4000" b="1" dirty="0">
                <a:solidFill>
                  <a:srgbClr val="002060"/>
                </a:solidFill>
              </a:rPr>
              <a:t>Průkaz a identifikace mikroorganismů</a:t>
            </a:r>
          </a:p>
          <a:p>
            <a:r>
              <a:rPr lang="cs-CZ" sz="4000" b="1" dirty="0">
                <a:solidFill>
                  <a:srgbClr val="002060"/>
                </a:solidFill>
              </a:rPr>
              <a:t>                      </a:t>
            </a:r>
            <a:r>
              <a:rPr lang="cs-CZ" sz="4000" dirty="0">
                <a:solidFill>
                  <a:srgbClr val="002060"/>
                </a:solidFill>
              </a:rPr>
              <a:t>(dříve a nyní)</a:t>
            </a:r>
          </a:p>
        </p:txBody>
      </p:sp>
    </p:spTree>
    <p:extLst>
      <p:ext uri="{BB962C8B-B14F-4D97-AF65-F5344CB8AC3E}">
        <p14:creationId xmlns:p14="http://schemas.microsoft.com/office/powerpoint/2010/main" val="8773380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rgbClr val="002060"/>
                </a:solidFill>
                <a:effectLst>
                  <a:outerShdw blurRad="38100" dist="38100" dir="2700000" algn="tl">
                    <a:srgbClr val="000000">
                      <a:alpha val="43137"/>
                    </a:srgbClr>
                  </a:outerShdw>
                </a:effectLst>
              </a:rPr>
              <a:t>Molekulární biologické metody</a:t>
            </a:r>
            <a:br>
              <a:rPr lang="cs-CZ" b="1" dirty="0" smtClean="0">
                <a:solidFill>
                  <a:srgbClr val="002060"/>
                </a:solidFill>
                <a:effectLst>
                  <a:outerShdw blurRad="38100" dist="38100" dir="2700000" algn="tl">
                    <a:srgbClr val="000000">
                      <a:alpha val="43137"/>
                    </a:srgbClr>
                  </a:outerShdw>
                </a:effectLst>
              </a:rPr>
            </a:br>
            <a:r>
              <a:rPr lang="cs-CZ" b="1" dirty="0" smtClean="0">
                <a:solidFill>
                  <a:srgbClr val="002060"/>
                </a:solidFill>
                <a:effectLst>
                  <a:outerShdw blurRad="38100" dist="38100" dir="2700000" algn="tl">
                    <a:srgbClr val="000000">
                      <a:alpha val="43137"/>
                    </a:srgbClr>
                  </a:outerShdw>
                </a:effectLst>
              </a:rPr>
              <a:t> při studiu </a:t>
            </a:r>
            <a:r>
              <a:rPr lang="cs-CZ" b="1" dirty="0" err="1" smtClean="0">
                <a:solidFill>
                  <a:srgbClr val="002060"/>
                </a:solidFill>
                <a:effectLst>
                  <a:outerShdw blurRad="38100" dist="38100" dir="2700000" algn="tl">
                    <a:srgbClr val="000000">
                      <a:alpha val="43137"/>
                    </a:srgbClr>
                  </a:outerShdw>
                </a:effectLst>
              </a:rPr>
              <a:t>mikrobioty</a:t>
            </a:r>
            <a:endParaRPr lang="cs-CZ" b="1" dirty="0">
              <a:solidFill>
                <a:srgbClr val="00206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981200" y="2060849"/>
            <a:ext cx="8147248" cy="4065315"/>
          </a:xfrm>
        </p:spPr>
        <p:txBody>
          <a:bodyPr/>
          <a:lstStyle/>
          <a:p>
            <a:r>
              <a:rPr lang="cs-CZ" dirty="0" smtClean="0"/>
              <a:t>16S </a:t>
            </a:r>
            <a:r>
              <a:rPr lang="cs-CZ" dirty="0" err="1" smtClean="0"/>
              <a:t>rRNA</a:t>
            </a:r>
            <a:r>
              <a:rPr lang="cs-CZ" dirty="0"/>
              <a:t> </a:t>
            </a:r>
            <a:r>
              <a:rPr lang="cs-CZ" dirty="0" smtClean="0"/>
              <a:t>– kódující geny</a:t>
            </a:r>
          </a:p>
          <a:p>
            <a:r>
              <a:rPr lang="cs-CZ" dirty="0" err="1" smtClean="0"/>
              <a:t>Metagenomická</a:t>
            </a:r>
            <a:r>
              <a:rPr lang="cs-CZ" dirty="0" smtClean="0"/>
              <a:t> analýza – </a:t>
            </a:r>
            <a:r>
              <a:rPr lang="cs-CZ" dirty="0" err="1" smtClean="0"/>
              <a:t>sekvenování</a:t>
            </a:r>
            <a:r>
              <a:rPr lang="cs-CZ" dirty="0" smtClean="0"/>
              <a:t> veškeré mikrobiální DNA komplexního společenstva </a:t>
            </a:r>
          </a:p>
          <a:p>
            <a:r>
              <a:rPr lang="cs-CZ" dirty="0" smtClean="0"/>
              <a:t>Analýza </a:t>
            </a:r>
            <a:r>
              <a:rPr lang="cs-CZ" dirty="0" err="1" smtClean="0"/>
              <a:t>transcriptomu</a:t>
            </a:r>
            <a:r>
              <a:rPr lang="cs-CZ" dirty="0" smtClean="0"/>
              <a:t>, </a:t>
            </a:r>
            <a:r>
              <a:rPr lang="cs-CZ" dirty="0" err="1" smtClean="0"/>
              <a:t>proteomu</a:t>
            </a:r>
            <a:r>
              <a:rPr lang="cs-CZ" dirty="0" smtClean="0"/>
              <a:t>, </a:t>
            </a:r>
            <a:r>
              <a:rPr lang="cs-CZ" dirty="0" err="1" smtClean="0"/>
              <a:t>metabolomu</a:t>
            </a:r>
            <a:endParaRPr lang="cs-CZ" dirty="0" smtClean="0"/>
          </a:p>
        </p:txBody>
      </p:sp>
    </p:spTree>
    <p:extLst>
      <p:ext uri="{BB962C8B-B14F-4D97-AF65-F5344CB8AC3E}">
        <p14:creationId xmlns:p14="http://schemas.microsoft.com/office/powerpoint/2010/main" val="24545721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849440" y="475124"/>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9pPr>
          </a:lstStyle>
          <a:p>
            <a:pPr algn="ctr" eaLnBrk="1"/>
            <a:r>
              <a:rPr lang="cs-CZ" altLang="cs-CZ" sz="4400" b="1" dirty="0" err="1">
                <a:solidFill>
                  <a:srgbClr val="002060"/>
                </a:solidFill>
                <a:effectLst>
                  <a:outerShdw blurRad="38100" dist="38100" dir="2700000" algn="tl">
                    <a:srgbClr val="000000">
                      <a:alpha val="43137"/>
                    </a:srgbClr>
                  </a:outerShdw>
                </a:effectLst>
                <a:latin typeface="+mj-lt"/>
              </a:rPr>
              <a:t>Mikrobiom</a:t>
            </a:r>
            <a:r>
              <a:rPr lang="cs-CZ" altLang="cs-CZ" sz="4400" b="1" dirty="0">
                <a:solidFill>
                  <a:srgbClr val="002060"/>
                </a:solidFill>
                <a:effectLst>
                  <a:outerShdw blurRad="38100" dist="38100" dir="2700000" algn="tl">
                    <a:srgbClr val="000000">
                      <a:alpha val="43137"/>
                    </a:srgbClr>
                  </a:outerShdw>
                </a:effectLst>
                <a:latin typeface="+mj-lt"/>
              </a:rPr>
              <a:t> člověka</a:t>
            </a:r>
            <a:endParaRPr lang="en-GB" altLang="cs-CZ" sz="4400" b="1" dirty="0">
              <a:solidFill>
                <a:srgbClr val="002060"/>
              </a:solidFill>
              <a:effectLst>
                <a:outerShdw blurRad="38100" dist="38100" dir="2700000" algn="tl">
                  <a:srgbClr val="000000">
                    <a:alpha val="43137"/>
                  </a:srgbClr>
                </a:outerShdw>
              </a:effectLst>
              <a:latin typeface="+mj-lt"/>
            </a:endParaRP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4800" y="6362588"/>
            <a:ext cx="1036800" cy="4147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800" y="1310538"/>
            <a:ext cx="77241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4"/>
          <p:cNvSpPr txBox="1">
            <a:spLocks noChangeArrowheads="1"/>
          </p:cNvSpPr>
          <p:nvPr/>
        </p:nvSpPr>
        <p:spPr bwMode="auto">
          <a:xfrm>
            <a:off x="223680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eaLnBrk="1"/>
            <a:r>
              <a:rPr lang="en-GB" altLang="cs-CZ" sz="1100" b="1">
                <a:solidFill>
                  <a:srgbClr val="000000"/>
                </a:solidFill>
                <a:latin typeface="Arial" charset="0"/>
              </a:rPr>
              <a:t>Wendy S. Garrett J Cell Biol 2015;210:7-8</a:t>
            </a:r>
          </a:p>
        </p:txBody>
      </p:sp>
      <p:sp>
        <p:nvSpPr>
          <p:cNvPr id="3078" name="Text Box 5"/>
          <p:cNvSpPr txBox="1">
            <a:spLocks noChangeArrowheads="1"/>
          </p:cNvSpPr>
          <p:nvPr/>
        </p:nvSpPr>
        <p:spPr bwMode="auto">
          <a:xfrm>
            <a:off x="1621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9pPr>
          </a:lstStyle>
          <a:p>
            <a:pPr eaLnBrk="1"/>
            <a:r>
              <a:rPr lang="en-GB" altLang="cs-CZ" sz="900">
                <a:solidFill>
                  <a:srgbClr val="000000"/>
                </a:solidFill>
                <a:latin typeface="Arial" charset="0"/>
              </a:rPr>
              <a:t>© 2015 Garrett</a:t>
            </a:r>
          </a:p>
        </p:txBody>
      </p:sp>
    </p:spTree>
    <p:extLst>
      <p:ext uri="{BB962C8B-B14F-4D97-AF65-F5344CB8AC3E}">
        <p14:creationId xmlns:p14="http://schemas.microsoft.com/office/powerpoint/2010/main" val="9610869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medscape.com/article/848/391/848391-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5" y="1590021"/>
            <a:ext cx="7419975" cy="520065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775520" y="332657"/>
            <a:ext cx="8683540" cy="646331"/>
          </a:xfrm>
          <a:prstGeom prst="rect">
            <a:avLst/>
          </a:prstGeom>
          <a:noFill/>
        </p:spPr>
        <p:txBody>
          <a:bodyPr wrap="square" rtlCol="0">
            <a:spAutoFit/>
          </a:bodyPr>
          <a:lstStyle/>
          <a:p>
            <a:r>
              <a:rPr lang="cs-CZ" sz="3200" b="1" dirty="0">
                <a:solidFill>
                  <a:srgbClr val="002060"/>
                </a:solidFill>
              </a:rPr>
              <a:t> </a:t>
            </a:r>
            <a:r>
              <a:rPr lang="cs-CZ" sz="3600" b="1" dirty="0">
                <a:solidFill>
                  <a:srgbClr val="002060"/>
                </a:solidFill>
                <a:effectLst>
                  <a:outerShdw blurRad="38100" dist="38100" dir="2700000" algn="tl">
                    <a:srgbClr val="000000">
                      <a:alpha val="43137"/>
                    </a:srgbClr>
                  </a:outerShdw>
                </a:effectLst>
              </a:rPr>
              <a:t>Rozmanitost mikroorganismů v lidském těle</a:t>
            </a:r>
          </a:p>
        </p:txBody>
      </p:sp>
      <p:sp>
        <p:nvSpPr>
          <p:cNvPr id="3" name="TextovéPole 2"/>
          <p:cNvSpPr txBox="1"/>
          <p:nvPr/>
        </p:nvSpPr>
        <p:spPr>
          <a:xfrm>
            <a:off x="2338471" y="6421339"/>
            <a:ext cx="2617640" cy="369332"/>
          </a:xfrm>
          <a:prstGeom prst="rect">
            <a:avLst/>
          </a:prstGeom>
          <a:noFill/>
        </p:spPr>
        <p:txBody>
          <a:bodyPr wrap="none" rtlCol="0">
            <a:spAutoFit/>
          </a:bodyPr>
          <a:lstStyle/>
          <a:p>
            <a:r>
              <a:rPr lang="en-US" sz="1400" i="1" dirty="0"/>
              <a:t>OTU, operational taxonomic unit</a:t>
            </a:r>
            <a:r>
              <a:rPr lang="en-US" dirty="0"/>
              <a:t>.</a:t>
            </a:r>
            <a:endParaRPr lang="cs-CZ" dirty="0"/>
          </a:p>
        </p:txBody>
      </p:sp>
    </p:spTree>
    <p:extLst>
      <p:ext uri="{BB962C8B-B14F-4D97-AF65-F5344CB8AC3E}">
        <p14:creationId xmlns:p14="http://schemas.microsoft.com/office/powerpoint/2010/main" val="3651646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cs-CZ" altLang="cs-CZ" sz="4000" b="1" dirty="0">
                <a:solidFill>
                  <a:srgbClr val="A50021"/>
                </a:solidFill>
              </a:rPr>
              <a:t>PRR- </a:t>
            </a:r>
            <a:r>
              <a:rPr lang="cs-CZ" altLang="cs-CZ" sz="4000" b="1" dirty="0" err="1">
                <a:solidFill>
                  <a:srgbClr val="A50021"/>
                </a:solidFill>
              </a:rPr>
              <a:t>Pattern</a:t>
            </a:r>
            <a:r>
              <a:rPr lang="cs-CZ" altLang="cs-CZ" sz="4000" b="1" dirty="0">
                <a:solidFill>
                  <a:srgbClr val="A50021"/>
                </a:solidFill>
              </a:rPr>
              <a:t> </a:t>
            </a:r>
            <a:r>
              <a:rPr lang="cs-CZ" altLang="cs-CZ" sz="4000" b="1" dirty="0" err="1">
                <a:solidFill>
                  <a:srgbClr val="A50021"/>
                </a:solidFill>
              </a:rPr>
              <a:t>Recognition</a:t>
            </a:r>
            <a:r>
              <a:rPr lang="cs-CZ" altLang="cs-CZ" sz="4000" b="1" dirty="0">
                <a:solidFill>
                  <a:srgbClr val="A50021"/>
                </a:solidFill>
              </a:rPr>
              <a:t> </a:t>
            </a:r>
            <a:r>
              <a:rPr lang="cs-CZ" altLang="cs-CZ" sz="4000" b="1" dirty="0" err="1">
                <a:solidFill>
                  <a:srgbClr val="A50021"/>
                </a:solidFill>
              </a:rPr>
              <a:t>Receptors</a:t>
            </a:r>
            <a:r>
              <a:rPr lang="cs-CZ" altLang="cs-CZ" sz="4000" b="1" dirty="0">
                <a:solidFill>
                  <a:srgbClr val="A50021"/>
                </a:solidFill>
              </a:rPr>
              <a:t> </a:t>
            </a:r>
          </a:p>
        </p:txBody>
      </p:sp>
      <p:sp>
        <p:nvSpPr>
          <p:cNvPr id="146435" name="Rectangle 3"/>
          <p:cNvSpPr>
            <a:spLocks noGrp="1" noChangeArrowheads="1"/>
          </p:cNvSpPr>
          <p:nvPr>
            <p:ph type="body" idx="1"/>
          </p:nvPr>
        </p:nvSpPr>
        <p:spPr/>
        <p:txBody>
          <a:bodyPr>
            <a:normAutofit lnSpcReduction="10000"/>
          </a:bodyPr>
          <a:lstStyle/>
          <a:p>
            <a:pPr>
              <a:lnSpc>
                <a:spcPct val="90000"/>
              </a:lnSpc>
            </a:pPr>
            <a:r>
              <a:rPr lang="cs-CZ" altLang="cs-CZ" dirty="0">
                <a:solidFill>
                  <a:srgbClr val="A50021"/>
                </a:solidFill>
              </a:rPr>
              <a:t>TLR </a:t>
            </a:r>
            <a:r>
              <a:rPr lang="cs-CZ" altLang="cs-CZ" dirty="0">
                <a:solidFill>
                  <a:srgbClr val="000066"/>
                </a:solidFill>
              </a:rPr>
              <a:t>(</a:t>
            </a:r>
            <a:r>
              <a:rPr lang="cs-CZ" altLang="cs-CZ" dirty="0" err="1">
                <a:solidFill>
                  <a:srgbClr val="000066"/>
                </a:solidFill>
              </a:rPr>
              <a:t>Toll-like</a:t>
            </a:r>
            <a:r>
              <a:rPr lang="cs-CZ" altLang="cs-CZ" dirty="0">
                <a:solidFill>
                  <a:srgbClr val="000066"/>
                </a:solidFill>
              </a:rPr>
              <a:t> receptor): TLR1 -11</a:t>
            </a:r>
          </a:p>
          <a:p>
            <a:pPr>
              <a:lnSpc>
                <a:spcPct val="90000"/>
              </a:lnSpc>
              <a:buFontTx/>
              <a:buNone/>
            </a:pPr>
            <a:r>
              <a:rPr lang="cs-CZ" altLang="cs-CZ" dirty="0">
                <a:solidFill>
                  <a:srgbClr val="000066"/>
                </a:solidFill>
              </a:rPr>
              <a:t>       v buněčné membráně (např. TLR2, 4)</a:t>
            </a:r>
          </a:p>
          <a:p>
            <a:pPr>
              <a:lnSpc>
                <a:spcPct val="90000"/>
              </a:lnSpc>
              <a:buFontTx/>
              <a:buNone/>
            </a:pPr>
            <a:r>
              <a:rPr lang="cs-CZ" altLang="cs-CZ" dirty="0">
                <a:solidFill>
                  <a:srgbClr val="000066"/>
                </a:solidFill>
              </a:rPr>
              <a:t>       v </a:t>
            </a:r>
            <a:r>
              <a:rPr lang="cs-CZ" altLang="cs-CZ" dirty="0" err="1">
                <a:solidFill>
                  <a:srgbClr val="000066"/>
                </a:solidFill>
              </a:rPr>
              <a:t>endosomech</a:t>
            </a:r>
            <a:r>
              <a:rPr lang="cs-CZ" altLang="cs-CZ" dirty="0">
                <a:solidFill>
                  <a:srgbClr val="000066"/>
                </a:solidFill>
              </a:rPr>
              <a:t> ( TLR3, 7, 9)</a:t>
            </a:r>
          </a:p>
          <a:p>
            <a:pPr>
              <a:lnSpc>
                <a:spcPct val="90000"/>
              </a:lnSpc>
            </a:pPr>
            <a:r>
              <a:rPr lang="cs-CZ" altLang="cs-CZ" dirty="0">
                <a:solidFill>
                  <a:srgbClr val="A50021"/>
                </a:solidFill>
              </a:rPr>
              <a:t>RLR </a:t>
            </a:r>
            <a:r>
              <a:rPr lang="cs-CZ" altLang="cs-CZ" dirty="0">
                <a:solidFill>
                  <a:srgbClr val="000066"/>
                </a:solidFill>
              </a:rPr>
              <a:t>(RIG-I-</a:t>
            </a:r>
            <a:r>
              <a:rPr lang="cs-CZ" altLang="cs-CZ" dirty="0" err="1">
                <a:solidFill>
                  <a:srgbClr val="000066"/>
                </a:solidFill>
              </a:rPr>
              <a:t>like</a:t>
            </a:r>
            <a:r>
              <a:rPr lang="cs-CZ" altLang="cs-CZ" dirty="0">
                <a:solidFill>
                  <a:srgbClr val="000066"/>
                </a:solidFill>
              </a:rPr>
              <a:t> receptor): </a:t>
            </a:r>
          </a:p>
          <a:p>
            <a:pPr>
              <a:lnSpc>
                <a:spcPct val="90000"/>
              </a:lnSpc>
              <a:buFontTx/>
              <a:buNone/>
            </a:pPr>
            <a:r>
              <a:rPr lang="cs-CZ" altLang="cs-CZ" dirty="0">
                <a:solidFill>
                  <a:srgbClr val="000066"/>
                </a:solidFill>
              </a:rPr>
              <a:t>        intracelulární (reakce s viry, tvorba </a:t>
            </a:r>
            <a:r>
              <a:rPr lang="cs-CZ" altLang="cs-CZ" dirty="0" err="1">
                <a:solidFill>
                  <a:srgbClr val="000066"/>
                </a:solidFill>
              </a:rPr>
              <a:t>IFN</a:t>
            </a:r>
            <a:r>
              <a:rPr lang="cs-CZ" altLang="cs-CZ" dirty="0" err="1">
                <a:solidFill>
                  <a:srgbClr val="000066"/>
                </a:solidFill>
                <a:latin typeface="Symbol" pitchFamily="18" charset="2"/>
              </a:rPr>
              <a:t>a</a:t>
            </a:r>
            <a:r>
              <a:rPr lang="cs-CZ" altLang="cs-CZ" dirty="0">
                <a:solidFill>
                  <a:srgbClr val="000066"/>
                </a:solidFill>
                <a:latin typeface="Symbol" pitchFamily="18" charset="2"/>
              </a:rPr>
              <a:t>)</a:t>
            </a:r>
          </a:p>
          <a:p>
            <a:pPr>
              <a:lnSpc>
                <a:spcPct val="90000"/>
              </a:lnSpc>
            </a:pPr>
            <a:r>
              <a:rPr lang="cs-CZ" altLang="cs-CZ" dirty="0">
                <a:solidFill>
                  <a:srgbClr val="A50021"/>
                </a:solidFill>
              </a:rPr>
              <a:t>NLR </a:t>
            </a:r>
            <a:r>
              <a:rPr lang="cs-CZ" altLang="cs-CZ" dirty="0">
                <a:solidFill>
                  <a:srgbClr val="000066"/>
                </a:solidFill>
              </a:rPr>
              <a:t>(Nod-</a:t>
            </a:r>
            <a:r>
              <a:rPr lang="cs-CZ" altLang="cs-CZ" dirty="0" err="1">
                <a:solidFill>
                  <a:srgbClr val="000066"/>
                </a:solidFill>
              </a:rPr>
              <a:t>like</a:t>
            </a:r>
            <a:r>
              <a:rPr lang="cs-CZ" altLang="cs-CZ" dirty="0">
                <a:solidFill>
                  <a:srgbClr val="000066"/>
                </a:solidFill>
              </a:rPr>
              <a:t> </a:t>
            </a:r>
            <a:r>
              <a:rPr lang="cs-CZ" altLang="cs-CZ" dirty="0" err="1">
                <a:solidFill>
                  <a:srgbClr val="000066"/>
                </a:solidFill>
              </a:rPr>
              <a:t>receptors</a:t>
            </a:r>
            <a:r>
              <a:rPr lang="cs-CZ" altLang="cs-CZ" dirty="0">
                <a:solidFill>
                  <a:srgbClr val="000066"/>
                </a:solidFill>
              </a:rPr>
              <a:t>): např. NOD2,NALP3</a:t>
            </a:r>
          </a:p>
          <a:p>
            <a:pPr>
              <a:lnSpc>
                <a:spcPct val="90000"/>
              </a:lnSpc>
              <a:buFontTx/>
              <a:buNone/>
            </a:pPr>
            <a:r>
              <a:rPr lang="cs-CZ" altLang="cs-CZ" dirty="0">
                <a:solidFill>
                  <a:srgbClr val="A50021"/>
                </a:solidFill>
              </a:rPr>
              <a:t>        </a:t>
            </a:r>
            <a:r>
              <a:rPr lang="cs-CZ" altLang="cs-CZ" dirty="0">
                <a:solidFill>
                  <a:srgbClr val="000066"/>
                </a:solidFill>
              </a:rPr>
              <a:t>v cytoplasmě, složky </a:t>
            </a:r>
            <a:r>
              <a:rPr lang="cs-CZ" altLang="cs-CZ" dirty="0" err="1">
                <a:solidFill>
                  <a:srgbClr val="000066"/>
                </a:solidFill>
              </a:rPr>
              <a:t>inflamasomů</a:t>
            </a:r>
            <a:endParaRPr lang="cs-CZ" altLang="cs-CZ" dirty="0">
              <a:solidFill>
                <a:srgbClr val="000066"/>
              </a:solidFill>
            </a:endParaRPr>
          </a:p>
          <a:p>
            <a:pPr>
              <a:lnSpc>
                <a:spcPct val="90000"/>
              </a:lnSpc>
            </a:pPr>
            <a:r>
              <a:rPr lang="cs-CZ" altLang="cs-CZ" dirty="0">
                <a:solidFill>
                  <a:srgbClr val="A50021"/>
                </a:solidFill>
              </a:rPr>
              <a:t>CLR </a:t>
            </a:r>
            <a:r>
              <a:rPr lang="cs-CZ" altLang="cs-CZ" dirty="0">
                <a:solidFill>
                  <a:srgbClr val="000066"/>
                </a:solidFill>
              </a:rPr>
              <a:t>(C-type </a:t>
            </a:r>
            <a:r>
              <a:rPr lang="cs-CZ" altLang="cs-CZ" dirty="0" err="1">
                <a:solidFill>
                  <a:srgbClr val="000066"/>
                </a:solidFill>
              </a:rPr>
              <a:t>lectin</a:t>
            </a:r>
            <a:r>
              <a:rPr lang="cs-CZ" altLang="cs-CZ" dirty="0">
                <a:solidFill>
                  <a:srgbClr val="000066"/>
                </a:solidFill>
              </a:rPr>
              <a:t> receptor)</a:t>
            </a:r>
          </a:p>
          <a:p>
            <a:pPr>
              <a:lnSpc>
                <a:spcPct val="90000"/>
              </a:lnSpc>
              <a:buFontTx/>
              <a:buNone/>
            </a:pPr>
            <a:r>
              <a:rPr lang="cs-CZ" altLang="cs-CZ" dirty="0">
                <a:solidFill>
                  <a:srgbClr val="A50021"/>
                </a:solidFill>
              </a:rPr>
              <a:t>         </a:t>
            </a:r>
            <a:r>
              <a:rPr lang="cs-CZ" altLang="cs-CZ" dirty="0">
                <a:solidFill>
                  <a:srgbClr val="000066"/>
                </a:solidFill>
              </a:rPr>
              <a:t>poznávají nekrotické buňky, </a:t>
            </a:r>
            <a:r>
              <a:rPr lang="cs-CZ" altLang="cs-CZ" dirty="0" err="1">
                <a:solidFill>
                  <a:srgbClr val="000066"/>
                </a:solidFill>
              </a:rPr>
              <a:t>manosové</a:t>
            </a:r>
            <a:r>
              <a:rPr lang="cs-CZ" altLang="cs-CZ" dirty="0">
                <a:solidFill>
                  <a:srgbClr val="000066"/>
                </a:solidFill>
              </a:rPr>
              <a:t> zbytky</a:t>
            </a:r>
          </a:p>
        </p:txBody>
      </p:sp>
    </p:spTree>
    <p:extLst>
      <p:ext uri="{BB962C8B-B14F-4D97-AF65-F5344CB8AC3E}">
        <p14:creationId xmlns:p14="http://schemas.microsoft.com/office/powerpoint/2010/main" val="41541323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n external file that holds a picture, illustration, etc.&#10;Object name is nihms378076f2.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http://www-ncbi-nlm-nih-gov.ezproxy.muni.cz/corecgi/tileshop/tileshop.fcgi?p=PMC3&amp;id=53218&amp;s=35&amp;r=1&amp;c=2"/>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AutoShape 6" descr="http://www-ncbi-nlm-nih-gov.ezproxy.muni.cz/corecgi/tileshop/tileshop.fcgi?p=PMC3&amp;id=53218&amp;s=35&amp;r=1&amp;c=2"/>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http://static-content.springer.com.ezproxy.muni.cz/image/art%3A10.1007%2Fs00018-014-1812-z/MediaObjects/18_2014_1812_Fig1_HTML.gif"/>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1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725" y="342900"/>
            <a:ext cx="440055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8446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795339"/>
            <a:ext cx="653415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451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002060"/>
                </a:solidFill>
                <a:effectLst>
                  <a:outerShdw blurRad="38100" dist="38100" dir="2700000" algn="tl">
                    <a:srgbClr val="000000">
                      <a:alpha val="43137"/>
                    </a:srgbClr>
                  </a:outerShdw>
                </a:effectLst>
              </a:rPr>
              <a:t>Fyziologická </a:t>
            </a:r>
            <a:r>
              <a:rPr lang="cs-CZ" sz="4000" b="1" dirty="0" err="1">
                <a:solidFill>
                  <a:srgbClr val="002060"/>
                </a:solidFill>
                <a:effectLst>
                  <a:outerShdw blurRad="38100" dist="38100" dir="2700000" algn="tl">
                    <a:srgbClr val="000000">
                      <a:alpha val="43137"/>
                    </a:srgbClr>
                  </a:outerShdw>
                </a:effectLst>
              </a:rPr>
              <a:t>mikrobiota</a:t>
            </a:r>
            <a:r>
              <a:rPr lang="cs-CZ" sz="4000" b="1" dirty="0">
                <a:solidFill>
                  <a:srgbClr val="002060"/>
                </a:solidFill>
                <a:effectLst>
                  <a:outerShdw blurRad="38100" dist="38100" dir="2700000" algn="tl">
                    <a:srgbClr val="000000">
                      <a:alpha val="43137"/>
                    </a:srgbClr>
                  </a:outerShdw>
                </a:effectLst>
              </a:rPr>
              <a:t> indukuje tvorbu „přirozených protilátek“</a:t>
            </a:r>
          </a:p>
        </p:txBody>
      </p:sp>
      <p:sp>
        <p:nvSpPr>
          <p:cNvPr id="3" name="Zástupný symbol pro obsah 2"/>
          <p:cNvSpPr>
            <a:spLocks noGrp="1"/>
          </p:cNvSpPr>
          <p:nvPr>
            <p:ph idx="1"/>
          </p:nvPr>
        </p:nvSpPr>
        <p:spPr>
          <a:xfrm>
            <a:off x="1919536" y="1484785"/>
            <a:ext cx="8363272" cy="4525963"/>
          </a:xfrm>
        </p:spPr>
        <p:txBody>
          <a:bodyPr/>
          <a:lstStyle/>
          <a:p>
            <a:r>
              <a:rPr lang="cs-CZ" b="1" dirty="0" err="1" smtClean="0">
                <a:solidFill>
                  <a:srgbClr val="002060"/>
                </a:solidFill>
              </a:rPr>
              <a:t>Isohemaglutininy</a:t>
            </a:r>
            <a:r>
              <a:rPr lang="cs-CZ" b="1" dirty="0" smtClean="0">
                <a:solidFill>
                  <a:srgbClr val="002060"/>
                </a:solidFill>
              </a:rPr>
              <a:t>  (anti A, B)</a:t>
            </a:r>
          </a:p>
          <a:p>
            <a:r>
              <a:rPr lang="cs-CZ" b="1" dirty="0" err="1" smtClean="0">
                <a:solidFill>
                  <a:srgbClr val="002060"/>
                </a:solidFill>
              </a:rPr>
              <a:t>Xenoaglutininy</a:t>
            </a:r>
            <a:r>
              <a:rPr lang="cs-CZ" b="1" dirty="0" smtClean="0">
                <a:solidFill>
                  <a:srgbClr val="002060"/>
                </a:solidFill>
              </a:rPr>
              <a:t> (např. anti </a:t>
            </a:r>
            <a:r>
              <a:rPr lang="cs-CZ" b="1" dirty="0" err="1" smtClean="0">
                <a:solidFill>
                  <a:srgbClr val="002060"/>
                </a:solidFill>
                <a:latin typeface="Symbol" panose="05050102010706020507" pitchFamily="18" charset="2"/>
              </a:rPr>
              <a:t>a</a:t>
            </a:r>
            <a:r>
              <a:rPr lang="cs-CZ" b="1" dirty="0" err="1" smtClean="0">
                <a:solidFill>
                  <a:srgbClr val="002060"/>
                </a:solidFill>
              </a:rPr>
              <a:t>Gal</a:t>
            </a:r>
            <a:r>
              <a:rPr lang="cs-CZ" b="1" dirty="0" smtClean="0">
                <a:solidFill>
                  <a:srgbClr val="002060"/>
                </a:solidFill>
              </a:rPr>
              <a:t>)</a:t>
            </a:r>
          </a:p>
          <a:p>
            <a:r>
              <a:rPr lang="cs-CZ" b="1" dirty="0" smtClean="0">
                <a:solidFill>
                  <a:srgbClr val="002060"/>
                </a:solidFill>
              </a:rPr>
              <a:t>Protilátky proti antigenům </a:t>
            </a:r>
            <a:r>
              <a:rPr lang="cs-CZ" b="1" dirty="0" err="1" smtClean="0">
                <a:solidFill>
                  <a:srgbClr val="002060"/>
                </a:solidFill>
              </a:rPr>
              <a:t>mikrobioty</a:t>
            </a:r>
            <a:endParaRPr lang="cs-CZ" b="1" dirty="0" smtClean="0">
              <a:solidFill>
                <a:srgbClr val="002060"/>
              </a:solidFill>
            </a:endParaRPr>
          </a:p>
          <a:p>
            <a:endParaRPr lang="cs-CZ" b="1" dirty="0">
              <a:solidFill>
                <a:srgbClr val="002060"/>
              </a:solidFill>
            </a:endParaRPr>
          </a:p>
          <a:p>
            <a:pPr marL="0" indent="0">
              <a:buNone/>
            </a:pPr>
            <a:r>
              <a:rPr lang="cs-CZ" i="1" dirty="0" smtClean="0">
                <a:solidFill>
                  <a:srgbClr val="002060"/>
                </a:solidFill>
              </a:rPr>
              <a:t>Nízká </a:t>
            </a:r>
            <a:r>
              <a:rPr lang="cs-CZ" i="1" dirty="0" err="1" smtClean="0">
                <a:solidFill>
                  <a:srgbClr val="002060"/>
                </a:solidFill>
              </a:rPr>
              <a:t>séroreaktivita</a:t>
            </a:r>
            <a:r>
              <a:rPr lang="cs-CZ" i="1" dirty="0" smtClean="0">
                <a:solidFill>
                  <a:srgbClr val="002060"/>
                </a:solidFill>
              </a:rPr>
              <a:t> proti některým mikrobům (např. </a:t>
            </a:r>
            <a:r>
              <a:rPr lang="cs-CZ" i="1" dirty="0" err="1" smtClean="0">
                <a:solidFill>
                  <a:srgbClr val="002060"/>
                </a:solidFill>
              </a:rPr>
              <a:t>Firmicutes</a:t>
            </a:r>
            <a:r>
              <a:rPr lang="cs-CZ" i="1" dirty="0" smtClean="0">
                <a:solidFill>
                  <a:srgbClr val="002060"/>
                </a:solidFill>
              </a:rPr>
              <a:t>, </a:t>
            </a:r>
            <a:r>
              <a:rPr lang="cs-CZ" i="1" dirty="0" err="1" smtClean="0">
                <a:solidFill>
                  <a:srgbClr val="002060"/>
                </a:solidFill>
              </a:rPr>
              <a:t>Proteobacteria</a:t>
            </a:r>
            <a:r>
              <a:rPr lang="cs-CZ" i="1" dirty="0" smtClean="0">
                <a:solidFill>
                  <a:srgbClr val="002060"/>
                </a:solidFill>
              </a:rPr>
              <a:t>) v raném dětství je asociována s vývojem alergie v pozdějším období).</a:t>
            </a:r>
            <a:r>
              <a:rPr lang="cs-CZ" i="1" dirty="0" smtClean="0"/>
              <a:t>                                     </a:t>
            </a:r>
            <a:r>
              <a:rPr lang="cs-CZ" sz="2400" i="1" dirty="0" err="1"/>
              <a:t>Christman</a:t>
            </a:r>
            <a:r>
              <a:rPr lang="cs-CZ" sz="2400" i="1" dirty="0"/>
              <a:t> et al. JACI 2015</a:t>
            </a:r>
          </a:p>
        </p:txBody>
      </p:sp>
    </p:spTree>
    <p:extLst>
      <p:ext uri="{BB962C8B-B14F-4D97-AF65-F5344CB8AC3E}">
        <p14:creationId xmlns:p14="http://schemas.microsoft.com/office/powerpoint/2010/main" val="39389430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1752600" y="228600"/>
            <a:ext cx="8772525" cy="968152"/>
          </a:xfrm>
        </p:spPr>
        <p:txBody>
          <a:bodyPr>
            <a:normAutofit fontScale="90000"/>
          </a:bodyPr>
          <a:lstStyle/>
          <a:p>
            <a:pPr algn="l"/>
            <a:r>
              <a:rPr lang="cs-CZ" altLang="cs-CZ" sz="3200" b="1" dirty="0">
                <a:solidFill>
                  <a:srgbClr val="002060"/>
                </a:solidFill>
                <a:effectLst>
                  <a:outerShdw blurRad="38100" dist="38100" dir="2700000" algn="tl">
                    <a:srgbClr val="000000">
                      <a:alpha val="43137"/>
                    </a:srgbClr>
                  </a:outerShdw>
                </a:effectLst>
                <a:latin typeface="Arial" charset="0"/>
              </a:rPr>
              <a:t>                    „</a:t>
            </a:r>
            <a:r>
              <a:rPr lang="en-US" altLang="cs-CZ" sz="3200" b="1" dirty="0" err="1">
                <a:solidFill>
                  <a:srgbClr val="002060"/>
                </a:solidFill>
                <a:effectLst>
                  <a:outerShdw blurRad="38100" dist="38100" dir="2700000" algn="tl">
                    <a:srgbClr val="000000">
                      <a:alpha val="43137"/>
                    </a:srgbClr>
                  </a:outerShdw>
                </a:effectLst>
                <a:latin typeface="Arial" charset="0"/>
              </a:rPr>
              <a:t>Hygienická</a:t>
            </a:r>
            <a:r>
              <a:rPr lang="cs-CZ" altLang="cs-CZ" sz="3200" b="1" dirty="0">
                <a:solidFill>
                  <a:srgbClr val="002060"/>
                </a:solidFill>
                <a:effectLst>
                  <a:outerShdw blurRad="38100" dist="38100" dir="2700000" algn="tl">
                    <a:srgbClr val="000000">
                      <a:alpha val="43137"/>
                    </a:srgbClr>
                  </a:outerShdw>
                </a:effectLst>
                <a:latin typeface="Arial" charset="0"/>
              </a:rPr>
              <a:t>“</a:t>
            </a:r>
            <a:r>
              <a:rPr lang="en-US" altLang="cs-CZ" sz="3200" b="1" dirty="0">
                <a:solidFill>
                  <a:srgbClr val="002060"/>
                </a:solidFill>
                <a:effectLst>
                  <a:outerShdw blurRad="38100" dist="38100" dir="2700000" algn="tl">
                    <a:srgbClr val="000000">
                      <a:alpha val="43137"/>
                    </a:srgbClr>
                  </a:outerShdw>
                </a:effectLst>
                <a:latin typeface="Arial" charset="0"/>
              </a:rPr>
              <a:t> </a:t>
            </a:r>
            <a:r>
              <a:rPr lang="en-US" altLang="cs-CZ" sz="3200" b="1" dirty="0" err="1">
                <a:solidFill>
                  <a:srgbClr val="002060"/>
                </a:solidFill>
                <a:effectLst>
                  <a:outerShdw blurRad="38100" dist="38100" dir="2700000" algn="tl">
                    <a:srgbClr val="000000">
                      <a:alpha val="43137"/>
                    </a:srgbClr>
                  </a:outerShdw>
                </a:effectLst>
                <a:latin typeface="Arial" charset="0"/>
              </a:rPr>
              <a:t>hypotéza</a:t>
            </a:r>
            <a:r>
              <a:rPr lang="cs-CZ" altLang="cs-CZ" sz="3200" b="1" dirty="0">
                <a:solidFill>
                  <a:srgbClr val="002060"/>
                </a:solidFill>
                <a:latin typeface="Arial" charset="0"/>
              </a:rPr>
              <a:t/>
            </a:r>
            <a:br>
              <a:rPr lang="cs-CZ" altLang="cs-CZ" sz="3200" b="1" dirty="0">
                <a:solidFill>
                  <a:srgbClr val="002060"/>
                </a:solidFill>
                <a:latin typeface="Arial" charset="0"/>
              </a:rPr>
            </a:br>
            <a:r>
              <a:rPr lang="cs-CZ" altLang="cs-CZ" sz="2000" i="1" dirty="0" err="1">
                <a:solidFill>
                  <a:srgbClr val="002060"/>
                </a:solidFill>
                <a:latin typeface="Arial" charset="0"/>
              </a:rPr>
              <a:t>Strachan</a:t>
            </a:r>
            <a:r>
              <a:rPr lang="cs-CZ" altLang="cs-CZ" sz="2000" i="1" dirty="0">
                <a:solidFill>
                  <a:srgbClr val="002060"/>
                </a:solidFill>
                <a:latin typeface="Arial" charset="0"/>
              </a:rPr>
              <a:t> DP: </a:t>
            </a:r>
            <a:r>
              <a:rPr lang="cs-CZ" altLang="cs-CZ" sz="2000" i="1" dirty="0" err="1">
                <a:solidFill>
                  <a:srgbClr val="002060"/>
                </a:solidFill>
                <a:latin typeface="Arial" charset="0"/>
              </a:rPr>
              <a:t>Hay</a:t>
            </a:r>
            <a:r>
              <a:rPr lang="cs-CZ" altLang="cs-CZ" sz="2000" i="1" dirty="0">
                <a:solidFill>
                  <a:srgbClr val="002060"/>
                </a:solidFill>
                <a:latin typeface="Arial" charset="0"/>
              </a:rPr>
              <a:t> </a:t>
            </a:r>
            <a:r>
              <a:rPr lang="cs-CZ" altLang="cs-CZ" sz="2000" i="1" dirty="0" err="1">
                <a:solidFill>
                  <a:srgbClr val="002060"/>
                </a:solidFill>
                <a:latin typeface="Arial" charset="0"/>
              </a:rPr>
              <a:t>fever</a:t>
            </a:r>
            <a:r>
              <a:rPr lang="cs-CZ" altLang="cs-CZ" sz="2000" i="1" dirty="0">
                <a:solidFill>
                  <a:srgbClr val="002060"/>
                </a:solidFill>
                <a:latin typeface="Arial" charset="0"/>
              </a:rPr>
              <a:t>, </a:t>
            </a:r>
            <a:r>
              <a:rPr lang="cs-CZ" altLang="cs-CZ" sz="2000" i="1" dirty="0" err="1">
                <a:solidFill>
                  <a:srgbClr val="002060"/>
                </a:solidFill>
                <a:latin typeface="Arial" charset="0"/>
              </a:rPr>
              <a:t>hygiene</a:t>
            </a:r>
            <a:r>
              <a:rPr lang="cs-CZ" altLang="cs-CZ" sz="2000" i="1" dirty="0">
                <a:solidFill>
                  <a:srgbClr val="002060"/>
                </a:solidFill>
                <a:latin typeface="Arial" charset="0"/>
              </a:rPr>
              <a:t>, and </a:t>
            </a:r>
            <a:r>
              <a:rPr lang="cs-CZ" altLang="cs-CZ" sz="2000" i="1" dirty="0" err="1">
                <a:solidFill>
                  <a:srgbClr val="002060"/>
                </a:solidFill>
                <a:latin typeface="Arial" charset="0"/>
              </a:rPr>
              <a:t>household</a:t>
            </a:r>
            <a:r>
              <a:rPr lang="cs-CZ" altLang="cs-CZ" sz="2000" i="1" dirty="0">
                <a:solidFill>
                  <a:srgbClr val="002060"/>
                </a:solidFill>
                <a:latin typeface="Arial" charset="0"/>
              </a:rPr>
              <a:t> </a:t>
            </a:r>
            <a:r>
              <a:rPr lang="cs-CZ" altLang="cs-CZ" sz="2000" i="1" dirty="0" err="1">
                <a:solidFill>
                  <a:srgbClr val="002060"/>
                </a:solidFill>
                <a:latin typeface="Arial" charset="0"/>
              </a:rPr>
              <a:t>size</a:t>
            </a:r>
            <a:r>
              <a:rPr lang="cs-CZ" altLang="cs-CZ" sz="2000" i="1" dirty="0">
                <a:solidFill>
                  <a:srgbClr val="002060"/>
                </a:solidFill>
                <a:latin typeface="Arial" charset="0"/>
              </a:rPr>
              <a:t> (BMJ 1989; 299: 1259-1260)</a:t>
            </a:r>
            <a:endParaRPr lang="en-US" altLang="cs-CZ" sz="2000" dirty="0">
              <a:solidFill>
                <a:srgbClr val="002060"/>
              </a:solidFill>
              <a:latin typeface="Arial" charset="0"/>
            </a:endParaRPr>
          </a:p>
        </p:txBody>
      </p:sp>
      <p:sp>
        <p:nvSpPr>
          <p:cNvPr id="464899" name="Text Box 3"/>
          <p:cNvSpPr txBox="1">
            <a:spLocks noChangeArrowheads="1"/>
          </p:cNvSpPr>
          <p:nvPr/>
        </p:nvSpPr>
        <p:spPr bwMode="auto">
          <a:xfrm>
            <a:off x="1879639" y="3200400"/>
            <a:ext cx="1777923" cy="707886"/>
          </a:xfrm>
          <a:prstGeom prst="rect">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cs-CZ" sz="2000" b="1"/>
              <a:t>Imunologicky </a:t>
            </a:r>
          </a:p>
          <a:p>
            <a:pPr algn="ctr"/>
            <a:r>
              <a:rPr lang="en-US" altLang="cs-CZ" sz="2000" b="1"/>
              <a:t>nezralý jedinec</a:t>
            </a:r>
            <a:endParaRPr lang="en-US" altLang="cs-CZ" b="1"/>
          </a:p>
        </p:txBody>
      </p:sp>
      <p:sp>
        <p:nvSpPr>
          <p:cNvPr id="464900" name="Text Box 4"/>
          <p:cNvSpPr txBox="1">
            <a:spLocks noChangeArrowheads="1"/>
          </p:cNvSpPr>
          <p:nvPr/>
        </p:nvSpPr>
        <p:spPr bwMode="auto">
          <a:xfrm>
            <a:off x="1752600" y="4221088"/>
            <a:ext cx="2032000" cy="707886"/>
          </a:xfrm>
          <a:prstGeom prst="rect">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cs-CZ" sz="2000" b="1" dirty="0" err="1"/>
              <a:t>Genetická</a:t>
            </a:r>
            <a:r>
              <a:rPr lang="en-US" altLang="cs-CZ" sz="2000" b="1" dirty="0"/>
              <a:t> </a:t>
            </a:r>
          </a:p>
          <a:p>
            <a:pPr algn="ctr"/>
            <a:r>
              <a:rPr lang="en-US" altLang="cs-CZ" sz="2000" b="1" dirty="0" err="1"/>
              <a:t>predispozice</a:t>
            </a:r>
            <a:endParaRPr lang="en-US" altLang="cs-CZ" dirty="0"/>
          </a:p>
        </p:txBody>
      </p:sp>
      <p:sp>
        <p:nvSpPr>
          <p:cNvPr id="464901" name="Text Box 5"/>
          <p:cNvSpPr txBox="1">
            <a:spLocks noChangeArrowheads="1"/>
          </p:cNvSpPr>
          <p:nvPr/>
        </p:nvSpPr>
        <p:spPr bwMode="auto">
          <a:xfrm>
            <a:off x="3962400" y="1676401"/>
            <a:ext cx="4038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cs-CZ" altLang="cs-CZ" sz="2000" b="1" dirty="0"/>
              <a:t> </a:t>
            </a:r>
            <a:r>
              <a:rPr lang="en-US" altLang="cs-CZ" sz="2000" b="1" dirty="0" err="1"/>
              <a:t>Industrializovaná</a:t>
            </a:r>
            <a:r>
              <a:rPr lang="en-US" altLang="cs-CZ" sz="2000" b="1" dirty="0"/>
              <a:t> </a:t>
            </a:r>
            <a:r>
              <a:rPr lang="en-US" altLang="cs-CZ" sz="2000" b="1" dirty="0" err="1"/>
              <a:t>společnost</a:t>
            </a:r>
            <a:endParaRPr lang="en-US" altLang="cs-CZ" sz="2000" b="1" dirty="0"/>
          </a:p>
          <a:p>
            <a:pPr>
              <a:buFontTx/>
              <a:buChar char="•"/>
            </a:pPr>
            <a:r>
              <a:rPr lang="cs-CZ" altLang="cs-CZ" sz="2000" b="1" dirty="0"/>
              <a:t>„Aseptické“ </a:t>
            </a:r>
            <a:r>
              <a:rPr lang="en-US" altLang="cs-CZ" sz="2000" b="1" dirty="0" err="1"/>
              <a:t>prostředí</a:t>
            </a:r>
            <a:endParaRPr lang="en-US" altLang="cs-CZ" sz="2000" b="1" dirty="0"/>
          </a:p>
          <a:p>
            <a:pPr>
              <a:buFontTx/>
              <a:buChar char="•"/>
            </a:pPr>
            <a:r>
              <a:rPr lang="cs-CZ" altLang="cs-CZ" sz="2000" b="1" dirty="0"/>
              <a:t> </a:t>
            </a:r>
            <a:r>
              <a:rPr lang="en-US" altLang="cs-CZ" sz="2000" b="1" dirty="0" err="1"/>
              <a:t>Antibiotika</a:t>
            </a:r>
            <a:endParaRPr lang="en-US" altLang="cs-CZ" sz="2000" b="1" dirty="0"/>
          </a:p>
          <a:p>
            <a:pPr>
              <a:buFontTx/>
              <a:buChar char="•"/>
            </a:pPr>
            <a:r>
              <a:rPr lang="cs-CZ" altLang="cs-CZ" sz="2000" b="1" dirty="0"/>
              <a:t> </a:t>
            </a:r>
            <a:r>
              <a:rPr lang="en-US" altLang="cs-CZ" sz="2000" b="1" dirty="0" err="1"/>
              <a:t>Limitované</a:t>
            </a:r>
            <a:r>
              <a:rPr lang="en-US" altLang="cs-CZ" sz="2000" b="1" dirty="0"/>
              <a:t> </a:t>
            </a:r>
            <a:r>
              <a:rPr lang="en-US" altLang="cs-CZ" sz="2000" b="1" dirty="0" err="1"/>
              <a:t>spektrum</a:t>
            </a:r>
            <a:r>
              <a:rPr lang="en-US" altLang="cs-CZ" sz="2000" b="1" dirty="0"/>
              <a:t> </a:t>
            </a:r>
            <a:r>
              <a:rPr lang="en-US" altLang="cs-CZ" sz="2000" b="1" dirty="0" err="1"/>
              <a:t>bakterií</a:t>
            </a:r>
            <a:endParaRPr lang="en-US" altLang="cs-CZ" sz="2000" b="1" dirty="0"/>
          </a:p>
          <a:p>
            <a:r>
              <a:rPr lang="en-US" altLang="cs-CZ" sz="2000" b="1" dirty="0"/>
              <a:t>    v </a:t>
            </a:r>
            <a:r>
              <a:rPr lang="en-US" altLang="cs-CZ" sz="2000" b="1" dirty="0" err="1"/>
              <a:t>mikrofloře</a:t>
            </a:r>
            <a:endParaRPr lang="en-US" altLang="cs-CZ" sz="1600" b="1" dirty="0"/>
          </a:p>
        </p:txBody>
      </p:sp>
      <p:sp>
        <p:nvSpPr>
          <p:cNvPr id="464902" name="Text Box 6"/>
          <p:cNvSpPr txBox="1">
            <a:spLocks noChangeArrowheads="1"/>
          </p:cNvSpPr>
          <p:nvPr/>
        </p:nvSpPr>
        <p:spPr bwMode="auto">
          <a:xfrm>
            <a:off x="4038600" y="4648200"/>
            <a:ext cx="47244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cs-CZ" sz="2000" b="1"/>
              <a:t>Život na venkově</a:t>
            </a:r>
          </a:p>
          <a:p>
            <a:pPr>
              <a:buFontTx/>
              <a:buChar char="•"/>
            </a:pPr>
            <a:r>
              <a:rPr lang="en-US" altLang="cs-CZ" sz="2000" b="1"/>
              <a:t>Časná kolonizace </a:t>
            </a:r>
          </a:p>
          <a:p>
            <a:r>
              <a:rPr lang="en-US" altLang="cs-CZ" sz="2000" b="1"/>
              <a:t> (enterobacteriacae, laktob.)</a:t>
            </a:r>
          </a:p>
          <a:p>
            <a:pPr>
              <a:buFontTx/>
              <a:buChar char="•"/>
            </a:pPr>
            <a:r>
              <a:rPr lang="en-US" altLang="cs-CZ" sz="2000" b="1"/>
              <a:t>Jesle</a:t>
            </a:r>
          </a:p>
          <a:p>
            <a:pPr>
              <a:buFontTx/>
              <a:buChar char="•"/>
            </a:pPr>
            <a:r>
              <a:rPr lang="en-US" altLang="cs-CZ" sz="2000" b="1"/>
              <a:t>Parazitární infekce</a:t>
            </a:r>
          </a:p>
          <a:p>
            <a:endParaRPr lang="en-US" altLang="cs-CZ" sz="1600" b="1"/>
          </a:p>
        </p:txBody>
      </p:sp>
      <p:sp>
        <p:nvSpPr>
          <p:cNvPr id="464904" name="Text Box 8"/>
          <p:cNvSpPr txBox="1">
            <a:spLocks noChangeArrowheads="1"/>
          </p:cNvSpPr>
          <p:nvPr/>
        </p:nvSpPr>
        <p:spPr bwMode="auto">
          <a:xfrm>
            <a:off x="8458201" y="4572000"/>
            <a:ext cx="2066924" cy="40011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b="1" dirty="0"/>
              <a:t>     </a:t>
            </a:r>
            <a:r>
              <a:rPr lang="cs-CZ" altLang="cs-CZ" sz="2000" b="1" dirty="0">
                <a:solidFill>
                  <a:srgbClr val="002060"/>
                </a:solidFill>
                <a:effectLst>
                  <a:outerShdw blurRad="38100" dist="38100" dir="2700000" algn="tl">
                    <a:srgbClr val="000000">
                      <a:alpha val="43137"/>
                    </a:srgbClr>
                  </a:outerShdw>
                </a:effectLst>
              </a:rPr>
              <a:t>Lymfocyty </a:t>
            </a:r>
            <a:r>
              <a:rPr lang="cs-CZ" altLang="cs-CZ" sz="2000" b="1" dirty="0" err="1">
                <a:solidFill>
                  <a:srgbClr val="002060"/>
                </a:solidFill>
                <a:effectLst>
                  <a:outerShdw blurRad="38100" dist="38100" dir="2700000" algn="tl">
                    <a:srgbClr val="000000">
                      <a:alpha val="43137"/>
                    </a:srgbClr>
                  </a:outerShdw>
                </a:effectLst>
              </a:rPr>
              <a:t>Treg</a:t>
            </a:r>
            <a:endParaRPr lang="en-US" altLang="cs-CZ" sz="2000" b="1" dirty="0">
              <a:solidFill>
                <a:srgbClr val="002060"/>
              </a:solidFill>
              <a:effectLst>
                <a:outerShdw blurRad="38100" dist="38100" dir="2700000" algn="tl">
                  <a:srgbClr val="000000">
                    <a:alpha val="43137"/>
                  </a:srgbClr>
                </a:outerShdw>
              </a:effectLst>
            </a:endParaRPr>
          </a:p>
        </p:txBody>
      </p:sp>
      <p:sp>
        <p:nvSpPr>
          <p:cNvPr id="464905" name="Text Box 9"/>
          <p:cNvSpPr txBox="1">
            <a:spLocks noChangeArrowheads="1"/>
          </p:cNvSpPr>
          <p:nvPr/>
        </p:nvSpPr>
        <p:spPr bwMode="auto">
          <a:xfrm>
            <a:off x="7924800" y="1295401"/>
            <a:ext cx="2600325" cy="769441"/>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cs-CZ" sz="2200" b="1" dirty="0" err="1">
                <a:solidFill>
                  <a:srgbClr val="FF3300"/>
                </a:solidFill>
              </a:rPr>
              <a:t>Vy</a:t>
            </a:r>
            <a:r>
              <a:rPr lang="cs-CZ" altLang="cs-CZ" sz="2200" b="1" dirty="0" err="1">
                <a:solidFill>
                  <a:srgbClr val="FF3300"/>
                </a:solidFill>
              </a:rPr>
              <a:t>soké</a:t>
            </a:r>
            <a:r>
              <a:rPr lang="en-US" altLang="cs-CZ" sz="2200" b="1" dirty="0">
                <a:solidFill>
                  <a:srgbClr val="FF3300"/>
                </a:solidFill>
              </a:rPr>
              <a:t> </a:t>
            </a:r>
            <a:r>
              <a:rPr lang="en-US" altLang="cs-CZ" sz="2200" b="1" dirty="0" err="1">
                <a:solidFill>
                  <a:srgbClr val="FF3300"/>
                </a:solidFill>
              </a:rPr>
              <a:t>riziko</a:t>
            </a:r>
            <a:r>
              <a:rPr lang="en-US" altLang="cs-CZ" sz="2200" b="1" dirty="0">
                <a:solidFill>
                  <a:srgbClr val="FF3300"/>
                </a:solidFill>
              </a:rPr>
              <a:t> </a:t>
            </a:r>
            <a:r>
              <a:rPr lang="en-US" altLang="cs-CZ" sz="2200" b="1" dirty="0" err="1">
                <a:solidFill>
                  <a:srgbClr val="FF3300"/>
                </a:solidFill>
              </a:rPr>
              <a:t>alergií</a:t>
            </a:r>
            <a:endParaRPr lang="en-US" altLang="cs-CZ" sz="2200" b="1" dirty="0">
              <a:solidFill>
                <a:srgbClr val="FF3300"/>
              </a:solidFill>
            </a:endParaRPr>
          </a:p>
          <a:p>
            <a:endParaRPr lang="en-US" altLang="cs-CZ" sz="2200" dirty="0">
              <a:solidFill>
                <a:srgbClr val="FF3300"/>
              </a:solidFill>
            </a:endParaRPr>
          </a:p>
        </p:txBody>
      </p:sp>
      <p:sp>
        <p:nvSpPr>
          <p:cNvPr id="464906" name="Text Box 10"/>
          <p:cNvSpPr txBox="1">
            <a:spLocks noChangeArrowheads="1"/>
          </p:cNvSpPr>
          <p:nvPr/>
        </p:nvSpPr>
        <p:spPr bwMode="auto">
          <a:xfrm>
            <a:off x="8763001" y="2819400"/>
            <a:ext cx="1796607" cy="677108"/>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dirty="0">
                <a:solidFill>
                  <a:srgbClr val="002060"/>
                </a:solidFill>
                <a:effectLst>
                  <a:outerShdw blurRad="38100" dist="38100" dir="2700000" algn="tl">
                    <a:srgbClr val="000000">
                      <a:alpha val="43137"/>
                    </a:srgbClr>
                  </a:outerShdw>
                </a:effectLst>
              </a:rPr>
              <a:t>Lymfocyty </a:t>
            </a:r>
            <a:r>
              <a:rPr lang="en-US" altLang="cs-CZ" sz="2000" b="1" dirty="0">
                <a:solidFill>
                  <a:srgbClr val="002060"/>
                </a:solidFill>
                <a:effectLst>
                  <a:outerShdw blurRad="38100" dist="38100" dir="2700000" algn="tl">
                    <a:srgbClr val="000000">
                      <a:alpha val="43137"/>
                    </a:srgbClr>
                  </a:outerShdw>
                </a:effectLst>
              </a:rPr>
              <a:t>Th2</a:t>
            </a:r>
          </a:p>
          <a:p>
            <a:endParaRPr lang="en-US" altLang="cs-CZ" dirty="0"/>
          </a:p>
        </p:txBody>
      </p:sp>
      <p:sp>
        <p:nvSpPr>
          <p:cNvPr id="464907" name="AutoShape 11"/>
          <p:cNvSpPr>
            <a:spLocks noChangeArrowheads="1"/>
          </p:cNvSpPr>
          <p:nvPr/>
        </p:nvSpPr>
        <p:spPr bwMode="auto">
          <a:xfrm rot="5400000">
            <a:off x="6921501" y="4318001"/>
            <a:ext cx="1439863" cy="1439863"/>
          </a:xfrm>
          <a:custGeom>
            <a:avLst/>
            <a:gdLst>
              <a:gd name="G0" fmla="+- 14277 0 0"/>
              <a:gd name="G1" fmla="+- 4737 0 0"/>
              <a:gd name="G2" fmla="+- 12158 0 4737"/>
              <a:gd name="G3" fmla="+- G2 0 4737"/>
              <a:gd name="G4" fmla="*/ G3 32768 32059"/>
              <a:gd name="G5" fmla="*/ G4 1 2"/>
              <a:gd name="G6" fmla="+- 21600 0 14277"/>
              <a:gd name="G7" fmla="*/ G6 4737 6079"/>
              <a:gd name="G8" fmla="+- G7 14277 0"/>
              <a:gd name="T0" fmla="*/ 14277 w 21600"/>
              <a:gd name="T1" fmla="*/ 0 h 21600"/>
              <a:gd name="T2" fmla="*/ 14277 w 21600"/>
              <a:gd name="T3" fmla="*/ 12158 h 21600"/>
              <a:gd name="T4" fmla="*/ 137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4277" y="0"/>
                </a:lnTo>
                <a:lnTo>
                  <a:pt x="14277" y="4737"/>
                </a:lnTo>
                <a:lnTo>
                  <a:pt x="12427" y="4737"/>
                </a:lnTo>
                <a:cubicBezTo>
                  <a:pt x="5564" y="4737"/>
                  <a:pt x="0" y="8059"/>
                  <a:pt x="0" y="12158"/>
                </a:cubicBezTo>
                <a:lnTo>
                  <a:pt x="0" y="21600"/>
                </a:lnTo>
                <a:lnTo>
                  <a:pt x="2743" y="21600"/>
                </a:lnTo>
                <a:lnTo>
                  <a:pt x="2743" y="12158"/>
                </a:lnTo>
                <a:cubicBezTo>
                  <a:pt x="2743" y="9542"/>
                  <a:pt x="7079" y="7421"/>
                  <a:pt x="12427" y="7421"/>
                </a:cubicBezTo>
                <a:lnTo>
                  <a:pt x="14277" y="7421"/>
                </a:lnTo>
                <a:lnTo>
                  <a:pt x="14277" y="12158"/>
                </a:lnTo>
                <a:close/>
              </a:path>
            </a:pathLst>
          </a:custGeom>
          <a:solidFill>
            <a:srgbClr val="339966"/>
          </a:solidFill>
          <a:ln w="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0" tIns="0" rIns="0" bIns="0" anchor="ctr"/>
          <a:lstStyle/>
          <a:p>
            <a:pPr algn="ctr"/>
            <a:endParaRPr lang="cs-CZ" altLang="cs-CZ">
              <a:solidFill>
                <a:srgbClr val="008000"/>
              </a:solidFill>
              <a:latin typeface="Times New Roman" pitchFamily="18" charset="-18"/>
            </a:endParaRPr>
          </a:p>
        </p:txBody>
      </p:sp>
      <p:sp>
        <p:nvSpPr>
          <p:cNvPr id="464908" name="AutoShape 12"/>
          <p:cNvSpPr>
            <a:spLocks noChangeArrowheads="1"/>
          </p:cNvSpPr>
          <p:nvPr/>
        </p:nvSpPr>
        <p:spPr bwMode="auto">
          <a:xfrm rot="16200000" flipV="1">
            <a:off x="7090569" y="2586832"/>
            <a:ext cx="1592263" cy="1447800"/>
          </a:xfrm>
          <a:custGeom>
            <a:avLst/>
            <a:gdLst>
              <a:gd name="G0" fmla="+- 14084 0 0"/>
              <a:gd name="G1" fmla="+- 4635 0 0"/>
              <a:gd name="G2" fmla="+- 12158 0 4635"/>
              <a:gd name="G3" fmla="+- G2 0 4635"/>
              <a:gd name="G4" fmla="*/ G3 32768 32059"/>
              <a:gd name="G5" fmla="*/ G4 1 2"/>
              <a:gd name="G6" fmla="+- 21600 0 14084"/>
              <a:gd name="G7" fmla="*/ G6 4635 6079"/>
              <a:gd name="G8" fmla="+- G7 14084 0"/>
              <a:gd name="T0" fmla="*/ 14084 w 21600"/>
              <a:gd name="T1" fmla="*/ 0 h 21600"/>
              <a:gd name="T2" fmla="*/ 14084 w 21600"/>
              <a:gd name="T3" fmla="*/ 12158 h 21600"/>
              <a:gd name="T4" fmla="*/ 147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4084" y="0"/>
                </a:lnTo>
                <a:lnTo>
                  <a:pt x="14084" y="4635"/>
                </a:lnTo>
                <a:lnTo>
                  <a:pt x="12427" y="4635"/>
                </a:lnTo>
                <a:cubicBezTo>
                  <a:pt x="5564" y="4635"/>
                  <a:pt x="0" y="8003"/>
                  <a:pt x="0" y="12158"/>
                </a:cubicBezTo>
                <a:lnTo>
                  <a:pt x="0" y="21600"/>
                </a:lnTo>
                <a:lnTo>
                  <a:pt x="2952" y="21600"/>
                </a:lnTo>
                <a:lnTo>
                  <a:pt x="2952" y="12158"/>
                </a:lnTo>
                <a:cubicBezTo>
                  <a:pt x="2952" y="9598"/>
                  <a:pt x="7194" y="7523"/>
                  <a:pt x="12427" y="7523"/>
                </a:cubicBezTo>
                <a:lnTo>
                  <a:pt x="14084" y="7523"/>
                </a:lnTo>
                <a:lnTo>
                  <a:pt x="14084" y="12158"/>
                </a:lnTo>
                <a:close/>
              </a:path>
            </a:pathLst>
          </a:custGeom>
          <a:solidFill>
            <a:srgbClr val="FF3300"/>
          </a:solidFill>
          <a:ln w="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64909" name="Text Box 13"/>
          <p:cNvSpPr txBox="1">
            <a:spLocks noChangeArrowheads="1"/>
          </p:cNvSpPr>
          <p:nvPr/>
        </p:nvSpPr>
        <p:spPr bwMode="auto">
          <a:xfrm>
            <a:off x="8382000" y="6553201"/>
            <a:ext cx="19439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400" b="1"/>
              <a:t>     (Umetsu et al., 2002)</a:t>
            </a:r>
            <a:endParaRPr lang="en-US" altLang="cs-CZ">
              <a:latin typeface="Times New Roman" pitchFamily="18" charset="-18"/>
            </a:endParaRPr>
          </a:p>
        </p:txBody>
      </p:sp>
      <p:sp>
        <p:nvSpPr>
          <p:cNvPr id="464910" name="Text Box 14"/>
          <p:cNvSpPr txBox="1">
            <a:spLocks noChangeArrowheads="1"/>
          </p:cNvSpPr>
          <p:nvPr/>
        </p:nvSpPr>
        <p:spPr bwMode="auto">
          <a:xfrm>
            <a:off x="7467600" y="5943601"/>
            <a:ext cx="2876872" cy="43088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200" b="1" dirty="0">
                <a:solidFill>
                  <a:srgbClr val="008000"/>
                </a:solidFill>
              </a:rPr>
              <a:t>         Nízké</a:t>
            </a:r>
            <a:r>
              <a:rPr lang="en-US" altLang="cs-CZ" sz="2200" b="1" dirty="0">
                <a:solidFill>
                  <a:srgbClr val="008000"/>
                </a:solidFill>
              </a:rPr>
              <a:t> </a:t>
            </a:r>
            <a:r>
              <a:rPr lang="en-US" altLang="cs-CZ" sz="2200" b="1" dirty="0" err="1">
                <a:solidFill>
                  <a:srgbClr val="008000"/>
                </a:solidFill>
              </a:rPr>
              <a:t>riziko</a:t>
            </a:r>
            <a:r>
              <a:rPr lang="en-US" altLang="cs-CZ" sz="2200" b="1" dirty="0">
                <a:solidFill>
                  <a:srgbClr val="008000"/>
                </a:solidFill>
              </a:rPr>
              <a:t> </a:t>
            </a:r>
            <a:r>
              <a:rPr lang="en-US" altLang="cs-CZ" sz="2200" b="1" dirty="0" err="1">
                <a:solidFill>
                  <a:srgbClr val="008000"/>
                </a:solidFill>
              </a:rPr>
              <a:t>alergií</a:t>
            </a:r>
            <a:endParaRPr lang="en-US" altLang="cs-CZ" sz="2200" dirty="0">
              <a:solidFill>
                <a:srgbClr val="FF3300"/>
              </a:solidFill>
            </a:endParaRPr>
          </a:p>
        </p:txBody>
      </p:sp>
    </p:spTree>
    <p:extLst>
      <p:ext uri="{BB962C8B-B14F-4D97-AF65-F5344CB8AC3E}">
        <p14:creationId xmlns:p14="http://schemas.microsoft.com/office/powerpoint/2010/main" val="588790776"/>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solidFill>
                  <a:srgbClr val="002060"/>
                </a:solidFill>
                <a:effectLst>
                  <a:outerShdw blurRad="38100" dist="38100" dir="2700000" algn="tl">
                    <a:srgbClr val="000000">
                      <a:alpha val="43137"/>
                    </a:srgbClr>
                  </a:outerShdw>
                </a:effectLst>
              </a:rPr>
              <a:t>Mikroby a autoimunitní choroby</a:t>
            </a:r>
          </a:p>
        </p:txBody>
      </p:sp>
      <p:sp>
        <p:nvSpPr>
          <p:cNvPr id="3" name="TextovéPole 2"/>
          <p:cNvSpPr txBox="1"/>
          <p:nvPr/>
        </p:nvSpPr>
        <p:spPr>
          <a:xfrm>
            <a:off x="1703512" y="1700808"/>
            <a:ext cx="8712968" cy="4154984"/>
          </a:xfrm>
          <a:prstGeom prst="rect">
            <a:avLst/>
          </a:prstGeom>
          <a:noFill/>
        </p:spPr>
        <p:txBody>
          <a:bodyPr wrap="square" rtlCol="0">
            <a:spAutoFit/>
          </a:bodyPr>
          <a:lstStyle/>
          <a:p>
            <a:r>
              <a:rPr lang="cs-CZ" sz="2400" b="1" u="sng" dirty="0">
                <a:solidFill>
                  <a:srgbClr val="002060"/>
                </a:solidFill>
              </a:rPr>
              <a:t>Molekulární (antigenní) mimikry:</a:t>
            </a:r>
          </a:p>
          <a:p>
            <a:r>
              <a:rPr lang="cs-CZ" sz="2400" dirty="0">
                <a:solidFill>
                  <a:srgbClr val="002060"/>
                </a:solidFill>
              </a:rPr>
              <a:t>Genetická konservace klíčových molekul v průběhu evoluce zaručuje, že  četné významné molekuly infekčních agens a jejich hostitele jsou si velmi podobné, v určitých doménách  dokonce identické.</a:t>
            </a:r>
          </a:p>
          <a:p>
            <a:endParaRPr lang="cs-CZ" sz="2400" dirty="0">
              <a:solidFill>
                <a:srgbClr val="002060"/>
              </a:solidFill>
            </a:endParaRPr>
          </a:p>
          <a:p>
            <a:r>
              <a:rPr lang="cs-CZ" sz="2400" b="1" u="sng" dirty="0">
                <a:solidFill>
                  <a:srgbClr val="002060"/>
                </a:solidFill>
              </a:rPr>
              <a:t>Rozšiřování spektra epitopů v průběhu infekčního procesu</a:t>
            </a:r>
          </a:p>
          <a:p>
            <a:endParaRPr lang="cs-CZ" sz="2400" b="1" u="sng" dirty="0">
              <a:solidFill>
                <a:srgbClr val="002060"/>
              </a:solidFill>
            </a:endParaRPr>
          </a:p>
          <a:p>
            <a:r>
              <a:rPr lang="cs-CZ" sz="2400" b="1" u="sng" dirty="0">
                <a:solidFill>
                  <a:srgbClr val="C00000"/>
                </a:solidFill>
              </a:rPr>
              <a:t>Vliv střevní </a:t>
            </a:r>
            <a:r>
              <a:rPr lang="cs-CZ" sz="2400" b="1" u="sng" dirty="0" err="1">
                <a:solidFill>
                  <a:srgbClr val="C00000"/>
                </a:solidFill>
              </a:rPr>
              <a:t>mikrobioty</a:t>
            </a:r>
            <a:endParaRPr lang="cs-CZ" sz="2400" dirty="0">
              <a:solidFill>
                <a:srgbClr val="C00000"/>
              </a:solidFill>
            </a:endParaRPr>
          </a:p>
          <a:p>
            <a:r>
              <a:rPr lang="cs-CZ" sz="2400" dirty="0">
                <a:solidFill>
                  <a:srgbClr val="002060"/>
                </a:solidFill>
              </a:rPr>
              <a:t>Experimentální modely vč. </a:t>
            </a:r>
            <a:r>
              <a:rPr lang="cs-CZ" sz="2400" dirty="0" err="1">
                <a:solidFill>
                  <a:srgbClr val="002060"/>
                </a:solidFill>
              </a:rPr>
              <a:t>bezmikrobních</a:t>
            </a:r>
            <a:r>
              <a:rPr lang="cs-CZ" sz="2400" dirty="0">
                <a:solidFill>
                  <a:srgbClr val="002060"/>
                </a:solidFill>
              </a:rPr>
              <a:t> zvířat: vliv na zánětlivé choroby střeva, ale i na </a:t>
            </a:r>
            <a:r>
              <a:rPr lang="cs-CZ" sz="2400" dirty="0" err="1">
                <a:solidFill>
                  <a:srgbClr val="002060"/>
                </a:solidFill>
              </a:rPr>
              <a:t>extraintestinální</a:t>
            </a:r>
            <a:r>
              <a:rPr lang="cs-CZ" sz="2400" dirty="0">
                <a:solidFill>
                  <a:srgbClr val="002060"/>
                </a:solidFill>
              </a:rPr>
              <a:t> autoimunitní  choroby (revmatoidní </a:t>
            </a:r>
            <a:r>
              <a:rPr lang="cs-CZ" sz="2400" dirty="0" err="1">
                <a:solidFill>
                  <a:srgbClr val="002060"/>
                </a:solidFill>
              </a:rPr>
              <a:t>arthritida</a:t>
            </a:r>
            <a:r>
              <a:rPr lang="cs-CZ" sz="2400" dirty="0">
                <a:solidFill>
                  <a:srgbClr val="002060"/>
                </a:solidFill>
              </a:rPr>
              <a:t>, T1 diabetes, roztroušená </a:t>
            </a:r>
            <a:r>
              <a:rPr lang="cs-CZ" sz="2400" dirty="0" err="1">
                <a:solidFill>
                  <a:srgbClr val="002060"/>
                </a:solidFill>
              </a:rPr>
              <a:t>skleróza,uveitida</a:t>
            </a:r>
            <a:r>
              <a:rPr lang="cs-CZ" sz="2400" dirty="0">
                <a:solidFill>
                  <a:srgbClr val="002060"/>
                </a:solidFill>
              </a:rPr>
              <a:t>).</a:t>
            </a:r>
          </a:p>
        </p:txBody>
      </p:sp>
    </p:spTree>
    <p:extLst>
      <p:ext uri="{BB962C8B-B14F-4D97-AF65-F5344CB8AC3E}">
        <p14:creationId xmlns:p14="http://schemas.microsoft.com/office/powerpoint/2010/main" val="26796397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
          <p:cNvSpPr>
            <a:spLocks noChangeArrowheads="1"/>
          </p:cNvSpPr>
          <p:nvPr/>
        </p:nvSpPr>
        <p:spPr bwMode="auto">
          <a:xfrm>
            <a:off x="1603375" y="79375"/>
            <a:ext cx="8985250" cy="158750"/>
          </a:xfrm>
          <a:custGeom>
            <a:avLst/>
            <a:gdLst>
              <a:gd name="T0" fmla="*/ 8985250 w 21600"/>
              <a:gd name="T1" fmla="*/ 79375 h 21600"/>
              <a:gd name="T2" fmla="*/ 4492625 w 21600"/>
              <a:gd name="T3" fmla="*/ 158750 h 21600"/>
              <a:gd name="T4" fmla="*/ 0 w 21600"/>
              <a:gd name="T5" fmla="*/ 79375 h 21600"/>
              <a:gd name="T6" fmla="*/ 4492625 w 21600"/>
              <a:gd name="T7" fmla="*/ 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2" y="1558197"/>
            <a:ext cx="4928014" cy="4728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3"/>
          <p:cNvSpPr txBox="1">
            <a:spLocks noChangeArrowheads="1"/>
          </p:cNvSpPr>
          <p:nvPr/>
        </p:nvSpPr>
        <p:spPr bwMode="auto">
          <a:xfrm>
            <a:off x="2476500" y="6477001"/>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IPAMincho" charset="0"/>
                <a:cs typeface="IPAMincho" charset="0"/>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IPAMincho" charset="0"/>
                <a:cs typeface="IPAMincho" charset="0"/>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IPAMincho" charset="0"/>
                <a:cs typeface="IPAMincho" charset="0"/>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IPAMincho" charset="0"/>
                <a:cs typeface="IPAMincho" charset="0"/>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IPAMincho" charset="0"/>
                <a:cs typeface="IPAMincho"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IPAMincho" charset="0"/>
                <a:cs typeface="IPAMincho"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IPAMincho" charset="0"/>
                <a:cs typeface="IPAMincho"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IPAMincho" charset="0"/>
                <a:cs typeface="IPAMincho"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IPAMincho" charset="0"/>
                <a:cs typeface="IPAMincho" charset="0"/>
              </a:defRPr>
            </a:lvl9pPr>
          </a:lstStyle>
          <a:p>
            <a:pPr eaLnBrk="1" hangingPunct="1"/>
            <a:r>
              <a:rPr lang="en-US" altLang="cs-CZ" sz="900" i="1">
                <a:solidFill>
                  <a:srgbClr val="FFFFFF"/>
                </a:solidFill>
                <a:ea typeface="ＭＳ Ｐゴシック" charset="0"/>
                <a:cs typeface="ＭＳ Ｐゴシック" charset="0"/>
              </a:rPr>
              <a:t>Immunity</a:t>
            </a:r>
            <a:r>
              <a:rPr lang="en-US" altLang="cs-CZ" sz="900">
                <a:solidFill>
                  <a:srgbClr val="FFFFFF"/>
                </a:solidFill>
                <a:ea typeface="ＭＳ Ｐゴシック" charset="0"/>
                <a:cs typeface="ＭＳ Ｐゴシック" charset="0"/>
              </a:rPr>
              <a:t> 2015 43, 343-353DOI: (10.1016/j.immuni.2015.07.014) </a:t>
            </a:r>
          </a:p>
        </p:txBody>
      </p:sp>
      <p:pic>
        <p:nvPicPr>
          <p:cNvPr id="92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6" y="6213475"/>
            <a:ext cx="708025"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ovéPole 1"/>
          <p:cNvSpPr txBox="1"/>
          <p:nvPr/>
        </p:nvSpPr>
        <p:spPr>
          <a:xfrm>
            <a:off x="2639616" y="836713"/>
            <a:ext cx="6944592" cy="1384995"/>
          </a:xfrm>
          <a:prstGeom prst="rect">
            <a:avLst/>
          </a:prstGeom>
          <a:noFill/>
        </p:spPr>
        <p:txBody>
          <a:bodyPr wrap="square" rtlCol="0">
            <a:spAutoFit/>
          </a:bodyPr>
          <a:lstStyle/>
          <a:p>
            <a:r>
              <a:rPr lang="cs-CZ" sz="2800" b="1" dirty="0">
                <a:solidFill>
                  <a:srgbClr val="002060"/>
                </a:solidFill>
              </a:rPr>
              <a:t>Aktivace </a:t>
            </a:r>
            <a:r>
              <a:rPr lang="cs-CZ" sz="2800" b="1" dirty="0" err="1">
                <a:solidFill>
                  <a:srgbClr val="002060"/>
                </a:solidFill>
              </a:rPr>
              <a:t>autoreaktivních</a:t>
            </a:r>
            <a:r>
              <a:rPr lang="cs-CZ" sz="2800" b="1" dirty="0">
                <a:solidFill>
                  <a:srgbClr val="002060"/>
                </a:solidFill>
              </a:rPr>
              <a:t> lymfocytů T střevní </a:t>
            </a:r>
            <a:r>
              <a:rPr lang="cs-CZ" sz="2800" b="1" dirty="0" err="1">
                <a:solidFill>
                  <a:srgbClr val="002060"/>
                </a:solidFill>
              </a:rPr>
              <a:t>mikrobiotou</a:t>
            </a:r>
            <a:r>
              <a:rPr lang="cs-CZ" sz="2800" b="1" dirty="0">
                <a:solidFill>
                  <a:srgbClr val="002060"/>
                </a:solidFill>
              </a:rPr>
              <a:t> provokuje autoimunitní reakci</a:t>
            </a:r>
          </a:p>
          <a:p>
            <a:r>
              <a:rPr lang="cs-CZ" sz="2800" b="1" dirty="0">
                <a:solidFill>
                  <a:srgbClr val="002060"/>
                </a:solidFill>
              </a:rPr>
              <a:t>i v imunologicky privilegovaných oblastech.</a:t>
            </a:r>
          </a:p>
        </p:txBody>
      </p:sp>
      <p:sp>
        <p:nvSpPr>
          <p:cNvPr id="4" name="TextovéPole 3"/>
          <p:cNvSpPr txBox="1"/>
          <p:nvPr/>
        </p:nvSpPr>
        <p:spPr>
          <a:xfrm>
            <a:off x="3503712" y="5589240"/>
            <a:ext cx="4928014" cy="400110"/>
          </a:xfrm>
          <a:prstGeom prst="rect">
            <a:avLst/>
          </a:prstGeom>
          <a:noFill/>
        </p:spPr>
        <p:txBody>
          <a:bodyPr wrap="square" rtlCol="0">
            <a:spAutoFit/>
          </a:bodyPr>
          <a:lstStyle/>
          <a:p>
            <a:r>
              <a:rPr lang="cs-CZ" sz="2000" b="1" i="1" dirty="0" err="1"/>
              <a:t>Horai</a:t>
            </a:r>
            <a:r>
              <a:rPr lang="cs-CZ" sz="2000" b="1" i="1" dirty="0"/>
              <a:t> R et al: </a:t>
            </a:r>
            <a:r>
              <a:rPr lang="cs-CZ" sz="2000" b="1" i="1" dirty="0" err="1"/>
              <a:t>Immunity</a:t>
            </a:r>
            <a:r>
              <a:rPr lang="cs-CZ" sz="2000" b="1" i="1" dirty="0"/>
              <a:t> 2015; 43(2): 343-353</a:t>
            </a:r>
          </a:p>
        </p:txBody>
      </p:sp>
    </p:spTree>
    <p:extLst>
      <p:ext uri="{BB962C8B-B14F-4D97-AF65-F5344CB8AC3E}">
        <p14:creationId xmlns:p14="http://schemas.microsoft.com/office/powerpoint/2010/main" val="3913107269"/>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err="1">
                <a:solidFill>
                  <a:srgbClr val="002060"/>
                </a:solidFill>
                <a:effectLst>
                  <a:outerShdw blurRad="38100" dist="38100" dir="2700000" algn="tl">
                    <a:srgbClr val="000000">
                      <a:alpha val="43137"/>
                    </a:srgbClr>
                  </a:outerShdw>
                </a:effectLst>
              </a:rPr>
              <a:t>Mikrobiota</a:t>
            </a:r>
            <a:r>
              <a:rPr lang="cs-CZ" sz="4000" b="1" dirty="0">
                <a:solidFill>
                  <a:srgbClr val="002060"/>
                </a:solidFill>
                <a:effectLst>
                  <a:outerShdw blurRad="38100" dist="38100" dir="2700000" algn="tl">
                    <a:srgbClr val="000000">
                      <a:alpha val="43137"/>
                    </a:srgbClr>
                  </a:outerShdw>
                </a:effectLst>
              </a:rPr>
              <a:t> a nádory</a:t>
            </a:r>
          </a:p>
        </p:txBody>
      </p:sp>
      <p:sp>
        <p:nvSpPr>
          <p:cNvPr id="3" name="Zástupný symbol pro obsah 2"/>
          <p:cNvSpPr>
            <a:spLocks noGrp="1"/>
          </p:cNvSpPr>
          <p:nvPr>
            <p:ph idx="1"/>
          </p:nvPr>
        </p:nvSpPr>
        <p:spPr/>
        <p:txBody>
          <a:bodyPr>
            <a:normAutofit/>
          </a:bodyPr>
          <a:lstStyle/>
          <a:p>
            <a:pPr marL="0" indent="0">
              <a:buNone/>
            </a:pPr>
            <a:r>
              <a:rPr lang="cs-CZ" b="1" dirty="0" smtClean="0">
                <a:solidFill>
                  <a:srgbClr val="002060"/>
                </a:solidFill>
              </a:rPr>
              <a:t>Hromadí se důkazy, že fyziologická, komensální </a:t>
            </a:r>
            <a:r>
              <a:rPr lang="cs-CZ" b="1" dirty="0" err="1" smtClean="0">
                <a:solidFill>
                  <a:srgbClr val="002060"/>
                </a:solidFill>
              </a:rPr>
              <a:t>mikrobiota</a:t>
            </a:r>
            <a:r>
              <a:rPr lang="cs-CZ" b="1" dirty="0" smtClean="0">
                <a:solidFill>
                  <a:srgbClr val="002060"/>
                </a:solidFill>
              </a:rPr>
              <a:t> má významný vliv na karcinogenezi, progresi nádorů i odpověď na protinádorovou léčbu.</a:t>
            </a:r>
          </a:p>
          <a:p>
            <a:pPr marL="0" indent="0">
              <a:buNone/>
            </a:pPr>
            <a:r>
              <a:rPr lang="cs-CZ" b="1" dirty="0" smtClean="0">
                <a:solidFill>
                  <a:srgbClr val="002060"/>
                </a:solidFill>
              </a:rPr>
              <a:t>Tyto účinky mohou být lokální i celkové.</a:t>
            </a:r>
          </a:p>
          <a:p>
            <a:pPr marL="0" indent="0">
              <a:buNone/>
            </a:pPr>
            <a:r>
              <a:rPr lang="cs-CZ" b="1" dirty="0" smtClean="0">
                <a:solidFill>
                  <a:srgbClr val="002060"/>
                </a:solidFill>
              </a:rPr>
              <a:t>K praktickému využití se nabízí úprava diety, </a:t>
            </a:r>
            <a:r>
              <a:rPr lang="cs-CZ" b="1" dirty="0" err="1" smtClean="0">
                <a:solidFill>
                  <a:srgbClr val="002060"/>
                </a:solidFill>
              </a:rPr>
              <a:t>prebiotika</a:t>
            </a:r>
            <a:r>
              <a:rPr lang="cs-CZ" b="1" dirty="0" smtClean="0">
                <a:solidFill>
                  <a:srgbClr val="002060"/>
                </a:solidFill>
              </a:rPr>
              <a:t>, </a:t>
            </a:r>
            <a:r>
              <a:rPr lang="cs-CZ" b="1" dirty="0" err="1" smtClean="0">
                <a:solidFill>
                  <a:srgbClr val="002060"/>
                </a:solidFill>
              </a:rPr>
              <a:t>probiotika</a:t>
            </a:r>
            <a:r>
              <a:rPr lang="cs-CZ" b="1" dirty="0" smtClean="0">
                <a:solidFill>
                  <a:srgbClr val="002060"/>
                </a:solidFill>
              </a:rPr>
              <a:t>, transplantace stolice nebo definované </a:t>
            </a:r>
            <a:r>
              <a:rPr lang="cs-CZ" b="1" dirty="0" err="1" smtClean="0">
                <a:solidFill>
                  <a:srgbClr val="002060"/>
                </a:solidFill>
              </a:rPr>
              <a:t>mikrobioty</a:t>
            </a:r>
            <a:r>
              <a:rPr lang="cs-CZ" b="1" dirty="0" smtClean="0">
                <a:solidFill>
                  <a:srgbClr val="002060"/>
                </a:solidFill>
              </a:rPr>
              <a:t>.</a:t>
            </a:r>
          </a:p>
          <a:p>
            <a:pPr marL="0" indent="0">
              <a:buNone/>
            </a:pPr>
            <a:endParaRPr lang="cs-CZ" sz="2400" i="1" dirty="0"/>
          </a:p>
          <a:p>
            <a:pPr marL="0" indent="0">
              <a:buNone/>
            </a:pPr>
            <a:r>
              <a:rPr lang="cs-CZ" sz="2400" b="1" i="1" dirty="0"/>
              <a:t>             (</a:t>
            </a:r>
            <a:r>
              <a:rPr lang="cs-CZ" sz="2400" b="1" i="1" dirty="0" err="1"/>
              <a:t>Dzutsev</a:t>
            </a:r>
            <a:r>
              <a:rPr lang="cs-CZ" sz="2400" b="1" i="1" dirty="0"/>
              <a:t> A et al, Eur J </a:t>
            </a:r>
            <a:r>
              <a:rPr lang="cs-CZ" sz="2400" b="1" i="1" dirty="0" err="1"/>
              <a:t>Immunol</a:t>
            </a:r>
            <a:r>
              <a:rPr lang="cs-CZ" sz="2400" b="1" i="1" dirty="0"/>
              <a:t> 2015; 45: 17-31)</a:t>
            </a:r>
          </a:p>
        </p:txBody>
      </p:sp>
    </p:spTree>
    <p:extLst>
      <p:ext uri="{BB962C8B-B14F-4D97-AF65-F5344CB8AC3E}">
        <p14:creationId xmlns:p14="http://schemas.microsoft.com/office/powerpoint/2010/main" val="32005921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solidFill>
                  <a:srgbClr val="002060"/>
                </a:solidFill>
              </a:rPr>
              <a:t>Možnosti ovlivnění </a:t>
            </a:r>
            <a:r>
              <a:rPr lang="cs-CZ" sz="3200" b="1" dirty="0" err="1">
                <a:solidFill>
                  <a:srgbClr val="002060"/>
                </a:solidFill>
              </a:rPr>
              <a:t>mikrobioty</a:t>
            </a:r>
            <a:endParaRPr lang="cs-CZ" sz="3200" b="1" dirty="0">
              <a:solidFill>
                <a:srgbClr val="002060"/>
              </a:solidFill>
            </a:endParaRPr>
          </a:p>
        </p:txBody>
      </p:sp>
      <p:sp>
        <p:nvSpPr>
          <p:cNvPr id="3" name="Zástupný symbol pro obsah 2"/>
          <p:cNvSpPr>
            <a:spLocks noGrp="1"/>
          </p:cNvSpPr>
          <p:nvPr>
            <p:ph idx="1"/>
          </p:nvPr>
        </p:nvSpPr>
        <p:spPr/>
        <p:txBody>
          <a:bodyPr>
            <a:normAutofit/>
          </a:bodyPr>
          <a:lstStyle/>
          <a:p>
            <a:r>
              <a:rPr lang="cs-CZ" dirty="0">
                <a:solidFill>
                  <a:srgbClr val="002060"/>
                </a:solidFill>
              </a:rPr>
              <a:t>Antibiotika</a:t>
            </a:r>
          </a:p>
          <a:p>
            <a:r>
              <a:rPr lang="cs-CZ" dirty="0" err="1">
                <a:solidFill>
                  <a:srgbClr val="002060"/>
                </a:solidFill>
              </a:rPr>
              <a:t>Probiotika</a:t>
            </a:r>
            <a:endParaRPr lang="cs-CZ" dirty="0">
              <a:solidFill>
                <a:srgbClr val="002060"/>
              </a:solidFill>
            </a:endParaRPr>
          </a:p>
          <a:p>
            <a:r>
              <a:rPr lang="cs-CZ" dirty="0" err="1">
                <a:solidFill>
                  <a:srgbClr val="002060"/>
                </a:solidFill>
              </a:rPr>
              <a:t>Prebiotika</a:t>
            </a:r>
            <a:endParaRPr lang="cs-CZ" dirty="0">
              <a:solidFill>
                <a:srgbClr val="002060"/>
              </a:solidFill>
            </a:endParaRPr>
          </a:p>
          <a:p>
            <a:r>
              <a:rPr lang="cs-CZ" dirty="0" err="1">
                <a:solidFill>
                  <a:srgbClr val="002060"/>
                </a:solidFill>
              </a:rPr>
              <a:t>Imunomodulátory</a:t>
            </a:r>
            <a:endParaRPr lang="cs-CZ" dirty="0">
              <a:solidFill>
                <a:srgbClr val="002060"/>
              </a:solidFill>
            </a:endParaRPr>
          </a:p>
          <a:p>
            <a:r>
              <a:rPr lang="cs-CZ" dirty="0">
                <a:solidFill>
                  <a:srgbClr val="002060"/>
                </a:solidFill>
              </a:rPr>
              <a:t>Terapie bakteriofágy</a:t>
            </a:r>
          </a:p>
          <a:p>
            <a:r>
              <a:rPr lang="cs-CZ" dirty="0">
                <a:solidFill>
                  <a:srgbClr val="002060"/>
                </a:solidFill>
              </a:rPr>
              <a:t>Transplantace stolice (u infekcí C. </a:t>
            </a:r>
            <a:r>
              <a:rPr lang="cs-CZ" dirty="0" err="1">
                <a:solidFill>
                  <a:srgbClr val="002060"/>
                </a:solidFill>
              </a:rPr>
              <a:t>difficile</a:t>
            </a:r>
            <a:r>
              <a:rPr lang="cs-CZ" dirty="0">
                <a:solidFill>
                  <a:srgbClr val="002060"/>
                </a:solidFill>
              </a:rPr>
              <a:t>)</a:t>
            </a:r>
          </a:p>
          <a:p>
            <a:r>
              <a:rPr lang="cs-CZ" dirty="0">
                <a:solidFill>
                  <a:srgbClr val="002060"/>
                </a:solidFill>
              </a:rPr>
              <a:t>Produkty </a:t>
            </a:r>
            <a:r>
              <a:rPr lang="cs-CZ" dirty="0" err="1">
                <a:solidFill>
                  <a:srgbClr val="002060"/>
                </a:solidFill>
              </a:rPr>
              <a:t>mikrobioty</a:t>
            </a:r>
            <a:r>
              <a:rPr lang="cs-CZ" dirty="0">
                <a:solidFill>
                  <a:srgbClr val="002060"/>
                </a:solidFill>
              </a:rPr>
              <a:t> (např. bakteriální polysacharidy </a:t>
            </a:r>
            <a:r>
              <a:rPr lang="cs-CZ" dirty="0" err="1">
                <a:solidFill>
                  <a:srgbClr val="002060"/>
                </a:solidFill>
              </a:rPr>
              <a:t>Bacteroides</a:t>
            </a:r>
            <a:r>
              <a:rPr lang="cs-CZ" dirty="0">
                <a:solidFill>
                  <a:srgbClr val="002060"/>
                </a:solidFill>
              </a:rPr>
              <a:t> </a:t>
            </a:r>
            <a:r>
              <a:rPr lang="cs-CZ" dirty="0" err="1">
                <a:solidFill>
                  <a:srgbClr val="002060"/>
                </a:solidFill>
              </a:rPr>
              <a:t>fragilis</a:t>
            </a:r>
            <a:r>
              <a:rPr lang="cs-CZ" sz="2000" dirty="0">
                <a:solidFill>
                  <a:srgbClr val="002060"/>
                </a:solidFill>
              </a:rPr>
              <a:t>)</a:t>
            </a:r>
          </a:p>
        </p:txBody>
      </p:sp>
    </p:spTree>
    <p:extLst>
      <p:ext uri="{BB962C8B-B14F-4D97-AF65-F5344CB8AC3E}">
        <p14:creationId xmlns:p14="http://schemas.microsoft.com/office/powerpoint/2010/main" val="392143595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solidFill>
                  <a:srgbClr val="002060"/>
                </a:solidFill>
                <a:effectLst>
                  <a:outerShdw blurRad="38100" dist="38100" dir="2700000" algn="tl">
                    <a:srgbClr val="000000">
                      <a:alpha val="43137"/>
                    </a:srgbClr>
                  </a:outerShdw>
                </a:effectLst>
              </a:rPr>
              <a:t>Od </a:t>
            </a:r>
            <a:r>
              <a:rPr lang="cs-CZ" sz="3600" b="1" dirty="0" err="1">
                <a:solidFill>
                  <a:srgbClr val="002060"/>
                </a:solidFill>
                <a:effectLst>
                  <a:outerShdw blurRad="38100" dist="38100" dir="2700000" algn="tl">
                    <a:srgbClr val="000000">
                      <a:alpha val="43137"/>
                    </a:srgbClr>
                  </a:outerShdw>
                </a:effectLst>
              </a:rPr>
              <a:t>Mečnikova</a:t>
            </a:r>
            <a:r>
              <a:rPr lang="cs-CZ" sz="3600" b="1" dirty="0">
                <a:solidFill>
                  <a:srgbClr val="002060"/>
                </a:solidFill>
                <a:effectLst>
                  <a:outerShdw blurRad="38100" dist="38100" dir="2700000" algn="tl">
                    <a:srgbClr val="000000">
                      <a:alpha val="43137"/>
                    </a:srgbClr>
                  </a:outerShdw>
                </a:effectLst>
              </a:rPr>
              <a:t> k současné koncepci  </a:t>
            </a:r>
            <a:r>
              <a:rPr lang="cs-CZ" sz="3600" b="1" dirty="0" err="1">
                <a:solidFill>
                  <a:srgbClr val="002060"/>
                </a:solidFill>
                <a:effectLst>
                  <a:outerShdw blurRad="38100" dist="38100" dir="2700000" algn="tl">
                    <a:srgbClr val="000000">
                      <a:alpha val="43137"/>
                    </a:srgbClr>
                  </a:outerShdw>
                </a:effectLst>
              </a:rPr>
              <a:t>probiotik</a:t>
            </a:r>
            <a:endParaRPr lang="cs-CZ" sz="3600" b="1" dirty="0">
              <a:solidFill>
                <a:srgbClr val="002060"/>
              </a:solidFill>
              <a:effectLst>
                <a:outerShdw blurRad="38100" dist="38100" dir="2700000" algn="tl">
                  <a:srgbClr val="000000">
                    <a:alpha val="43137"/>
                  </a:srgbClr>
                </a:outerShdw>
              </a:effectLst>
            </a:endParaRPr>
          </a:p>
        </p:txBody>
      </p:sp>
      <p:sp>
        <p:nvSpPr>
          <p:cNvPr id="3" name="TextovéPole 2"/>
          <p:cNvSpPr txBox="1"/>
          <p:nvPr/>
        </p:nvSpPr>
        <p:spPr>
          <a:xfrm>
            <a:off x="5519936" y="1762940"/>
            <a:ext cx="5055558" cy="5078313"/>
          </a:xfrm>
          <a:prstGeom prst="rect">
            <a:avLst/>
          </a:prstGeom>
          <a:noFill/>
        </p:spPr>
        <p:txBody>
          <a:bodyPr wrap="square" rtlCol="0">
            <a:spAutoFit/>
          </a:bodyPr>
          <a:lstStyle/>
          <a:p>
            <a:r>
              <a:rPr lang="cs-CZ" sz="2400" b="1" dirty="0" err="1">
                <a:solidFill>
                  <a:srgbClr val="002060"/>
                </a:solidFill>
              </a:rPr>
              <a:t>Metchnikoff</a:t>
            </a:r>
            <a:r>
              <a:rPr lang="cs-CZ" sz="2400" b="1" dirty="0">
                <a:solidFill>
                  <a:srgbClr val="002060"/>
                </a:solidFill>
              </a:rPr>
              <a:t> E:</a:t>
            </a:r>
          </a:p>
          <a:p>
            <a:r>
              <a:rPr lang="cs-CZ" sz="2400" b="1" dirty="0" err="1">
                <a:solidFill>
                  <a:srgbClr val="002060"/>
                </a:solidFill>
              </a:rPr>
              <a:t>Intestinal</a:t>
            </a:r>
            <a:r>
              <a:rPr lang="cs-CZ" sz="2400" b="1" dirty="0">
                <a:solidFill>
                  <a:srgbClr val="002060"/>
                </a:solidFill>
              </a:rPr>
              <a:t> </a:t>
            </a:r>
            <a:r>
              <a:rPr lang="cs-CZ" sz="2400" b="1" dirty="0" err="1">
                <a:solidFill>
                  <a:srgbClr val="002060"/>
                </a:solidFill>
              </a:rPr>
              <a:t>poisons</a:t>
            </a:r>
            <a:r>
              <a:rPr lang="cs-CZ" sz="2400" b="1" dirty="0">
                <a:solidFill>
                  <a:srgbClr val="002060"/>
                </a:solidFill>
              </a:rPr>
              <a:t> and </a:t>
            </a:r>
            <a:r>
              <a:rPr lang="cs-CZ" sz="2400" b="1" dirty="0" err="1">
                <a:solidFill>
                  <a:srgbClr val="002060"/>
                </a:solidFill>
              </a:rPr>
              <a:t>arteriosclerosis</a:t>
            </a:r>
            <a:r>
              <a:rPr lang="cs-CZ" sz="2400" b="1" dirty="0">
                <a:solidFill>
                  <a:srgbClr val="002060"/>
                </a:solidFill>
              </a:rPr>
              <a:t>. </a:t>
            </a:r>
          </a:p>
          <a:p>
            <a:r>
              <a:rPr lang="cs-CZ" sz="2400" i="1" dirty="0">
                <a:solidFill>
                  <a:srgbClr val="002060"/>
                </a:solidFill>
              </a:rPr>
              <a:t>(</a:t>
            </a:r>
            <a:r>
              <a:rPr lang="cs-CZ" sz="2400" i="1" dirty="0" err="1">
                <a:solidFill>
                  <a:srgbClr val="002060"/>
                </a:solidFill>
              </a:rPr>
              <a:t>Annales</a:t>
            </a:r>
            <a:r>
              <a:rPr lang="cs-CZ" sz="2400" i="1" dirty="0">
                <a:solidFill>
                  <a:srgbClr val="002060"/>
                </a:solidFill>
              </a:rPr>
              <a:t> de </a:t>
            </a:r>
            <a:r>
              <a:rPr lang="cs-CZ" sz="2400" i="1" dirty="0" err="1">
                <a:solidFill>
                  <a:srgbClr val="002060"/>
                </a:solidFill>
              </a:rPr>
              <a:t>l´Institut</a:t>
            </a:r>
            <a:r>
              <a:rPr lang="cs-CZ" sz="2400" i="1" dirty="0">
                <a:solidFill>
                  <a:srgbClr val="002060"/>
                </a:solidFill>
              </a:rPr>
              <a:t> Pasteur 1910;24: 753- 70)</a:t>
            </a:r>
          </a:p>
          <a:p>
            <a:endParaRPr lang="cs-CZ" sz="2400" b="1" dirty="0">
              <a:solidFill>
                <a:srgbClr val="002060"/>
              </a:solidFill>
            </a:endParaRPr>
          </a:p>
          <a:p>
            <a:r>
              <a:rPr lang="cs-CZ" sz="2400" b="1" dirty="0" err="1">
                <a:solidFill>
                  <a:srgbClr val="002060"/>
                </a:solidFill>
              </a:rPr>
              <a:t>Metchnikoff</a:t>
            </a:r>
            <a:r>
              <a:rPr lang="cs-CZ" sz="2400" b="1" dirty="0">
                <a:solidFill>
                  <a:srgbClr val="002060"/>
                </a:solidFill>
              </a:rPr>
              <a:t> E, </a:t>
            </a:r>
            <a:r>
              <a:rPr lang="cs-CZ" sz="2400" b="1" dirty="0" err="1">
                <a:solidFill>
                  <a:srgbClr val="002060"/>
                </a:solidFill>
              </a:rPr>
              <a:t>Williams</a:t>
            </a:r>
            <a:r>
              <a:rPr lang="cs-CZ" sz="2400" b="1" dirty="0">
                <a:solidFill>
                  <a:srgbClr val="002060"/>
                </a:solidFill>
              </a:rPr>
              <a:t> HS:</a:t>
            </a:r>
          </a:p>
          <a:p>
            <a:r>
              <a:rPr lang="cs-CZ" sz="2400" b="1" dirty="0" err="1">
                <a:solidFill>
                  <a:srgbClr val="002060"/>
                </a:solidFill>
              </a:rPr>
              <a:t>Why</a:t>
            </a:r>
            <a:r>
              <a:rPr lang="cs-CZ" sz="2400" b="1" dirty="0">
                <a:solidFill>
                  <a:srgbClr val="002060"/>
                </a:solidFill>
              </a:rPr>
              <a:t> not live </a:t>
            </a:r>
            <a:r>
              <a:rPr lang="cs-CZ" sz="2400" b="1" dirty="0" err="1">
                <a:solidFill>
                  <a:srgbClr val="002060"/>
                </a:solidFill>
              </a:rPr>
              <a:t>forever</a:t>
            </a:r>
            <a:r>
              <a:rPr lang="cs-CZ" sz="2400" b="1" dirty="0">
                <a:solidFill>
                  <a:srgbClr val="002060"/>
                </a:solidFill>
              </a:rPr>
              <a:t>?</a:t>
            </a:r>
          </a:p>
          <a:p>
            <a:r>
              <a:rPr lang="cs-CZ" sz="2400" i="1" dirty="0">
                <a:solidFill>
                  <a:srgbClr val="002060"/>
                </a:solidFill>
              </a:rPr>
              <a:t>(</a:t>
            </a:r>
            <a:r>
              <a:rPr lang="cs-CZ" sz="2400" i="1" dirty="0" err="1">
                <a:solidFill>
                  <a:srgbClr val="002060"/>
                </a:solidFill>
              </a:rPr>
              <a:t>Cosmopolitan</a:t>
            </a:r>
            <a:r>
              <a:rPr lang="cs-CZ" sz="2400" i="1" dirty="0">
                <a:solidFill>
                  <a:srgbClr val="002060"/>
                </a:solidFill>
              </a:rPr>
              <a:t> 1912; 53: 436 – 464)</a:t>
            </a:r>
          </a:p>
          <a:p>
            <a:endParaRPr lang="cs-CZ" sz="2400" i="1" dirty="0">
              <a:solidFill>
                <a:srgbClr val="002060"/>
              </a:solidFill>
            </a:endParaRPr>
          </a:p>
          <a:p>
            <a:r>
              <a:rPr lang="cs-CZ" sz="2400" b="1" dirty="0">
                <a:solidFill>
                  <a:srgbClr val="C00000"/>
                </a:solidFill>
              </a:rPr>
              <a:t>          </a:t>
            </a:r>
            <a:r>
              <a:rPr lang="cs-CZ" sz="2400" b="1" dirty="0" err="1">
                <a:solidFill>
                  <a:srgbClr val="C00000"/>
                </a:solidFill>
              </a:rPr>
              <a:t>Bacillus</a:t>
            </a:r>
            <a:r>
              <a:rPr lang="cs-CZ" sz="2400" b="1" dirty="0">
                <a:solidFill>
                  <a:srgbClr val="C00000"/>
                </a:solidFill>
              </a:rPr>
              <a:t>  </a:t>
            </a:r>
            <a:r>
              <a:rPr lang="cs-CZ" sz="2400" b="1" dirty="0" err="1">
                <a:solidFill>
                  <a:srgbClr val="C00000"/>
                </a:solidFill>
              </a:rPr>
              <a:t>bulgaricus</a:t>
            </a:r>
            <a:endParaRPr lang="cs-CZ" sz="2400" b="1" dirty="0">
              <a:solidFill>
                <a:srgbClr val="C00000"/>
              </a:solidFill>
            </a:endParaRPr>
          </a:p>
          <a:p>
            <a:r>
              <a:rPr lang="cs-CZ" sz="2400" b="1" i="1" dirty="0" err="1">
                <a:solidFill>
                  <a:srgbClr val="C00000"/>
                </a:solidFill>
              </a:rPr>
              <a:t>Lacto-bacilline</a:t>
            </a:r>
            <a:r>
              <a:rPr lang="cs-CZ" sz="2400" b="1" i="1" dirty="0">
                <a:solidFill>
                  <a:srgbClr val="C00000"/>
                </a:solidFill>
              </a:rPr>
              <a:t> </a:t>
            </a:r>
            <a:r>
              <a:rPr lang="cs-CZ" sz="2400" b="1" i="1" dirty="0" err="1">
                <a:solidFill>
                  <a:srgbClr val="C00000"/>
                </a:solidFill>
              </a:rPr>
              <a:t>of</a:t>
            </a:r>
            <a:r>
              <a:rPr lang="cs-CZ" sz="2400" b="1" i="1" dirty="0">
                <a:solidFill>
                  <a:srgbClr val="C00000"/>
                </a:solidFill>
              </a:rPr>
              <a:t> </a:t>
            </a:r>
            <a:r>
              <a:rPr lang="cs-CZ" sz="2400" b="1" i="1" dirty="0" err="1">
                <a:solidFill>
                  <a:srgbClr val="C00000"/>
                </a:solidFill>
              </a:rPr>
              <a:t>Metchnikoff</a:t>
            </a:r>
            <a:endParaRPr lang="cs-CZ" sz="2400" b="1" i="1" dirty="0">
              <a:solidFill>
                <a:srgbClr val="C00000"/>
              </a:solidFill>
            </a:endParaRPr>
          </a:p>
          <a:p>
            <a:endParaRPr lang="cs-CZ" sz="2400" i="1" dirty="0">
              <a:solidFill>
                <a:srgbClr val="002060"/>
              </a:solidFill>
            </a:endParaRPr>
          </a:p>
          <a:p>
            <a:endParaRPr lang="cs-CZ" dirty="0">
              <a:solidFill>
                <a:srgbClr val="002060"/>
              </a:solidFill>
            </a:endParaRPr>
          </a:p>
          <a:p>
            <a:endParaRPr lang="cs-CZ" dirty="0"/>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1916833"/>
            <a:ext cx="2664296" cy="4336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64873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ctrTitle"/>
          </p:nvPr>
        </p:nvSpPr>
        <p:spPr>
          <a:xfrm>
            <a:off x="2209800" y="381000"/>
            <a:ext cx="7848600" cy="1371600"/>
          </a:xfrm>
        </p:spPr>
        <p:txBody>
          <a:bodyPr>
            <a:normAutofit/>
          </a:bodyPr>
          <a:lstStyle/>
          <a:p>
            <a:pPr algn="l">
              <a:lnSpc>
                <a:spcPct val="90000"/>
              </a:lnSpc>
            </a:pPr>
            <a:r>
              <a:rPr lang="cs-CZ" altLang="cs-CZ" sz="3600" b="1" dirty="0">
                <a:solidFill>
                  <a:schemeClr val="accent2"/>
                </a:solidFill>
              </a:rPr>
              <a:t>                </a:t>
            </a:r>
            <a:r>
              <a:rPr lang="cs-CZ" altLang="cs-CZ" sz="3600" b="1" dirty="0" smtClean="0">
                <a:solidFill>
                  <a:schemeClr val="accent2"/>
                </a:solidFill>
              </a:rPr>
              <a:t>    </a:t>
            </a:r>
            <a:r>
              <a:rPr lang="cs-CZ" altLang="cs-CZ" sz="4800" b="1" dirty="0" smtClean="0">
                <a:solidFill>
                  <a:srgbClr val="002060"/>
                </a:solidFill>
              </a:rPr>
              <a:t>PROBIOTIKA</a:t>
            </a:r>
            <a:endParaRPr lang="en-US" altLang="cs-CZ" sz="4800" b="1" dirty="0">
              <a:solidFill>
                <a:srgbClr val="002060"/>
              </a:solidFill>
            </a:endParaRPr>
          </a:p>
        </p:txBody>
      </p:sp>
      <p:sp>
        <p:nvSpPr>
          <p:cNvPr id="443395" name="Rectangle 3"/>
          <p:cNvSpPr>
            <a:spLocks noGrp="1" noChangeArrowheads="1"/>
          </p:cNvSpPr>
          <p:nvPr>
            <p:ph type="subTitle" idx="1"/>
          </p:nvPr>
        </p:nvSpPr>
        <p:spPr>
          <a:xfrm>
            <a:off x="2209800" y="2590800"/>
            <a:ext cx="7924800" cy="3733800"/>
          </a:xfrm>
        </p:spPr>
        <p:txBody>
          <a:bodyPr/>
          <a:lstStyle/>
          <a:p>
            <a:pPr algn="l">
              <a:lnSpc>
                <a:spcPct val="90000"/>
              </a:lnSpc>
            </a:pPr>
            <a:r>
              <a:rPr lang="en-US" altLang="cs-CZ" sz="2900" b="1">
                <a:latin typeface="Arial" charset="0"/>
              </a:rPr>
              <a:t>  </a:t>
            </a:r>
          </a:p>
          <a:p>
            <a:pPr algn="l">
              <a:lnSpc>
                <a:spcPct val="90000"/>
              </a:lnSpc>
            </a:pPr>
            <a:r>
              <a:rPr lang="en-US" altLang="cs-CZ" sz="2900" b="1">
                <a:latin typeface="Arial" charset="0"/>
              </a:rPr>
              <a:t>      </a:t>
            </a:r>
            <a:endParaRPr lang="en-US" altLang="cs-CZ" b="1">
              <a:latin typeface="Arial" charset="0"/>
            </a:endParaRPr>
          </a:p>
        </p:txBody>
      </p:sp>
      <p:sp>
        <p:nvSpPr>
          <p:cNvPr id="443396" name="Text Box 4"/>
          <p:cNvSpPr txBox="1">
            <a:spLocks noChangeArrowheads="1"/>
          </p:cNvSpPr>
          <p:nvPr/>
        </p:nvSpPr>
        <p:spPr bwMode="auto">
          <a:xfrm>
            <a:off x="1981200" y="1752601"/>
            <a:ext cx="8363272"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lang="en-US" altLang="cs-CZ" sz="3600" b="1" dirty="0" err="1"/>
              <a:t>živé</a:t>
            </a:r>
            <a:r>
              <a:rPr lang="en-US" altLang="cs-CZ" sz="3600" b="1" dirty="0"/>
              <a:t> </a:t>
            </a:r>
            <a:r>
              <a:rPr lang="en-US" altLang="cs-CZ" sz="3600" b="1" dirty="0" err="1"/>
              <a:t>mikroorganismy</a:t>
            </a:r>
            <a:r>
              <a:rPr lang="en-US" altLang="cs-CZ" sz="3600" b="1" dirty="0"/>
              <a:t> </a:t>
            </a:r>
            <a:r>
              <a:rPr lang="en-US" altLang="cs-CZ" sz="3600" b="1" dirty="0" err="1"/>
              <a:t>aplikované</a:t>
            </a:r>
            <a:r>
              <a:rPr lang="en-US" altLang="cs-CZ" sz="3600" b="1" dirty="0"/>
              <a:t> </a:t>
            </a:r>
            <a:r>
              <a:rPr lang="cs-CZ" altLang="cs-CZ" sz="3600" b="1" dirty="0"/>
              <a:t>per</a:t>
            </a:r>
            <a:r>
              <a:rPr lang="en-US" altLang="cs-CZ" sz="3600" b="1" dirty="0" err="1"/>
              <a:t>orálně</a:t>
            </a:r>
            <a:r>
              <a:rPr lang="en-US" altLang="cs-CZ" sz="3600" b="1" dirty="0"/>
              <a:t>, </a:t>
            </a:r>
            <a:r>
              <a:rPr lang="en-US" altLang="cs-CZ" sz="3600" b="1" dirty="0" err="1"/>
              <a:t>působící</a:t>
            </a:r>
            <a:r>
              <a:rPr lang="en-US" altLang="cs-CZ" sz="3600" b="1" dirty="0"/>
              <a:t> </a:t>
            </a:r>
            <a:r>
              <a:rPr lang="cs-CZ" altLang="cs-CZ" sz="3600" b="1" dirty="0"/>
              <a:t> </a:t>
            </a:r>
            <a:r>
              <a:rPr lang="en-US" altLang="cs-CZ" sz="3600" b="1" dirty="0" err="1"/>
              <a:t>blahodárně</a:t>
            </a:r>
            <a:r>
              <a:rPr lang="en-US" altLang="cs-CZ" sz="3600" b="1" dirty="0"/>
              <a:t> </a:t>
            </a:r>
            <a:r>
              <a:rPr lang="en-US" altLang="cs-CZ" sz="3600" b="1" dirty="0" err="1"/>
              <a:t>na</a:t>
            </a:r>
            <a:r>
              <a:rPr lang="en-US" altLang="cs-CZ" sz="3600" b="1" dirty="0"/>
              <a:t> </a:t>
            </a:r>
            <a:r>
              <a:rPr lang="en-US" altLang="cs-CZ" sz="3600" b="1" dirty="0" err="1"/>
              <a:t>zdraví</a:t>
            </a:r>
            <a:r>
              <a:rPr lang="en-US" altLang="cs-CZ" sz="3600" b="1" dirty="0"/>
              <a:t> </a:t>
            </a:r>
            <a:r>
              <a:rPr lang="en-US" altLang="cs-CZ" sz="3600" b="1" dirty="0" err="1"/>
              <a:t>člověka</a:t>
            </a:r>
            <a:r>
              <a:rPr lang="en-US" altLang="cs-CZ" sz="3600" b="1" dirty="0"/>
              <a:t> a </a:t>
            </a:r>
            <a:r>
              <a:rPr lang="en-US" altLang="cs-CZ" sz="3600" b="1" dirty="0" err="1"/>
              <a:t>zvířat</a:t>
            </a:r>
            <a:endParaRPr lang="en-US" altLang="cs-CZ" sz="3600" b="1" dirty="0"/>
          </a:p>
          <a:p>
            <a:pPr>
              <a:lnSpc>
                <a:spcPct val="90000"/>
              </a:lnSpc>
            </a:pPr>
            <a:endParaRPr lang="cs-CZ" altLang="cs-CZ" sz="3600" b="1" dirty="0"/>
          </a:p>
          <a:p>
            <a:pPr>
              <a:lnSpc>
                <a:spcPct val="90000"/>
              </a:lnSpc>
            </a:pPr>
            <a:r>
              <a:rPr lang="en-US" altLang="cs-CZ" sz="3200" dirty="0" err="1"/>
              <a:t>nejčastěji</a:t>
            </a:r>
            <a:r>
              <a:rPr lang="en-US" altLang="cs-CZ" sz="3200" dirty="0"/>
              <a:t> </a:t>
            </a:r>
            <a:r>
              <a:rPr lang="en-US" altLang="cs-CZ" sz="3200" dirty="0" err="1"/>
              <a:t>používaná</a:t>
            </a:r>
            <a:r>
              <a:rPr lang="en-US" altLang="cs-CZ" sz="3200" dirty="0"/>
              <a:t> </a:t>
            </a:r>
            <a:r>
              <a:rPr lang="en-US" altLang="cs-CZ" sz="3200" dirty="0" err="1"/>
              <a:t>probiotika</a:t>
            </a:r>
            <a:r>
              <a:rPr lang="en-US" altLang="cs-CZ" sz="3200" dirty="0"/>
              <a:t>: </a:t>
            </a:r>
            <a:endParaRPr lang="cs-CZ" altLang="cs-CZ" sz="3200" dirty="0"/>
          </a:p>
          <a:p>
            <a:pPr>
              <a:lnSpc>
                <a:spcPct val="90000"/>
              </a:lnSpc>
            </a:pPr>
            <a:r>
              <a:rPr lang="cs-CZ" altLang="cs-CZ" sz="3200" dirty="0"/>
              <a:t>     </a:t>
            </a:r>
            <a:r>
              <a:rPr lang="en-US" altLang="cs-CZ" sz="3200" i="1" dirty="0" err="1"/>
              <a:t>laktobacily</a:t>
            </a:r>
            <a:r>
              <a:rPr lang="en-US" altLang="cs-CZ" sz="3200" i="1" dirty="0"/>
              <a:t>,</a:t>
            </a:r>
            <a:endParaRPr lang="cs-CZ" altLang="cs-CZ" sz="3200" i="1" dirty="0"/>
          </a:p>
          <a:p>
            <a:pPr>
              <a:lnSpc>
                <a:spcPct val="90000"/>
              </a:lnSpc>
            </a:pPr>
            <a:r>
              <a:rPr lang="cs-CZ" altLang="cs-CZ" sz="3200" i="1" dirty="0"/>
              <a:t>     streptokoky,</a:t>
            </a:r>
            <a:r>
              <a:rPr lang="en-US" altLang="cs-CZ" sz="3200" i="1" dirty="0"/>
              <a:t> </a:t>
            </a:r>
            <a:r>
              <a:rPr lang="cs-CZ" altLang="cs-CZ" sz="3200" i="1" dirty="0"/>
              <a:t> enterokoky</a:t>
            </a:r>
            <a:r>
              <a:rPr lang="en-US" altLang="cs-CZ" sz="3200" i="1" dirty="0"/>
              <a:t> </a:t>
            </a:r>
          </a:p>
          <a:p>
            <a:pPr>
              <a:lnSpc>
                <a:spcPct val="90000"/>
              </a:lnSpc>
            </a:pPr>
            <a:r>
              <a:rPr lang="en-US" altLang="cs-CZ" sz="3200" i="1" dirty="0"/>
              <a:t>     </a:t>
            </a:r>
            <a:r>
              <a:rPr lang="en-US" altLang="cs-CZ" sz="3200" i="1" dirty="0" err="1"/>
              <a:t>bifidobakterie</a:t>
            </a:r>
            <a:r>
              <a:rPr lang="en-US" altLang="cs-CZ" sz="3200" i="1" dirty="0"/>
              <a:t>, </a:t>
            </a:r>
            <a:endParaRPr lang="cs-CZ" altLang="cs-CZ" sz="3200" i="1" dirty="0"/>
          </a:p>
          <a:p>
            <a:pPr>
              <a:lnSpc>
                <a:spcPct val="90000"/>
              </a:lnSpc>
            </a:pPr>
            <a:r>
              <a:rPr lang="cs-CZ" altLang="cs-CZ" sz="3200" i="1" dirty="0"/>
              <a:t>     </a:t>
            </a:r>
            <a:r>
              <a:rPr lang="en-US" altLang="cs-CZ" sz="3200" i="1" dirty="0"/>
              <a:t>E. coli</a:t>
            </a:r>
            <a:r>
              <a:rPr lang="cs-CZ" altLang="cs-CZ" sz="3200" i="1" dirty="0"/>
              <a:t>  (kmen </a:t>
            </a:r>
            <a:r>
              <a:rPr lang="cs-CZ" altLang="cs-CZ" sz="3200" i="1" dirty="0" err="1"/>
              <a:t>Nissle</a:t>
            </a:r>
            <a:r>
              <a:rPr lang="cs-CZ" altLang="cs-CZ" sz="3200" i="1" dirty="0"/>
              <a:t>)</a:t>
            </a:r>
            <a:r>
              <a:rPr lang="en-US" altLang="cs-CZ" sz="3200" i="1" dirty="0"/>
              <a:t>,</a:t>
            </a:r>
            <a:endParaRPr lang="cs-CZ" altLang="cs-CZ" sz="3200" i="1" dirty="0"/>
          </a:p>
          <a:p>
            <a:pPr>
              <a:lnSpc>
                <a:spcPct val="90000"/>
              </a:lnSpc>
            </a:pPr>
            <a:r>
              <a:rPr lang="cs-CZ" altLang="cs-CZ" sz="3200" i="1" dirty="0"/>
              <a:t>    </a:t>
            </a:r>
            <a:r>
              <a:rPr lang="en-US" altLang="cs-CZ" sz="3200" i="1" dirty="0"/>
              <a:t> </a:t>
            </a:r>
            <a:r>
              <a:rPr lang="en-US" altLang="cs-CZ" sz="3200" i="1" dirty="0" err="1"/>
              <a:t>kvasinky</a:t>
            </a:r>
            <a:r>
              <a:rPr lang="cs-CZ" altLang="cs-CZ" sz="3200" i="1" dirty="0"/>
              <a:t> (</a:t>
            </a:r>
            <a:r>
              <a:rPr lang="cs-CZ" altLang="cs-CZ" sz="3200" i="1" dirty="0" err="1"/>
              <a:t>Saccharomyces</a:t>
            </a:r>
            <a:r>
              <a:rPr lang="cs-CZ" altLang="cs-CZ" sz="3200" i="1" dirty="0"/>
              <a:t> </a:t>
            </a:r>
            <a:r>
              <a:rPr lang="cs-CZ" altLang="cs-CZ" sz="3200" i="1" dirty="0" err="1"/>
              <a:t>boulardii</a:t>
            </a:r>
            <a:r>
              <a:rPr lang="cs-CZ" altLang="cs-CZ" sz="3200" i="1" dirty="0"/>
              <a:t>)</a:t>
            </a:r>
            <a:endParaRPr lang="en-US" altLang="cs-CZ" sz="3200" i="1" dirty="0"/>
          </a:p>
          <a:p>
            <a:pPr>
              <a:lnSpc>
                <a:spcPct val="90000"/>
              </a:lnSpc>
            </a:pPr>
            <a:endParaRPr lang="en-US" altLang="cs-CZ" sz="3200" i="1" dirty="0"/>
          </a:p>
          <a:p>
            <a:pPr>
              <a:lnSpc>
                <a:spcPct val="90000"/>
              </a:lnSpc>
            </a:pPr>
            <a:r>
              <a:rPr lang="en-US" altLang="cs-CZ" b="1" dirty="0"/>
              <a:t> </a:t>
            </a:r>
            <a:endParaRPr lang="en-US" altLang="cs-CZ" sz="2800" b="1" dirty="0"/>
          </a:p>
          <a:p>
            <a:pPr>
              <a:lnSpc>
                <a:spcPct val="90000"/>
              </a:lnSpc>
            </a:pPr>
            <a:endParaRPr lang="en-US" altLang="cs-CZ" b="1" dirty="0"/>
          </a:p>
          <a:p>
            <a:pPr>
              <a:lnSpc>
                <a:spcPct val="80000"/>
              </a:lnSpc>
            </a:pPr>
            <a:r>
              <a:rPr lang="en-US" altLang="cs-CZ" b="1" dirty="0"/>
              <a:t> </a:t>
            </a:r>
          </a:p>
        </p:txBody>
      </p:sp>
    </p:spTree>
    <p:extLst>
      <p:ext uri="{BB962C8B-B14F-4D97-AF65-F5344CB8AC3E}">
        <p14:creationId xmlns:p14="http://schemas.microsoft.com/office/powerpoint/2010/main" val="161636901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5293</Words>
  <Application>Microsoft Office PowerPoint</Application>
  <PresentationFormat>Širokoúhlá obrazovka</PresentationFormat>
  <Paragraphs>744</Paragraphs>
  <Slides>104</Slides>
  <Notes>7</Notes>
  <HiddenSlides>0</HiddenSlides>
  <MMClips>0</MMClips>
  <ScaleCrop>false</ScaleCrop>
  <HeadingPairs>
    <vt:vector size="8" baseType="variant">
      <vt:variant>
        <vt:lpstr>Použitá písma</vt:lpstr>
      </vt:variant>
      <vt:variant>
        <vt:i4>22</vt:i4>
      </vt:variant>
      <vt:variant>
        <vt:lpstr>Motiv</vt:lpstr>
      </vt:variant>
      <vt:variant>
        <vt:i4>1</vt:i4>
      </vt:variant>
      <vt:variant>
        <vt:lpstr>Vložené servery OLE</vt:lpstr>
      </vt:variant>
      <vt:variant>
        <vt:i4>1</vt:i4>
      </vt:variant>
      <vt:variant>
        <vt:lpstr>Nadpisy snímků</vt:lpstr>
      </vt:variant>
      <vt:variant>
        <vt:i4>104</vt:i4>
      </vt:variant>
    </vt:vector>
  </HeadingPairs>
  <TitlesOfParts>
    <vt:vector size="128" baseType="lpstr">
      <vt:lpstr>ＭＳ Ｐゴシック</vt:lpstr>
      <vt:lpstr>Yu Gothic UI Semibold</vt:lpstr>
      <vt:lpstr>Arial</vt:lpstr>
      <vt:lpstr>Arial Unicode MS</vt:lpstr>
      <vt:lpstr>Baskerville Old Face</vt:lpstr>
      <vt:lpstr>Book Antiqua</vt:lpstr>
      <vt:lpstr>Bookman Old Style</vt:lpstr>
      <vt:lpstr>Broadway</vt:lpstr>
      <vt:lpstr>Calibri</vt:lpstr>
      <vt:lpstr>Calibri Light</vt:lpstr>
      <vt:lpstr>Comic Sans MS</vt:lpstr>
      <vt:lpstr>French Script MT</vt:lpstr>
      <vt:lpstr>Garamond</vt:lpstr>
      <vt:lpstr>IPAMincho</vt:lpstr>
      <vt:lpstr>Lucida Calligraphy</vt:lpstr>
      <vt:lpstr>Lucida Console</vt:lpstr>
      <vt:lpstr>msgothic</vt:lpstr>
      <vt:lpstr>Symbol</vt:lpstr>
      <vt:lpstr>Tahoma</vt:lpstr>
      <vt:lpstr>Times New Roman</vt:lpstr>
      <vt:lpstr>Verdana</vt:lpstr>
      <vt:lpstr>Wingdings</vt:lpstr>
      <vt:lpstr>Motiv Office</vt:lpstr>
      <vt:lpstr>Fotografie</vt:lpstr>
      <vt:lpstr>Trendy v imunologii 2019</vt:lpstr>
      <vt:lpstr>Prezentace aplikace PowerPoint</vt:lpstr>
      <vt:lpstr>Prezentace aplikace PowerPoint</vt:lpstr>
      <vt:lpstr>Prezentace aplikace PowerPoint</vt:lpstr>
      <vt:lpstr>                         Imunitní systém je součástí           fyziologického řádu  organismu</vt:lpstr>
      <vt:lpstr>                  Nové paradigma v imunologii</vt:lpstr>
      <vt:lpstr>Prezentace aplikace PowerPoint</vt:lpstr>
      <vt:lpstr>Receptory vrozené imunity („PRR“)</vt:lpstr>
      <vt:lpstr>PRR- Pattern Recognition Receptors </vt:lpstr>
      <vt:lpstr>Nezapomínejme na „komplement“!</vt:lpstr>
      <vt:lpstr>Aktivace komplementového systému</vt:lpstr>
      <vt:lpstr>Alternativní dráha aktivace komplementu</vt:lpstr>
      <vt:lpstr>Lektinová dráha aktivace komplementu</vt:lpstr>
      <vt:lpstr>Klasická dráha aktivace komplementu</vt:lpstr>
      <vt:lpstr>Vrozená imunita – poznávané struktury: PAMP </vt:lpstr>
      <vt:lpstr>Vrozená imunita – poznávané struktury: DAMP</vt:lpstr>
      <vt:lpstr>Prezentace aplikace PowerPoint</vt:lpstr>
      <vt:lpstr>                       Tři fáze imunitní reakce</vt:lpstr>
      <vt:lpstr>Prezentace aplikace PowerPoint</vt:lpstr>
      <vt:lpstr>                   Zánět  </vt:lpstr>
      <vt:lpstr>Klasické projevy zánětu</vt:lpstr>
      <vt:lpstr>  „bloudivé buňky mesodermální pohlcují jak zbytečné části samotného těla živočichů, tak cizí tělesa, která pronikla zvenku nebo, je-li to nemožné, aspoň je obklopují a zadržují“      (I.I.Mečnikov) </vt:lpstr>
      <vt:lpstr>Mečnikovova koncepce  „fyziologického zánětu“</vt:lpstr>
      <vt:lpstr>Prezentace aplikace PowerPoint</vt:lpstr>
      <vt:lpstr>Zánětlivá reakce při udržování stálosti          vnitřního prostředí organismu  </vt:lpstr>
      <vt:lpstr>Prezentace aplikace PowerPoint</vt:lpstr>
      <vt:lpstr>       Molekulární podstata rozvoje zánětu</vt:lpstr>
      <vt:lpstr>Prezentace aplikace PowerPoint</vt:lpstr>
      <vt:lpstr>Prezentace aplikace PowerPoint</vt:lpstr>
      <vt:lpstr> IMUNOSENESCENCE </vt:lpstr>
      <vt:lpstr>Inflammaging</vt:lpstr>
      <vt:lpstr> Horror               autoinflammaticus                              </vt:lpstr>
      <vt:lpstr>Autoinflamační syndromy</vt:lpstr>
      <vt:lpstr>Autoinflamace a autoimunizace v patogenéze chorob (Peckham D et al.: The burgeoing field of innate immune-mediated disease and autoinflammation. J Pathol 2017; 241: 123 – 139)</vt:lpstr>
      <vt:lpstr>                       Dochází v systému vrozené imunity                               k adaptivním změnám?                Existuje paměť i na úrovni vrozené imunity?                         „Adaptivní změny jsou vázány s obecnou                                     schopností  biologických systémů zapamatovat si                                    prožitou zkušenost a účinněji reagovat na                                    opakované podněty kvantitativní i  kvalitativní                                     změnou“.     </vt:lpstr>
      <vt:lpstr>Prezentace aplikace PowerPoint</vt:lpstr>
      <vt:lpstr>Prezentace aplikace PowerPoint</vt:lpstr>
      <vt:lpstr>                     Paměť lymfocytů B</vt:lpstr>
      <vt:lpstr>                       Paměť lymfocytů T</vt:lpstr>
      <vt:lpstr>Vlastnosti adaptivních paměťových buněk</vt:lpstr>
      <vt:lpstr>Prezentace aplikace PowerPoint</vt:lpstr>
      <vt:lpstr>Existuje paměť i na úrovni vrozené imunity?</vt:lpstr>
      <vt:lpstr>              „Paměťové stopy“ v systému vrozené imunity                   Trained immunity       Innate immune memory     Inflammatory memory              </vt:lpstr>
      <vt:lpstr>Jen ten uvidí budoucnost, kdo vystoupí na vrchol minulosti                                                        Antoine de Saint Exupéry</vt:lpstr>
      <vt:lpstr>Prezentace aplikace PowerPoint</vt:lpstr>
      <vt:lpstr>Prezentace aplikace PowerPoint</vt:lpstr>
      <vt:lpstr>Prezentace aplikace PowerPoint</vt:lpstr>
      <vt:lpstr>Prezentace aplikace PowerPoint</vt:lpstr>
      <vt:lpstr>Prezentace aplikace PowerPoint</vt:lpstr>
      <vt:lpstr>Komplementový systém starobylý pilíř imunity  </vt:lpstr>
      <vt:lpstr>Václav Tomášek: Bakteriologie (Vysokoškolské rukověti, řada spisů lékařských , Melantrich, 1938)</vt:lpstr>
      <vt:lpstr>Prezentace aplikace PowerPoint</vt:lpstr>
      <vt:lpstr>Evoluční aspekty komplementového systému                               a hemostázy </vt:lpstr>
      <vt:lpstr>Evoluční aspekty</vt:lpstr>
      <vt:lpstr>Prezentace aplikace PowerPoint</vt:lpstr>
      <vt:lpstr>Komplementový systém  základní složky</vt:lpstr>
      <vt:lpstr>Komplementový systém (regulační proteiny komplementu)</vt:lpstr>
      <vt:lpstr>Komplementový systém (regulační proteiny komplementu)</vt:lpstr>
      <vt:lpstr>Komplementový systém (receptory pro komplement – CR)</vt:lpstr>
      <vt:lpstr>Komplementový systém (receptory pro komplement – CR)</vt:lpstr>
      <vt:lpstr>Komplement jako  imunoreceptor</vt:lpstr>
      <vt:lpstr>Komplement jako  imunoreceptor</vt:lpstr>
      <vt:lpstr>Komplement jako  imunoreceptor</vt:lpstr>
      <vt:lpstr>  Čtvrtá cesta aktivace komplementu?</vt:lpstr>
      <vt:lpstr>Aktivace komplementového systému</vt:lpstr>
      <vt:lpstr>C5a, C3a, C4a: „anafylatoxiny“</vt:lpstr>
      <vt:lpstr>Komplement a angiogenéze</vt:lpstr>
      <vt:lpstr>Komplement komplikuje graviditu</vt:lpstr>
      <vt:lpstr>Komplement v patogenéze chorob </vt:lpstr>
      <vt:lpstr>Vrozené deficience C-systému (Speth C et al, 2008)</vt:lpstr>
      <vt:lpstr>Vrozené deficience C-systému (Speth C et al, 2008)</vt:lpstr>
      <vt:lpstr>Prezentace aplikace PowerPoint</vt:lpstr>
      <vt:lpstr>Ovlivnění aktivity C-systému jako  možnost imunoterapie</vt:lpstr>
      <vt:lpstr>Možnosti ovlivnění komplementové kaskády (Reis ES et al: Clin Immunol 2015)</vt:lpstr>
      <vt:lpstr>      kompliment                       komplementu</vt:lpstr>
      <vt:lpstr>Prezentace aplikace PowerPoint</vt:lpstr>
      <vt:lpstr>Myšlenka, že mikroorganismy, které  jsou všude kolem nás, mají snahu dostat se nám pod kůži  a zničit nás, je stále pevně zakořeněna  i v moderním vědomí.</vt:lpstr>
      <vt:lpstr>Prezentace aplikace PowerPoint</vt:lpstr>
      <vt:lpstr>Bacilonosičství</vt:lpstr>
      <vt:lpstr>Prezentace aplikace PowerPoint</vt:lpstr>
      <vt:lpstr>Prezentace aplikace PowerPoint</vt:lpstr>
      <vt:lpstr>Prezentace aplikace PowerPoint</vt:lpstr>
      <vt:lpstr>Terminologie</vt:lpstr>
      <vt:lpstr>Mikrobiota obsahuje 1014 bakteriálních buněk, tj. 10x více než je buněk, které tvoří naše tělo.  (Jsme tedy z více než 90% „mikrobiální“).</vt:lpstr>
      <vt:lpstr>Prezentace aplikace PowerPoint</vt:lpstr>
      <vt:lpstr>Prezentace aplikace PowerPoint</vt:lpstr>
      <vt:lpstr>Molekulární biologické metody  při studiu mikrobioty</vt:lpstr>
      <vt:lpstr>Prezentace aplikace PowerPoint</vt:lpstr>
      <vt:lpstr>Prezentace aplikace PowerPoint</vt:lpstr>
      <vt:lpstr>Prezentace aplikace PowerPoint</vt:lpstr>
      <vt:lpstr>Prezentace aplikace PowerPoint</vt:lpstr>
      <vt:lpstr>Fyziologická mikrobiota indukuje tvorbu „přirozených protilátek“</vt:lpstr>
      <vt:lpstr>                    „Hygienická“ hypotéza Strachan DP: Hay fever, hygiene, and household size (BMJ 1989; 299: 1259-1260)</vt:lpstr>
      <vt:lpstr>Mikroby a autoimunitní choroby</vt:lpstr>
      <vt:lpstr>Prezentace aplikace PowerPoint</vt:lpstr>
      <vt:lpstr>Mikrobiota a nádory</vt:lpstr>
      <vt:lpstr>Možnosti ovlivnění mikrobioty</vt:lpstr>
      <vt:lpstr>Od Mečnikova k současné koncepci  probiotik</vt:lpstr>
      <vt:lpstr>                    PROBIOTIKA</vt:lpstr>
      <vt:lpstr>PREBIOTIKA</vt:lpstr>
      <vt:lpstr>Transplantace mikrobioty stolice (fecal microbiota transplantation)</vt:lpstr>
      <vt:lpstr>Každý máme svůj vlastní mikrobiální „makeup“</vt:lpstr>
      <vt:lpstr>Prezentace aplikace PowerPoint</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Trendy v imunologii 2019</dc:title>
  <dc:creator>Uživatel systému Windows</dc:creator>
  <cp:lastModifiedBy>Jiří Litzman</cp:lastModifiedBy>
  <cp:revision>9</cp:revision>
  <dcterms:created xsi:type="dcterms:W3CDTF">2019-11-18T08:36:51Z</dcterms:created>
  <dcterms:modified xsi:type="dcterms:W3CDTF">2020-11-23T10:33:23Z</dcterms:modified>
</cp:coreProperties>
</file>