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59" r:id="rId4"/>
    <p:sldId id="260" r:id="rId5"/>
    <p:sldId id="261" r:id="rId6"/>
    <p:sldId id="265" r:id="rId7"/>
    <p:sldId id="267" r:id="rId8"/>
    <p:sldId id="268" r:id="rId9"/>
    <p:sldId id="269" r:id="rId10"/>
    <p:sldId id="270" r:id="rId11"/>
    <p:sldId id="271" r:id="rId12"/>
    <p:sldId id="276" r:id="rId13"/>
    <p:sldId id="409" r:id="rId14"/>
    <p:sldId id="273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4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81" d="100"/>
          <a:sy n="81" d="100"/>
        </p:scale>
        <p:origin x="316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3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7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hyperlink" Target="https://it.muni.cz/sluzby/wifi" TargetMode="External"/><Relationship Id="rId4" Type="http://schemas.openxmlformats.org/officeDocument/2006/relationships/hyperlink" Target="http://www.internetprovsechny.cz/wif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://www.netmetr.cz/" TargetMode="External"/><Relationship Id="rId5" Type="http://schemas.openxmlformats.org/officeDocument/2006/relationships/hyperlink" Target="http://www.dsl.cz/" TargetMode="External"/><Relationship Id="rId4" Type="http://schemas.openxmlformats.org/officeDocument/2006/relationships/hyperlink" Target="http://nastroje.lupa.cz/mereni-rychlost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hyperlink" Target="http://www.ip-adres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 smtClean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</a:t>
            </a:r>
            <a:r>
              <a:rPr lang="cs-CZ" altLang="cs-CZ" smtClean="0">
                <a:latin typeface="Arial" panose="020B0604020202020204" pitchFamily="34" charset="0"/>
              </a:rPr>
              <a:t>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"/>
    </mc:Choice>
    <mc:Fallback xmlns="">
      <p:transition spd="slow" advTm="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s://encrypted-tbn3.gstatic.com/images?q=tbn:ANd9GcRJu0CWWj_8t344La6nhfc8vAnBOw09NSUtMmfPJmEQYR6UTC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4" y="3546475"/>
            <a:ext cx="14557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138" y="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Neveřejné IP adresy</a:t>
            </a:r>
            <a:br>
              <a:rPr lang="cs-CZ" altLang="cs-CZ" sz="3600"/>
            </a:br>
            <a:r>
              <a:rPr lang="cs-CZ" altLang="cs-CZ" sz="2800"/>
              <a:t>192.168.</a:t>
            </a:r>
            <a:r>
              <a:rPr lang="en-US" altLang="cs-CZ" sz="2800"/>
              <a:t>*.*</a:t>
            </a:r>
            <a:endParaRPr lang="cs-CZ" altLang="cs-CZ" sz="2800"/>
          </a:p>
        </p:txBody>
      </p:sp>
      <p:sp>
        <p:nvSpPr>
          <p:cNvPr id="24580" name="computr2"/>
          <p:cNvSpPr>
            <a:spLocks noEditPoints="1" noChangeArrowheads="1"/>
          </p:cNvSpPr>
          <p:nvPr/>
        </p:nvSpPr>
        <p:spPr bwMode="auto">
          <a:xfrm>
            <a:off x="2782889" y="2852738"/>
            <a:ext cx="1201737" cy="850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1" name="Line 29"/>
          <p:cNvSpPr>
            <a:spLocks noChangeShapeType="1"/>
          </p:cNvSpPr>
          <p:nvPr/>
        </p:nvSpPr>
        <p:spPr bwMode="auto">
          <a:xfrm flipH="1">
            <a:off x="5591176" y="3284539"/>
            <a:ext cx="720725" cy="1081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2" name="Line 49"/>
          <p:cNvSpPr>
            <a:spLocks noChangeShapeType="1"/>
          </p:cNvSpPr>
          <p:nvPr/>
        </p:nvSpPr>
        <p:spPr bwMode="auto">
          <a:xfrm flipV="1">
            <a:off x="6978651" y="1989138"/>
            <a:ext cx="2212975" cy="1116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3" name="Text Box 50"/>
          <p:cNvSpPr txBox="1">
            <a:spLocks noChangeArrowheads="1"/>
          </p:cNvSpPr>
          <p:nvPr/>
        </p:nvSpPr>
        <p:spPr bwMode="auto">
          <a:xfrm>
            <a:off x="3394076" y="1844676"/>
            <a:ext cx="17637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WIFI-router </a:t>
            </a:r>
          </a:p>
        </p:txBody>
      </p:sp>
      <p:sp>
        <p:nvSpPr>
          <p:cNvPr id="24584" name="Line 53"/>
          <p:cNvSpPr>
            <a:spLocks noChangeShapeType="1"/>
          </p:cNvSpPr>
          <p:nvPr/>
        </p:nvSpPr>
        <p:spPr bwMode="auto">
          <a:xfrm>
            <a:off x="4525963" y="2349501"/>
            <a:ext cx="849312" cy="20161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5" name="Text Box 54"/>
          <p:cNvSpPr txBox="1">
            <a:spLocks noChangeArrowheads="1"/>
          </p:cNvSpPr>
          <p:nvPr/>
        </p:nvSpPr>
        <p:spPr bwMode="auto">
          <a:xfrm>
            <a:off x="8307388" y="1193800"/>
            <a:ext cx="230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Internet</a:t>
            </a:r>
          </a:p>
        </p:txBody>
      </p:sp>
      <p:sp>
        <p:nvSpPr>
          <p:cNvPr id="24586" name="modem"/>
          <p:cNvSpPr>
            <a:spLocks noEditPoints="1" noChangeArrowheads="1"/>
          </p:cNvSpPr>
          <p:nvPr/>
        </p:nvSpPr>
        <p:spPr bwMode="auto">
          <a:xfrm>
            <a:off x="5808664" y="2636839"/>
            <a:ext cx="1169987" cy="638175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7" name="Text Box 50"/>
          <p:cNvSpPr txBox="1">
            <a:spLocks noChangeArrowheads="1"/>
          </p:cNvSpPr>
          <p:nvPr/>
        </p:nvSpPr>
        <p:spPr bwMode="auto">
          <a:xfrm>
            <a:off x="7248526" y="1844676"/>
            <a:ext cx="11414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Modem</a:t>
            </a:r>
          </a:p>
        </p:txBody>
      </p:sp>
      <p:sp>
        <p:nvSpPr>
          <p:cNvPr id="24588" name="Line 53"/>
          <p:cNvSpPr>
            <a:spLocks noChangeShapeType="1"/>
          </p:cNvSpPr>
          <p:nvPr/>
        </p:nvSpPr>
        <p:spPr bwMode="auto">
          <a:xfrm flipH="1">
            <a:off x="6959601" y="2276476"/>
            <a:ext cx="288925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4589" name="Picture 2" descr="https://encrypted-tbn2.gstatic.com/images?q=tbn:ANd9GcRw8_fdfgzHaNwoURTteSWbVzvFjbD-Kz_eiru8imAAbGRrQBCM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213101"/>
            <a:ext cx="19510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4" descr="https://encrypted-tbn1.gstatic.com/images?q=tbn:ANd9GcRh8xgW9w1-tpzx5oUcqjv82ogoRIMvp43TrqY5aMbMtFjDJyZdt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562475"/>
            <a:ext cx="161131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ovéPole 1"/>
          <p:cNvSpPr txBox="1">
            <a:spLocks noChangeArrowheads="1"/>
          </p:cNvSpPr>
          <p:nvPr/>
        </p:nvSpPr>
        <p:spPr bwMode="auto">
          <a:xfrm>
            <a:off x="5511801" y="5003801"/>
            <a:ext cx="17367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 </a:t>
            </a:r>
            <a:r>
              <a:rPr lang="cs-CZ" altLang="cs-CZ" sz="1800" b="1">
                <a:solidFill>
                  <a:srgbClr val="FF0000"/>
                </a:solidFill>
              </a:rPr>
              <a:t>veřejná</a:t>
            </a:r>
            <a:r>
              <a:rPr lang="cs-CZ" altLang="cs-CZ" sz="1800"/>
              <a:t> 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147.251.26.1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 </a:t>
            </a:r>
            <a:r>
              <a:rPr lang="cs-CZ" altLang="cs-CZ" sz="1800" b="1"/>
              <a:t>neveřejná</a:t>
            </a:r>
            <a:r>
              <a:rPr lang="cs-CZ" altLang="cs-CZ" sz="1800"/>
              <a:t> 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192.168.1.1</a:t>
            </a:r>
          </a:p>
        </p:txBody>
      </p:sp>
      <p:sp>
        <p:nvSpPr>
          <p:cNvPr id="24592" name="TextovéPole 17"/>
          <p:cNvSpPr txBox="1">
            <a:spLocks noChangeArrowheads="1"/>
          </p:cNvSpPr>
          <p:nvPr/>
        </p:nvSpPr>
        <p:spPr bwMode="auto">
          <a:xfrm>
            <a:off x="2808288" y="3881438"/>
            <a:ext cx="1517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192.168.1.2</a:t>
            </a:r>
          </a:p>
        </p:txBody>
      </p:sp>
      <p:sp>
        <p:nvSpPr>
          <p:cNvPr id="24593" name="TextovéPole 18"/>
          <p:cNvSpPr txBox="1">
            <a:spLocks noChangeArrowheads="1"/>
          </p:cNvSpPr>
          <p:nvPr/>
        </p:nvSpPr>
        <p:spPr bwMode="auto">
          <a:xfrm>
            <a:off x="3048000" y="5494338"/>
            <a:ext cx="1519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192.168.1.3</a:t>
            </a:r>
          </a:p>
        </p:txBody>
      </p:sp>
      <p:sp>
        <p:nvSpPr>
          <p:cNvPr id="24594" name="TextovéPole 19"/>
          <p:cNvSpPr txBox="1">
            <a:spLocks noChangeArrowheads="1"/>
          </p:cNvSpPr>
          <p:nvPr/>
        </p:nvSpPr>
        <p:spPr bwMode="auto">
          <a:xfrm>
            <a:off x="8701088" y="4689475"/>
            <a:ext cx="1517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192.168.1.4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9313"/>
      </p:ext>
    </p:extLst>
  </p:cSld>
  <p:clrMapOvr>
    <a:masterClrMapping/>
  </p:clrMapOvr>
  <p:transition spd="slow" advTm="42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Fyzické připojení PC do sítě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95800" y="1676400"/>
            <a:ext cx="6563710" cy="4114800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Kabelová </a:t>
            </a:r>
            <a:r>
              <a:rPr lang="cs-CZ" altLang="cs-CZ" dirty="0" smtClean="0"/>
              <a:t>televize, pevné optické sítě</a:t>
            </a:r>
            <a:endParaRPr lang="cs-CZ" altLang="cs-CZ" dirty="0"/>
          </a:p>
          <a:p>
            <a:pPr lvl="2" eaLnBrk="1" hangingPunct="1"/>
            <a:r>
              <a:rPr lang="cs-CZ" altLang="cs-CZ" dirty="0"/>
              <a:t>Modem</a:t>
            </a:r>
            <a:r>
              <a:rPr lang="en-US" altLang="cs-CZ" dirty="0"/>
              <a:t>, </a:t>
            </a:r>
            <a:r>
              <a:rPr lang="en-US" altLang="cs-CZ" dirty="0" err="1"/>
              <a:t>metalick</a:t>
            </a:r>
            <a:r>
              <a:rPr lang="cs-CZ" altLang="cs-CZ" dirty="0"/>
              <a:t>á síť x optická síť</a:t>
            </a:r>
          </a:p>
          <a:p>
            <a:pPr eaLnBrk="1" hangingPunct="1"/>
            <a:r>
              <a:rPr lang="cs-CZ" altLang="cs-CZ" dirty="0"/>
              <a:t>Telefonní linka</a:t>
            </a:r>
          </a:p>
          <a:p>
            <a:pPr lvl="2" eaLnBrk="1" hangingPunct="1"/>
            <a:r>
              <a:rPr lang="cs-CZ" altLang="cs-CZ" dirty="0"/>
              <a:t>ADSL modem</a:t>
            </a:r>
          </a:p>
          <a:p>
            <a:pPr eaLnBrk="1" hangingPunct="1"/>
            <a:r>
              <a:rPr lang="cs-CZ" altLang="cs-CZ" dirty="0"/>
              <a:t>Mobilní připojení</a:t>
            </a:r>
          </a:p>
          <a:p>
            <a:pPr lvl="2" eaLnBrk="1" hangingPunct="1"/>
            <a:r>
              <a:rPr lang="cs-CZ" altLang="cs-CZ" dirty="0"/>
              <a:t>Modem nebo mobilní telefon</a:t>
            </a:r>
          </a:p>
          <a:p>
            <a:pPr eaLnBrk="1" hangingPunct="1"/>
            <a:r>
              <a:rPr lang="cs-CZ" altLang="cs-CZ" dirty="0"/>
              <a:t>Bezdrátové připojení – WIFI</a:t>
            </a:r>
          </a:p>
          <a:p>
            <a:pPr lvl="2" eaLnBrk="1" hangingPunct="1"/>
            <a:r>
              <a:rPr lang="cs-CZ" altLang="cs-CZ" dirty="0"/>
              <a:t>Speciální zařízení/karta, anténa</a:t>
            </a:r>
          </a:p>
        </p:txBody>
      </p:sp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05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6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7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8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9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0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1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2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3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4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5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6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7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8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9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20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0"/>
    </mc:Choice>
    <mc:Fallback xmlns="">
      <p:transition spd="slow" advTm="28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Kabelová televize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213608" y="1392621"/>
            <a:ext cx="6291262" cy="4114800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V místech dostupnosti kabelové televize</a:t>
            </a:r>
          </a:p>
          <a:p>
            <a:pPr eaLnBrk="1" hangingPunct="1"/>
            <a:r>
              <a:rPr lang="cs-CZ" altLang="cs-CZ" sz="2000" dirty="0"/>
              <a:t>Rychlost až </a:t>
            </a:r>
            <a:r>
              <a:rPr lang="cs-CZ" altLang="cs-CZ" sz="2000" dirty="0" smtClean="0"/>
              <a:t>600 (1000) </a:t>
            </a:r>
            <a:r>
              <a:rPr lang="cs-CZ" altLang="cs-CZ" sz="2000" dirty="0" err="1"/>
              <a:t>Mb</a:t>
            </a:r>
            <a:r>
              <a:rPr lang="cs-CZ" altLang="cs-CZ" sz="2000" dirty="0"/>
              <a:t>/s</a:t>
            </a:r>
          </a:p>
          <a:p>
            <a:pPr eaLnBrk="1" hangingPunct="1"/>
            <a:r>
              <a:rPr lang="cs-CZ" altLang="cs-CZ" sz="2000" dirty="0"/>
              <a:t>Metalické x optické připojení</a:t>
            </a:r>
          </a:p>
          <a:p>
            <a:pPr marL="948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ea typeface="+mn-ea"/>
                <a:cs typeface="+mn-cs"/>
              </a:rPr>
              <a:t>Metalické má výrazně </a:t>
            </a:r>
            <a:r>
              <a:rPr lang="cs-CZ" altLang="cs-CZ" b="1" dirty="0">
                <a:ea typeface="+mn-ea"/>
                <a:cs typeface="+mn-cs"/>
              </a:rPr>
              <a:t>horší </a:t>
            </a:r>
            <a:r>
              <a:rPr lang="cs-CZ" altLang="cs-CZ" b="1" dirty="0" err="1">
                <a:ea typeface="+mn-ea"/>
                <a:cs typeface="+mn-cs"/>
              </a:rPr>
              <a:t>upload</a:t>
            </a:r>
            <a:endParaRPr lang="cs-CZ" altLang="cs-CZ" b="1" dirty="0">
              <a:ea typeface="+mn-ea"/>
              <a:cs typeface="+mn-cs"/>
            </a:endParaRPr>
          </a:p>
          <a:p>
            <a:pPr eaLnBrk="1" hangingPunct="1"/>
            <a:r>
              <a:rPr lang="cs-CZ" altLang="cs-CZ" sz="2000" dirty="0"/>
              <a:t>Speciální modem</a:t>
            </a:r>
          </a:p>
          <a:p>
            <a:r>
              <a:rPr lang="en-US" altLang="cs-CZ" sz="2000" dirty="0"/>
              <a:t>http://www.upc.cz</a:t>
            </a:r>
            <a:endParaRPr lang="cs-CZ" altLang="cs-CZ" sz="2000" dirty="0"/>
          </a:p>
          <a:p>
            <a:r>
              <a:rPr lang="en-US" altLang="cs-CZ" sz="2000" dirty="0"/>
              <a:t>http://</a:t>
            </a:r>
            <a:r>
              <a:rPr lang="cs-CZ" altLang="cs-CZ" sz="2000" dirty="0"/>
              <a:t>www.netbox.cz</a:t>
            </a:r>
            <a:endParaRPr lang="en-US" altLang="cs-CZ" sz="2000" dirty="0"/>
          </a:p>
          <a:p>
            <a:pPr eaLnBrk="1" hangingPunct="1"/>
            <a:r>
              <a:rPr lang="en-US" altLang="cs-CZ" sz="2000" dirty="0"/>
              <a:t>http://www.selfnet.cz</a:t>
            </a:r>
            <a:endParaRPr lang="cs-CZ" altLang="cs-CZ" sz="2000" dirty="0"/>
          </a:p>
          <a:p>
            <a:pPr eaLnBrk="1" hangingPunct="1"/>
            <a:r>
              <a:rPr lang="en-US" altLang="cs-CZ" sz="2000" dirty="0"/>
              <a:t>http://rychlost.cz/pripojeni-internetu/kabelova-tv/</a:t>
            </a:r>
          </a:p>
          <a:p>
            <a:pPr eaLnBrk="1" hangingPunct="1"/>
            <a:endParaRPr lang="cs-CZ" altLang="cs-CZ" sz="2000" dirty="0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25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6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7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8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9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0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1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4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5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7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8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9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40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6"/>
    </mc:Choice>
    <mc:Fallback xmlns="">
      <p:transition spd="slow" advTm="36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D797C0D-2EC0-4C69-A183-500053778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4A5040D-5351-4C4A-897A-FEDAC71E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3600" dirty="0"/>
              <a:t>R</a:t>
            </a:r>
            <a:r>
              <a:rPr lang="cs-CZ" altLang="cs-CZ" sz="3600" dirty="0" err="1"/>
              <a:t>ychlost</a:t>
            </a:r>
            <a:r>
              <a:rPr lang="cs-CZ" altLang="cs-CZ" sz="3600" dirty="0"/>
              <a:t> připojení v pevných optických sítích</a:t>
            </a:r>
            <a:endParaRPr lang="cs-CZ" sz="3600" dirty="0"/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id="{83FA4FC9-1F52-4CE7-BF6A-CA8242DA0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099" y="2102723"/>
            <a:ext cx="1787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Listopad  2020</a:t>
            </a:r>
            <a:endParaRPr lang="cs-CZ" altLang="cs-CZ" sz="1800" b="1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0CF1BAA-F1A9-494C-8468-0EEA4473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099" y="5535454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zdroj: www.dsl.cz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42379"/>
              </p:ext>
            </p:extLst>
          </p:nvPr>
        </p:nvGraphicFramePr>
        <p:xfrm>
          <a:off x="1682255" y="2429288"/>
          <a:ext cx="6633342" cy="3158438"/>
        </p:xfrm>
        <a:graphic>
          <a:graphicData uri="http://schemas.openxmlformats.org/drawingml/2006/table">
            <a:tbl>
              <a:tblPr/>
              <a:tblGrid>
                <a:gridCol w="2211114">
                  <a:extLst>
                    <a:ext uri="{9D8B030D-6E8A-4147-A177-3AD203B41FA5}">
                      <a16:colId xmlns:a16="http://schemas.microsoft.com/office/drawing/2014/main" val="1782849026"/>
                    </a:ext>
                  </a:extLst>
                </a:gridCol>
                <a:gridCol w="2211114">
                  <a:extLst>
                    <a:ext uri="{9D8B030D-6E8A-4147-A177-3AD203B41FA5}">
                      <a16:colId xmlns:a16="http://schemas.microsoft.com/office/drawing/2014/main" val="601670040"/>
                    </a:ext>
                  </a:extLst>
                </a:gridCol>
                <a:gridCol w="2211114">
                  <a:extLst>
                    <a:ext uri="{9D8B030D-6E8A-4147-A177-3AD203B41FA5}">
                      <a16:colId xmlns:a16="http://schemas.microsoft.com/office/drawing/2014/main" val="3372451388"/>
                    </a:ext>
                  </a:extLst>
                </a:gridCol>
              </a:tblGrid>
              <a:tr h="5204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7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669592"/>
                  </a:ext>
                </a:extLst>
              </a:tr>
              <a:tr h="1983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700" b="0">
                          <a:effectLst/>
                          <a:latin typeface="inherit"/>
                        </a:rPr>
                        <a:t>Centrio</a:t>
                      </a:r>
                    </a:p>
                  </a:txBody>
                  <a:tcPr marL="30393" marR="30393" marT="30393" marB="3039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34,08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0 %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864829"/>
                  </a:ext>
                </a:extLst>
              </a:tr>
              <a:tr h="1983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700" b="0">
                          <a:effectLst/>
                          <a:latin typeface="inherit"/>
                        </a:rPr>
                        <a:t>Cesnet</a:t>
                      </a:r>
                    </a:p>
                  </a:txBody>
                  <a:tcPr marL="30393" marR="30393" marT="30393" marB="3039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38,29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850870"/>
                  </a:ext>
                </a:extLst>
              </a:tr>
              <a:tr h="1983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700" b="0">
                          <a:effectLst/>
                          <a:latin typeface="inherit"/>
                        </a:rPr>
                        <a:t>Kabel1</a:t>
                      </a:r>
                    </a:p>
                  </a:txBody>
                  <a:tcPr marL="30393" marR="30393" marT="30393" marB="3039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33,36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17 %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059772"/>
                  </a:ext>
                </a:extLst>
              </a:tr>
              <a:tr h="35939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700" b="0" dirty="0">
                          <a:effectLst/>
                          <a:latin typeface="inherit"/>
                        </a:rPr>
                        <a:t>Netbox.cz</a:t>
                      </a:r>
                    </a:p>
                  </a:txBody>
                  <a:tcPr marL="30393" marR="30393" marT="30393" marB="3039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37,23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153019"/>
                  </a:ext>
                </a:extLst>
              </a:tr>
              <a:tr h="1983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700" b="0">
                          <a:effectLst/>
                          <a:latin typeface="inherit"/>
                        </a:rPr>
                        <a:t>OrbisNet</a:t>
                      </a:r>
                    </a:p>
                  </a:txBody>
                  <a:tcPr marL="30393" marR="30393" marT="30393" marB="3039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10,51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-74 %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871621"/>
                  </a:ext>
                </a:extLst>
              </a:tr>
              <a:tr h="1983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700" b="0">
                          <a:effectLst/>
                          <a:latin typeface="inherit"/>
                        </a:rPr>
                        <a:t>TETAnet</a:t>
                      </a:r>
                    </a:p>
                  </a:txBody>
                  <a:tcPr marL="30393" marR="30393" marT="30393" marB="3039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33,86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0 %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543502"/>
                  </a:ext>
                </a:extLst>
              </a:tr>
              <a:tr h="35939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700" b="0">
                          <a:effectLst/>
                          <a:latin typeface="inherit"/>
                        </a:rPr>
                        <a:t>T-Systems</a:t>
                      </a:r>
                    </a:p>
                  </a:txBody>
                  <a:tcPr marL="30393" marR="30393" marT="30393" marB="3039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33,63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>
                          <a:effectLst/>
                          <a:latin typeface="inherit"/>
                        </a:rPr>
                        <a:t>-5 %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216077"/>
                  </a:ext>
                </a:extLst>
              </a:tr>
              <a:tr h="1983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700" b="0" dirty="0">
                          <a:effectLst/>
                          <a:latin typeface="OpenSans-Bold"/>
                        </a:rPr>
                        <a:t>Celkem</a:t>
                      </a:r>
                      <a:endParaRPr lang="cs-CZ" sz="1700" b="1" dirty="0">
                        <a:effectLst/>
                        <a:latin typeface="inherit"/>
                      </a:endParaRPr>
                    </a:p>
                  </a:txBody>
                  <a:tcPr marL="30393" marR="30393" marT="30393" marB="3039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1">
                          <a:effectLst/>
                          <a:latin typeface="inherit"/>
                        </a:rPr>
                        <a:t>36,29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1" dirty="0">
                          <a:effectLst/>
                          <a:latin typeface="inherit"/>
                        </a:rPr>
                        <a:t>-1 %</a:t>
                      </a:r>
                    </a:p>
                  </a:txBody>
                  <a:tcPr marL="30393" marR="30393" marT="30393" marB="3039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207621"/>
                  </a:ext>
                </a:extLst>
              </a:tr>
            </a:tbl>
          </a:graphicData>
        </a:graphic>
      </p:graphicFrame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6"/>
    </mc:Choice>
    <mc:Fallback xmlns="">
      <p:transition spd="slow" advTm="21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Telefonní linka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5265281" y="1807801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cs-CZ" dirty="0"/>
              <a:t>ADSL ( až </a:t>
            </a:r>
            <a:r>
              <a:rPr lang="en-US" altLang="cs-CZ" dirty="0"/>
              <a:t>16</a:t>
            </a:r>
            <a:r>
              <a:rPr lang="cs-CZ" altLang="cs-CZ" dirty="0"/>
              <a:t> </a:t>
            </a:r>
            <a:r>
              <a:rPr lang="cs-CZ" altLang="cs-CZ" dirty="0" err="1"/>
              <a:t>Mb</a:t>
            </a:r>
            <a:r>
              <a:rPr lang="cs-CZ" altLang="cs-CZ" dirty="0"/>
              <a:t>/s)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VDSL (</a:t>
            </a:r>
            <a:r>
              <a:rPr lang="cs-CZ" altLang="cs-CZ" dirty="0" err="1"/>
              <a:t>teroreticky</a:t>
            </a:r>
            <a:r>
              <a:rPr lang="cs-CZ" altLang="cs-CZ" dirty="0"/>
              <a:t> až </a:t>
            </a:r>
            <a:r>
              <a:rPr lang="cs-CZ" altLang="cs-CZ" sz="2800" dirty="0"/>
              <a:t>100 </a:t>
            </a:r>
            <a:r>
              <a:rPr lang="cs-CZ" altLang="cs-CZ" sz="2800" dirty="0" err="1"/>
              <a:t>Mb</a:t>
            </a:r>
            <a:r>
              <a:rPr lang="cs-CZ" altLang="cs-CZ" sz="2800" dirty="0"/>
              <a:t>/s)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Nabízeno do 1,3 km od ústředny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Každý typ vyžaduje specifický modem</a:t>
            </a: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3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4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5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6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7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8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9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0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1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2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3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4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5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6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7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8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1"/>
    </mc:Choice>
    <mc:Fallback xmlns="">
      <p:transition spd="slow" advTm="28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x</a:t>
            </a:r>
            <a:r>
              <a:rPr lang="cs-CZ" altLang="cs-CZ"/>
              <a:t>DSL připojení - rychlost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29747" name="TextovéPole 1"/>
          <p:cNvSpPr txBox="1">
            <a:spLocks noChangeArrowheads="1"/>
          </p:cNvSpPr>
          <p:nvPr/>
        </p:nvSpPr>
        <p:spPr bwMode="auto">
          <a:xfrm>
            <a:off x="1524001" y="1899339"/>
            <a:ext cx="17235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Listopad 2020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 dirty="0" smtClean="0"/>
              <a:t> </a:t>
            </a:r>
            <a:r>
              <a:rPr lang="en-US" altLang="cs-CZ" sz="1800" b="1" dirty="0"/>
              <a:t>2019</a:t>
            </a:r>
            <a:endParaRPr lang="cs-CZ" altLang="cs-CZ" sz="1800" b="1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366014"/>
              </p:ext>
            </p:extLst>
          </p:nvPr>
        </p:nvGraphicFramePr>
        <p:xfrm>
          <a:off x="1603107" y="2268671"/>
          <a:ext cx="6773052" cy="3383050"/>
        </p:xfrm>
        <a:graphic>
          <a:graphicData uri="http://schemas.openxmlformats.org/drawingml/2006/table">
            <a:tbl>
              <a:tblPr/>
              <a:tblGrid>
                <a:gridCol w="2257684">
                  <a:extLst>
                    <a:ext uri="{9D8B030D-6E8A-4147-A177-3AD203B41FA5}">
                      <a16:colId xmlns:a16="http://schemas.microsoft.com/office/drawing/2014/main" val="820354531"/>
                    </a:ext>
                  </a:extLst>
                </a:gridCol>
                <a:gridCol w="2257684">
                  <a:extLst>
                    <a:ext uri="{9D8B030D-6E8A-4147-A177-3AD203B41FA5}">
                      <a16:colId xmlns:a16="http://schemas.microsoft.com/office/drawing/2014/main" val="1427345829"/>
                    </a:ext>
                  </a:extLst>
                </a:gridCol>
                <a:gridCol w="2257684">
                  <a:extLst>
                    <a:ext uri="{9D8B030D-6E8A-4147-A177-3AD203B41FA5}">
                      <a16:colId xmlns:a16="http://schemas.microsoft.com/office/drawing/2014/main" val="856611561"/>
                    </a:ext>
                  </a:extLst>
                </a:gridCol>
              </a:tblGrid>
              <a:tr h="75951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293395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AVONET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20,13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-13 %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91652"/>
                  </a:ext>
                </a:extLst>
              </a:tr>
              <a:tr h="52448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Český Bezdrát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29,27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8 %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868784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GTS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24,36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1 %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526495"/>
                  </a:ext>
                </a:extLst>
              </a:tr>
              <a:tr h="41679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O2 Czech Republic, a.s.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22,63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72310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22,43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4 %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731539"/>
                  </a:ext>
                </a:extLst>
              </a:tr>
              <a:tr h="52448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23,67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-3 %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44500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OpenSans-Bold"/>
                        </a:rPr>
                        <a:t>Celkem</a:t>
                      </a:r>
                      <a:endParaRPr lang="cs-CZ" sz="1500" b="1">
                        <a:effectLst/>
                        <a:latin typeface="inherit"/>
                      </a:endParaRP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>
                          <a:effectLst/>
                          <a:latin typeface="inherit"/>
                        </a:rPr>
                        <a:t>22,72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dirty="0">
                          <a:effectLst/>
                          <a:latin typeface="inherit"/>
                        </a:rPr>
                        <a:t>4 %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77009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3"/>
    </mc:Choice>
    <mc:Fallback xmlns="">
      <p:transition spd="slow" advTm="1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WiFi-připojení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98786" y="1662552"/>
            <a:ext cx="7060324" cy="4416425"/>
          </a:xfrm>
          <a:noFill/>
        </p:spPr>
        <p:txBody>
          <a:bodyPr/>
          <a:lstStyle/>
          <a:p>
            <a:pPr eaLnBrk="1" hangingPunct="1"/>
            <a:r>
              <a:rPr lang="cs-CZ" altLang="cs-CZ" sz="1800" dirty="0" err="1"/>
              <a:t>Outdoor</a:t>
            </a:r>
            <a:r>
              <a:rPr lang="cs-CZ" altLang="cs-CZ" sz="1800" dirty="0"/>
              <a:t>/</a:t>
            </a:r>
            <a:r>
              <a:rPr lang="cs-CZ" altLang="cs-CZ" sz="1800" dirty="0" err="1"/>
              <a:t>indoor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Komerční/komunitní sítě</a:t>
            </a:r>
          </a:p>
          <a:p>
            <a:pPr eaLnBrk="1" hangingPunct="1"/>
            <a:r>
              <a:rPr lang="cs-CZ" altLang="cs-CZ" sz="1800" dirty="0"/>
              <a:t>Rychlost až </a:t>
            </a:r>
            <a:r>
              <a:rPr lang="cs-CZ" altLang="cs-CZ" sz="1800" dirty="0" smtClean="0"/>
              <a:t>300 </a:t>
            </a:r>
            <a:r>
              <a:rPr lang="cs-CZ" altLang="cs-CZ" sz="1800" dirty="0" err="1" smtClean="0"/>
              <a:t>Mb</a:t>
            </a:r>
            <a:r>
              <a:rPr lang="cs-CZ" altLang="cs-CZ" sz="1800" dirty="0" smtClean="0"/>
              <a:t>/s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Speciální cenově dostupné vybavení</a:t>
            </a:r>
          </a:p>
          <a:p>
            <a:pPr eaLnBrk="1" hangingPunct="1"/>
            <a:r>
              <a:rPr lang="en-US" altLang="cs-CZ" sz="1800" dirty="0" err="1"/>
              <a:t>Riziko</a:t>
            </a:r>
            <a:r>
              <a:rPr lang="en-US" altLang="cs-CZ" sz="1800" dirty="0"/>
              <a:t> </a:t>
            </a:r>
            <a:r>
              <a:rPr lang="en-US" altLang="cs-CZ" sz="1800" dirty="0" err="1"/>
              <a:t>ru</a:t>
            </a:r>
            <a:r>
              <a:rPr lang="cs-CZ" altLang="cs-CZ" sz="1800" dirty="0" err="1"/>
              <a:t>šení</a:t>
            </a:r>
            <a:r>
              <a:rPr lang="cs-CZ" altLang="cs-CZ" sz="1800" dirty="0"/>
              <a:t>, odposlouchávání, neoprávněného připojení</a:t>
            </a:r>
            <a:endParaRPr lang="en-US" altLang="cs-CZ" sz="1800" dirty="0"/>
          </a:p>
          <a:p>
            <a:pPr eaLnBrk="1" hangingPunct="1"/>
            <a:r>
              <a:rPr lang="cs-CZ" altLang="cs-CZ" sz="1800" dirty="0"/>
              <a:t>Přístupový bod /Access  point/ hot spot</a:t>
            </a:r>
          </a:p>
          <a:p>
            <a:r>
              <a:rPr lang="cs-CZ" altLang="cs-CZ" sz="1800" dirty="0">
                <a:hlinkClick r:id="rId4"/>
              </a:rPr>
              <a:t>http://www.internetprovsechny.cz/wifi/</a:t>
            </a:r>
            <a:endParaRPr lang="cs-CZ" altLang="cs-CZ" sz="1800" dirty="0"/>
          </a:p>
          <a:p>
            <a:r>
              <a:rPr lang="cs-CZ" altLang="cs-CZ" sz="1800" dirty="0">
                <a:hlinkClick r:id="rId5"/>
              </a:rPr>
              <a:t>https://it.muni.cz/sluzby/wifi</a:t>
            </a:r>
            <a:endParaRPr lang="cs-CZ" altLang="cs-CZ" sz="1800" dirty="0"/>
          </a:p>
          <a:p>
            <a:pPr lvl="1"/>
            <a:r>
              <a:rPr lang="en-US" altLang="cs-CZ" sz="1600" dirty="0" err="1"/>
              <a:t>Eduroam</a:t>
            </a:r>
            <a:endParaRPr lang="cs-CZ" altLang="cs-CZ" sz="16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57"/>
    </mc:Choice>
    <mc:Fallback xmlns="">
      <p:transition spd="slow" advTm="92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Wi-Fi připojení - rychlost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32772" name="TextovéPole 1"/>
          <p:cNvSpPr txBox="1">
            <a:spLocks noChangeArrowheads="1"/>
          </p:cNvSpPr>
          <p:nvPr/>
        </p:nvSpPr>
        <p:spPr bwMode="auto">
          <a:xfrm>
            <a:off x="4583113" y="1096964"/>
            <a:ext cx="32993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2000" b="1" dirty="0"/>
              <a:t>V </a:t>
            </a:r>
            <a:r>
              <a:rPr lang="en-US" altLang="cs-CZ" sz="2000" b="1" dirty="0" err="1"/>
              <a:t>ro</a:t>
            </a:r>
            <a:r>
              <a:rPr lang="cs-CZ" altLang="cs-CZ" sz="2000" b="1" dirty="0"/>
              <a:t>zmezí 5 – 21 </a:t>
            </a:r>
            <a:r>
              <a:rPr lang="cs-CZ" altLang="cs-CZ" sz="2000" b="1" dirty="0" err="1"/>
              <a:t>Mb</a:t>
            </a:r>
            <a:r>
              <a:rPr lang="en-US" altLang="cs-CZ" sz="2000" b="1" dirty="0"/>
              <a:t>/s </a:t>
            </a:r>
            <a:endParaRPr lang="cs-CZ" altLang="cs-CZ" sz="2000" b="1" dirty="0"/>
          </a:p>
          <a:p>
            <a:pPr>
              <a:spcBef>
                <a:spcPct val="0"/>
              </a:spcBef>
            </a:pPr>
            <a:r>
              <a:rPr lang="cs-CZ" altLang="cs-CZ" sz="2000" b="1" dirty="0"/>
              <a:t>P</a:t>
            </a:r>
            <a:r>
              <a:rPr lang="en-US" altLang="cs-CZ" sz="2000" b="1" dirty="0"/>
              <a:t>r</a:t>
            </a:r>
            <a:r>
              <a:rPr lang="cs-CZ" altLang="cs-CZ" sz="2000" b="1" dirty="0" err="1"/>
              <a:t>ůměr</a:t>
            </a:r>
            <a:r>
              <a:rPr lang="en-US" altLang="cs-CZ" sz="2000" b="1" dirty="0"/>
              <a:t> </a:t>
            </a:r>
            <a:r>
              <a:rPr lang="en-US" altLang="cs-CZ" sz="2000" b="1" dirty="0" err="1"/>
              <a:t>kolem</a:t>
            </a:r>
            <a:r>
              <a:rPr lang="en-US" altLang="cs-CZ" sz="2000" b="1" dirty="0"/>
              <a:t> 20</a:t>
            </a:r>
            <a:r>
              <a:rPr lang="cs-CZ" altLang="cs-CZ" sz="2000" b="1" dirty="0"/>
              <a:t> </a:t>
            </a:r>
            <a:r>
              <a:rPr lang="en-US" altLang="cs-CZ" sz="2000" b="1" dirty="0"/>
              <a:t>Mb/s</a:t>
            </a:r>
            <a:endParaRPr lang="cs-CZ" altLang="cs-CZ" sz="2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836" y="1991053"/>
            <a:ext cx="5698578" cy="402953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6"/>
    </mc:Choice>
    <mc:Fallback xmlns="">
      <p:transition spd="slow" advTm="21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Mobilní připojení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95800" y="1676401"/>
            <a:ext cx="6019800" cy="4632325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GPRS ( až 128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/s) </a:t>
            </a:r>
          </a:p>
          <a:p>
            <a:pPr eaLnBrk="1" hangingPunct="1"/>
            <a:r>
              <a:rPr lang="cs-CZ" altLang="cs-CZ" sz="2000" dirty="0"/>
              <a:t>2G - EDGE ( až 512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/s)</a:t>
            </a:r>
          </a:p>
          <a:p>
            <a:pPr eaLnBrk="1" hangingPunct="1"/>
            <a:r>
              <a:rPr lang="en-US" altLang="cs-CZ" sz="2000" dirty="0"/>
              <a:t>3G</a:t>
            </a:r>
            <a:r>
              <a:rPr lang="cs-CZ" altLang="cs-CZ" sz="2000" dirty="0"/>
              <a:t> </a:t>
            </a:r>
            <a:r>
              <a:rPr lang="en-US" altLang="cs-CZ" sz="2000" dirty="0"/>
              <a:t>-</a:t>
            </a:r>
            <a:r>
              <a:rPr lang="cs-CZ" altLang="cs-CZ" sz="2000" dirty="0"/>
              <a:t> UMTS/HSDPA  (</a:t>
            </a:r>
            <a:r>
              <a:rPr lang="en-US" altLang="cs-CZ" sz="2000" dirty="0"/>
              <a:t>1024</a:t>
            </a:r>
            <a:r>
              <a:rPr lang="cs-CZ" altLang="cs-CZ" sz="2000" dirty="0"/>
              <a:t>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 a více)</a:t>
            </a:r>
          </a:p>
          <a:p>
            <a:pPr eaLnBrk="1" hangingPunct="1"/>
            <a:r>
              <a:rPr lang="cs-CZ" altLang="cs-CZ" sz="2000" b="1" dirty="0"/>
              <a:t>4G - </a:t>
            </a:r>
            <a:r>
              <a:rPr lang="en-US" altLang="cs-CZ" sz="2000" b="1" dirty="0"/>
              <a:t>LTE (80 Mb/s a v</a:t>
            </a:r>
            <a:r>
              <a:rPr lang="cs-CZ" altLang="cs-CZ" sz="2000" b="1" dirty="0" err="1"/>
              <a:t>íce</a:t>
            </a:r>
            <a:r>
              <a:rPr lang="cs-CZ" altLang="cs-CZ" sz="2000" b="1" dirty="0"/>
              <a:t>)</a:t>
            </a:r>
          </a:p>
          <a:p>
            <a:pPr lvl="1" eaLnBrk="1" hangingPunct="1"/>
            <a:r>
              <a:rPr lang="cs-CZ" altLang="cs-CZ" sz="1600" b="1" dirty="0"/>
              <a:t>Větší pokrytí než 3G</a:t>
            </a:r>
          </a:p>
          <a:p>
            <a:pPr lvl="1" eaLnBrk="1" hangingPunct="1"/>
            <a:r>
              <a:rPr lang="cs-CZ" altLang="cs-CZ" sz="1600" dirty="0"/>
              <a:t>Novější </a:t>
            </a:r>
            <a:r>
              <a:rPr lang="cs-CZ" altLang="cs-CZ" sz="1600" dirty="0" err="1"/>
              <a:t>smartphony</a:t>
            </a:r>
            <a:r>
              <a:rPr lang="cs-CZ" altLang="cs-CZ" sz="1600" dirty="0"/>
              <a:t> a </a:t>
            </a:r>
            <a:r>
              <a:rPr lang="cs-CZ" altLang="cs-CZ" sz="1600" dirty="0" smtClean="0"/>
              <a:t>modemy</a:t>
            </a:r>
          </a:p>
          <a:p>
            <a:r>
              <a:rPr lang="cs-CZ" altLang="cs-CZ" sz="2000" dirty="0"/>
              <a:t>5G sítě (až </a:t>
            </a:r>
            <a:r>
              <a:rPr lang="cs-CZ" altLang="cs-CZ" sz="2000" dirty="0" err="1"/>
              <a:t>Gb</a:t>
            </a:r>
            <a:r>
              <a:rPr lang="cs-CZ" altLang="cs-CZ" sz="2000" dirty="0"/>
              <a:t>/s)</a:t>
            </a:r>
          </a:p>
          <a:p>
            <a:pPr lvl="1"/>
            <a:r>
              <a:rPr lang="cs-CZ" altLang="cs-CZ" sz="1600" dirty="0"/>
              <a:t>v</a:t>
            </a:r>
            <a:r>
              <a:rPr lang="cs-CZ" altLang="cs-CZ" sz="1600" dirty="0" smtClean="0"/>
              <a:t>e výstavbě</a:t>
            </a:r>
            <a:endParaRPr lang="cs-CZ" altLang="cs-CZ" sz="1600" dirty="0"/>
          </a:p>
          <a:p>
            <a:pPr lvl="1" eaLnBrk="1" hangingPunct="1">
              <a:buFontTx/>
              <a:buNone/>
            </a:pPr>
            <a:endParaRPr lang="cs-CZ" altLang="cs-CZ" sz="1800" dirty="0"/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797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8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9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0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1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2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3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6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7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8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9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10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1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12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3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54"/>
    </mc:Choice>
    <mc:Fallback xmlns="">
      <p:transition spd="slow" advTm="10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Mobilní připojení - rychlost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34888" name="TextovéPole 1"/>
          <p:cNvSpPr txBox="1">
            <a:spLocks noChangeArrowheads="1"/>
          </p:cNvSpPr>
          <p:nvPr/>
        </p:nvSpPr>
        <p:spPr bwMode="auto">
          <a:xfrm>
            <a:off x="1181099" y="1524864"/>
            <a:ext cx="1723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Listopad 2020</a:t>
            </a:r>
            <a:endParaRPr lang="cs-CZ" altLang="cs-CZ" sz="1800" b="1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144932"/>
              </p:ext>
            </p:extLst>
          </p:nvPr>
        </p:nvGraphicFramePr>
        <p:xfrm>
          <a:off x="1271751" y="1897688"/>
          <a:ext cx="7237424" cy="3970259"/>
        </p:xfrm>
        <a:graphic>
          <a:graphicData uri="http://schemas.openxmlformats.org/drawingml/2006/table">
            <a:tbl>
              <a:tblPr/>
              <a:tblGrid>
                <a:gridCol w="1809356">
                  <a:extLst>
                    <a:ext uri="{9D8B030D-6E8A-4147-A177-3AD203B41FA5}">
                      <a16:colId xmlns:a16="http://schemas.microsoft.com/office/drawing/2014/main" val="307720248"/>
                    </a:ext>
                  </a:extLst>
                </a:gridCol>
                <a:gridCol w="1809356">
                  <a:extLst>
                    <a:ext uri="{9D8B030D-6E8A-4147-A177-3AD203B41FA5}">
                      <a16:colId xmlns:a16="http://schemas.microsoft.com/office/drawing/2014/main" val="912327011"/>
                    </a:ext>
                  </a:extLst>
                </a:gridCol>
                <a:gridCol w="1809356">
                  <a:extLst>
                    <a:ext uri="{9D8B030D-6E8A-4147-A177-3AD203B41FA5}">
                      <a16:colId xmlns:a16="http://schemas.microsoft.com/office/drawing/2014/main" val="1373191493"/>
                    </a:ext>
                  </a:extLst>
                </a:gridCol>
                <a:gridCol w="1809356">
                  <a:extLst>
                    <a:ext uri="{9D8B030D-6E8A-4147-A177-3AD203B41FA5}">
                      <a16:colId xmlns:a16="http://schemas.microsoft.com/office/drawing/2014/main" val="3994528010"/>
                    </a:ext>
                  </a:extLst>
                </a:gridCol>
              </a:tblGrid>
              <a:tr h="63004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Technologie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492883"/>
                  </a:ext>
                </a:extLst>
              </a:tr>
              <a:tr h="24010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2566" marR="22566" marT="22566" marB="22566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30,25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-3 %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899883"/>
                  </a:ext>
                </a:extLst>
              </a:tr>
              <a:tr h="4350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2566" marR="22566" marT="22566" marB="22566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43,44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-9 %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821067"/>
                  </a:ext>
                </a:extLst>
              </a:tr>
              <a:tr h="4350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2566" marR="22566" marT="22566" marB="22566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46,04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25 %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588305"/>
                  </a:ext>
                </a:extLst>
              </a:tr>
              <a:tr h="24010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2566" marR="22566" marT="22566" marB="22566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6,42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40 %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208622"/>
                  </a:ext>
                </a:extLst>
              </a:tr>
              <a:tr h="4350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2566" marR="22566" marT="22566" marB="22566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4,86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-26 %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600046"/>
                  </a:ext>
                </a:extLst>
              </a:tr>
              <a:tr h="4350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2566" marR="22566" marT="22566" marB="22566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5,68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76 %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068345"/>
                  </a:ext>
                </a:extLst>
              </a:tr>
              <a:tr h="24010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2566" marR="22566" marT="22566" marB="22566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0,09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16 %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320077"/>
                  </a:ext>
                </a:extLst>
              </a:tr>
              <a:tr h="4350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2566" marR="22566" marT="22566" marB="22566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0,12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60 %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144984"/>
                  </a:ext>
                </a:extLst>
              </a:tr>
              <a:tr h="4350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2566" marR="22566" marT="22566" marB="22566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>
                          <a:effectLst/>
                          <a:latin typeface="inherit"/>
                        </a:rPr>
                        <a:t>0,10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dirty="0">
                          <a:effectLst/>
                          <a:latin typeface="inherit"/>
                        </a:rPr>
                        <a:t>145 %</a:t>
                      </a:r>
                    </a:p>
                  </a:txBody>
                  <a:tcPr marL="22566" marR="22566" marT="22566" marB="2256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918236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6"/>
    </mc:Choice>
    <mc:Fallback xmlns="">
      <p:transition spd="slow" advTm="17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</a:t>
            </a:r>
            <a:r>
              <a:rPr lang="cs-CZ" altLang="cs-CZ" sz="2400" dirty="0" smtClean="0"/>
              <a:t>is.muni.cz</a:t>
            </a:r>
            <a:endParaRPr lang="en-US" altLang="cs-CZ" sz="2400" dirty="0" smtClean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en-US" altLang="cs-CZ" sz="2400" dirty="0" smtClean="0"/>
              <a:t>Se</a:t>
            </a:r>
            <a:r>
              <a:rPr lang="cs-CZ" altLang="cs-CZ" sz="2400" dirty="0" err="1" smtClean="0"/>
              <a:t>známení</a:t>
            </a:r>
            <a:r>
              <a:rPr lang="cs-CZ" altLang="cs-CZ" sz="2400" dirty="0" smtClean="0"/>
              <a:t> s obsahem jednotlivých dílčích prezentací</a:t>
            </a:r>
            <a:endParaRPr lang="cs-CZ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 smtClean="0"/>
              <a:t> </a:t>
            </a:r>
            <a:r>
              <a:rPr lang="cs-CZ" altLang="cs-CZ" sz="2400" dirty="0" smtClean="0"/>
              <a:t>Zvládnutí </a:t>
            </a:r>
            <a:r>
              <a:rPr lang="cs-CZ" altLang="cs-CZ" sz="2400" dirty="0"/>
              <a:t>elektronického testu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04"/>
    </mc:Choice>
    <mc:Fallback xmlns="">
      <p:transition spd="slow" advTm="4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Rychlost připojení přes GSM</a:t>
            </a:r>
          </a:p>
        </p:txBody>
      </p:sp>
      <p:sp>
        <p:nvSpPr>
          <p:cNvPr id="100355" name="Zástupný symbol pro obsah 2"/>
          <p:cNvSpPr>
            <a:spLocks noGrp="1"/>
          </p:cNvSpPr>
          <p:nvPr>
            <p:ph idx="1"/>
          </p:nvPr>
        </p:nvSpPr>
        <p:spPr>
          <a:xfrm>
            <a:off x="1992313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Mnoho termínů a zkratek – GPRS, EDGE, UMTS, HSPA, HSPA+, HSDPA, HSUPA, WCDMA, 3G, 4G, LTE….</a:t>
            </a:r>
          </a:p>
        </p:txBody>
      </p:sp>
      <p:pic>
        <p:nvPicPr>
          <p:cNvPr id="100356" name="Picture 2" descr="http://tasel.files.wordpress.com/2012/03/all-network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2862264"/>
            <a:ext cx="74231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ovéPole 3"/>
          <p:cNvSpPr txBox="1">
            <a:spLocks noChangeArrowheads="1"/>
          </p:cNvSpPr>
          <p:nvPr/>
        </p:nvSpPr>
        <p:spPr bwMode="auto">
          <a:xfrm>
            <a:off x="2927351" y="6361113"/>
            <a:ext cx="18764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/>
              <a:t>Zdroj: tasel.wordpress.com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5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6"/>
    </mc:Choice>
    <mc:Fallback xmlns="">
      <p:transition spd="slow" advTm="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LTE pokrytí</a:t>
            </a:r>
          </a:p>
        </p:txBody>
      </p:sp>
      <p:sp>
        <p:nvSpPr>
          <p:cNvPr id="35843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sz="2400" dirty="0" smtClean="0"/>
              <a:t> Stránky </a:t>
            </a:r>
            <a:r>
              <a:rPr lang="cs-CZ" altLang="cs-CZ" sz="2400" dirty="0"/>
              <a:t>poskytovatelů </a:t>
            </a:r>
            <a:r>
              <a:rPr lang="cs-CZ" altLang="cs-CZ" sz="2400" dirty="0" smtClean="0"/>
              <a:t>nebo</a:t>
            </a:r>
            <a:br>
              <a:rPr lang="cs-CZ" altLang="cs-CZ" sz="2400" dirty="0" smtClean="0"/>
            </a:br>
            <a:endParaRPr lang="cs-CZ" altLang="cs-CZ" sz="2400" dirty="0"/>
          </a:p>
          <a:p>
            <a:pPr lvl="1"/>
            <a:r>
              <a:rPr lang="cs-CZ" altLang="cs-CZ" sz="2400" dirty="0"/>
              <a:t> http://lte.ctu.cz/pokryti/</a:t>
            </a:r>
          </a:p>
          <a:p>
            <a:pPr lvl="2"/>
            <a:r>
              <a:rPr lang="cs-CZ" altLang="cs-CZ" sz="1900" dirty="0"/>
              <a:t> </a:t>
            </a:r>
            <a:r>
              <a:rPr lang="cs-CZ" altLang="cs-CZ" sz="1900" dirty="0" smtClean="0"/>
              <a:t>Pro </a:t>
            </a:r>
            <a:r>
              <a:rPr lang="cs-CZ" altLang="cs-CZ" sz="1900" dirty="0"/>
              <a:t>všechny operátory</a:t>
            </a:r>
          </a:p>
          <a:p>
            <a:pPr marL="324000" lvl="1" indent="0">
              <a:buNone/>
            </a:pPr>
            <a:endParaRPr lang="cs-CZ" altLang="cs-CZ" sz="2400" dirty="0"/>
          </a:p>
          <a:p>
            <a:pPr lvl="1"/>
            <a:r>
              <a:rPr lang="cs-CZ" altLang="cs-CZ" sz="2400" dirty="0"/>
              <a:t>LTE pásma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sz="1600" dirty="0"/>
              <a:t> LTE-800 = základní pro ČR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00"/>
    </mc:Choice>
    <mc:Fallback xmlns="">
      <p:transition spd="slow" advTm="2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Výběr připojení k internetu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07" y="1439754"/>
            <a:ext cx="10753200" cy="4139998"/>
          </a:xfrm>
        </p:spPr>
        <p:txBody>
          <a:bodyPr/>
          <a:lstStyle/>
          <a:p>
            <a:pPr eaLnBrk="1" hangingPunct="1"/>
            <a:r>
              <a:rPr lang="en-US" altLang="cs-CZ" sz="2000" dirty="0" err="1"/>
              <a:t>Zp</a:t>
            </a:r>
            <a:r>
              <a:rPr lang="cs-CZ" altLang="cs-CZ" sz="2000" dirty="0" err="1"/>
              <a:t>ůsob</a:t>
            </a:r>
            <a:r>
              <a:rPr lang="cs-CZ" altLang="cs-CZ" sz="2000" dirty="0"/>
              <a:t> použití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pevn</a:t>
            </a:r>
            <a:r>
              <a:rPr lang="cs-CZ" altLang="cs-CZ" sz="2000" dirty="0"/>
              <a:t>é</a:t>
            </a:r>
            <a:r>
              <a:rPr lang="en-US" altLang="cs-CZ" sz="2000" dirty="0"/>
              <a:t> PC</a:t>
            </a:r>
            <a:r>
              <a:rPr lang="cs-CZ" altLang="cs-CZ" sz="2000" dirty="0"/>
              <a:t> x</a:t>
            </a:r>
            <a:r>
              <a:rPr lang="en-US" altLang="cs-CZ" sz="2000" dirty="0"/>
              <a:t> notebook</a:t>
            </a:r>
          </a:p>
          <a:p>
            <a:pPr eaLnBrk="1" hangingPunct="1"/>
            <a:r>
              <a:rPr lang="en-US" altLang="cs-CZ" sz="2000" dirty="0" err="1"/>
              <a:t>Dostupnost</a:t>
            </a:r>
            <a:r>
              <a:rPr lang="cs-CZ" altLang="cs-CZ" sz="2000" dirty="0"/>
              <a:t> v daných lokalitách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pokryt</a:t>
            </a:r>
            <a:r>
              <a:rPr lang="cs-CZ" altLang="cs-CZ" sz="2000" dirty="0"/>
              <a:t>í</a:t>
            </a:r>
            <a:endParaRPr lang="en-US" altLang="cs-CZ" sz="2000" dirty="0"/>
          </a:p>
          <a:p>
            <a:pPr eaLnBrk="1" hangingPunct="1"/>
            <a:r>
              <a:rPr lang="cs-CZ" altLang="cs-CZ" sz="2000" dirty="0"/>
              <a:t>Rychlost, většinou v </a:t>
            </a:r>
            <a:r>
              <a:rPr lang="cs-CZ" altLang="cs-CZ" sz="2000" dirty="0" err="1"/>
              <a:t>M</a:t>
            </a:r>
            <a:r>
              <a:rPr lang="cs-CZ" altLang="cs-CZ" sz="2000" dirty="0" err="1">
                <a:solidFill>
                  <a:srgbClr val="FF0000"/>
                </a:solidFill>
              </a:rPr>
              <a:t>b</a:t>
            </a:r>
            <a:r>
              <a:rPr lang="cs-CZ" altLang="cs-CZ" sz="2000" dirty="0"/>
              <a:t>/s</a:t>
            </a:r>
          </a:p>
          <a:p>
            <a:pPr lvl="1" eaLnBrk="1" hangingPunct="1"/>
            <a:r>
              <a:rPr lang="cs-CZ" altLang="cs-CZ" sz="1800" dirty="0"/>
              <a:t>symetrické x </a:t>
            </a:r>
            <a:r>
              <a:rPr lang="cs-CZ" altLang="cs-CZ" sz="1800" b="1" dirty="0"/>
              <a:t>asymetrické</a:t>
            </a:r>
            <a:r>
              <a:rPr lang="cs-CZ" altLang="cs-CZ" sz="1800" dirty="0"/>
              <a:t> </a:t>
            </a:r>
            <a:r>
              <a:rPr lang="en-US" altLang="cs-CZ" sz="1800" dirty="0"/>
              <a:t>(</a:t>
            </a:r>
            <a:r>
              <a:rPr lang="cs-CZ" altLang="cs-CZ" sz="1800" dirty="0" err="1"/>
              <a:t>download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upload</a:t>
            </a:r>
            <a:r>
              <a:rPr lang="en-US" altLang="cs-CZ" sz="1800" dirty="0"/>
              <a:t>)</a:t>
            </a:r>
            <a:endParaRPr lang="cs-CZ" altLang="cs-CZ" sz="1800" dirty="0"/>
          </a:p>
          <a:p>
            <a:pPr lvl="1" eaLnBrk="1" hangingPunct="1"/>
            <a:r>
              <a:rPr lang="en-US" altLang="cs-CZ" sz="1800" dirty="0"/>
              <a:t>(</a:t>
            </a:r>
            <a:r>
              <a:rPr lang="cs-CZ" altLang="cs-CZ" sz="1800" dirty="0"/>
              <a:t>např.: </a:t>
            </a:r>
            <a:r>
              <a:rPr lang="en-US" altLang="cs-CZ" sz="1800" dirty="0"/>
              <a:t>20/</a:t>
            </a:r>
            <a:r>
              <a:rPr lang="cs-CZ" altLang="cs-CZ" sz="1800" dirty="0"/>
              <a:t>2 </a:t>
            </a:r>
            <a:r>
              <a:rPr lang="cs-CZ" altLang="cs-CZ" sz="1800" dirty="0" err="1"/>
              <a:t>Mb</a:t>
            </a:r>
            <a:r>
              <a:rPr lang="cs-CZ" altLang="cs-CZ" sz="1800" dirty="0"/>
              <a:t>/s</a:t>
            </a:r>
            <a:r>
              <a:rPr lang="en-US" altLang="cs-CZ" sz="1800" dirty="0"/>
              <a:t>)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Skutečnou rychlost ověřit v praxi</a:t>
            </a:r>
          </a:p>
          <a:p>
            <a:pPr eaLnBrk="1" hangingPunct="1"/>
            <a:r>
              <a:rPr lang="cs-CZ" altLang="cs-CZ" sz="2000" dirty="0"/>
              <a:t>Fair user </a:t>
            </a:r>
            <a:r>
              <a:rPr lang="cs-CZ" altLang="cs-CZ" sz="2000" dirty="0" err="1"/>
              <a:t>policy</a:t>
            </a:r>
            <a:r>
              <a:rPr lang="cs-CZ" altLang="cs-CZ" sz="2000" dirty="0"/>
              <a:t> </a:t>
            </a:r>
            <a:r>
              <a:rPr lang="en-US" altLang="cs-CZ" sz="2000" dirty="0"/>
              <a:t>(</a:t>
            </a:r>
            <a:r>
              <a:rPr lang="cs-CZ" altLang="cs-CZ" sz="2000" dirty="0"/>
              <a:t>FUP</a:t>
            </a:r>
            <a:r>
              <a:rPr lang="en-US" altLang="cs-CZ" sz="2000" dirty="0"/>
              <a:t>)</a:t>
            </a:r>
            <a:r>
              <a:rPr lang="cs-CZ" altLang="cs-CZ" sz="2000" dirty="0"/>
              <a:t> – omezení rychlosti po přenesení určitého množství dat</a:t>
            </a:r>
            <a:endParaRPr lang="en-US" altLang="cs-CZ" sz="2000" dirty="0"/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>
                <a:latin typeface="Times New Roman" panose="02020603050405020304" pitchFamily="18" charset="0"/>
              </a:rPr>
              <a:t>Aktuální </a:t>
            </a:r>
            <a:r>
              <a:rPr lang="cs-CZ" altLang="cs-CZ" sz="2000" dirty="0">
                <a:latin typeface="Times New Roman" panose="02020603050405020304" pitchFamily="18" charset="0"/>
              </a:rPr>
              <a:t>rychlost mezi dvěma počítači lze orientačně změřit pomocí </a:t>
            </a:r>
            <a:r>
              <a:rPr lang="cs-CZ" altLang="cs-CZ" sz="2000" dirty="0" err="1">
                <a:latin typeface="Times New Roman" panose="02020603050405020304" pitchFamily="18" charset="0"/>
              </a:rPr>
              <a:t>speedmetrů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>
                <a:latin typeface="Times New Roman" panose="02020603050405020304" pitchFamily="18" charset="0"/>
              </a:rPr>
              <a:t>Např.: </a:t>
            </a:r>
            <a:r>
              <a:rPr lang="cs-CZ" altLang="cs-CZ" sz="2000" dirty="0" smtClean="0">
                <a:latin typeface="Times New Roman" panose="02020603050405020304" pitchFamily="18" charset="0"/>
                <a:hlinkClick r:id="rId4"/>
              </a:rPr>
              <a:t>http://nastroje.lupa.cz/</a:t>
            </a:r>
            <a:r>
              <a:rPr lang="cs-CZ" altLang="cs-CZ" sz="2000" dirty="0" err="1" smtClean="0">
                <a:latin typeface="Times New Roman" panose="02020603050405020304" pitchFamily="18" charset="0"/>
                <a:hlinkClick r:id="rId4"/>
              </a:rPr>
              <a:t>mereni</a:t>
            </a:r>
            <a:r>
              <a:rPr lang="cs-CZ" altLang="cs-CZ" sz="2000" dirty="0" smtClean="0">
                <a:latin typeface="Times New Roman" panose="02020603050405020304" pitchFamily="18" charset="0"/>
                <a:hlinkClick r:id="rId4"/>
              </a:rPr>
              <a:t>-rychlosti/</a:t>
            </a:r>
            <a:r>
              <a:rPr lang="cs-CZ" altLang="cs-CZ" sz="2000" dirty="0" smtClean="0">
                <a:latin typeface="Times New Roman" panose="02020603050405020304" pitchFamily="18" charset="0"/>
              </a:rPr>
              <a:t>, </a:t>
            </a:r>
            <a:r>
              <a:rPr lang="cs-CZ" altLang="cs-CZ" sz="2000" dirty="0" smtClean="0">
                <a:latin typeface="Times New Roman" panose="02020603050405020304" pitchFamily="18" charset="0"/>
                <a:hlinkClick r:id="rId5"/>
              </a:rPr>
              <a:t>www.dsl.cz</a:t>
            </a:r>
            <a:r>
              <a:rPr lang="cs-CZ" altLang="cs-CZ" sz="2000" dirty="0" smtClean="0">
                <a:latin typeface="Times New Roman" panose="02020603050405020304" pitchFamily="18" charset="0"/>
              </a:rPr>
              <a:t>, </a:t>
            </a:r>
            <a:r>
              <a:rPr lang="cs-CZ" altLang="cs-CZ" sz="2000" dirty="0">
                <a:latin typeface="Times New Roman" panose="02020603050405020304" pitchFamily="18" charset="0"/>
                <a:hlinkClick r:id="rId6"/>
              </a:rPr>
              <a:t>www.netmetr.cz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/>
              <a:t>Od 1.1.2021 vstoupilo v platnost novelizované všeobecné oprávnění VO-S/1/08.2020–9 ČTÚ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/>
              <a:t> - povinnost poskytovatelů uvádět kromě maximální i realistickou běžnou rychlost</a:t>
            </a:r>
          </a:p>
          <a:p>
            <a:pPr>
              <a:spcBef>
                <a:spcPct val="0"/>
              </a:spcBef>
              <a:buNone/>
            </a:pPr>
            <a:endParaRPr lang="cs-CZ" altLang="cs-CZ" sz="2000" dirty="0" smtClean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 eaLnBrk="1" hangingPunct="1"/>
            <a:endParaRPr lang="en-US" altLang="cs-CZ" sz="2000" dirty="0"/>
          </a:p>
          <a:p>
            <a:pPr eaLnBrk="1" hangingPunct="1"/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29"/>
    </mc:Choice>
    <mc:Fallback xmlns="">
      <p:transition spd="slow" advTm="15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b="1" dirty="0">
                <a:solidFill>
                  <a:srgbClr val="FF0000"/>
                </a:solidFill>
              </a:rPr>
              <a:t>P</a:t>
            </a:r>
            <a:r>
              <a:rPr lang="cs-CZ" altLang="cs-CZ" sz="1400" b="1" dirty="0" err="1">
                <a:solidFill>
                  <a:srgbClr val="FF0000"/>
                </a:solidFill>
              </a:rPr>
              <a:t>řipojení</a:t>
            </a:r>
            <a:r>
              <a:rPr lang="cs-CZ" altLang="cs-CZ" sz="1400" b="1" dirty="0">
                <a:solidFill>
                  <a:srgbClr val="FF0000"/>
                </a:solidFill>
              </a:rPr>
              <a:t> k </a:t>
            </a:r>
            <a:r>
              <a:rPr lang="cs-CZ" altLang="cs-CZ" sz="1400" b="1" dirty="0" smtClean="0">
                <a:solidFill>
                  <a:srgbClr val="FF0000"/>
                </a:solidFill>
              </a:rPr>
              <a:t>počítačové síti</a:t>
            </a:r>
            <a:endParaRPr lang="cs-CZ" altLang="cs-CZ" sz="1400" b="1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  Možnosti </a:t>
            </a:r>
            <a:r>
              <a:rPr lang="cs-CZ" altLang="cs-CZ" sz="1200" dirty="0"/>
              <a:t>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</a:t>
            </a:r>
            <a:r>
              <a:rPr lang="cs-CZ" altLang="cs-CZ" sz="1400" dirty="0" smtClean="0"/>
              <a:t>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DHCP, DNS, HTTP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Hesla, viry, </a:t>
            </a:r>
            <a:r>
              <a:rPr lang="cs-CZ" altLang="cs-CZ" sz="1200" dirty="0"/>
              <a:t>f</a:t>
            </a:r>
            <a:r>
              <a:rPr lang="cs-CZ" altLang="cs-CZ" sz="1200" dirty="0" smtClean="0"/>
              <a:t>irewall</a:t>
            </a:r>
            <a:r>
              <a:rPr lang="cs-CZ" altLang="cs-CZ" sz="1200" dirty="0"/>
              <a:t>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 smtClean="0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Šifrování, elektronický podpis, elektronická identita a její prokazování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</a:t>
            </a:r>
            <a:r>
              <a:rPr lang="cs-CZ" sz="1400" dirty="0" smtClean="0"/>
              <a:t>E-</a:t>
            </a:r>
            <a:r>
              <a:rPr lang="cs-CZ" sz="1400" dirty="0" err="1" smtClean="0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Elektronické </a:t>
            </a:r>
            <a:r>
              <a:rPr lang="cs-CZ" altLang="cs-CZ" sz="1400" dirty="0"/>
              <a:t>zdravotnictví </a:t>
            </a:r>
            <a:r>
              <a:rPr lang="cs-CZ" altLang="cs-CZ" sz="1400" dirty="0" smtClean="0"/>
              <a:t>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463"/>
      </p:ext>
    </p:extLst>
  </p:cSld>
  <p:clrMapOvr>
    <a:masterClrMapping/>
  </p:clrMapOvr>
  <p:transition advTm="117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Data a jejich o</a:t>
            </a:r>
            <a:r>
              <a:rPr lang="en-US" altLang="cs-CZ"/>
              <a:t>bjem</a:t>
            </a:r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endParaRPr lang="cs-CZ" altLang="cs-CZ" sz="2400" dirty="0" smtClean="0"/>
          </a:p>
          <a:p>
            <a:pPr marL="72000" indent="0" eaLnBrk="1" hangingPunct="1">
              <a:buNone/>
              <a:defRPr/>
            </a:pPr>
            <a:r>
              <a:rPr lang="cs-CZ" altLang="cs-CZ" sz="2400" dirty="0" smtClean="0"/>
              <a:t>Jak </a:t>
            </a:r>
            <a:r>
              <a:rPr lang="cs-CZ" altLang="cs-CZ" sz="2400" dirty="0"/>
              <a:t>vyjádřit </a:t>
            </a:r>
            <a:r>
              <a:rPr lang="cs-CZ" altLang="cs-CZ" sz="2400" dirty="0" smtClean="0"/>
              <a:t>informaci?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b="1" dirty="0"/>
              <a:t>1 bit </a:t>
            </a:r>
            <a:r>
              <a:rPr lang="en-US" altLang="cs-CZ" sz="2400" b="1" dirty="0"/>
              <a:t>(b)  - z</a:t>
            </a:r>
            <a:r>
              <a:rPr lang="cs-CZ" altLang="cs-CZ" sz="2400" b="1" dirty="0" err="1"/>
              <a:t>ákladní</a:t>
            </a:r>
            <a:r>
              <a:rPr lang="cs-CZ" altLang="cs-CZ" sz="2400" b="1" dirty="0"/>
              <a:t> informační jednotka 1/0</a:t>
            </a:r>
          </a:p>
          <a:p>
            <a:pPr eaLnBrk="1" hangingPunct="1">
              <a:defRPr/>
            </a:pPr>
            <a:r>
              <a:rPr lang="cs-CZ" altLang="cs-CZ" sz="2400" b="1" dirty="0"/>
              <a:t>1 Byte </a:t>
            </a:r>
            <a:r>
              <a:rPr lang="en-US" altLang="cs-CZ" sz="2400" b="1" dirty="0"/>
              <a:t>(B) – 8 bit</a:t>
            </a:r>
            <a:r>
              <a:rPr lang="cs-CZ" altLang="cs-CZ" sz="2400" b="1" dirty="0"/>
              <a:t>ů, celé číslo od 0 do 255, </a:t>
            </a:r>
            <a:endParaRPr lang="en-US" altLang="cs-CZ" sz="2400" b="1" dirty="0"/>
          </a:p>
          <a:p>
            <a:pPr lvl="1" eaLnBrk="1" hangingPunct="1">
              <a:defRPr/>
            </a:pPr>
            <a:r>
              <a:rPr lang="cs-CZ" altLang="cs-CZ" b="1" dirty="0"/>
              <a:t>1 textový znak</a:t>
            </a:r>
            <a:r>
              <a:rPr lang="en-US" altLang="cs-CZ" b="1" dirty="0"/>
              <a:t> (ASCII), nap</a:t>
            </a:r>
            <a:r>
              <a:rPr lang="cs-CZ" altLang="cs-CZ" b="1" dirty="0"/>
              <a:t>ř. "A" = 65</a:t>
            </a:r>
          </a:p>
          <a:p>
            <a:pPr eaLnBrk="1" hangingPunct="1">
              <a:defRPr/>
            </a:pPr>
            <a:r>
              <a:rPr lang="cs-CZ" altLang="cs-CZ" sz="2400" dirty="0"/>
              <a:t>1 </a:t>
            </a:r>
            <a:r>
              <a:rPr lang="cs-CZ" altLang="cs-CZ" sz="2400" dirty="0" err="1"/>
              <a:t>Kb</a:t>
            </a:r>
            <a:r>
              <a:rPr lang="cs-CZ" altLang="cs-CZ" sz="2400" dirty="0"/>
              <a:t> </a:t>
            </a:r>
            <a:r>
              <a:rPr lang="en-US" altLang="cs-CZ" sz="2400" dirty="0"/>
              <a:t>=</a:t>
            </a:r>
            <a:r>
              <a:rPr lang="cs-CZ" altLang="cs-CZ" sz="2400" dirty="0"/>
              <a:t> 1024 bitů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1 KB  </a:t>
            </a:r>
            <a:r>
              <a:rPr lang="en-US" altLang="cs-CZ" sz="2400" dirty="0"/>
              <a:t>=</a:t>
            </a:r>
            <a:r>
              <a:rPr lang="cs-CZ" altLang="cs-CZ" sz="2400" dirty="0"/>
              <a:t> 1024 </a:t>
            </a:r>
            <a:r>
              <a:rPr lang="cs-CZ" altLang="cs-CZ" sz="2400" dirty="0" smtClean="0"/>
              <a:t>Bytů</a:t>
            </a:r>
          </a:p>
          <a:p>
            <a:pPr eaLnBrk="1" hangingPunct="1">
              <a:defRPr/>
            </a:pPr>
            <a:r>
              <a:rPr lang="cs-CZ" altLang="cs-CZ" sz="2400" dirty="0" smtClean="0"/>
              <a:t>1 MB,1 GB, 1 TB</a:t>
            </a:r>
            <a:endParaRPr lang="cs-CZ" altLang="cs-CZ" sz="2400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33"/>
    </mc:Choice>
    <mc:Fallback xmlns="">
      <p:transition spd="slow" advTm="10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Počítačová síť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1408223"/>
            <a:ext cx="10753200" cy="413999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Propojení dvou a více </a:t>
            </a:r>
            <a:r>
              <a:rPr lang="cs-CZ" altLang="cs-CZ" sz="2400" smtClean="0"/>
              <a:t>počítačů/síťových zařízení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Součástí sítě jsou síťové prvky</a:t>
            </a:r>
            <a:endParaRPr lang="en-US" altLang="cs-CZ" sz="2400" dirty="0"/>
          </a:p>
          <a:p>
            <a:pPr lvl="1" eaLnBrk="1" hangingPunct="1">
              <a:lnSpc>
                <a:spcPct val="150000"/>
              </a:lnSpc>
            </a:pPr>
            <a:r>
              <a:rPr lang="en-US" altLang="cs-CZ" dirty="0"/>
              <a:t>Po</a:t>
            </a:r>
            <a:r>
              <a:rPr lang="cs-CZ" altLang="cs-CZ" dirty="0"/>
              <a:t>čítač (zařízení)</a:t>
            </a:r>
            <a:r>
              <a:rPr lang="en-US" altLang="cs-CZ" dirty="0"/>
              <a:t> se s</a:t>
            </a:r>
            <a:r>
              <a:rPr lang="cs-CZ" altLang="cs-CZ" dirty="0" err="1"/>
              <a:t>íťovou</a:t>
            </a:r>
            <a:r>
              <a:rPr lang="cs-CZ" altLang="cs-CZ" dirty="0"/>
              <a:t> kartou, modemem, </a:t>
            </a:r>
            <a:r>
              <a:rPr lang="cs-CZ" altLang="cs-CZ" dirty="0" err="1"/>
              <a:t>wifi</a:t>
            </a:r>
            <a:r>
              <a:rPr lang="cs-CZ" altLang="cs-CZ" dirty="0"/>
              <a:t> adaptér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 smtClean="0"/>
              <a:t>Tablety, </a:t>
            </a:r>
            <a:r>
              <a:rPr lang="cs-CZ" altLang="cs-CZ" dirty="0" err="1" smtClean="0"/>
              <a:t>smartphony</a:t>
            </a:r>
            <a:endParaRPr lang="cs-CZ" altLang="cs-CZ" dirty="0" smtClean="0"/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 smtClean="0"/>
              <a:t>Chytrá zařízení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 smtClean="0"/>
              <a:t>Kabeláž </a:t>
            </a:r>
            <a:r>
              <a:rPr lang="en-US" altLang="cs-CZ" dirty="0"/>
              <a:t>(</a:t>
            </a:r>
            <a:r>
              <a:rPr lang="cs-CZ" altLang="cs-CZ" dirty="0"/>
              <a:t>metalická, optická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Rozbočovače, směrovače a přepínače, </a:t>
            </a:r>
            <a:r>
              <a:rPr lang="cs-CZ" altLang="cs-CZ" dirty="0" err="1"/>
              <a:t>wifiroutery</a:t>
            </a:r>
            <a:r>
              <a:rPr lang="cs-CZ" altLang="cs-CZ" dirty="0"/>
              <a:t>, antény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Zařízení poskytující síťové služby, síťové tiskárny…</a:t>
            </a:r>
          </a:p>
          <a:p>
            <a:pPr eaLnBrk="1" hangingPunct="1"/>
            <a:r>
              <a:rPr lang="cs-CZ" altLang="cs-CZ" sz="2400" dirty="0"/>
              <a:t>Kvalitu sítě, respektive konkrétní cesty v síti, lze hodnotit podle 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b="1" dirty="0"/>
              <a:t>Propustnosti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dirty="0" err="1"/>
              <a:t>rychlosti</a:t>
            </a:r>
            <a:r>
              <a:rPr lang="en-US" altLang="cs-CZ" dirty="0"/>
              <a:t>) s</a:t>
            </a:r>
            <a:r>
              <a:rPr lang="cs-CZ" altLang="cs-CZ" dirty="0" err="1"/>
              <a:t>ítě</a:t>
            </a:r>
            <a:r>
              <a:rPr lang="cs-CZ" altLang="cs-CZ" dirty="0"/>
              <a:t> - (K/</a:t>
            </a:r>
            <a:r>
              <a:rPr lang="en-US" altLang="cs-CZ" dirty="0"/>
              <a:t>M</a:t>
            </a:r>
            <a:r>
              <a:rPr lang="cs-CZ" altLang="cs-CZ" dirty="0"/>
              <a:t>/G) bity za sekundu (</a:t>
            </a:r>
            <a:r>
              <a:rPr lang="cs-CZ" altLang="cs-CZ" b="1" dirty="0"/>
              <a:t>b/s</a:t>
            </a:r>
            <a:r>
              <a:rPr lang="cs-CZ" altLang="cs-CZ" dirty="0"/>
              <a:t>)</a:t>
            </a:r>
            <a:endParaRPr lang="en-US" altLang="cs-CZ" dirty="0"/>
          </a:p>
          <a:p>
            <a:pPr lvl="1" eaLnBrk="1" hangingPunct="1">
              <a:lnSpc>
                <a:spcPct val="150000"/>
              </a:lnSpc>
            </a:pPr>
            <a:r>
              <a:rPr lang="en-US" altLang="cs-CZ" b="1" dirty="0" err="1"/>
              <a:t>Rychlosti</a:t>
            </a:r>
            <a:r>
              <a:rPr lang="en-US" altLang="cs-CZ" b="1" dirty="0"/>
              <a:t> </a:t>
            </a:r>
            <a:r>
              <a:rPr lang="en-US" altLang="cs-CZ" b="1" dirty="0" err="1"/>
              <a:t>odezvy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en-US" altLang="cs-CZ" dirty="0" err="1"/>
              <a:t>milisekundy</a:t>
            </a:r>
            <a:r>
              <a:rPr lang="en-US" altLang="cs-CZ" dirty="0"/>
              <a:t>)</a:t>
            </a:r>
            <a:r>
              <a:rPr lang="cs-CZ" altLang="cs-CZ" dirty="0"/>
              <a:t> – program </a:t>
            </a:r>
            <a:r>
              <a:rPr lang="cs-CZ" altLang="cs-CZ" b="1" dirty="0"/>
              <a:t>ping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09"/>
    </mc:Choice>
    <mc:Fallback xmlns="">
      <p:transition spd="slow" advTm="9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Propojení lokálních sítí</a:t>
            </a:r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>
            <a:off x="3455988" y="28956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0" name="modem"/>
          <p:cNvSpPr>
            <a:spLocks noEditPoints="1" noChangeArrowheads="1"/>
          </p:cNvSpPr>
          <p:nvPr/>
        </p:nvSpPr>
        <p:spPr bwMode="auto">
          <a:xfrm>
            <a:off x="3079751" y="26670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1" name="computr2"/>
          <p:cNvSpPr>
            <a:spLocks noEditPoints="1" noChangeArrowheads="1"/>
          </p:cNvSpPr>
          <p:nvPr/>
        </p:nvSpPr>
        <p:spPr bwMode="auto">
          <a:xfrm>
            <a:off x="2465388" y="2514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2" name="computr2"/>
          <p:cNvSpPr>
            <a:spLocks noEditPoints="1" noChangeArrowheads="1"/>
          </p:cNvSpPr>
          <p:nvPr/>
        </p:nvSpPr>
        <p:spPr bwMode="auto">
          <a:xfrm>
            <a:off x="2465388" y="3048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3" name="computr2"/>
          <p:cNvSpPr>
            <a:spLocks noEditPoints="1" noChangeArrowheads="1"/>
          </p:cNvSpPr>
          <p:nvPr/>
        </p:nvSpPr>
        <p:spPr bwMode="auto">
          <a:xfrm>
            <a:off x="3074988" y="3276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4" name="computr2"/>
          <p:cNvSpPr>
            <a:spLocks noEditPoints="1" noChangeArrowheads="1"/>
          </p:cNvSpPr>
          <p:nvPr/>
        </p:nvSpPr>
        <p:spPr bwMode="auto">
          <a:xfrm>
            <a:off x="3455988" y="2133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5" name="computr2"/>
          <p:cNvSpPr>
            <a:spLocks noEditPoints="1" noChangeArrowheads="1"/>
          </p:cNvSpPr>
          <p:nvPr/>
        </p:nvSpPr>
        <p:spPr bwMode="auto">
          <a:xfrm>
            <a:off x="3760788" y="2514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6" name="computr2"/>
          <p:cNvSpPr>
            <a:spLocks noEditPoints="1" noChangeArrowheads="1"/>
          </p:cNvSpPr>
          <p:nvPr/>
        </p:nvSpPr>
        <p:spPr bwMode="auto">
          <a:xfrm>
            <a:off x="3684588" y="3048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>
            <a:off x="3303588" y="28956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8" name="Line 13"/>
          <p:cNvSpPr>
            <a:spLocks noChangeShapeType="1"/>
          </p:cNvSpPr>
          <p:nvPr/>
        </p:nvSpPr>
        <p:spPr bwMode="auto">
          <a:xfrm>
            <a:off x="2770188" y="27432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9" name="Line 14"/>
          <p:cNvSpPr>
            <a:spLocks noChangeShapeType="1"/>
          </p:cNvSpPr>
          <p:nvPr/>
        </p:nvSpPr>
        <p:spPr bwMode="auto">
          <a:xfrm flipV="1">
            <a:off x="2770188" y="28956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0" name="Line 15"/>
          <p:cNvSpPr>
            <a:spLocks noChangeShapeType="1"/>
          </p:cNvSpPr>
          <p:nvPr/>
        </p:nvSpPr>
        <p:spPr bwMode="auto">
          <a:xfrm>
            <a:off x="2922588" y="2286000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1" name="Line 16"/>
          <p:cNvSpPr>
            <a:spLocks noChangeShapeType="1"/>
          </p:cNvSpPr>
          <p:nvPr/>
        </p:nvSpPr>
        <p:spPr bwMode="auto">
          <a:xfrm flipH="1">
            <a:off x="3379788" y="2438400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2" name="computr2"/>
          <p:cNvSpPr>
            <a:spLocks noEditPoints="1" noChangeArrowheads="1"/>
          </p:cNvSpPr>
          <p:nvPr/>
        </p:nvSpPr>
        <p:spPr bwMode="auto">
          <a:xfrm>
            <a:off x="2770188" y="2133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3" name="Line 18"/>
          <p:cNvSpPr>
            <a:spLocks noChangeShapeType="1"/>
          </p:cNvSpPr>
          <p:nvPr/>
        </p:nvSpPr>
        <p:spPr bwMode="auto">
          <a:xfrm flipH="1">
            <a:off x="3455988" y="26670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4" name="Line 19"/>
          <p:cNvSpPr>
            <a:spLocks noChangeShapeType="1"/>
          </p:cNvSpPr>
          <p:nvPr/>
        </p:nvSpPr>
        <p:spPr bwMode="auto">
          <a:xfrm>
            <a:off x="5741988" y="45720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5" name="modem"/>
          <p:cNvSpPr>
            <a:spLocks noEditPoints="1" noChangeArrowheads="1"/>
          </p:cNvSpPr>
          <p:nvPr/>
        </p:nvSpPr>
        <p:spPr bwMode="auto">
          <a:xfrm>
            <a:off x="5365751" y="43434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6" name="computr2"/>
          <p:cNvSpPr>
            <a:spLocks noEditPoints="1" noChangeArrowheads="1"/>
          </p:cNvSpPr>
          <p:nvPr/>
        </p:nvSpPr>
        <p:spPr bwMode="auto">
          <a:xfrm>
            <a:off x="4751388" y="4191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7" name="computr2"/>
          <p:cNvSpPr>
            <a:spLocks noEditPoints="1" noChangeArrowheads="1"/>
          </p:cNvSpPr>
          <p:nvPr/>
        </p:nvSpPr>
        <p:spPr bwMode="auto">
          <a:xfrm>
            <a:off x="4751388" y="4724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8" name="computr2"/>
          <p:cNvSpPr>
            <a:spLocks noEditPoints="1" noChangeArrowheads="1"/>
          </p:cNvSpPr>
          <p:nvPr/>
        </p:nvSpPr>
        <p:spPr bwMode="auto">
          <a:xfrm>
            <a:off x="5360988" y="4953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9" name="computr2"/>
          <p:cNvSpPr>
            <a:spLocks noEditPoints="1" noChangeArrowheads="1"/>
          </p:cNvSpPr>
          <p:nvPr/>
        </p:nvSpPr>
        <p:spPr bwMode="auto">
          <a:xfrm>
            <a:off x="6046788" y="4191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0" name="computr2"/>
          <p:cNvSpPr>
            <a:spLocks noEditPoints="1" noChangeArrowheads="1"/>
          </p:cNvSpPr>
          <p:nvPr/>
        </p:nvSpPr>
        <p:spPr bwMode="auto">
          <a:xfrm>
            <a:off x="5970588" y="4724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1" name="Line 26"/>
          <p:cNvSpPr>
            <a:spLocks noChangeShapeType="1"/>
          </p:cNvSpPr>
          <p:nvPr/>
        </p:nvSpPr>
        <p:spPr bwMode="auto">
          <a:xfrm>
            <a:off x="5589588" y="45720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2" name="Line 27"/>
          <p:cNvSpPr>
            <a:spLocks noChangeShapeType="1"/>
          </p:cNvSpPr>
          <p:nvPr/>
        </p:nvSpPr>
        <p:spPr bwMode="auto">
          <a:xfrm>
            <a:off x="5056188" y="44196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3" name="Line 28"/>
          <p:cNvSpPr>
            <a:spLocks noChangeShapeType="1"/>
          </p:cNvSpPr>
          <p:nvPr/>
        </p:nvSpPr>
        <p:spPr bwMode="auto">
          <a:xfrm flipV="1">
            <a:off x="5056188" y="45720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4" name="Line 29"/>
          <p:cNvSpPr>
            <a:spLocks noChangeShapeType="1"/>
          </p:cNvSpPr>
          <p:nvPr/>
        </p:nvSpPr>
        <p:spPr bwMode="auto">
          <a:xfrm flipH="1">
            <a:off x="5589588" y="4038600"/>
            <a:ext cx="76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5" name="computr2"/>
          <p:cNvSpPr>
            <a:spLocks noEditPoints="1" noChangeArrowheads="1"/>
          </p:cNvSpPr>
          <p:nvPr/>
        </p:nvSpPr>
        <p:spPr bwMode="auto">
          <a:xfrm>
            <a:off x="5513388" y="3810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6" name="Line 31"/>
          <p:cNvSpPr>
            <a:spLocks noChangeShapeType="1"/>
          </p:cNvSpPr>
          <p:nvPr/>
        </p:nvSpPr>
        <p:spPr bwMode="auto">
          <a:xfrm flipH="1">
            <a:off x="5741988" y="43434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7" name="Line 32"/>
          <p:cNvSpPr>
            <a:spLocks noChangeShapeType="1"/>
          </p:cNvSpPr>
          <p:nvPr/>
        </p:nvSpPr>
        <p:spPr bwMode="auto">
          <a:xfrm>
            <a:off x="8866188" y="32004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8" name="modem"/>
          <p:cNvSpPr>
            <a:spLocks noEditPoints="1" noChangeArrowheads="1"/>
          </p:cNvSpPr>
          <p:nvPr/>
        </p:nvSpPr>
        <p:spPr bwMode="auto">
          <a:xfrm>
            <a:off x="8489951" y="29718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9" name="computr2"/>
          <p:cNvSpPr>
            <a:spLocks noEditPoints="1" noChangeArrowheads="1"/>
          </p:cNvSpPr>
          <p:nvPr/>
        </p:nvSpPr>
        <p:spPr bwMode="auto">
          <a:xfrm>
            <a:off x="7875588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0" name="computr2"/>
          <p:cNvSpPr>
            <a:spLocks noEditPoints="1" noChangeArrowheads="1"/>
          </p:cNvSpPr>
          <p:nvPr/>
        </p:nvSpPr>
        <p:spPr bwMode="auto">
          <a:xfrm>
            <a:off x="7875588" y="33528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1" name="computr2"/>
          <p:cNvSpPr>
            <a:spLocks noEditPoints="1" noChangeArrowheads="1"/>
          </p:cNvSpPr>
          <p:nvPr/>
        </p:nvSpPr>
        <p:spPr bwMode="auto">
          <a:xfrm>
            <a:off x="8485188" y="3581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2" name="computr2"/>
          <p:cNvSpPr>
            <a:spLocks noEditPoints="1" noChangeArrowheads="1"/>
          </p:cNvSpPr>
          <p:nvPr/>
        </p:nvSpPr>
        <p:spPr bwMode="auto">
          <a:xfrm>
            <a:off x="8866188" y="2438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3" name="computr2"/>
          <p:cNvSpPr>
            <a:spLocks noEditPoints="1" noChangeArrowheads="1"/>
          </p:cNvSpPr>
          <p:nvPr/>
        </p:nvSpPr>
        <p:spPr bwMode="auto">
          <a:xfrm>
            <a:off x="9170988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4" name="computr2"/>
          <p:cNvSpPr>
            <a:spLocks noEditPoints="1" noChangeArrowheads="1"/>
          </p:cNvSpPr>
          <p:nvPr/>
        </p:nvSpPr>
        <p:spPr bwMode="auto">
          <a:xfrm>
            <a:off x="9094788" y="33528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>
            <a:off x="8713788" y="32004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8180388" y="30480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7" name="Line 42"/>
          <p:cNvSpPr>
            <a:spLocks noChangeShapeType="1"/>
          </p:cNvSpPr>
          <p:nvPr/>
        </p:nvSpPr>
        <p:spPr bwMode="auto">
          <a:xfrm flipV="1">
            <a:off x="8180388" y="32004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8" name="Line 43"/>
          <p:cNvSpPr>
            <a:spLocks noChangeShapeType="1"/>
          </p:cNvSpPr>
          <p:nvPr/>
        </p:nvSpPr>
        <p:spPr bwMode="auto">
          <a:xfrm>
            <a:off x="8332788" y="2590800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9" name="Line 44"/>
          <p:cNvSpPr>
            <a:spLocks noChangeShapeType="1"/>
          </p:cNvSpPr>
          <p:nvPr/>
        </p:nvSpPr>
        <p:spPr bwMode="auto">
          <a:xfrm flipH="1">
            <a:off x="8789988" y="2743200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0" name="computr2"/>
          <p:cNvSpPr>
            <a:spLocks noEditPoints="1" noChangeArrowheads="1"/>
          </p:cNvSpPr>
          <p:nvPr/>
        </p:nvSpPr>
        <p:spPr bwMode="auto">
          <a:xfrm>
            <a:off x="8180388" y="2438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501" name="Line 46"/>
          <p:cNvSpPr>
            <a:spLocks noChangeShapeType="1"/>
          </p:cNvSpPr>
          <p:nvPr/>
        </p:nvSpPr>
        <p:spPr bwMode="auto">
          <a:xfrm flipH="1">
            <a:off x="8866188" y="29718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2" name="Line 47"/>
          <p:cNvSpPr>
            <a:spLocks noChangeShapeType="1"/>
          </p:cNvSpPr>
          <p:nvPr/>
        </p:nvSpPr>
        <p:spPr bwMode="auto">
          <a:xfrm>
            <a:off x="4065588" y="3276600"/>
            <a:ext cx="15240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3" name="Line 48"/>
          <p:cNvSpPr>
            <a:spLocks noChangeShapeType="1"/>
          </p:cNvSpPr>
          <p:nvPr/>
        </p:nvSpPr>
        <p:spPr bwMode="auto">
          <a:xfrm flipV="1">
            <a:off x="5818188" y="3505200"/>
            <a:ext cx="2057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4" name="Line 49"/>
          <p:cNvSpPr>
            <a:spLocks noChangeShapeType="1"/>
          </p:cNvSpPr>
          <p:nvPr/>
        </p:nvSpPr>
        <p:spPr bwMode="auto">
          <a:xfrm>
            <a:off x="5881688" y="4048125"/>
            <a:ext cx="32004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5" name="Text Box 50"/>
          <p:cNvSpPr txBox="1">
            <a:spLocks noChangeArrowheads="1"/>
          </p:cNvSpPr>
          <p:nvPr/>
        </p:nvSpPr>
        <p:spPr bwMode="auto">
          <a:xfrm>
            <a:off x="4656138" y="2133601"/>
            <a:ext cx="2728912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Times New Roman" panose="02020603050405020304" pitchFamily="18" charset="0"/>
              </a:rPr>
              <a:t>Routery</a:t>
            </a:r>
            <a:r>
              <a:rPr lang="cs-CZ" altLang="cs-CZ" sz="2400" dirty="0">
                <a:latin typeface="Times New Roman" panose="02020603050405020304" pitchFamily="18" charset="0"/>
              </a:rPr>
              <a:t> / směrovače</a:t>
            </a:r>
          </a:p>
        </p:txBody>
      </p:sp>
      <p:sp>
        <p:nvSpPr>
          <p:cNvPr id="19506" name="Line 51"/>
          <p:cNvSpPr>
            <a:spLocks noChangeShapeType="1"/>
          </p:cNvSpPr>
          <p:nvPr/>
        </p:nvSpPr>
        <p:spPr bwMode="auto">
          <a:xfrm flipH="1">
            <a:off x="3989388" y="2667000"/>
            <a:ext cx="8382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7" name="Line 52"/>
          <p:cNvSpPr>
            <a:spLocks noChangeShapeType="1"/>
          </p:cNvSpPr>
          <p:nvPr/>
        </p:nvSpPr>
        <p:spPr bwMode="auto">
          <a:xfrm>
            <a:off x="7113588" y="27432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8" name="Line 53"/>
          <p:cNvSpPr>
            <a:spLocks noChangeShapeType="1"/>
          </p:cNvSpPr>
          <p:nvPr/>
        </p:nvSpPr>
        <p:spPr bwMode="auto">
          <a:xfrm flipH="1">
            <a:off x="5741988" y="2667000"/>
            <a:ext cx="1524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9" name="Text Box 54"/>
          <p:cNvSpPr txBox="1">
            <a:spLocks noChangeArrowheads="1"/>
          </p:cNvSpPr>
          <p:nvPr/>
        </p:nvSpPr>
        <p:spPr bwMode="auto">
          <a:xfrm>
            <a:off x="6240464" y="5300663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Internet</a:t>
            </a:r>
          </a:p>
        </p:txBody>
      </p:sp>
      <p:sp>
        <p:nvSpPr>
          <p:cNvPr id="19510" name="Text Box 58"/>
          <p:cNvSpPr txBox="1">
            <a:spLocks noChangeArrowheads="1"/>
          </p:cNvSpPr>
          <p:nvPr/>
        </p:nvSpPr>
        <p:spPr bwMode="auto">
          <a:xfrm>
            <a:off x="3792539" y="5300663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Intranet</a:t>
            </a:r>
          </a:p>
        </p:txBody>
      </p:sp>
      <p:sp>
        <p:nvSpPr>
          <p:cNvPr id="55" name="Text Box 50"/>
          <p:cNvSpPr txBox="1">
            <a:spLocks noChangeArrowheads="1"/>
          </p:cNvSpPr>
          <p:nvPr/>
        </p:nvSpPr>
        <p:spPr bwMode="auto">
          <a:xfrm>
            <a:off x="1787961" y="4550537"/>
            <a:ext cx="103906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Times New Roman" panose="02020603050405020304" pitchFamily="18" charset="0"/>
              </a:rPr>
              <a:t>Switch</a:t>
            </a:r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 flipV="1">
            <a:off x="2236787" y="2971800"/>
            <a:ext cx="985837" cy="152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7" name="Line 53"/>
          <p:cNvSpPr>
            <a:spLocks noChangeShapeType="1"/>
          </p:cNvSpPr>
          <p:nvPr/>
        </p:nvSpPr>
        <p:spPr bwMode="auto">
          <a:xfrm flipV="1">
            <a:off x="2859089" y="4571999"/>
            <a:ext cx="2438400" cy="19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7"/>
    </mc:Choice>
    <mc:Fallback xmlns="">
      <p:transition spd="slow" advTm="27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Identifikace PC v síti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Identifikace síťové karty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„jedinečná“ MAC adresa (fyzická adresa)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00-0A-E4-C0-36-81</a:t>
            </a:r>
            <a:endParaRPr lang="en-US" altLang="cs-CZ" sz="1800" dirty="0"/>
          </a:p>
          <a:p>
            <a:pPr lvl="2">
              <a:lnSpc>
                <a:spcPct val="90000"/>
              </a:lnSpc>
            </a:pP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IP adresa (obdoba IČO nebo telefonu)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„jedinečné“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147.251.14</a:t>
            </a:r>
            <a:r>
              <a:rPr lang="en-US" altLang="cs-CZ" sz="1800" dirty="0"/>
              <a:t>7</a:t>
            </a:r>
            <a:r>
              <a:rPr lang="cs-CZ" altLang="cs-CZ" sz="1800" dirty="0"/>
              <a:t>.</a:t>
            </a:r>
            <a:r>
              <a:rPr lang="en-US" altLang="cs-CZ" sz="1800" dirty="0"/>
              <a:t>76</a:t>
            </a:r>
          </a:p>
          <a:p>
            <a:pPr lvl="2">
              <a:lnSpc>
                <a:spcPct val="90000"/>
              </a:lnSpc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Internetové jméno (obdoba pošt. adresy) - URL 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jedinečné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www.</a:t>
            </a:r>
            <a:r>
              <a:rPr lang="en-US" altLang="cs-CZ" sz="1800" dirty="0" err="1"/>
              <a:t>i</a:t>
            </a:r>
            <a:r>
              <a:rPr lang="cs-CZ" altLang="cs-CZ" sz="1800" dirty="0"/>
              <a:t>ba.muni.cz</a:t>
            </a:r>
          </a:p>
          <a:p>
            <a:pPr lvl="2" eaLnBrk="1" hangingPunct="1">
              <a:buFontTx/>
              <a:buNone/>
            </a:pPr>
            <a:endParaRPr lang="cs-CZ" altLang="cs-CZ" sz="2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47"/>
    </mc:Choice>
    <mc:Fallback xmlns="">
      <p:transition spd="slow" advTm="89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IP adresa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79650" y="1341438"/>
            <a:ext cx="7772400" cy="41148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/>
              <a:t>IPv4 x IPv6</a:t>
            </a:r>
            <a:endParaRPr lang="en-US" altLang="cs-CZ" sz="2400" dirty="0"/>
          </a:p>
          <a:p>
            <a:pPr eaLnBrk="1" hangingPunct="1">
              <a:buFontTx/>
              <a:buNone/>
            </a:pPr>
            <a:endParaRPr lang="cs-CZ" altLang="cs-CZ" sz="2400" dirty="0"/>
          </a:p>
          <a:p>
            <a:pPr eaLnBrk="1" hangingPunct="1"/>
            <a:r>
              <a:rPr lang="cs-CZ" altLang="cs-CZ" sz="2400" dirty="0"/>
              <a:t>IPv4: 32b = 2</a:t>
            </a:r>
            <a:r>
              <a:rPr lang="cs-CZ" altLang="cs-CZ" sz="2400" baseline="30000" dirty="0"/>
              <a:t>32</a:t>
            </a:r>
            <a:r>
              <a:rPr lang="en-US" altLang="cs-CZ" sz="2400" dirty="0"/>
              <a:t> </a:t>
            </a:r>
            <a:r>
              <a:rPr lang="cs-CZ" altLang="cs-CZ" sz="2400" dirty="0"/>
              <a:t>IP </a:t>
            </a:r>
            <a:r>
              <a:rPr lang="en-US" altLang="cs-CZ" sz="2400" dirty="0" err="1"/>
              <a:t>adres</a:t>
            </a:r>
            <a:r>
              <a:rPr lang="en-US" altLang="cs-CZ" sz="2400" dirty="0"/>
              <a:t> </a:t>
            </a:r>
            <a:r>
              <a:rPr lang="cs-CZ" altLang="cs-CZ" sz="2400" dirty="0"/>
              <a:t>=</a:t>
            </a:r>
            <a:r>
              <a:rPr lang="en-US" altLang="cs-CZ" sz="2400" dirty="0"/>
              <a:t>&gt; cca 4</a:t>
            </a:r>
            <a:r>
              <a:rPr lang="cs-CZ" altLang="cs-CZ" sz="2400" dirty="0"/>
              <a:t> * 10</a:t>
            </a:r>
            <a:r>
              <a:rPr lang="cs-CZ" altLang="cs-CZ" sz="2400" baseline="30000" dirty="0"/>
              <a:t>9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adres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/>
            <a:r>
              <a:rPr lang="en-US" altLang="cs-CZ" sz="2400" dirty="0"/>
              <a:t>IPv6</a:t>
            </a:r>
            <a:r>
              <a:rPr lang="cs-CZ" altLang="cs-CZ" sz="2400" dirty="0"/>
              <a:t>: </a:t>
            </a:r>
            <a:r>
              <a:rPr lang="en-US" altLang="cs-CZ" sz="2400" dirty="0"/>
              <a:t> </a:t>
            </a:r>
            <a:r>
              <a:rPr lang="cs-CZ" altLang="cs-CZ" sz="2400" dirty="0"/>
              <a:t>postupně zaváděna </a:t>
            </a:r>
            <a:r>
              <a:rPr lang="en-US" altLang="cs-CZ" sz="2400" dirty="0"/>
              <a:t>128b</a:t>
            </a:r>
            <a:r>
              <a:rPr lang="cs-CZ" altLang="cs-CZ" sz="2400" dirty="0"/>
              <a:t> =&gt; 3,4 * 10</a:t>
            </a:r>
            <a:r>
              <a:rPr lang="cs-CZ" altLang="cs-CZ" sz="2400" baseline="30000" dirty="0"/>
              <a:t>38 </a:t>
            </a:r>
            <a:r>
              <a:rPr lang="cs-CZ" altLang="cs-CZ" sz="2400" dirty="0"/>
              <a:t>adres</a:t>
            </a:r>
          </a:p>
          <a:p>
            <a:pPr eaLnBrk="1" hangingPunct="1"/>
            <a:endParaRPr lang="cs-CZ" altLang="cs-CZ" sz="2400" dirty="0"/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4336988" y="3886200"/>
            <a:ext cx="3095625" cy="15700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Stejn</a:t>
            </a:r>
            <a:r>
              <a:rPr lang="cs-CZ" altLang="cs-CZ" sz="2400">
                <a:latin typeface="Times New Roman" panose="02020603050405020304" pitchFamily="18" charset="0"/>
              </a:rPr>
              <a:t>ý počítač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přenesený do jiné sítě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má zpravidla jinou IP adresu!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75"/>
    </mc:Choice>
    <mc:Fallback xmlns="">
      <p:transition spd="slow" advTm="5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IP adresa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cs-CZ" sz="2400" dirty="0" err="1"/>
              <a:t>Pevn</a:t>
            </a:r>
            <a:r>
              <a:rPr lang="cs-CZ" altLang="cs-CZ" sz="2400" dirty="0"/>
              <a:t>á x dynamická IP adresa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400" dirty="0"/>
              <a:t>Veřejná x neveřejná IP adresa</a:t>
            </a:r>
            <a:endParaRPr lang="en-US" altLang="cs-CZ" sz="2400" dirty="0"/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cs-CZ" altLang="cs-CZ" sz="2400" dirty="0"/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Neveřejná IP není celosvětově unikátní – pouze v rámci lokální podsítě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Neveřejné adresy nemívají přiřazené internetové jméno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Dynamická + neveřejná IP – typický konzument služeb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Pevná + veřejná IP – typický poskytovatel služeb</a:t>
            </a:r>
            <a:endParaRPr lang="en-US" altLang="cs-CZ" dirty="0"/>
          </a:p>
          <a:p>
            <a:pPr lvl="1" eaLnBrk="1" hangingPunct="1">
              <a:lnSpc>
                <a:spcPct val="80000"/>
              </a:lnSpc>
            </a:pPr>
            <a:endParaRPr lang="cs-CZ" altLang="cs-CZ" sz="1800" dirty="0"/>
          </a:p>
          <a:p>
            <a:pPr lvl="1" eaLnBrk="1" hangingPunct="1">
              <a:lnSpc>
                <a:spcPct val="80000"/>
              </a:lnSpc>
            </a:pPr>
            <a:endParaRPr lang="en-US" altLang="cs-CZ" sz="18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hlinkClick r:id="rId4"/>
              </a:rPr>
              <a:t>http://www.ip-adress.com/</a:t>
            </a:r>
            <a:endParaRPr lang="en-US" altLang="cs-CZ" b="1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cs-CZ" b="1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cs-CZ" b="1" dirty="0" err="1"/>
              <a:t>cmd</a:t>
            </a:r>
            <a:r>
              <a:rPr lang="en-US" altLang="cs-CZ" b="1" dirty="0"/>
              <a:t> - ipconfig</a:t>
            </a:r>
            <a:endParaRPr lang="cs-CZ" altLang="cs-CZ" b="1" dirty="0"/>
          </a:p>
          <a:p>
            <a:pPr marL="7200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1"/>
    </mc:Choice>
    <mc:Fallback xmlns="">
      <p:transition spd="slow" advTm="13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3277</TotalTime>
  <Words>982</Words>
  <Application>Microsoft Office PowerPoint</Application>
  <PresentationFormat>Širokoúhlá obrazovka</PresentationFormat>
  <Paragraphs>280</Paragraphs>
  <Slides>22</Slides>
  <Notes>2</Notes>
  <HiddenSlides>0</HiddenSlides>
  <MMClips>22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Arial</vt:lpstr>
      <vt:lpstr>Century Schoolbook</vt:lpstr>
      <vt:lpstr>inherit</vt:lpstr>
      <vt:lpstr>OpenSans-Bold</vt:lpstr>
      <vt:lpstr>Tahoma</vt:lpstr>
      <vt:lpstr>Times New Roman</vt:lpstr>
      <vt:lpstr>Wingdings</vt:lpstr>
      <vt:lpstr>Prezentace_MU_CZ</vt:lpstr>
      <vt:lpstr>Uživatel počítačové sítě</vt:lpstr>
      <vt:lpstr>Organizace kurzu</vt:lpstr>
      <vt:lpstr>Osnova</vt:lpstr>
      <vt:lpstr>Data a jejich objem</vt:lpstr>
      <vt:lpstr>Počítačová síť</vt:lpstr>
      <vt:lpstr>Propojení lokálních sítí</vt:lpstr>
      <vt:lpstr>Identifikace PC v síti</vt:lpstr>
      <vt:lpstr>IP adresa</vt:lpstr>
      <vt:lpstr>IP adresa</vt:lpstr>
      <vt:lpstr>Neveřejné IP adresy 192.168.*.*</vt:lpstr>
      <vt:lpstr>Fyzické připojení PC do sítě</vt:lpstr>
      <vt:lpstr>Kabelová televize</vt:lpstr>
      <vt:lpstr>Rychlost připojení v pevných optických sítích</vt:lpstr>
      <vt:lpstr>Telefonní linka</vt:lpstr>
      <vt:lpstr>xDSL připojení - rychlost</vt:lpstr>
      <vt:lpstr>WiFi-připojení</vt:lpstr>
      <vt:lpstr>Wi-Fi připojení - rychlost</vt:lpstr>
      <vt:lpstr>Mobilní připojení</vt:lpstr>
      <vt:lpstr>Mobilní připojení - rychlost</vt:lpstr>
      <vt:lpstr>Rychlost připojení přes GSM</vt:lpstr>
      <vt:lpstr>LTE pokrytí</vt:lpstr>
      <vt:lpstr>Výběr připojení k internetu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Daniel Klimes</cp:lastModifiedBy>
  <cp:revision>99</cp:revision>
  <cp:lastPrinted>1601-01-01T00:00:00Z</cp:lastPrinted>
  <dcterms:created xsi:type="dcterms:W3CDTF">2018-11-22T13:20:01Z</dcterms:created>
  <dcterms:modified xsi:type="dcterms:W3CDTF">2021-01-19T21:30:22Z</dcterms:modified>
</cp:coreProperties>
</file>