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5"/>
  </p:notesMasterIdLst>
  <p:handoutMasterIdLst>
    <p:handoutMasterId r:id="rId56"/>
  </p:handoutMasterIdLst>
  <p:sldIdLst>
    <p:sldId id="256" r:id="rId2"/>
    <p:sldId id="303" r:id="rId3"/>
    <p:sldId id="367" r:id="rId4"/>
    <p:sldId id="257" r:id="rId5"/>
    <p:sldId id="317" r:id="rId6"/>
    <p:sldId id="369" r:id="rId7"/>
    <p:sldId id="380" r:id="rId8"/>
    <p:sldId id="372" r:id="rId9"/>
    <p:sldId id="368" r:id="rId10"/>
    <p:sldId id="371" r:id="rId11"/>
    <p:sldId id="370" r:id="rId12"/>
    <p:sldId id="374" r:id="rId13"/>
    <p:sldId id="373" r:id="rId14"/>
    <p:sldId id="376" r:id="rId15"/>
    <p:sldId id="377" r:id="rId16"/>
    <p:sldId id="375" r:id="rId17"/>
    <p:sldId id="379" r:id="rId18"/>
    <p:sldId id="381" r:id="rId19"/>
    <p:sldId id="378" r:id="rId20"/>
    <p:sldId id="318" r:id="rId21"/>
    <p:sldId id="319" r:id="rId22"/>
    <p:sldId id="320" r:id="rId23"/>
    <p:sldId id="321" r:id="rId24"/>
    <p:sldId id="382" r:id="rId25"/>
    <p:sldId id="390" r:id="rId26"/>
    <p:sldId id="391" r:id="rId27"/>
    <p:sldId id="399" r:id="rId28"/>
    <p:sldId id="314" r:id="rId29"/>
    <p:sldId id="400" r:id="rId30"/>
    <p:sldId id="322" r:id="rId31"/>
    <p:sldId id="383" r:id="rId32"/>
    <p:sldId id="387" r:id="rId33"/>
    <p:sldId id="392" r:id="rId34"/>
    <p:sldId id="401" r:id="rId35"/>
    <p:sldId id="403" r:id="rId36"/>
    <p:sldId id="406" r:id="rId37"/>
    <p:sldId id="407" r:id="rId38"/>
    <p:sldId id="405" r:id="rId39"/>
    <p:sldId id="384" r:id="rId40"/>
    <p:sldId id="388" r:id="rId41"/>
    <p:sldId id="408" r:id="rId42"/>
    <p:sldId id="409" r:id="rId43"/>
    <p:sldId id="410" r:id="rId44"/>
    <p:sldId id="411" r:id="rId45"/>
    <p:sldId id="412" r:id="rId46"/>
    <p:sldId id="385" r:id="rId47"/>
    <p:sldId id="389" r:id="rId48"/>
    <p:sldId id="413" r:id="rId49"/>
    <p:sldId id="414" r:id="rId50"/>
    <p:sldId id="415" r:id="rId51"/>
    <p:sldId id="416" r:id="rId52"/>
    <p:sldId id="417" r:id="rId53"/>
    <p:sldId id="418" r:id="rId54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34" autoAdjust="0"/>
    <p:restoredTop sz="96754" autoAdjust="0"/>
  </p:normalViewPr>
  <p:slideViewPr>
    <p:cSldViewPr snapToGrid="0">
      <p:cViewPr varScale="1">
        <p:scale>
          <a:sx n="66" d="100"/>
          <a:sy n="66" d="100"/>
        </p:scale>
        <p:origin x="1280" y="3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86689419795221"/>
          <c:y val="9.5785440613026823E-2"/>
          <c:w val="0.84641638225255977"/>
          <c:h val="0.720306513409961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25</c:v>
                </c:pt>
              </c:strCache>
            </c:strRef>
          </c:tx>
          <c:spPr>
            <a:noFill/>
            <a:ln w="20034">
              <a:noFill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Lék 1</c:v>
                </c:pt>
                <c:pt idx="1">
                  <c:v>Lék 2</c:v>
                </c:pt>
                <c:pt idx="2">
                  <c:v>Lék 3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0.6</c:v>
                </c:pt>
                <c:pt idx="1">
                  <c:v>1.1000000000000001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64-4D65-9626-61CD1B625B7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75-25</c:v>
                </c:pt>
              </c:strCache>
            </c:strRef>
          </c:tx>
          <c:spPr>
            <a:solidFill>
              <a:srgbClr val="FFCC99"/>
            </a:solidFill>
            <a:ln w="10017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366FF"/>
              </a:solidFill>
              <a:ln w="100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C864-4D65-9626-61CD1B625B7A}"/>
              </c:ext>
            </c:extLst>
          </c:dPt>
          <c:dPt>
            <c:idx val="1"/>
            <c:invertIfNegative val="0"/>
            <c:bubble3D val="0"/>
            <c:spPr>
              <a:solidFill>
                <a:srgbClr val="800080"/>
              </a:solidFill>
              <a:ln w="100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C864-4D65-9626-61CD1B625B7A}"/>
              </c:ext>
            </c:extLst>
          </c:dPt>
          <c:dPt>
            <c:idx val="2"/>
            <c:invertIfNegative val="0"/>
            <c:bubble3D val="0"/>
            <c:spPr>
              <a:solidFill>
                <a:srgbClr val="339966"/>
              </a:solidFill>
              <a:ln w="100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C864-4D65-9626-61CD1B625B7A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100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C864-4D65-9626-61CD1B625B7A}"/>
              </c:ext>
            </c:extLst>
          </c:dPt>
          <c:dPt>
            <c:idx val="4"/>
            <c:invertIfNegative val="0"/>
            <c:bubble3D val="0"/>
            <c:spPr>
              <a:solidFill>
                <a:srgbClr val="00FF00"/>
              </a:solidFill>
              <a:ln w="100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C864-4D65-9626-61CD1B625B7A}"/>
              </c:ext>
            </c:extLst>
          </c:dPt>
          <c:dPt>
            <c:idx val="5"/>
            <c:invertIfNegative val="0"/>
            <c:bubble3D val="0"/>
            <c:spPr>
              <a:solidFill>
                <a:srgbClr val="00FF00"/>
              </a:solidFill>
              <a:ln w="100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C864-4D65-9626-61CD1B625B7A}"/>
              </c:ext>
            </c:extLst>
          </c:dPt>
          <c:dPt>
            <c:idx val="6"/>
            <c:invertIfNegative val="0"/>
            <c:bubble3D val="0"/>
            <c:spPr>
              <a:solidFill>
                <a:srgbClr val="FF9900"/>
              </a:solidFill>
              <a:ln w="100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C864-4D65-9626-61CD1B625B7A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 w="100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C864-4D65-9626-61CD1B625B7A}"/>
              </c:ext>
            </c:extLst>
          </c:dPt>
          <c:dPt>
            <c:idx val="8"/>
            <c:invertIfNegative val="0"/>
            <c:bubble3D val="0"/>
            <c:spPr>
              <a:solidFill>
                <a:srgbClr val="99CC00"/>
              </a:solidFill>
              <a:ln w="100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2-C864-4D65-9626-61CD1B625B7A}"/>
              </c:ext>
            </c:extLst>
          </c:dPt>
          <c:cat>
            <c:strRef>
              <c:f>Sheet1!$B$1:$D$1</c:f>
              <c:strCache>
                <c:ptCount val="3"/>
                <c:pt idx="0">
                  <c:v>Lék 1</c:v>
                </c:pt>
                <c:pt idx="1">
                  <c:v>Lék 2</c:v>
                </c:pt>
                <c:pt idx="2">
                  <c:v>Lék 3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0.35</c:v>
                </c:pt>
                <c:pt idx="1">
                  <c:v>0.35</c:v>
                </c:pt>
                <c:pt idx="2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C864-4D65-9626-61CD1B625B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100"/>
        <c:axId val="155432792"/>
        <c:axId val="1"/>
      </c:barChart>
      <c:lineChart>
        <c:grouping val="standard"/>
        <c:varyColors val="0"/>
        <c:ser>
          <c:idx val="2"/>
          <c:order val="2"/>
          <c:tx>
            <c:strRef>
              <c:f>Sheet1!$A$4</c:f>
              <c:strCache>
                <c:ptCount val="1"/>
                <c:pt idx="0">
                  <c:v>50</c:v>
                </c:pt>
              </c:strCache>
            </c:strRef>
          </c:tx>
          <c:spPr>
            <a:ln w="15026">
              <a:noFill/>
            </a:ln>
          </c:spPr>
          <c:marker>
            <c:symbol val="square"/>
            <c:size val="6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Sheet1!$B$1:$D$1</c:f>
              <c:strCache>
                <c:ptCount val="3"/>
                <c:pt idx="0">
                  <c:v>Lék 1</c:v>
                </c:pt>
                <c:pt idx="1">
                  <c:v>Lék 2</c:v>
                </c:pt>
                <c:pt idx="2">
                  <c:v>Lék 3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0.75</c:v>
                </c:pt>
                <c:pt idx="1">
                  <c:v>1.25</c:v>
                </c:pt>
                <c:pt idx="2">
                  <c:v>2.25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C864-4D65-9626-61CD1B625B7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min</c:v>
                </c:pt>
              </c:strCache>
            </c:strRef>
          </c:tx>
          <c:spPr>
            <a:ln w="15026">
              <a:noFill/>
            </a:ln>
          </c:spPr>
          <c:marker>
            <c:symbol val="dash"/>
            <c:size val="11"/>
            <c:spPr>
              <a:solidFill>
                <a:schemeClr val="tx1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Sheet1!$B$1:$D$1</c:f>
              <c:strCache>
                <c:ptCount val="3"/>
                <c:pt idx="0">
                  <c:v>Lék 1</c:v>
                </c:pt>
                <c:pt idx="1">
                  <c:v>Lék 2</c:v>
                </c:pt>
                <c:pt idx="2">
                  <c:v>Lék 3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0.1</c:v>
                </c:pt>
                <c:pt idx="1">
                  <c:v>0.6</c:v>
                </c:pt>
                <c:pt idx="2">
                  <c:v>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C864-4D65-9626-61CD1B625B7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max</c:v>
                </c:pt>
              </c:strCache>
            </c:strRef>
          </c:tx>
          <c:spPr>
            <a:ln w="15026">
              <a:noFill/>
            </a:ln>
          </c:spPr>
          <c:marker>
            <c:symbol val="dash"/>
            <c:size val="11"/>
            <c:spPr>
              <a:solidFill>
                <a:schemeClr val="tx1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Sheet1!$B$1:$D$1</c:f>
              <c:strCache>
                <c:ptCount val="3"/>
                <c:pt idx="0">
                  <c:v>Lék 1</c:v>
                </c:pt>
                <c:pt idx="1">
                  <c:v>Lék 2</c:v>
                </c:pt>
                <c:pt idx="2">
                  <c:v>Lék 3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1.3</c:v>
                </c:pt>
                <c:pt idx="1">
                  <c:v>1.8</c:v>
                </c:pt>
                <c:pt idx="2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C864-4D65-9626-61CD1B625B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0034">
              <a:solidFill>
                <a:srgbClr val="000000"/>
              </a:solidFill>
              <a:prstDash val="solid"/>
            </a:ln>
          </c:spPr>
        </c:hiLowLines>
        <c:marker val="1"/>
        <c:smooth val="0"/>
        <c:axId val="155432792"/>
        <c:axId val="1"/>
      </c:lineChart>
      <c:catAx>
        <c:axId val="155432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001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47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"/>
        <c:crossesAt val="-10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3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1001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47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55432792"/>
        <c:crosses val="autoZero"/>
        <c:crossBetween val="between"/>
        <c:majorUnit val="1"/>
        <c:minorUnit val="0.5"/>
      </c:valAx>
      <c:spPr>
        <a:noFill/>
        <a:ln w="2003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7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67" y="2019300"/>
            <a:ext cx="4106255" cy="28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82330877-15CC-4407-8FF1-75EB5074E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225ADAA-BAB5-47B6-A5E0-6A14E2AE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9566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1.png"/><Relationship Id="rId4" Type="http://schemas.microsoft.com/office/2007/relationships/hdphoto" Target="../media/hdphoto2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BIOSTATISTIKA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4822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Párový a nepárový t-test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Párový a nepárový t-test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 závislosti od designu experimentu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Srovnání dvou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nezávislých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rozložení spojitých hodnot:  </a:t>
            </a:r>
          </a:p>
          <a:p>
            <a:pPr marL="0" indent="0">
              <a:lnSpc>
                <a:spcPct val="110000"/>
              </a:lnSpc>
              <a:buNone/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cs-CZ" alt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epárový </a:t>
            </a:r>
            <a:r>
              <a:rPr lang="cs-CZ" altLang="cs-CZ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dvouvýběrový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  <a:endParaRPr lang="cs-CZ" altLang="cs-CZ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Srovnání dvou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závislých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rozložení spojitých hodnot:</a:t>
            </a:r>
          </a:p>
          <a:p>
            <a:pPr marL="0" indent="0">
              <a:lnSpc>
                <a:spcPct val="110000"/>
              </a:lnSpc>
              <a:buNone/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Párový </a:t>
            </a:r>
            <a:r>
              <a:rPr lang="cs-CZ" altLang="cs-CZ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dvouvýběrový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  <a:endParaRPr lang="cs-CZ" altLang="cs-CZ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Zaoblený obdélník 9"/>
          <p:cNvSpPr/>
          <p:nvPr/>
        </p:nvSpPr>
        <p:spPr bwMode="auto">
          <a:xfrm>
            <a:off x="944866" y="2549430"/>
            <a:ext cx="750771" cy="49901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s-CZ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Zaoblený obdélník 10"/>
          <p:cNvSpPr/>
          <p:nvPr/>
        </p:nvSpPr>
        <p:spPr bwMode="auto">
          <a:xfrm>
            <a:off x="944866" y="3497245"/>
            <a:ext cx="750771" cy="49901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Šipka dolů 12"/>
          <p:cNvSpPr/>
          <p:nvPr/>
        </p:nvSpPr>
        <p:spPr bwMode="auto">
          <a:xfrm>
            <a:off x="1090328" y="3277403"/>
            <a:ext cx="423512" cy="20717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Šipka dolů 13"/>
          <p:cNvSpPr/>
          <p:nvPr/>
        </p:nvSpPr>
        <p:spPr bwMode="auto">
          <a:xfrm rot="10800000">
            <a:off x="1090328" y="3089089"/>
            <a:ext cx="424812" cy="19625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Zaoblený obdélník 15"/>
          <p:cNvSpPr/>
          <p:nvPr/>
        </p:nvSpPr>
        <p:spPr bwMode="auto">
          <a:xfrm>
            <a:off x="926698" y="4779685"/>
            <a:ext cx="587141" cy="71954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Zaoblený obdélník 16"/>
          <p:cNvSpPr/>
          <p:nvPr/>
        </p:nvSpPr>
        <p:spPr bwMode="auto">
          <a:xfrm>
            <a:off x="2057499" y="4779685"/>
            <a:ext cx="587141" cy="71954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Šipka doprava 21"/>
          <p:cNvSpPr/>
          <p:nvPr/>
        </p:nvSpPr>
        <p:spPr bwMode="auto">
          <a:xfrm>
            <a:off x="1774801" y="4915594"/>
            <a:ext cx="277360" cy="48583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Šipka doprava 22"/>
          <p:cNvSpPr/>
          <p:nvPr/>
        </p:nvSpPr>
        <p:spPr bwMode="auto">
          <a:xfrm flipH="1">
            <a:off x="1523465" y="4915594"/>
            <a:ext cx="251336" cy="48583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Obdélník 5"/>
          <p:cNvSpPr/>
          <p:nvPr/>
        </p:nvSpPr>
        <p:spPr bwMode="auto">
          <a:xfrm>
            <a:off x="3137836" y="2829827"/>
            <a:ext cx="4494998" cy="55826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Obdélník 14"/>
          <p:cNvSpPr/>
          <p:nvPr/>
        </p:nvSpPr>
        <p:spPr bwMode="auto">
          <a:xfrm>
            <a:off x="3136232" y="4839903"/>
            <a:ext cx="4494998" cy="55826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51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Nepárový </a:t>
            </a:r>
            <a:r>
              <a:rPr lang="cs-CZ" dirty="0" err="1" smtClean="0"/>
              <a:t>dvouvýběrový</a:t>
            </a:r>
            <a:r>
              <a:rPr lang="cs-CZ" dirty="0" smtClean="0"/>
              <a:t> t-test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Srovnání dvou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nezávislých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rozložení spojitých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hodnot.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Příklad</a:t>
            </a: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4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srovnání věku u mužů a žen</a:t>
            </a:r>
          </a:p>
          <a:p>
            <a:pPr marL="341313" indent="-341313">
              <a:lnSpc>
                <a:spcPct val="110000"/>
              </a:lnSpc>
            </a:pPr>
            <a:endParaRPr lang="cs-CZ" altLang="cs-CZ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Předpoklady t-testu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(je vhodné ověřit vizuálně i otestovat statistickými testy):</a:t>
            </a:r>
          </a:p>
          <a:p>
            <a:pPr marL="625475" indent="-269875" defTabSz="355600">
              <a:lnSpc>
                <a:spcPct val="110000"/>
              </a:lnSpc>
              <a:buNone/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1. Náhodný výběr subjektů jednotlivých skupin z jejich cílových populací.</a:t>
            </a:r>
          </a:p>
          <a:p>
            <a:pPr marL="625475" indent="-269875">
              <a:lnSpc>
                <a:spcPct val="110000"/>
              </a:lnSpc>
              <a:buNone/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2. Nezávislost srovnávaných skupin.</a:t>
            </a:r>
          </a:p>
          <a:p>
            <a:pPr marL="625475" indent="-269875">
              <a:lnSpc>
                <a:spcPct val="110000"/>
              </a:lnSpc>
              <a:buNone/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cs-CZ" altLang="cs-CZ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Normální rozdělení proměnné v rámci skupin 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(drobné odchylky od normality jsou přípustné, t-test je dostatečně robustní proti drobným odchylkám od tohoto předpokladu); test normality: </a:t>
            </a:r>
            <a:r>
              <a:rPr lang="cs-CZ" alt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Shapiro-Wilkův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test.</a:t>
            </a:r>
          </a:p>
          <a:p>
            <a:pPr marL="625475" indent="-269875">
              <a:lnSpc>
                <a:spcPct val="110000"/>
              </a:lnSpc>
              <a:buNone/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cs-CZ" altLang="cs-CZ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Shodný rozptyl v obou skupinách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; test: </a:t>
            </a:r>
            <a:r>
              <a:rPr lang="cs-CZ" alt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Levenův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 nebo </a:t>
            </a:r>
            <a:r>
              <a:rPr lang="cs-CZ" alt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F-test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cs-CZ" altLang="cs-CZ" sz="24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09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Výpočet nepárového t-testu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Nulová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hypotéza: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průměry obou skupin jsou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shodné</a:t>
            </a:r>
          </a:p>
          <a:p>
            <a:pPr marL="0" indent="0" defTabSz="452438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Alternativní hypotéza: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průměry obou skupin nejsou shodné</a:t>
            </a:r>
            <a:endParaRPr lang="cs-CZ" altLang="cs-CZ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2"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Prohlédnout průběh dat, určit průměr, medián apod.</a:t>
            </a:r>
          </a:p>
          <a:p>
            <a:pPr marL="0" indent="0" defTabSz="452438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Ověřit normalitu dat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(např.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Shapiro-Wilkovým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testem)</a:t>
            </a:r>
          </a:p>
          <a:p>
            <a:pPr marL="0" indent="0" defTabSz="452438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Ověřit homogenitu rozptylů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F-testem)</a:t>
            </a:r>
          </a:p>
          <a:p>
            <a:pPr marL="452438" indent="0" defTabSz="452438">
              <a:lnSpc>
                <a:spcPct val="110000"/>
              </a:lnSpc>
              <a:buNone/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F-test testuje hypotézu o shodě rozptylů; v případě shodných rozptylů je vše v pořádku a je možné pokračovat ve výpočtu t-testu, v opačném případě není vhodné t-test počítat v jeho původní formě.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3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Vypočítat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hodnotu testové statistiky a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Když je vypočítaná p-hodnota menší než stanovená hladina významnosti </a:t>
            </a:r>
            <a:r>
              <a:rPr lang="el-GR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0,05, zamítáme nulovou hypotézu.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54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Párový </a:t>
            </a:r>
            <a:r>
              <a:rPr lang="cs-CZ" dirty="0" err="1" smtClean="0"/>
              <a:t>dvouvýběrový</a:t>
            </a:r>
            <a:r>
              <a:rPr lang="cs-CZ" dirty="0" smtClean="0"/>
              <a:t> t-test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10000"/>
              </a:lnSpc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Skupiny dat jsou spojeny přes objekt měření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 defTabSz="355600">
              <a:lnSpc>
                <a:spcPct val="110000"/>
              </a:lnSpc>
              <a:buNone/>
            </a:pP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Příklad</a:t>
            </a: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 pacienta před léčbou a po léčbě, úbytek hmotnosti u krys stejné linie</a:t>
            </a:r>
            <a:endParaRPr lang="cs-CZ" altLang="cs-CZ" sz="24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Oba soubory musí mít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shodný počet hodnot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všechna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měření v jednom souboru musí být spárována s měřením v druhém souboru. Při vlastním výpočtu se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počítá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 změnou hodnot (diferencí)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subjektů v obou souborech. </a:t>
            </a:r>
          </a:p>
          <a:p>
            <a:pPr marL="342900" indent="-342900">
              <a:lnSpc>
                <a:spcPct val="11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0000"/>
              </a:lnSpc>
            </a:pP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Předpokladem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normalita rozdělení diferencí hodnot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altLang="cs-CZ" sz="2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48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Výpočet párového t-testu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Nulová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hypotéza: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průměry před a po léčbě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jsou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shodné</a:t>
            </a:r>
          </a:p>
          <a:p>
            <a:pPr marL="452438" indent="-452438" defTabSz="452438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Alternativní hypotéza: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průměry před a po léčbě nejsou shodné</a:t>
            </a:r>
            <a:endParaRPr lang="cs-CZ" altLang="cs-CZ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2"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Spočítat diference hodnot a prohlédnout jejich průběh.</a:t>
            </a:r>
          </a:p>
          <a:p>
            <a:pPr marL="0" indent="0" defTabSz="452438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Ověřit normalitu </a:t>
            </a:r>
            <a:r>
              <a:rPr lang="cs-CZ" alt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rozdělení diferencí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Shapiro-Wilkův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test)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cs-CZ" alt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3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Vypočítat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hodnotu testové statistiky a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Když je vypočítaná p-hodnota menší než stanovená hladina významnosti </a:t>
            </a:r>
            <a:r>
              <a:rPr lang="el-GR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0,05, zamítáme nulovou hypotézu.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43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Statistické </a:t>
            </a:r>
            <a:r>
              <a:rPr lang="cs-CZ" dirty="0"/>
              <a:t>testy o parametrech </a:t>
            </a:r>
            <a:r>
              <a:rPr lang="cs-CZ" dirty="0" smtClean="0"/>
              <a:t>tří a více výběrů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ANOVA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4314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rozptylu ANOVA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Srovnání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tři a více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nezávislých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výběrů.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 defTabSz="355600">
              <a:lnSpc>
                <a:spcPct val="110000"/>
              </a:lnSpc>
              <a:buNone/>
            </a:pP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	Příklad: 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srovnání </a:t>
            </a:r>
            <a:r>
              <a:rPr lang="cs-CZ" altLang="cs-CZ" sz="24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krevního tlaku u třech skupin pacientů léčených léky A, B a C; srovnání kognitivního výkonu 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cs-CZ" altLang="cs-CZ" sz="24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čtyř 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skupin kategorizovaných podle věku</a:t>
            </a:r>
            <a:endParaRPr lang="cs-CZ" altLang="cs-CZ" sz="24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Line 29"/>
          <p:cNvSpPr>
            <a:spLocks noChangeShapeType="1"/>
          </p:cNvSpPr>
          <p:nvPr/>
        </p:nvSpPr>
        <p:spPr bwMode="auto">
          <a:xfrm>
            <a:off x="1184144" y="3555563"/>
            <a:ext cx="0" cy="1428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  <p:sp>
        <p:nvSpPr>
          <p:cNvPr id="7" name="Line 30"/>
          <p:cNvSpPr>
            <a:spLocks noChangeShapeType="1"/>
          </p:cNvSpPr>
          <p:nvPr/>
        </p:nvSpPr>
        <p:spPr bwMode="auto">
          <a:xfrm>
            <a:off x="1184144" y="4984313"/>
            <a:ext cx="396044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1291176" y="3925516"/>
            <a:ext cx="2305050" cy="984250"/>
            <a:chOff x="1929036" y="4313668"/>
            <a:chExt cx="2305050" cy="984250"/>
          </a:xfrm>
        </p:grpSpPr>
        <p:sp>
          <p:nvSpPr>
            <p:cNvPr id="9" name="Line 31"/>
            <p:cNvSpPr>
              <a:spLocks noChangeShapeType="1"/>
            </p:cNvSpPr>
            <p:nvPr/>
          </p:nvSpPr>
          <p:spPr bwMode="auto">
            <a:xfrm flipV="1">
              <a:off x="1929036" y="5264581"/>
              <a:ext cx="161925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0" name="Freeform 32"/>
            <p:cNvSpPr>
              <a:spLocks/>
            </p:cNvSpPr>
            <p:nvPr/>
          </p:nvSpPr>
          <p:spPr bwMode="auto">
            <a:xfrm>
              <a:off x="2090961" y="5232831"/>
              <a:ext cx="171450" cy="31750"/>
            </a:xfrm>
            <a:custGeom>
              <a:avLst/>
              <a:gdLst>
                <a:gd name="T0" fmla="*/ 0 w 108"/>
                <a:gd name="T1" fmla="*/ 20 h 20"/>
                <a:gd name="T2" fmla="*/ 54 w 108"/>
                <a:gd name="T3" fmla="*/ 14 h 20"/>
                <a:gd name="T4" fmla="*/ 108 w 108"/>
                <a:gd name="T5" fmla="*/ 0 h 20"/>
                <a:gd name="T6" fmla="*/ 0 60000 65536"/>
                <a:gd name="T7" fmla="*/ 0 60000 65536"/>
                <a:gd name="T8" fmla="*/ 0 60000 65536"/>
                <a:gd name="T9" fmla="*/ 0 w 108"/>
                <a:gd name="T10" fmla="*/ 0 h 20"/>
                <a:gd name="T11" fmla="*/ 108 w 10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20">
                  <a:moveTo>
                    <a:pt x="0" y="20"/>
                  </a:moveTo>
                  <a:lnTo>
                    <a:pt x="54" y="14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1" name="Freeform 33"/>
            <p:cNvSpPr>
              <a:spLocks/>
            </p:cNvSpPr>
            <p:nvPr/>
          </p:nvSpPr>
          <p:spPr bwMode="auto">
            <a:xfrm>
              <a:off x="2262411" y="5156631"/>
              <a:ext cx="161925" cy="76200"/>
            </a:xfrm>
            <a:custGeom>
              <a:avLst/>
              <a:gdLst>
                <a:gd name="T0" fmla="*/ 0 w 102"/>
                <a:gd name="T1" fmla="*/ 48 h 48"/>
                <a:gd name="T2" fmla="*/ 54 w 102"/>
                <a:gd name="T3" fmla="*/ 28 h 48"/>
                <a:gd name="T4" fmla="*/ 102 w 102"/>
                <a:gd name="T5" fmla="*/ 0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48"/>
                  </a:moveTo>
                  <a:lnTo>
                    <a:pt x="54" y="28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2" name="Freeform 34"/>
            <p:cNvSpPr>
              <a:spLocks/>
            </p:cNvSpPr>
            <p:nvPr/>
          </p:nvSpPr>
          <p:spPr bwMode="auto">
            <a:xfrm>
              <a:off x="2424336" y="5005818"/>
              <a:ext cx="161925" cy="150813"/>
            </a:xfrm>
            <a:custGeom>
              <a:avLst/>
              <a:gdLst>
                <a:gd name="T0" fmla="*/ 0 w 102"/>
                <a:gd name="T1" fmla="*/ 95 h 95"/>
                <a:gd name="T2" fmla="*/ 48 w 102"/>
                <a:gd name="T3" fmla="*/ 54 h 95"/>
                <a:gd name="T4" fmla="*/ 102 w 102"/>
                <a:gd name="T5" fmla="*/ 0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95"/>
                  </a:moveTo>
                  <a:lnTo>
                    <a:pt x="48" y="54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3" name="Freeform 35"/>
            <p:cNvSpPr>
              <a:spLocks/>
            </p:cNvSpPr>
            <p:nvPr/>
          </p:nvSpPr>
          <p:spPr bwMode="auto">
            <a:xfrm>
              <a:off x="2586261" y="4756581"/>
              <a:ext cx="161925" cy="249237"/>
            </a:xfrm>
            <a:custGeom>
              <a:avLst/>
              <a:gdLst>
                <a:gd name="T0" fmla="*/ 0 w 102"/>
                <a:gd name="T1" fmla="*/ 157 h 157"/>
                <a:gd name="T2" fmla="*/ 48 w 102"/>
                <a:gd name="T3" fmla="*/ 89 h 157"/>
                <a:gd name="T4" fmla="*/ 102 w 102"/>
                <a:gd name="T5" fmla="*/ 0 h 157"/>
                <a:gd name="T6" fmla="*/ 0 60000 65536"/>
                <a:gd name="T7" fmla="*/ 0 60000 65536"/>
                <a:gd name="T8" fmla="*/ 0 60000 65536"/>
                <a:gd name="T9" fmla="*/ 0 w 102"/>
                <a:gd name="T10" fmla="*/ 0 h 157"/>
                <a:gd name="T11" fmla="*/ 102 w 102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157">
                  <a:moveTo>
                    <a:pt x="0" y="157"/>
                  </a:moveTo>
                  <a:lnTo>
                    <a:pt x="48" y="89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4" name="Freeform 36"/>
            <p:cNvSpPr>
              <a:spLocks/>
            </p:cNvSpPr>
            <p:nvPr/>
          </p:nvSpPr>
          <p:spPr bwMode="auto">
            <a:xfrm>
              <a:off x="2748186" y="4410506"/>
              <a:ext cx="171450" cy="346075"/>
            </a:xfrm>
            <a:custGeom>
              <a:avLst/>
              <a:gdLst>
                <a:gd name="T0" fmla="*/ 0 w 108"/>
                <a:gd name="T1" fmla="*/ 218 h 218"/>
                <a:gd name="T2" fmla="*/ 24 w 108"/>
                <a:gd name="T3" fmla="*/ 164 h 218"/>
                <a:gd name="T4" fmla="*/ 54 w 108"/>
                <a:gd name="T5" fmla="*/ 103 h 218"/>
                <a:gd name="T6" fmla="*/ 84 w 108"/>
                <a:gd name="T7" fmla="*/ 48 h 218"/>
                <a:gd name="T8" fmla="*/ 96 w 108"/>
                <a:gd name="T9" fmla="*/ 21 h 218"/>
                <a:gd name="T10" fmla="*/ 108 w 108"/>
                <a:gd name="T11" fmla="*/ 0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218"/>
                <a:gd name="T20" fmla="*/ 108 w 108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218">
                  <a:moveTo>
                    <a:pt x="0" y="218"/>
                  </a:moveTo>
                  <a:lnTo>
                    <a:pt x="24" y="164"/>
                  </a:lnTo>
                  <a:lnTo>
                    <a:pt x="54" y="103"/>
                  </a:lnTo>
                  <a:lnTo>
                    <a:pt x="84" y="48"/>
                  </a:lnTo>
                  <a:lnTo>
                    <a:pt x="96" y="21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5" name="Freeform 37"/>
            <p:cNvSpPr>
              <a:spLocks/>
            </p:cNvSpPr>
            <p:nvPr/>
          </p:nvSpPr>
          <p:spPr bwMode="auto">
            <a:xfrm>
              <a:off x="2919636" y="4313668"/>
              <a:ext cx="161925" cy="96838"/>
            </a:xfrm>
            <a:custGeom>
              <a:avLst/>
              <a:gdLst>
                <a:gd name="T0" fmla="*/ 0 w 102"/>
                <a:gd name="T1" fmla="*/ 61 h 61"/>
                <a:gd name="T2" fmla="*/ 24 w 102"/>
                <a:gd name="T3" fmla="*/ 34 h 61"/>
                <a:gd name="T4" fmla="*/ 54 w 102"/>
                <a:gd name="T5" fmla="*/ 14 h 61"/>
                <a:gd name="T6" fmla="*/ 78 w 102"/>
                <a:gd name="T7" fmla="*/ 0 h 61"/>
                <a:gd name="T8" fmla="*/ 102 w 102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61"/>
                  </a:moveTo>
                  <a:lnTo>
                    <a:pt x="24" y="34"/>
                  </a:lnTo>
                  <a:lnTo>
                    <a:pt x="54" y="14"/>
                  </a:lnTo>
                  <a:lnTo>
                    <a:pt x="78" y="0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6" name="Freeform 38"/>
            <p:cNvSpPr>
              <a:spLocks/>
            </p:cNvSpPr>
            <p:nvPr/>
          </p:nvSpPr>
          <p:spPr bwMode="auto">
            <a:xfrm>
              <a:off x="3081561" y="4313668"/>
              <a:ext cx="161925" cy="96838"/>
            </a:xfrm>
            <a:custGeom>
              <a:avLst/>
              <a:gdLst>
                <a:gd name="T0" fmla="*/ 0 w 102"/>
                <a:gd name="T1" fmla="*/ 0 h 61"/>
                <a:gd name="T2" fmla="*/ 24 w 102"/>
                <a:gd name="T3" fmla="*/ 0 h 61"/>
                <a:gd name="T4" fmla="*/ 48 w 102"/>
                <a:gd name="T5" fmla="*/ 14 h 61"/>
                <a:gd name="T6" fmla="*/ 78 w 102"/>
                <a:gd name="T7" fmla="*/ 34 h 61"/>
                <a:gd name="T8" fmla="*/ 102 w 102"/>
                <a:gd name="T9" fmla="*/ 6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0"/>
                  </a:moveTo>
                  <a:lnTo>
                    <a:pt x="24" y="0"/>
                  </a:lnTo>
                  <a:lnTo>
                    <a:pt x="48" y="14"/>
                  </a:lnTo>
                  <a:lnTo>
                    <a:pt x="78" y="34"/>
                  </a:lnTo>
                  <a:lnTo>
                    <a:pt x="102" y="61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7" name="Freeform 39"/>
            <p:cNvSpPr>
              <a:spLocks/>
            </p:cNvSpPr>
            <p:nvPr/>
          </p:nvSpPr>
          <p:spPr bwMode="auto">
            <a:xfrm>
              <a:off x="3243486" y="4410506"/>
              <a:ext cx="161925" cy="346075"/>
            </a:xfrm>
            <a:custGeom>
              <a:avLst/>
              <a:gdLst>
                <a:gd name="T0" fmla="*/ 0 w 102"/>
                <a:gd name="T1" fmla="*/ 0 h 218"/>
                <a:gd name="T2" fmla="*/ 12 w 102"/>
                <a:gd name="T3" fmla="*/ 21 h 218"/>
                <a:gd name="T4" fmla="*/ 24 w 102"/>
                <a:gd name="T5" fmla="*/ 48 h 218"/>
                <a:gd name="T6" fmla="*/ 48 w 102"/>
                <a:gd name="T7" fmla="*/ 103 h 218"/>
                <a:gd name="T8" fmla="*/ 78 w 102"/>
                <a:gd name="T9" fmla="*/ 164 h 218"/>
                <a:gd name="T10" fmla="*/ 102 w 102"/>
                <a:gd name="T11" fmla="*/ 218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218"/>
                <a:gd name="T20" fmla="*/ 102 w 102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218">
                  <a:moveTo>
                    <a:pt x="0" y="0"/>
                  </a:moveTo>
                  <a:lnTo>
                    <a:pt x="12" y="21"/>
                  </a:lnTo>
                  <a:lnTo>
                    <a:pt x="24" y="48"/>
                  </a:lnTo>
                  <a:lnTo>
                    <a:pt x="48" y="103"/>
                  </a:lnTo>
                  <a:lnTo>
                    <a:pt x="78" y="164"/>
                  </a:lnTo>
                  <a:lnTo>
                    <a:pt x="102" y="21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8" name="Freeform 40"/>
            <p:cNvSpPr>
              <a:spLocks/>
            </p:cNvSpPr>
            <p:nvPr/>
          </p:nvSpPr>
          <p:spPr bwMode="auto">
            <a:xfrm>
              <a:off x="3405411" y="4756581"/>
              <a:ext cx="171450" cy="249237"/>
            </a:xfrm>
            <a:custGeom>
              <a:avLst/>
              <a:gdLst>
                <a:gd name="T0" fmla="*/ 0 w 108"/>
                <a:gd name="T1" fmla="*/ 0 h 157"/>
                <a:gd name="T2" fmla="*/ 54 w 108"/>
                <a:gd name="T3" fmla="*/ 89 h 157"/>
                <a:gd name="T4" fmla="*/ 108 w 108"/>
                <a:gd name="T5" fmla="*/ 157 h 157"/>
                <a:gd name="T6" fmla="*/ 0 60000 65536"/>
                <a:gd name="T7" fmla="*/ 0 60000 65536"/>
                <a:gd name="T8" fmla="*/ 0 60000 65536"/>
                <a:gd name="T9" fmla="*/ 0 w 108"/>
                <a:gd name="T10" fmla="*/ 0 h 157"/>
                <a:gd name="T11" fmla="*/ 108 w 10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157">
                  <a:moveTo>
                    <a:pt x="0" y="0"/>
                  </a:moveTo>
                  <a:lnTo>
                    <a:pt x="54" y="89"/>
                  </a:lnTo>
                  <a:lnTo>
                    <a:pt x="108" y="15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9" name="Freeform 41"/>
            <p:cNvSpPr>
              <a:spLocks/>
            </p:cNvSpPr>
            <p:nvPr/>
          </p:nvSpPr>
          <p:spPr bwMode="auto">
            <a:xfrm>
              <a:off x="3576861" y="5005818"/>
              <a:ext cx="161925" cy="150813"/>
            </a:xfrm>
            <a:custGeom>
              <a:avLst/>
              <a:gdLst>
                <a:gd name="T0" fmla="*/ 0 w 102"/>
                <a:gd name="T1" fmla="*/ 0 h 95"/>
                <a:gd name="T2" fmla="*/ 54 w 102"/>
                <a:gd name="T3" fmla="*/ 54 h 95"/>
                <a:gd name="T4" fmla="*/ 102 w 102"/>
                <a:gd name="T5" fmla="*/ 95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0"/>
                  </a:moveTo>
                  <a:lnTo>
                    <a:pt x="54" y="54"/>
                  </a:lnTo>
                  <a:lnTo>
                    <a:pt x="102" y="9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20" name="Freeform 42"/>
            <p:cNvSpPr>
              <a:spLocks/>
            </p:cNvSpPr>
            <p:nvPr/>
          </p:nvSpPr>
          <p:spPr bwMode="auto">
            <a:xfrm>
              <a:off x="3738786" y="5156631"/>
              <a:ext cx="161925" cy="76200"/>
            </a:xfrm>
            <a:custGeom>
              <a:avLst/>
              <a:gdLst>
                <a:gd name="T0" fmla="*/ 0 w 102"/>
                <a:gd name="T1" fmla="*/ 0 h 48"/>
                <a:gd name="T2" fmla="*/ 48 w 102"/>
                <a:gd name="T3" fmla="*/ 28 h 48"/>
                <a:gd name="T4" fmla="*/ 102 w 102"/>
                <a:gd name="T5" fmla="*/ 48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0"/>
                  </a:moveTo>
                  <a:lnTo>
                    <a:pt x="48" y="28"/>
                  </a:lnTo>
                  <a:lnTo>
                    <a:pt x="102" y="4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21" name="Freeform 43"/>
            <p:cNvSpPr>
              <a:spLocks/>
            </p:cNvSpPr>
            <p:nvPr/>
          </p:nvSpPr>
          <p:spPr bwMode="auto">
            <a:xfrm>
              <a:off x="3900711" y="5232831"/>
              <a:ext cx="161925" cy="31750"/>
            </a:xfrm>
            <a:custGeom>
              <a:avLst/>
              <a:gdLst>
                <a:gd name="T0" fmla="*/ 0 w 102"/>
                <a:gd name="T1" fmla="*/ 0 h 20"/>
                <a:gd name="T2" fmla="*/ 48 w 102"/>
                <a:gd name="T3" fmla="*/ 14 h 20"/>
                <a:gd name="T4" fmla="*/ 102 w 102"/>
                <a:gd name="T5" fmla="*/ 20 h 20"/>
                <a:gd name="T6" fmla="*/ 0 60000 65536"/>
                <a:gd name="T7" fmla="*/ 0 60000 65536"/>
                <a:gd name="T8" fmla="*/ 0 60000 65536"/>
                <a:gd name="T9" fmla="*/ 0 w 102"/>
                <a:gd name="T10" fmla="*/ 0 h 20"/>
                <a:gd name="T11" fmla="*/ 102 w 102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20">
                  <a:moveTo>
                    <a:pt x="0" y="0"/>
                  </a:moveTo>
                  <a:lnTo>
                    <a:pt x="48" y="14"/>
                  </a:lnTo>
                  <a:lnTo>
                    <a:pt x="102" y="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22" name="Line 44"/>
            <p:cNvSpPr>
              <a:spLocks noChangeShapeType="1"/>
            </p:cNvSpPr>
            <p:nvPr/>
          </p:nvSpPr>
          <p:spPr bwMode="auto">
            <a:xfrm>
              <a:off x="4062636" y="5264581"/>
              <a:ext cx="171450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1832216" y="3934653"/>
            <a:ext cx="2305050" cy="984250"/>
            <a:chOff x="1929036" y="4313668"/>
            <a:chExt cx="2305050" cy="984250"/>
          </a:xfrm>
        </p:grpSpPr>
        <p:sp>
          <p:nvSpPr>
            <p:cNvPr id="24" name="Line 31"/>
            <p:cNvSpPr>
              <a:spLocks noChangeShapeType="1"/>
            </p:cNvSpPr>
            <p:nvPr/>
          </p:nvSpPr>
          <p:spPr bwMode="auto">
            <a:xfrm flipV="1">
              <a:off x="1929036" y="5264581"/>
              <a:ext cx="161925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auto">
            <a:xfrm>
              <a:off x="2090961" y="5232831"/>
              <a:ext cx="171450" cy="31750"/>
            </a:xfrm>
            <a:custGeom>
              <a:avLst/>
              <a:gdLst>
                <a:gd name="T0" fmla="*/ 0 w 108"/>
                <a:gd name="T1" fmla="*/ 20 h 20"/>
                <a:gd name="T2" fmla="*/ 54 w 108"/>
                <a:gd name="T3" fmla="*/ 14 h 20"/>
                <a:gd name="T4" fmla="*/ 108 w 108"/>
                <a:gd name="T5" fmla="*/ 0 h 20"/>
                <a:gd name="T6" fmla="*/ 0 60000 65536"/>
                <a:gd name="T7" fmla="*/ 0 60000 65536"/>
                <a:gd name="T8" fmla="*/ 0 60000 65536"/>
                <a:gd name="T9" fmla="*/ 0 w 108"/>
                <a:gd name="T10" fmla="*/ 0 h 20"/>
                <a:gd name="T11" fmla="*/ 108 w 10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20">
                  <a:moveTo>
                    <a:pt x="0" y="20"/>
                  </a:moveTo>
                  <a:lnTo>
                    <a:pt x="54" y="14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auto">
            <a:xfrm>
              <a:off x="2262411" y="5156631"/>
              <a:ext cx="161925" cy="76200"/>
            </a:xfrm>
            <a:custGeom>
              <a:avLst/>
              <a:gdLst>
                <a:gd name="T0" fmla="*/ 0 w 102"/>
                <a:gd name="T1" fmla="*/ 48 h 48"/>
                <a:gd name="T2" fmla="*/ 54 w 102"/>
                <a:gd name="T3" fmla="*/ 28 h 48"/>
                <a:gd name="T4" fmla="*/ 102 w 102"/>
                <a:gd name="T5" fmla="*/ 0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48"/>
                  </a:moveTo>
                  <a:lnTo>
                    <a:pt x="54" y="28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auto">
            <a:xfrm>
              <a:off x="2424336" y="5005818"/>
              <a:ext cx="161925" cy="150813"/>
            </a:xfrm>
            <a:custGeom>
              <a:avLst/>
              <a:gdLst>
                <a:gd name="T0" fmla="*/ 0 w 102"/>
                <a:gd name="T1" fmla="*/ 95 h 95"/>
                <a:gd name="T2" fmla="*/ 48 w 102"/>
                <a:gd name="T3" fmla="*/ 54 h 95"/>
                <a:gd name="T4" fmla="*/ 102 w 102"/>
                <a:gd name="T5" fmla="*/ 0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95"/>
                  </a:moveTo>
                  <a:lnTo>
                    <a:pt x="48" y="54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86261" y="4756581"/>
              <a:ext cx="161925" cy="249237"/>
            </a:xfrm>
            <a:custGeom>
              <a:avLst/>
              <a:gdLst>
                <a:gd name="T0" fmla="*/ 0 w 102"/>
                <a:gd name="T1" fmla="*/ 157 h 157"/>
                <a:gd name="T2" fmla="*/ 48 w 102"/>
                <a:gd name="T3" fmla="*/ 89 h 157"/>
                <a:gd name="T4" fmla="*/ 102 w 102"/>
                <a:gd name="T5" fmla="*/ 0 h 157"/>
                <a:gd name="T6" fmla="*/ 0 60000 65536"/>
                <a:gd name="T7" fmla="*/ 0 60000 65536"/>
                <a:gd name="T8" fmla="*/ 0 60000 65536"/>
                <a:gd name="T9" fmla="*/ 0 w 102"/>
                <a:gd name="T10" fmla="*/ 0 h 157"/>
                <a:gd name="T11" fmla="*/ 102 w 102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157">
                  <a:moveTo>
                    <a:pt x="0" y="157"/>
                  </a:moveTo>
                  <a:lnTo>
                    <a:pt x="48" y="89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29" name="Freeform 36"/>
            <p:cNvSpPr>
              <a:spLocks/>
            </p:cNvSpPr>
            <p:nvPr/>
          </p:nvSpPr>
          <p:spPr bwMode="auto">
            <a:xfrm>
              <a:off x="2748186" y="4410506"/>
              <a:ext cx="171450" cy="346075"/>
            </a:xfrm>
            <a:custGeom>
              <a:avLst/>
              <a:gdLst>
                <a:gd name="T0" fmla="*/ 0 w 108"/>
                <a:gd name="T1" fmla="*/ 218 h 218"/>
                <a:gd name="T2" fmla="*/ 24 w 108"/>
                <a:gd name="T3" fmla="*/ 164 h 218"/>
                <a:gd name="T4" fmla="*/ 54 w 108"/>
                <a:gd name="T5" fmla="*/ 103 h 218"/>
                <a:gd name="T6" fmla="*/ 84 w 108"/>
                <a:gd name="T7" fmla="*/ 48 h 218"/>
                <a:gd name="T8" fmla="*/ 96 w 108"/>
                <a:gd name="T9" fmla="*/ 21 h 218"/>
                <a:gd name="T10" fmla="*/ 108 w 108"/>
                <a:gd name="T11" fmla="*/ 0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218"/>
                <a:gd name="T20" fmla="*/ 108 w 108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218">
                  <a:moveTo>
                    <a:pt x="0" y="218"/>
                  </a:moveTo>
                  <a:lnTo>
                    <a:pt x="24" y="164"/>
                  </a:lnTo>
                  <a:lnTo>
                    <a:pt x="54" y="103"/>
                  </a:lnTo>
                  <a:lnTo>
                    <a:pt x="84" y="48"/>
                  </a:lnTo>
                  <a:lnTo>
                    <a:pt x="96" y="21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30" name="Freeform 37"/>
            <p:cNvSpPr>
              <a:spLocks/>
            </p:cNvSpPr>
            <p:nvPr/>
          </p:nvSpPr>
          <p:spPr bwMode="auto">
            <a:xfrm>
              <a:off x="2919636" y="4313668"/>
              <a:ext cx="161925" cy="96838"/>
            </a:xfrm>
            <a:custGeom>
              <a:avLst/>
              <a:gdLst>
                <a:gd name="T0" fmla="*/ 0 w 102"/>
                <a:gd name="T1" fmla="*/ 61 h 61"/>
                <a:gd name="T2" fmla="*/ 24 w 102"/>
                <a:gd name="T3" fmla="*/ 34 h 61"/>
                <a:gd name="T4" fmla="*/ 54 w 102"/>
                <a:gd name="T5" fmla="*/ 14 h 61"/>
                <a:gd name="T6" fmla="*/ 78 w 102"/>
                <a:gd name="T7" fmla="*/ 0 h 61"/>
                <a:gd name="T8" fmla="*/ 102 w 102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61"/>
                  </a:moveTo>
                  <a:lnTo>
                    <a:pt x="24" y="34"/>
                  </a:lnTo>
                  <a:lnTo>
                    <a:pt x="54" y="14"/>
                  </a:lnTo>
                  <a:lnTo>
                    <a:pt x="78" y="0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31" name="Freeform 38"/>
            <p:cNvSpPr>
              <a:spLocks/>
            </p:cNvSpPr>
            <p:nvPr/>
          </p:nvSpPr>
          <p:spPr bwMode="auto">
            <a:xfrm>
              <a:off x="3081561" y="4313668"/>
              <a:ext cx="161925" cy="96838"/>
            </a:xfrm>
            <a:custGeom>
              <a:avLst/>
              <a:gdLst>
                <a:gd name="T0" fmla="*/ 0 w 102"/>
                <a:gd name="T1" fmla="*/ 0 h 61"/>
                <a:gd name="T2" fmla="*/ 24 w 102"/>
                <a:gd name="T3" fmla="*/ 0 h 61"/>
                <a:gd name="T4" fmla="*/ 48 w 102"/>
                <a:gd name="T5" fmla="*/ 14 h 61"/>
                <a:gd name="T6" fmla="*/ 78 w 102"/>
                <a:gd name="T7" fmla="*/ 34 h 61"/>
                <a:gd name="T8" fmla="*/ 102 w 102"/>
                <a:gd name="T9" fmla="*/ 6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0"/>
                  </a:moveTo>
                  <a:lnTo>
                    <a:pt x="24" y="0"/>
                  </a:lnTo>
                  <a:lnTo>
                    <a:pt x="48" y="14"/>
                  </a:lnTo>
                  <a:lnTo>
                    <a:pt x="78" y="34"/>
                  </a:lnTo>
                  <a:lnTo>
                    <a:pt x="102" y="61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32" name="Freeform 39"/>
            <p:cNvSpPr>
              <a:spLocks/>
            </p:cNvSpPr>
            <p:nvPr/>
          </p:nvSpPr>
          <p:spPr bwMode="auto">
            <a:xfrm>
              <a:off x="3243486" y="4410506"/>
              <a:ext cx="161925" cy="346075"/>
            </a:xfrm>
            <a:custGeom>
              <a:avLst/>
              <a:gdLst>
                <a:gd name="T0" fmla="*/ 0 w 102"/>
                <a:gd name="T1" fmla="*/ 0 h 218"/>
                <a:gd name="T2" fmla="*/ 12 w 102"/>
                <a:gd name="T3" fmla="*/ 21 h 218"/>
                <a:gd name="T4" fmla="*/ 24 w 102"/>
                <a:gd name="T5" fmla="*/ 48 h 218"/>
                <a:gd name="T6" fmla="*/ 48 w 102"/>
                <a:gd name="T7" fmla="*/ 103 h 218"/>
                <a:gd name="T8" fmla="*/ 78 w 102"/>
                <a:gd name="T9" fmla="*/ 164 h 218"/>
                <a:gd name="T10" fmla="*/ 102 w 102"/>
                <a:gd name="T11" fmla="*/ 218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218"/>
                <a:gd name="T20" fmla="*/ 102 w 102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218">
                  <a:moveTo>
                    <a:pt x="0" y="0"/>
                  </a:moveTo>
                  <a:lnTo>
                    <a:pt x="12" y="21"/>
                  </a:lnTo>
                  <a:lnTo>
                    <a:pt x="24" y="48"/>
                  </a:lnTo>
                  <a:lnTo>
                    <a:pt x="48" y="103"/>
                  </a:lnTo>
                  <a:lnTo>
                    <a:pt x="78" y="164"/>
                  </a:lnTo>
                  <a:lnTo>
                    <a:pt x="102" y="21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33" name="Freeform 40"/>
            <p:cNvSpPr>
              <a:spLocks/>
            </p:cNvSpPr>
            <p:nvPr/>
          </p:nvSpPr>
          <p:spPr bwMode="auto">
            <a:xfrm>
              <a:off x="3405411" y="4756581"/>
              <a:ext cx="171450" cy="249237"/>
            </a:xfrm>
            <a:custGeom>
              <a:avLst/>
              <a:gdLst>
                <a:gd name="T0" fmla="*/ 0 w 108"/>
                <a:gd name="T1" fmla="*/ 0 h 157"/>
                <a:gd name="T2" fmla="*/ 54 w 108"/>
                <a:gd name="T3" fmla="*/ 89 h 157"/>
                <a:gd name="T4" fmla="*/ 108 w 108"/>
                <a:gd name="T5" fmla="*/ 157 h 157"/>
                <a:gd name="T6" fmla="*/ 0 60000 65536"/>
                <a:gd name="T7" fmla="*/ 0 60000 65536"/>
                <a:gd name="T8" fmla="*/ 0 60000 65536"/>
                <a:gd name="T9" fmla="*/ 0 w 108"/>
                <a:gd name="T10" fmla="*/ 0 h 157"/>
                <a:gd name="T11" fmla="*/ 108 w 10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157">
                  <a:moveTo>
                    <a:pt x="0" y="0"/>
                  </a:moveTo>
                  <a:lnTo>
                    <a:pt x="54" y="89"/>
                  </a:lnTo>
                  <a:lnTo>
                    <a:pt x="108" y="15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34" name="Freeform 41"/>
            <p:cNvSpPr>
              <a:spLocks/>
            </p:cNvSpPr>
            <p:nvPr/>
          </p:nvSpPr>
          <p:spPr bwMode="auto">
            <a:xfrm>
              <a:off x="3576861" y="5005818"/>
              <a:ext cx="161925" cy="150813"/>
            </a:xfrm>
            <a:custGeom>
              <a:avLst/>
              <a:gdLst>
                <a:gd name="T0" fmla="*/ 0 w 102"/>
                <a:gd name="T1" fmla="*/ 0 h 95"/>
                <a:gd name="T2" fmla="*/ 54 w 102"/>
                <a:gd name="T3" fmla="*/ 54 h 95"/>
                <a:gd name="T4" fmla="*/ 102 w 102"/>
                <a:gd name="T5" fmla="*/ 95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0"/>
                  </a:moveTo>
                  <a:lnTo>
                    <a:pt x="54" y="54"/>
                  </a:lnTo>
                  <a:lnTo>
                    <a:pt x="102" y="9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35" name="Freeform 42"/>
            <p:cNvSpPr>
              <a:spLocks/>
            </p:cNvSpPr>
            <p:nvPr/>
          </p:nvSpPr>
          <p:spPr bwMode="auto">
            <a:xfrm>
              <a:off x="3738786" y="5156631"/>
              <a:ext cx="161925" cy="76200"/>
            </a:xfrm>
            <a:custGeom>
              <a:avLst/>
              <a:gdLst>
                <a:gd name="T0" fmla="*/ 0 w 102"/>
                <a:gd name="T1" fmla="*/ 0 h 48"/>
                <a:gd name="T2" fmla="*/ 48 w 102"/>
                <a:gd name="T3" fmla="*/ 28 h 48"/>
                <a:gd name="T4" fmla="*/ 102 w 102"/>
                <a:gd name="T5" fmla="*/ 48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0"/>
                  </a:moveTo>
                  <a:lnTo>
                    <a:pt x="48" y="28"/>
                  </a:lnTo>
                  <a:lnTo>
                    <a:pt x="102" y="4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36" name="Freeform 43"/>
            <p:cNvSpPr>
              <a:spLocks/>
            </p:cNvSpPr>
            <p:nvPr/>
          </p:nvSpPr>
          <p:spPr bwMode="auto">
            <a:xfrm>
              <a:off x="3900711" y="5232831"/>
              <a:ext cx="161925" cy="31750"/>
            </a:xfrm>
            <a:custGeom>
              <a:avLst/>
              <a:gdLst>
                <a:gd name="T0" fmla="*/ 0 w 102"/>
                <a:gd name="T1" fmla="*/ 0 h 20"/>
                <a:gd name="T2" fmla="*/ 48 w 102"/>
                <a:gd name="T3" fmla="*/ 14 h 20"/>
                <a:gd name="T4" fmla="*/ 102 w 102"/>
                <a:gd name="T5" fmla="*/ 20 h 20"/>
                <a:gd name="T6" fmla="*/ 0 60000 65536"/>
                <a:gd name="T7" fmla="*/ 0 60000 65536"/>
                <a:gd name="T8" fmla="*/ 0 60000 65536"/>
                <a:gd name="T9" fmla="*/ 0 w 102"/>
                <a:gd name="T10" fmla="*/ 0 h 20"/>
                <a:gd name="T11" fmla="*/ 102 w 102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20">
                  <a:moveTo>
                    <a:pt x="0" y="0"/>
                  </a:moveTo>
                  <a:lnTo>
                    <a:pt x="48" y="14"/>
                  </a:lnTo>
                  <a:lnTo>
                    <a:pt x="102" y="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37" name="Line 44"/>
            <p:cNvSpPr>
              <a:spLocks noChangeShapeType="1"/>
            </p:cNvSpPr>
            <p:nvPr/>
          </p:nvSpPr>
          <p:spPr bwMode="auto">
            <a:xfrm>
              <a:off x="4062636" y="5264581"/>
              <a:ext cx="171450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/>
              <p:cNvSpPr txBox="1"/>
              <p:nvPr/>
            </p:nvSpPr>
            <p:spPr>
              <a:xfrm>
                <a:off x="2196076" y="5130500"/>
                <a:ext cx="446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ker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cs-CZ" sz="1800" i="1" ker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i="1" ker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cs-CZ" sz="1800" i="1" ker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sz="1800" kern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TextovéPol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076" y="5130500"/>
                <a:ext cx="446225" cy="369332"/>
              </a:xfrm>
              <a:prstGeom prst="rect">
                <a:avLst/>
              </a:prstGeom>
              <a:blipFill>
                <a:blip r:embed="rId2"/>
                <a:stretch>
                  <a:fillRect r="-16438" b="-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Přímá spojnice 38"/>
          <p:cNvCxnSpPr/>
          <p:nvPr/>
        </p:nvCxnSpPr>
        <p:spPr>
          <a:xfrm>
            <a:off x="2433796" y="3822440"/>
            <a:ext cx="0" cy="1281163"/>
          </a:xfrm>
          <a:prstGeom prst="line">
            <a:avLst/>
          </a:prstGeom>
          <a:noFill/>
          <a:ln w="12700" cap="flat" cmpd="sng" algn="ctr">
            <a:solidFill>
              <a:srgbClr val="0000FF"/>
            </a:solidFill>
            <a:prstDash val="soli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2768890" y="5135516"/>
                <a:ext cx="446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cs-CZ" sz="18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i="1" ker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cs-CZ" sz="1800" i="1" ker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sz="1800" kern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890" y="5135516"/>
                <a:ext cx="446225" cy="369332"/>
              </a:xfrm>
              <a:prstGeom prst="rect">
                <a:avLst/>
              </a:prstGeom>
              <a:blipFill>
                <a:blip r:embed="rId3"/>
                <a:stretch>
                  <a:fillRect r="-16438" b="-16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Přímá spojnice 40"/>
          <p:cNvCxnSpPr/>
          <p:nvPr/>
        </p:nvCxnSpPr>
        <p:spPr>
          <a:xfrm>
            <a:off x="2985138" y="3822440"/>
            <a:ext cx="0" cy="1281163"/>
          </a:xfrm>
          <a:prstGeom prst="line">
            <a:avLst/>
          </a:prstGeom>
          <a:noFill/>
          <a:ln w="12700" cap="flat" cmpd="sng" algn="ctr">
            <a:solidFill>
              <a:srgbClr val="7030A0"/>
            </a:solidFill>
            <a:prstDash val="solid"/>
          </a:ln>
          <a:effectLst/>
        </p:spPr>
      </p:cxnSp>
      <p:grpSp>
        <p:nvGrpSpPr>
          <p:cNvPr id="42" name="Skupina 41"/>
          <p:cNvGrpSpPr/>
          <p:nvPr/>
        </p:nvGrpSpPr>
        <p:grpSpPr>
          <a:xfrm>
            <a:off x="2811630" y="3934653"/>
            <a:ext cx="2305050" cy="984250"/>
            <a:chOff x="1929036" y="4313668"/>
            <a:chExt cx="2305050" cy="984250"/>
          </a:xfrm>
        </p:grpSpPr>
        <p:sp>
          <p:nvSpPr>
            <p:cNvPr id="43" name="Line 31"/>
            <p:cNvSpPr>
              <a:spLocks noChangeShapeType="1"/>
            </p:cNvSpPr>
            <p:nvPr/>
          </p:nvSpPr>
          <p:spPr bwMode="auto">
            <a:xfrm flipV="1">
              <a:off x="1929036" y="5264581"/>
              <a:ext cx="161925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44" name="Freeform 32"/>
            <p:cNvSpPr>
              <a:spLocks/>
            </p:cNvSpPr>
            <p:nvPr/>
          </p:nvSpPr>
          <p:spPr bwMode="auto">
            <a:xfrm>
              <a:off x="2090961" y="5232831"/>
              <a:ext cx="171450" cy="31750"/>
            </a:xfrm>
            <a:custGeom>
              <a:avLst/>
              <a:gdLst>
                <a:gd name="T0" fmla="*/ 0 w 108"/>
                <a:gd name="T1" fmla="*/ 20 h 20"/>
                <a:gd name="T2" fmla="*/ 54 w 108"/>
                <a:gd name="T3" fmla="*/ 14 h 20"/>
                <a:gd name="T4" fmla="*/ 108 w 108"/>
                <a:gd name="T5" fmla="*/ 0 h 20"/>
                <a:gd name="T6" fmla="*/ 0 60000 65536"/>
                <a:gd name="T7" fmla="*/ 0 60000 65536"/>
                <a:gd name="T8" fmla="*/ 0 60000 65536"/>
                <a:gd name="T9" fmla="*/ 0 w 108"/>
                <a:gd name="T10" fmla="*/ 0 h 20"/>
                <a:gd name="T11" fmla="*/ 108 w 10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20">
                  <a:moveTo>
                    <a:pt x="0" y="20"/>
                  </a:moveTo>
                  <a:lnTo>
                    <a:pt x="54" y="14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2262411" y="5156631"/>
              <a:ext cx="161925" cy="76200"/>
            </a:xfrm>
            <a:custGeom>
              <a:avLst/>
              <a:gdLst>
                <a:gd name="T0" fmla="*/ 0 w 102"/>
                <a:gd name="T1" fmla="*/ 48 h 48"/>
                <a:gd name="T2" fmla="*/ 54 w 102"/>
                <a:gd name="T3" fmla="*/ 28 h 48"/>
                <a:gd name="T4" fmla="*/ 102 w 102"/>
                <a:gd name="T5" fmla="*/ 0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48"/>
                  </a:moveTo>
                  <a:lnTo>
                    <a:pt x="54" y="28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2424336" y="5005818"/>
              <a:ext cx="161925" cy="150813"/>
            </a:xfrm>
            <a:custGeom>
              <a:avLst/>
              <a:gdLst>
                <a:gd name="T0" fmla="*/ 0 w 102"/>
                <a:gd name="T1" fmla="*/ 95 h 95"/>
                <a:gd name="T2" fmla="*/ 48 w 102"/>
                <a:gd name="T3" fmla="*/ 54 h 95"/>
                <a:gd name="T4" fmla="*/ 102 w 102"/>
                <a:gd name="T5" fmla="*/ 0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95"/>
                  </a:moveTo>
                  <a:lnTo>
                    <a:pt x="48" y="54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2586261" y="4756581"/>
              <a:ext cx="161925" cy="249237"/>
            </a:xfrm>
            <a:custGeom>
              <a:avLst/>
              <a:gdLst>
                <a:gd name="T0" fmla="*/ 0 w 102"/>
                <a:gd name="T1" fmla="*/ 157 h 157"/>
                <a:gd name="T2" fmla="*/ 48 w 102"/>
                <a:gd name="T3" fmla="*/ 89 h 157"/>
                <a:gd name="T4" fmla="*/ 102 w 102"/>
                <a:gd name="T5" fmla="*/ 0 h 157"/>
                <a:gd name="T6" fmla="*/ 0 60000 65536"/>
                <a:gd name="T7" fmla="*/ 0 60000 65536"/>
                <a:gd name="T8" fmla="*/ 0 60000 65536"/>
                <a:gd name="T9" fmla="*/ 0 w 102"/>
                <a:gd name="T10" fmla="*/ 0 h 157"/>
                <a:gd name="T11" fmla="*/ 102 w 102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157">
                  <a:moveTo>
                    <a:pt x="0" y="157"/>
                  </a:moveTo>
                  <a:lnTo>
                    <a:pt x="48" y="89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48" name="Freeform 36"/>
            <p:cNvSpPr>
              <a:spLocks/>
            </p:cNvSpPr>
            <p:nvPr/>
          </p:nvSpPr>
          <p:spPr bwMode="auto">
            <a:xfrm>
              <a:off x="2748186" y="4410506"/>
              <a:ext cx="171450" cy="346075"/>
            </a:xfrm>
            <a:custGeom>
              <a:avLst/>
              <a:gdLst>
                <a:gd name="T0" fmla="*/ 0 w 108"/>
                <a:gd name="T1" fmla="*/ 218 h 218"/>
                <a:gd name="T2" fmla="*/ 24 w 108"/>
                <a:gd name="T3" fmla="*/ 164 h 218"/>
                <a:gd name="T4" fmla="*/ 54 w 108"/>
                <a:gd name="T5" fmla="*/ 103 h 218"/>
                <a:gd name="T6" fmla="*/ 84 w 108"/>
                <a:gd name="T7" fmla="*/ 48 h 218"/>
                <a:gd name="T8" fmla="*/ 96 w 108"/>
                <a:gd name="T9" fmla="*/ 21 h 218"/>
                <a:gd name="T10" fmla="*/ 108 w 108"/>
                <a:gd name="T11" fmla="*/ 0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218"/>
                <a:gd name="T20" fmla="*/ 108 w 108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218">
                  <a:moveTo>
                    <a:pt x="0" y="218"/>
                  </a:moveTo>
                  <a:lnTo>
                    <a:pt x="24" y="164"/>
                  </a:lnTo>
                  <a:lnTo>
                    <a:pt x="54" y="103"/>
                  </a:lnTo>
                  <a:lnTo>
                    <a:pt x="84" y="48"/>
                  </a:lnTo>
                  <a:lnTo>
                    <a:pt x="96" y="21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49" name="Freeform 37"/>
            <p:cNvSpPr>
              <a:spLocks/>
            </p:cNvSpPr>
            <p:nvPr/>
          </p:nvSpPr>
          <p:spPr bwMode="auto">
            <a:xfrm>
              <a:off x="2919636" y="4313668"/>
              <a:ext cx="161925" cy="96838"/>
            </a:xfrm>
            <a:custGeom>
              <a:avLst/>
              <a:gdLst>
                <a:gd name="T0" fmla="*/ 0 w 102"/>
                <a:gd name="T1" fmla="*/ 61 h 61"/>
                <a:gd name="T2" fmla="*/ 24 w 102"/>
                <a:gd name="T3" fmla="*/ 34 h 61"/>
                <a:gd name="T4" fmla="*/ 54 w 102"/>
                <a:gd name="T5" fmla="*/ 14 h 61"/>
                <a:gd name="T6" fmla="*/ 78 w 102"/>
                <a:gd name="T7" fmla="*/ 0 h 61"/>
                <a:gd name="T8" fmla="*/ 102 w 102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61"/>
                  </a:moveTo>
                  <a:lnTo>
                    <a:pt x="24" y="34"/>
                  </a:lnTo>
                  <a:lnTo>
                    <a:pt x="54" y="14"/>
                  </a:lnTo>
                  <a:lnTo>
                    <a:pt x="78" y="0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50" name="Freeform 38"/>
            <p:cNvSpPr>
              <a:spLocks/>
            </p:cNvSpPr>
            <p:nvPr/>
          </p:nvSpPr>
          <p:spPr bwMode="auto">
            <a:xfrm>
              <a:off x="3081561" y="4313668"/>
              <a:ext cx="161925" cy="96838"/>
            </a:xfrm>
            <a:custGeom>
              <a:avLst/>
              <a:gdLst>
                <a:gd name="T0" fmla="*/ 0 w 102"/>
                <a:gd name="T1" fmla="*/ 0 h 61"/>
                <a:gd name="T2" fmla="*/ 24 w 102"/>
                <a:gd name="T3" fmla="*/ 0 h 61"/>
                <a:gd name="T4" fmla="*/ 48 w 102"/>
                <a:gd name="T5" fmla="*/ 14 h 61"/>
                <a:gd name="T6" fmla="*/ 78 w 102"/>
                <a:gd name="T7" fmla="*/ 34 h 61"/>
                <a:gd name="T8" fmla="*/ 102 w 102"/>
                <a:gd name="T9" fmla="*/ 6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0"/>
                  </a:moveTo>
                  <a:lnTo>
                    <a:pt x="24" y="0"/>
                  </a:lnTo>
                  <a:lnTo>
                    <a:pt x="48" y="14"/>
                  </a:lnTo>
                  <a:lnTo>
                    <a:pt x="78" y="34"/>
                  </a:lnTo>
                  <a:lnTo>
                    <a:pt x="102" y="61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51" name="Freeform 39"/>
            <p:cNvSpPr>
              <a:spLocks/>
            </p:cNvSpPr>
            <p:nvPr/>
          </p:nvSpPr>
          <p:spPr bwMode="auto">
            <a:xfrm>
              <a:off x="3243486" y="4410506"/>
              <a:ext cx="161925" cy="346075"/>
            </a:xfrm>
            <a:custGeom>
              <a:avLst/>
              <a:gdLst>
                <a:gd name="T0" fmla="*/ 0 w 102"/>
                <a:gd name="T1" fmla="*/ 0 h 218"/>
                <a:gd name="T2" fmla="*/ 12 w 102"/>
                <a:gd name="T3" fmla="*/ 21 h 218"/>
                <a:gd name="T4" fmla="*/ 24 w 102"/>
                <a:gd name="T5" fmla="*/ 48 h 218"/>
                <a:gd name="T6" fmla="*/ 48 w 102"/>
                <a:gd name="T7" fmla="*/ 103 h 218"/>
                <a:gd name="T8" fmla="*/ 78 w 102"/>
                <a:gd name="T9" fmla="*/ 164 h 218"/>
                <a:gd name="T10" fmla="*/ 102 w 102"/>
                <a:gd name="T11" fmla="*/ 218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218"/>
                <a:gd name="T20" fmla="*/ 102 w 102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218">
                  <a:moveTo>
                    <a:pt x="0" y="0"/>
                  </a:moveTo>
                  <a:lnTo>
                    <a:pt x="12" y="21"/>
                  </a:lnTo>
                  <a:lnTo>
                    <a:pt x="24" y="48"/>
                  </a:lnTo>
                  <a:lnTo>
                    <a:pt x="48" y="103"/>
                  </a:lnTo>
                  <a:lnTo>
                    <a:pt x="78" y="164"/>
                  </a:lnTo>
                  <a:lnTo>
                    <a:pt x="102" y="21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52" name="Freeform 40"/>
            <p:cNvSpPr>
              <a:spLocks/>
            </p:cNvSpPr>
            <p:nvPr/>
          </p:nvSpPr>
          <p:spPr bwMode="auto">
            <a:xfrm>
              <a:off x="3405411" y="4756581"/>
              <a:ext cx="171450" cy="249237"/>
            </a:xfrm>
            <a:custGeom>
              <a:avLst/>
              <a:gdLst>
                <a:gd name="T0" fmla="*/ 0 w 108"/>
                <a:gd name="T1" fmla="*/ 0 h 157"/>
                <a:gd name="T2" fmla="*/ 54 w 108"/>
                <a:gd name="T3" fmla="*/ 89 h 157"/>
                <a:gd name="T4" fmla="*/ 108 w 108"/>
                <a:gd name="T5" fmla="*/ 157 h 157"/>
                <a:gd name="T6" fmla="*/ 0 60000 65536"/>
                <a:gd name="T7" fmla="*/ 0 60000 65536"/>
                <a:gd name="T8" fmla="*/ 0 60000 65536"/>
                <a:gd name="T9" fmla="*/ 0 w 108"/>
                <a:gd name="T10" fmla="*/ 0 h 157"/>
                <a:gd name="T11" fmla="*/ 108 w 10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157">
                  <a:moveTo>
                    <a:pt x="0" y="0"/>
                  </a:moveTo>
                  <a:lnTo>
                    <a:pt x="54" y="89"/>
                  </a:lnTo>
                  <a:lnTo>
                    <a:pt x="108" y="15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3576861" y="5005818"/>
              <a:ext cx="161925" cy="150813"/>
            </a:xfrm>
            <a:custGeom>
              <a:avLst/>
              <a:gdLst>
                <a:gd name="T0" fmla="*/ 0 w 102"/>
                <a:gd name="T1" fmla="*/ 0 h 95"/>
                <a:gd name="T2" fmla="*/ 54 w 102"/>
                <a:gd name="T3" fmla="*/ 54 h 95"/>
                <a:gd name="T4" fmla="*/ 102 w 102"/>
                <a:gd name="T5" fmla="*/ 95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0"/>
                  </a:moveTo>
                  <a:lnTo>
                    <a:pt x="54" y="54"/>
                  </a:lnTo>
                  <a:lnTo>
                    <a:pt x="102" y="9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3738786" y="5156631"/>
              <a:ext cx="161925" cy="76200"/>
            </a:xfrm>
            <a:custGeom>
              <a:avLst/>
              <a:gdLst>
                <a:gd name="T0" fmla="*/ 0 w 102"/>
                <a:gd name="T1" fmla="*/ 0 h 48"/>
                <a:gd name="T2" fmla="*/ 48 w 102"/>
                <a:gd name="T3" fmla="*/ 28 h 48"/>
                <a:gd name="T4" fmla="*/ 102 w 102"/>
                <a:gd name="T5" fmla="*/ 48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0"/>
                  </a:moveTo>
                  <a:lnTo>
                    <a:pt x="48" y="28"/>
                  </a:lnTo>
                  <a:lnTo>
                    <a:pt x="102" y="4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3900711" y="5232831"/>
              <a:ext cx="161925" cy="31750"/>
            </a:xfrm>
            <a:custGeom>
              <a:avLst/>
              <a:gdLst>
                <a:gd name="T0" fmla="*/ 0 w 102"/>
                <a:gd name="T1" fmla="*/ 0 h 20"/>
                <a:gd name="T2" fmla="*/ 48 w 102"/>
                <a:gd name="T3" fmla="*/ 14 h 20"/>
                <a:gd name="T4" fmla="*/ 102 w 102"/>
                <a:gd name="T5" fmla="*/ 20 h 20"/>
                <a:gd name="T6" fmla="*/ 0 60000 65536"/>
                <a:gd name="T7" fmla="*/ 0 60000 65536"/>
                <a:gd name="T8" fmla="*/ 0 60000 65536"/>
                <a:gd name="T9" fmla="*/ 0 w 102"/>
                <a:gd name="T10" fmla="*/ 0 h 20"/>
                <a:gd name="T11" fmla="*/ 102 w 102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20">
                  <a:moveTo>
                    <a:pt x="0" y="0"/>
                  </a:moveTo>
                  <a:lnTo>
                    <a:pt x="48" y="14"/>
                  </a:lnTo>
                  <a:lnTo>
                    <a:pt x="102" y="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56" name="Line 44"/>
            <p:cNvSpPr>
              <a:spLocks noChangeShapeType="1"/>
            </p:cNvSpPr>
            <p:nvPr/>
          </p:nvSpPr>
          <p:spPr bwMode="auto">
            <a:xfrm>
              <a:off x="4062636" y="5264581"/>
              <a:ext cx="171450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ovéPole 56"/>
              <p:cNvSpPr txBox="1"/>
              <p:nvPr/>
            </p:nvSpPr>
            <p:spPr>
              <a:xfrm>
                <a:off x="3748304" y="5135516"/>
                <a:ext cx="446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ker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cs-CZ" sz="1800" i="1" ker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i="1" ker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cs-CZ" sz="1800" i="1" ker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cs-CZ" sz="1800" kern="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7" name="TextovéPole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304" y="5135516"/>
                <a:ext cx="446225" cy="369332"/>
              </a:xfrm>
              <a:prstGeom prst="rect">
                <a:avLst/>
              </a:prstGeom>
              <a:blipFill>
                <a:blip r:embed="rId4"/>
                <a:stretch>
                  <a:fillRect r="-15068" b="-16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Přímá spojnice 57"/>
          <p:cNvCxnSpPr/>
          <p:nvPr/>
        </p:nvCxnSpPr>
        <p:spPr>
          <a:xfrm>
            <a:off x="3964552" y="3822440"/>
            <a:ext cx="0" cy="1281163"/>
          </a:xfrm>
          <a:prstGeom prst="line">
            <a:avLst/>
          </a:prstGeom>
          <a:noFill/>
          <a:ln w="12700" cap="flat" cmpd="sng" algn="ctr">
            <a:solidFill>
              <a:srgbClr val="00B050"/>
            </a:solidFill>
            <a:prstDash val="solid"/>
          </a:ln>
          <a:effectLst/>
        </p:spPr>
      </p:cxnSp>
      <p:graphicFrame>
        <p:nvGraphicFramePr>
          <p:cNvPr id="59" name="Objek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713225"/>
              </p:ext>
            </p:extLst>
          </p:nvPr>
        </p:nvGraphicFramePr>
        <p:xfrm>
          <a:off x="5627433" y="3611433"/>
          <a:ext cx="2174875" cy="1941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4166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rozptylu ANOVA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Předpoklady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ANOVA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(je vhodné ověřit vizuálně i otestovat statistickými testy):</a:t>
            </a:r>
          </a:p>
          <a:p>
            <a:pPr marL="625475" indent="-269875" defTabSz="355600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1. Náhodný výběr subjektů jednotlivých skupin z jejich cílových populací.</a:t>
            </a:r>
          </a:p>
          <a:p>
            <a:pPr marL="625475" indent="-269875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2. Nezávislost srovnávaných skupin.</a:t>
            </a:r>
          </a:p>
          <a:p>
            <a:pPr marL="625475" indent="-269875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Normální rozdělení proměnné </a:t>
            </a:r>
            <a:r>
              <a:rPr lang="cs-CZ" alt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 všech skupinách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(drobné odchylky od normality jsou přípustné,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ANOVA je dostatečně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robustní proti drobným odchylkám od tohoto předpokladu); test normality: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Shapiro-Wilkův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test.</a:t>
            </a:r>
          </a:p>
          <a:p>
            <a:pPr marL="625475" indent="-269875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Shodný rozptyl </a:t>
            </a:r>
            <a:r>
              <a:rPr lang="cs-CZ" alt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 všech skupinách (homogenita rozptylů)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test: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Levenův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nebo </a:t>
            </a: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Bartlettův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test.</a:t>
            </a:r>
            <a:endParaRPr lang="cs-CZ" altLang="cs-CZ" sz="2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39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rozptylu – princip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Srovnání variability (rozptylu) </a:t>
            </a: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mezi výběry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 variabilitou </a:t>
            </a: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uvnitř </a:t>
            </a:r>
            <a:r>
              <a:rPr 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výběrů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471733" y="4158335"/>
            <a:ext cx="1102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celkový průměr</a:t>
            </a:r>
          </a:p>
        </p:txBody>
      </p:sp>
      <p:grpSp>
        <p:nvGrpSpPr>
          <p:cNvPr id="8" name="Skupina 7"/>
          <p:cNvGrpSpPr>
            <a:grpSpLocks noChangeAspect="1"/>
          </p:cNvGrpSpPr>
          <p:nvPr/>
        </p:nvGrpSpPr>
        <p:grpSpPr>
          <a:xfrm>
            <a:off x="946481" y="3625501"/>
            <a:ext cx="2466575" cy="2082037"/>
            <a:chOff x="1168366" y="1459464"/>
            <a:chExt cx="2846421" cy="2402665"/>
          </a:xfrm>
        </p:grpSpPr>
        <p:sp>
          <p:nvSpPr>
            <p:cNvPr id="9" name="TextovéPole 8"/>
            <p:cNvSpPr txBox="1"/>
            <p:nvPr/>
          </p:nvSpPr>
          <p:spPr>
            <a:xfrm>
              <a:off x="1446199" y="3506955"/>
              <a:ext cx="510625" cy="355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kern="0" dirty="0">
                  <a:solidFill>
                    <a:prstClr val="black"/>
                  </a:solidFill>
                </a:rPr>
                <a:t>AD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3320967" y="3506955"/>
              <a:ext cx="510625" cy="355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kern="0" dirty="0">
                  <a:solidFill>
                    <a:prstClr val="black"/>
                  </a:solidFill>
                </a:rPr>
                <a:t>CN</a:t>
              </a:r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1168366" y="1459464"/>
              <a:ext cx="0" cy="204749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" name="Přímá spojnice 12"/>
            <p:cNvCxnSpPr/>
            <p:nvPr/>
          </p:nvCxnSpPr>
          <p:spPr>
            <a:xfrm flipH="1">
              <a:off x="1168366" y="3514992"/>
              <a:ext cx="2846421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4" name="Ovál 13"/>
            <p:cNvSpPr/>
            <p:nvPr/>
          </p:nvSpPr>
          <p:spPr>
            <a:xfrm>
              <a:off x="1643783" y="2749182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Ovál 14"/>
            <p:cNvSpPr/>
            <p:nvPr/>
          </p:nvSpPr>
          <p:spPr>
            <a:xfrm>
              <a:off x="1643783" y="2881012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Ovál 15"/>
            <p:cNvSpPr/>
            <p:nvPr/>
          </p:nvSpPr>
          <p:spPr>
            <a:xfrm>
              <a:off x="1643783" y="3012842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Ovál 16"/>
            <p:cNvSpPr/>
            <p:nvPr/>
          </p:nvSpPr>
          <p:spPr>
            <a:xfrm>
              <a:off x="1643783" y="3100728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Ovál 17"/>
            <p:cNvSpPr/>
            <p:nvPr/>
          </p:nvSpPr>
          <p:spPr>
            <a:xfrm>
              <a:off x="1643783" y="3166643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Ovál 18"/>
            <p:cNvSpPr/>
            <p:nvPr/>
          </p:nvSpPr>
          <p:spPr>
            <a:xfrm>
              <a:off x="1643783" y="3309459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Ovál 19"/>
            <p:cNvSpPr/>
            <p:nvPr/>
          </p:nvSpPr>
          <p:spPr>
            <a:xfrm>
              <a:off x="2623568" y="2324136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Ovál 20"/>
            <p:cNvSpPr/>
            <p:nvPr/>
          </p:nvSpPr>
          <p:spPr>
            <a:xfrm>
              <a:off x="2623568" y="2455966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Ovál 21"/>
            <p:cNvSpPr/>
            <p:nvPr/>
          </p:nvSpPr>
          <p:spPr>
            <a:xfrm>
              <a:off x="2623568" y="2587796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Ovál 22"/>
            <p:cNvSpPr/>
            <p:nvPr/>
          </p:nvSpPr>
          <p:spPr>
            <a:xfrm>
              <a:off x="2623568" y="2675683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Ovál 23"/>
            <p:cNvSpPr/>
            <p:nvPr/>
          </p:nvSpPr>
          <p:spPr>
            <a:xfrm>
              <a:off x="2623568" y="2741597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Ovál 24"/>
            <p:cNvSpPr/>
            <p:nvPr/>
          </p:nvSpPr>
          <p:spPr>
            <a:xfrm>
              <a:off x="2623568" y="2884413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Ovál 25"/>
            <p:cNvSpPr/>
            <p:nvPr/>
          </p:nvSpPr>
          <p:spPr>
            <a:xfrm>
              <a:off x="3553758" y="1584041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Ovál 26"/>
            <p:cNvSpPr/>
            <p:nvPr/>
          </p:nvSpPr>
          <p:spPr>
            <a:xfrm>
              <a:off x="3553758" y="1715871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Ovál 27"/>
            <p:cNvSpPr/>
            <p:nvPr/>
          </p:nvSpPr>
          <p:spPr>
            <a:xfrm>
              <a:off x="3553758" y="1847701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Ovál 28"/>
            <p:cNvSpPr/>
            <p:nvPr/>
          </p:nvSpPr>
          <p:spPr>
            <a:xfrm>
              <a:off x="3553758" y="1935588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Ovál 29"/>
            <p:cNvSpPr/>
            <p:nvPr/>
          </p:nvSpPr>
          <p:spPr>
            <a:xfrm>
              <a:off x="3553758" y="2001503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Ovál 30"/>
            <p:cNvSpPr/>
            <p:nvPr/>
          </p:nvSpPr>
          <p:spPr>
            <a:xfrm>
              <a:off x="3553758" y="2144318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2" name="Přímá spojnice 31"/>
            <p:cNvCxnSpPr/>
            <p:nvPr/>
          </p:nvCxnSpPr>
          <p:spPr>
            <a:xfrm flipH="1">
              <a:off x="1429758" y="2518373"/>
              <a:ext cx="2352414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3" name="Přímá spojnice 32"/>
            <p:cNvCxnSpPr/>
            <p:nvPr/>
          </p:nvCxnSpPr>
          <p:spPr>
            <a:xfrm flipH="1">
              <a:off x="2511402" y="2661295"/>
              <a:ext cx="317882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4" name="Přímá spojnice 33"/>
            <p:cNvCxnSpPr/>
            <p:nvPr/>
          </p:nvCxnSpPr>
          <p:spPr>
            <a:xfrm flipH="1">
              <a:off x="1535292" y="3078971"/>
              <a:ext cx="317882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5" name="Přímá spojnice 34"/>
            <p:cNvCxnSpPr/>
            <p:nvPr/>
          </p:nvCxnSpPr>
          <p:spPr>
            <a:xfrm flipH="1">
              <a:off x="3441433" y="1917457"/>
              <a:ext cx="317882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cxnSp>
        <p:nvCxnSpPr>
          <p:cNvPr id="85" name="Přímá spojnice se šipkou 84"/>
          <p:cNvCxnSpPr/>
          <p:nvPr/>
        </p:nvCxnSpPr>
        <p:spPr>
          <a:xfrm flipH="1">
            <a:off x="7155670" y="4448282"/>
            <a:ext cx="30907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Skupina 85"/>
          <p:cNvGrpSpPr/>
          <p:nvPr/>
        </p:nvGrpSpPr>
        <p:grpSpPr>
          <a:xfrm>
            <a:off x="4644484" y="3486034"/>
            <a:ext cx="2572302" cy="2226894"/>
            <a:chOff x="1168963" y="4443768"/>
            <a:chExt cx="2846421" cy="2375856"/>
          </a:xfrm>
        </p:grpSpPr>
        <p:sp>
          <p:nvSpPr>
            <p:cNvPr id="87" name="TextovéPole 86"/>
            <p:cNvSpPr txBox="1"/>
            <p:nvPr/>
          </p:nvSpPr>
          <p:spPr>
            <a:xfrm>
              <a:off x="1446796" y="6491259"/>
              <a:ext cx="510625" cy="328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AD</a:t>
              </a:r>
            </a:p>
          </p:txBody>
        </p:sp>
        <p:sp>
          <p:nvSpPr>
            <p:cNvPr id="88" name="TextovéPole 87"/>
            <p:cNvSpPr txBox="1"/>
            <p:nvPr/>
          </p:nvSpPr>
          <p:spPr>
            <a:xfrm>
              <a:off x="2368353" y="6491259"/>
              <a:ext cx="561689" cy="328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MCI</a:t>
              </a:r>
            </a:p>
          </p:txBody>
        </p:sp>
        <p:sp>
          <p:nvSpPr>
            <p:cNvPr id="89" name="TextovéPole 88"/>
            <p:cNvSpPr txBox="1"/>
            <p:nvPr/>
          </p:nvSpPr>
          <p:spPr>
            <a:xfrm>
              <a:off x="3321563" y="6491259"/>
              <a:ext cx="510625" cy="328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CN</a:t>
              </a:r>
            </a:p>
          </p:txBody>
        </p:sp>
        <p:cxnSp>
          <p:nvCxnSpPr>
            <p:cNvPr id="90" name="Přímá spojnice 89"/>
            <p:cNvCxnSpPr/>
            <p:nvPr/>
          </p:nvCxnSpPr>
          <p:spPr>
            <a:xfrm>
              <a:off x="1168963" y="4443768"/>
              <a:ext cx="0" cy="20474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Přímá spojnice 90"/>
            <p:cNvCxnSpPr/>
            <p:nvPr/>
          </p:nvCxnSpPr>
          <p:spPr>
            <a:xfrm flipH="1">
              <a:off x="1168963" y="6499296"/>
              <a:ext cx="28464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Přímá spojnice 91"/>
            <p:cNvCxnSpPr/>
            <p:nvPr/>
          </p:nvCxnSpPr>
          <p:spPr>
            <a:xfrm flipH="1">
              <a:off x="1430355" y="5502677"/>
              <a:ext cx="23524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Skupina 92"/>
            <p:cNvGrpSpPr/>
            <p:nvPr/>
          </p:nvGrpSpPr>
          <p:grpSpPr>
            <a:xfrm>
              <a:off x="3442030" y="5175006"/>
              <a:ext cx="317882" cy="630258"/>
              <a:chOff x="3442030" y="4568345"/>
              <a:chExt cx="317882" cy="630258"/>
            </a:xfrm>
          </p:grpSpPr>
          <p:sp>
            <p:nvSpPr>
              <p:cNvPr id="110" name="Ovál 109"/>
              <p:cNvSpPr/>
              <p:nvPr/>
            </p:nvSpPr>
            <p:spPr>
              <a:xfrm>
                <a:off x="3554355" y="4568345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11" name="Ovál 110"/>
              <p:cNvSpPr/>
              <p:nvPr/>
            </p:nvSpPr>
            <p:spPr>
              <a:xfrm>
                <a:off x="3554355" y="4700175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12" name="Ovál 111"/>
              <p:cNvSpPr/>
              <p:nvPr/>
            </p:nvSpPr>
            <p:spPr>
              <a:xfrm>
                <a:off x="3554355" y="4832005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13" name="Ovál 112"/>
              <p:cNvSpPr/>
              <p:nvPr/>
            </p:nvSpPr>
            <p:spPr>
              <a:xfrm>
                <a:off x="3554355" y="4919892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14" name="Ovál 113"/>
              <p:cNvSpPr/>
              <p:nvPr/>
            </p:nvSpPr>
            <p:spPr>
              <a:xfrm>
                <a:off x="3554355" y="4985807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15" name="Ovál 114"/>
              <p:cNvSpPr/>
              <p:nvPr/>
            </p:nvSpPr>
            <p:spPr>
              <a:xfrm>
                <a:off x="3554355" y="5128622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cxnSp>
            <p:nvCxnSpPr>
              <p:cNvPr id="116" name="Přímá spojnice 115"/>
              <p:cNvCxnSpPr/>
              <p:nvPr/>
            </p:nvCxnSpPr>
            <p:spPr>
              <a:xfrm flipH="1">
                <a:off x="3442030" y="4907722"/>
                <a:ext cx="317882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Skupina 93"/>
            <p:cNvGrpSpPr/>
            <p:nvPr/>
          </p:nvGrpSpPr>
          <p:grpSpPr>
            <a:xfrm>
              <a:off x="2483768" y="5175006"/>
              <a:ext cx="317882" cy="630258"/>
              <a:chOff x="3442030" y="4568345"/>
              <a:chExt cx="317882" cy="630258"/>
            </a:xfrm>
          </p:grpSpPr>
          <p:sp>
            <p:nvSpPr>
              <p:cNvPr id="103" name="Ovál 102"/>
              <p:cNvSpPr/>
              <p:nvPr/>
            </p:nvSpPr>
            <p:spPr>
              <a:xfrm>
                <a:off x="3554355" y="4568345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04" name="Ovál 103"/>
              <p:cNvSpPr/>
              <p:nvPr/>
            </p:nvSpPr>
            <p:spPr>
              <a:xfrm>
                <a:off x="3554355" y="4700175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05" name="Ovál 104"/>
              <p:cNvSpPr/>
              <p:nvPr/>
            </p:nvSpPr>
            <p:spPr>
              <a:xfrm>
                <a:off x="3554355" y="4832005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06" name="Ovál 105"/>
              <p:cNvSpPr/>
              <p:nvPr/>
            </p:nvSpPr>
            <p:spPr>
              <a:xfrm>
                <a:off x="3554355" y="4919892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07" name="Ovál 106"/>
              <p:cNvSpPr/>
              <p:nvPr/>
            </p:nvSpPr>
            <p:spPr>
              <a:xfrm>
                <a:off x="3554355" y="4985807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08" name="Ovál 107"/>
              <p:cNvSpPr/>
              <p:nvPr/>
            </p:nvSpPr>
            <p:spPr>
              <a:xfrm>
                <a:off x="3554355" y="5128622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cxnSp>
            <p:nvCxnSpPr>
              <p:cNvPr id="109" name="Přímá spojnice 108"/>
              <p:cNvCxnSpPr/>
              <p:nvPr/>
            </p:nvCxnSpPr>
            <p:spPr>
              <a:xfrm flipH="1">
                <a:off x="3442030" y="4907722"/>
                <a:ext cx="317882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Skupina 94"/>
            <p:cNvGrpSpPr/>
            <p:nvPr/>
          </p:nvGrpSpPr>
          <p:grpSpPr>
            <a:xfrm>
              <a:off x="1566325" y="5175006"/>
              <a:ext cx="317882" cy="630258"/>
              <a:chOff x="3442030" y="4568345"/>
              <a:chExt cx="317882" cy="630258"/>
            </a:xfrm>
          </p:grpSpPr>
          <p:sp>
            <p:nvSpPr>
              <p:cNvPr id="96" name="Ovál 95"/>
              <p:cNvSpPr/>
              <p:nvPr/>
            </p:nvSpPr>
            <p:spPr>
              <a:xfrm>
                <a:off x="3554355" y="4568345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97" name="Ovál 96"/>
              <p:cNvSpPr/>
              <p:nvPr/>
            </p:nvSpPr>
            <p:spPr>
              <a:xfrm>
                <a:off x="3554355" y="4700175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98" name="Ovál 97"/>
              <p:cNvSpPr/>
              <p:nvPr/>
            </p:nvSpPr>
            <p:spPr>
              <a:xfrm>
                <a:off x="3554355" y="4832005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99" name="Ovál 98"/>
              <p:cNvSpPr/>
              <p:nvPr/>
            </p:nvSpPr>
            <p:spPr>
              <a:xfrm>
                <a:off x="3554355" y="4919892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00" name="Ovál 99"/>
              <p:cNvSpPr/>
              <p:nvPr/>
            </p:nvSpPr>
            <p:spPr>
              <a:xfrm>
                <a:off x="3554355" y="4985807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01" name="Ovál 100"/>
              <p:cNvSpPr/>
              <p:nvPr/>
            </p:nvSpPr>
            <p:spPr>
              <a:xfrm>
                <a:off x="3554355" y="5128622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cxnSp>
            <p:nvCxnSpPr>
              <p:cNvPr id="102" name="Přímá spojnice 101"/>
              <p:cNvCxnSpPr/>
              <p:nvPr/>
            </p:nvCxnSpPr>
            <p:spPr>
              <a:xfrm flipH="1">
                <a:off x="3442030" y="4907722"/>
                <a:ext cx="317882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7" name="Zástupný symbol pro obsah 2"/>
          <p:cNvSpPr txBox="1">
            <a:spLocks/>
          </p:cNvSpPr>
          <p:nvPr/>
        </p:nvSpPr>
        <p:spPr>
          <a:xfrm>
            <a:off x="574935" y="2847814"/>
            <a:ext cx="3621676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>
                <a:solidFill>
                  <a:srgbClr val="0070C0"/>
                </a:solidFill>
                <a:latin typeface="Calibri"/>
              </a:rPr>
              <a:t>Rozdíl ve všech třech skupinách:</a:t>
            </a:r>
          </a:p>
        </p:txBody>
      </p:sp>
      <p:sp>
        <p:nvSpPr>
          <p:cNvPr id="118" name="Zástupný symbol pro obsah 2"/>
          <p:cNvSpPr txBox="1">
            <a:spLocks/>
          </p:cNvSpPr>
          <p:nvPr/>
        </p:nvSpPr>
        <p:spPr>
          <a:xfrm>
            <a:off x="4580252" y="2847814"/>
            <a:ext cx="3747007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>
                <a:solidFill>
                  <a:srgbClr val="0070C0"/>
                </a:solidFill>
                <a:latin typeface="Calibri"/>
              </a:rPr>
              <a:t>Žádný rozdíl mezi skupinami:</a:t>
            </a:r>
          </a:p>
        </p:txBody>
      </p:sp>
      <p:sp>
        <p:nvSpPr>
          <p:cNvPr id="68" name="TextovéPole 67"/>
          <p:cNvSpPr txBox="1"/>
          <p:nvPr/>
        </p:nvSpPr>
        <p:spPr>
          <a:xfrm>
            <a:off x="1980996" y="5403384"/>
            <a:ext cx="50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MCI</a:t>
            </a:r>
          </a:p>
        </p:txBody>
      </p:sp>
    </p:spTree>
    <p:extLst>
      <p:ext uri="{BB962C8B-B14F-4D97-AF65-F5344CB8AC3E}">
        <p14:creationId xmlns:p14="http://schemas.microsoft.com/office/powerpoint/2010/main" val="375086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rozptylu – výpočet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Stanovit nulovou a alternativní hypotézu: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452438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Střední hodnoty všech skupin jsou stejné.</a:t>
            </a:r>
          </a:p>
          <a:p>
            <a:pPr marL="0" indent="0" defTabSz="452438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Aspoň jedna dvojice středních hodnot se liší.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cs-CZ" altLang="cs-CZ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2"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Prohlédnout průběh dat, určit průměr, medián apod.</a:t>
            </a:r>
          </a:p>
          <a:p>
            <a:pPr marL="0" indent="0" defTabSz="452438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Ověřit normalitu dat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(např.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Shapiro-Wilkovým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testem)</a:t>
            </a:r>
          </a:p>
          <a:p>
            <a:pPr marL="0" indent="0" defTabSz="452438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Ověřit homogenitu rozptylů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Levenův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test)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3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Vypočítat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hodnotu testové statistiky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 a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Když je vypočítaná p-hodnota menší než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stanovená hladina významnosti </a:t>
            </a:r>
            <a:r>
              <a:rPr lang="el-GR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0,05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zamítáme nulovou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hypotézu a dalším, tzv.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post hoc testem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hledáme dvojici skupin s odlišnou střední hodnotou.</a:t>
            </a:r>
            <a:endParaRPr lang="cs-CZ" altLang="cs-CZ" sz="2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96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Parametrické testy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1264119"/>
          </a:xfrm>
        </p:spPr>
        <p:txBody>
          <a:bodyPr/>
          <a:lstStyle/>
          <a:p>
            <a:r>
              <a:rPr lang="cs-CZ" dirty="0" err="1" smtClean="0"/>
              <a:t>Jednovýběrový</a:t>
            </a:r>
            <a:r>
              <a:rPr lang="cs-CZ" dirty="0" smtClean="0"/>
              <a:t> parametrický test</a:t>
            </a:r>
          </a:p>
          <a:p>
            <a:r>
              <a:rPr lang="cs-CZ" dirty="0" err="1" smtClean="0"/>
              <a:t>Dvouvýběrové</a:t>
            </a:r>
            <a:r>
              <a:rPr lang="cs-CZ" dirty="0" smtClean="0"/>
              <a:t> parametrické testy</a:t>
            </a:r>
          </a:p>
          <a:p>
            <a:r>
              <a:rPr lang="cs-CZ" dirty="0" smtClean="0"/>
              <a:t>ANOVA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6910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Praktické cvičení v programu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71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Datový soubor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73" y="212811"/>
            <a:ext cx="1465954" cy="146595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Nadpis 3"/>
          <p:cNvSpPr txBox="1">
            <a:spLocks/>
          </p:cNvSpPr>
          <p:nvPr/>
        </p:nvSpPr>
        <p:spPr>
          <a:xfrm>
            <a:off x="456012" y="1581854"/>
            <a:ext cx="8066301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200" kern="0" dirty="0" smtClean="0"/>
              <a:t>Rehabilitace po mozkovém infarktu</a:t>
            </a:r>
            <a:endParaRPr lang="cs-CZ" sz="3200" kern="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1" y="2089043"/>
            <a:ext cx="7986423" cy="39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9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Rehabilitace po </a:t>
            </a:r>
            <a:r>
              <a:rPr lang="cs-CZ" sz="3200" dirty="0"/>
              <a:t>mozkovém infarktu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576391"/>
            <a:ext cx="8066301" cy="465160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Cvičný datový soubor obsahuje záznamy 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407 pacientech hospitalizovaných pro mozkový infarkt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neurologickém oddělení akutní péče, kde jim byla poskytnuta terapie pro obnovu krevního oběhu v postižené části mozku.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zvládnutí akutní fáze byl u pacientů vyhodnocen stupeň soběstačnosti v základních denních aktivitách (ADL) pomocí tzv.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(BI) a byli přeloženi na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rehabilitační oddělení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dvou týdnech byl opět dle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 vyhodnocen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soběstačnosti a pacienti byli buď propuštěni do ambulantní péče, nebo přeloženi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oddělení následné péče.</a:t>
            </a:r>
          </a:p>
        </p:txBody>
      </p:sp>
    </p:spTree>
    <p:extLst>
      <p:ext uri="{BB962C8B-B14F-4D97-AF65-F5344CB8AC3E}">
        <p14:creationId xmlns:p14="http://schemas.microsoft.com/office/powerpoint/2010/main" val="324312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1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Sbírané informace: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demografické údaje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pohlaví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samotné diagnóze mozkové příhody 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etiologie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lokalizace uzávěru cévy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léčbě (typ indikované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terapie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výskyt komplikací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nformace o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způsobu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ukončení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rehabilitace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soběstačnosti před rehabilitací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 dodatečně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zjištěn z neurologie a na konci rehabilitace byl vyplněn nový dotazník pro určení výsledného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2000" indent="0">
              <a:buNone/>
            </a:pPr>
            <a:endParaRPr lang="cs-CZ" sz="2400" dirty="0"/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z="3200" dirty="0" smtClean="0"/>
              <a:t>Rehabilitace po </a:t>
            </a:r>
            <a:r>
              <a:rPr lang="cs-CZ" sz="3200" dirty="0"/>
              <a:t>mozkovém infarktu</a:t>
            </a:r>
          </a:p>
        </p:txBody>
      </p:sp>
    </p:spTree>
    <p:extLst>
      <p:ext uri="{BB962C8B-B14F-4D97-AF65-F5344CB8AC3E}">
        <p14:creationId xmlns:p14="http://schemas.microsoft.com/office/powerpoint/2010/main" val="38186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1.  </a:t>
            </a:r>
            <a:r>
              <a:rPr lang="cs-CZ" dirty="0" err="1" smtClean="0"/>
              <a:t>Jednovýběrový</a:t>
            </a:r>
            <a:r>
              <a:rPr lang="cs-CZ" dirty="0" smtClean="0"/>
              <a:t> t-test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94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</a:t>
            </a:r>
            <a:r>
              <a:rPr lang="cs-CZ" sz="3200" dirty="0" err="1" smtClean="0"/>
              <a:t>Jednovýběrový</a:t>
            </a:r>
            <a:r>
              <a:rPr lang="cs-CZ" sz="3200" dirty="0" smtClean="0"/>
              <a:t> t-test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„ÚZIS v rámci celorepublikové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zdravotnické statistiky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publikoval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průměrný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věk pacientů s mozkovým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infarktem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71,6 let. Ověřte, zda váš datový soubor věkově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odpovídá celorepublikové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hodnotě, anebo zda se vámi hodnocení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pacienti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věkově vymykají obecnému průměru. “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Ověříme předpoklady testu:</a:t>
            </a:r>
          </a:p>
          <a:p>
            <a:pPr marL="539750" indent="0">
              <a:lnSpc>
                <a:spcPct val="100000"/>
              </a:lnSpc>
              <a:buNone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Normalita rozložení věku pacientů (ověříme vizuálně i statistickým testem –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Shapiro-Wilkův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test).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6" t="27172" r="16250" b="29798"/>
          <a:stretch/>
        </p:blipFill>
        <p:spPr>
          <a:xfrm>
            <a:off x="5885432" y="1759379"/>
            <a:ext cx="2432205" cy="88255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62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ál 10"/>
          <p:cNvSpPr/>
          <p:nvPr/>
        </p:nvSpPr>
        <p:spPr>
          <a:xfrm>
            <a:off x="5864310" y="4038077"/>
            <a:ext cx="1613449" cy="54405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</a:t>
            </a:r>
            <a:r>
              <a:rPr lang="cs-CZ" sz="3200" dirty="0" err="1" smtClean="0"/>
              <a:t>Jednovýběrový</a:t>
            </a:r>
            <a:r>
              <a:rPr lang="cs-CZ" sz="3200" dirty="0" smtClean="0"/>
              <a:t> t-test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(po ověření předpokladů testu):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testujeme hypotézu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                     proti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aritmetický průměr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rozptyl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výběrového souboru a určíme počet pozorování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testovou statistiku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odpovídající 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Vypočítané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porovnáme s kritickou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hodnotou,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p-hodnota ≤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zamítáme H</a:t>
            </a:r>
            <a:r>
              <a:rPr 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Věk našich pacientů je odlišný od celorepublikového průměru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1503818" y="2393904"/>
                <a:ext cx="12465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=71,6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818" y="2393904"/>
                <a:ext cx="1246560" cy="369332"/>
              </a:xfrm>
              <a:prstGeom prst="rect">
                <a:avLst/>
              </a:prstGeom>
              <a:blipFill>
                <a:blip r:embed="rId2"/>
                <a:stretch>
                  <a:fillRect l="-1961" r="-4902"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4246212" y="2393904"/>
                <a:ext cx="12465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≠71,6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212" y="2393904"/>
                <a:ext cx="1246560" cy="369332"/>
              </a:xfrm>
              <a:prstGeom prst="rect">
                <a:avLst/>
              </a:prstGeom>
              <a:blipFill>
                <a:blip r:embed="rId3"/>
                <a:stretch>
                  <a:fillRect l="-1961" r="-4902"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1121392" y="4012195"/>
                <a:ext cx="3977435" cy="488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cs-CZ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num>
                        <m:den>
                          <m: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rad>
                      <m:r>
                        <a:rPr lang="cs-CZ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70,6−71,6</m:t>
                          </m:r>
                        </m:num>
                        <m:den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10,3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407</m:t>
                          </m:r>
                        </m:e>
                      </m:rad>
                      <m:r>
                        <a:rPr lang="cs-CZ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𝟗𝟕𝟑</m:t>
                      </m:r>
                    </m:oMath>
                  </m:oMathPara>
                </a14:m>
                <a:endParaRPr lang="cs-CZ" sz="1600" b="1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392" y="4012195"/>
                <a:ext cx="3977435" cy="488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5399005" y="4090327"/>
                <a:ext cx="2006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=0,049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005" y="4090327"/>
                <a:ext cx="2006960" cy="369332"/>
              </a:xfrm>
              <a:prstGeom prst="rect">
                <a:avLst/>
              </a:prstGeom>
              <a:blipFill>
                <a:blip r:embed="rId5"/>
                <a:stretch>
                  <a:fillRect l="-1520" r="-2736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Šipka doprava 11"/>
          <p:cNvSpPr/>
          <p:nvPr/>
        </p:nvSpPr>
        <p:spPr>
          <a:xfrm>
            <a:off x="3579333" y="5421302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26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Ověření normality</a:t>
            </a:r>
            <a:endParaRPr lang="cs-CZ" sz="3200" dirty="0"/>
          </a:p>
        </p:txBody>
      </p:sp>
      <p:sp>
        <p:nvSpPr>
          <p:cNvPr id="12" name="Obdélník 11"/>
          <p:cNvSpPr/>
          <p:nvPr/>
        </p:nvSpPr>
        <p:spPr>
          <a:xfrm>
            <a:off x="364184" y="1377379"/>
            <a:ext cx="42237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Průměr a medián jsou téměř shodné (cca 71 let) a data jsou tedy nejspíš alespoň symetrická.</a:t>
            </a:r>
            <a:endParaRPr lang="cs-CZ" sz="1800" dirty="0">
              <a:solidFill>
                <a:srgbClr val="C0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537" y="1671877"/>
            <a:ext cx="3118010" cy="901746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4694898" y="1334967"/>
            <a:ext cx="3293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Srovnání průměru a mediánu</a:t>
            </a: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13" y="2453838"/>
            <a:ext cx="2971989" cy="2311547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1984582" y="2434905"/>
            <a:ext cx="12749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04261" y="3639472"/>
            <a:ext cx="1120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17" name="Šipka nahoru 16"/>
          <p:cNvSpPr/>
          <p:nvPr/>
        </p:nvSpPr>
        <p:spPr>
          <a:xfrm rot="9835994">
            <a:off x="1118285" y="4092828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141855" y="2544223"/>
            <a:ext cx="573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3973008">
            <a:off x="4737581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58" y="3011822"/>
            <a:ext cx="2962020" cy="2323975"/>
          </a:xfrm>
          <a:prstGeom prst="rect">
            <a:avLst/>
          </a:prstGeom>
        </p:spPr>
      </p:pic>
      <p:sp>
        <p:nvSpPr>
          <p:cNvPr id="24" name="Obdélník 23"/>
          <p:cNvSpPr/>
          <p:nvPr/>
        </p:nvSpPr>
        <p:spPr>
          <a:xfrm>
            <a:off x="3997577" y="3101034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233" y="2744278"/>
            <a:ext cx="2976836" cy="2328278"/>
          </a:xfrm>
          <a:prstGeom prst="rect">
            <a:avLst/>
          </a:prstGeom>
        </p:spPr>
      </p:pic>
      <p:sp>
        <p:nvSpPr>
          <p:cNvPr id="28" name="Obdélník 27"/>
          <p:cNvSpPr/>
          <p:nvPr/>
        </p:nvSpPr>
        <p:spPr>
          <a:xfrm>
            <a:off x="6153347" y="2667209"/>
            <a:ext cx="167844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7343139" y="4200627"/>
            <a:ext cx="129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0" name="Šipka nahoru 29"/>
          <p:cNvSpPr/>
          <p:nvPr/>
        </p:nvSpPr>
        <p:spPr>
          <a:xfrm rot="13589331">
            <a:off x="7178992" y="4521438"/>
            <a:ext cx="167281" cy="31595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270917" y="4914272"/>
            <a:ext cx="3529926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Symetrie je patrná i z krabicového grafu. Navíc histogram naprosto jasně odpovídá průběhu normálního rozdělení. Z N-P grafu také nejsou patrné odchylky od normality.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817548" y="5191270"/>
            <a:ext cx="5044375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③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základě p-hodnoty 0,580 nezamítáme nulovou hypotézu o normalitě (tj. nezamítáme, že není rozdíl mezi pozorovanými daty a teoretickým normálním rozdělením, … tj. data jsou normálně rozdělená).</a:t>
            </a:r>
          </a:p>
        </p:txBody>
      </p:sp>
      <p:sp>
        <p:nvSpPr>
          <p:cNvPr id="34" name="Šipka doprava 33"/>
          <p:cNvSpPr/>
          <p:nvPr/>
        </p:nvSpPr>
        <p:spPr bwMode="auto">
          <a:xfrm rot="8395246">
            <a:off x="4076659" y="2900804"/>
            <a:ext cx="327226" cy="33684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Šipka doprava 34"/>
          <p:cNvSpPr/>
          <p:nvPr/>
        </p:nvSpPr>
        <p:spPr bwMode="auto">
          <a:xfrm rot="9638373">
            <a:off x="3784774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Šipka nahoru 35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18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648" y="1198222"/>
            <a:ext cx="5587542" cy="4943052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2993575"/>
            <a:ext cx="2495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t-test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 single sample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5136274" y="124780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784977" y="3764650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2364199" y="202005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1296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271" y="1171576"/>
            <a:ext cx="5638584" cy="4969698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7" y="1395780"/>
            <a:ext cx="27664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Vybereme proměnnou, kterou chceme testovat.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kartě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Quick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napíšeme do pole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means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against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velikost střední hodnoty populace (lze také na kartě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Options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Kliknutím na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t-test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nebo na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získáme výstupy.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4177199" y="294899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 rot="1791968">
            <a:off x="7008860" y="276017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 rot="3059839">
            <a:off x="6187143" y="351965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9440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statistické testy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051462" y="1259549"/>
            <a:ext cx="108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 dat</a:t>
            </a:r>
          </a:p>
        </p:txBody>
      </p:sp>
      <p:sp>
        <p:nvSpPr>
          <p:cNvPr id="7" name="Obdélník 6"/>
          <p:cNvSpPr/>
          <p:nvPr/>
        </p:nvSpPr>
        <p:spPr>
          <a:xfrm>
            <a:off x="172544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spojitá data</a:t>
            </a:r>
          </a:p>
        </p:txBody>
      </p:sp>
      <p:sp>
        <p:nvSpPr>
          <p:cNvPr id="8" name="Obdélník 7"/>
          <p:cNvSpPr/>
          <p:nvPr/>
        </p:nvSpPr>
        <p:spPr>
          <a:xfrm>
            <a:off x="2829376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kategoriální data</a:t>
            </a:r>
          </a:p>
        </p:txBody>
      </p:sp>
      <p:sp>
        <p:nvSpPr>
          <p:cNvPr id="9" name="Obdélník 8"/>
          <p:cNvSpPr/>
          <p:nvPr/>
        </p:nvSpPr>
        <p:spPr>
          <a:xfrm>
            <a:off x="6324385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Kategoriální x kategoriální data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35787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969047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Dva výběry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45861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Tři a více výběrů (nepárově)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633731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7287438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Více výběrů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2418809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490591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458084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152222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  <a:endParaRPr lang="cs-CZ" sz="120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59379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Párový t-test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366536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Dvouvýbě-rový</a:t>
            </a:r>
            <a:r>
              <a:rPr lang="cs-CZ" sz="1200" b="1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  <a:endParaRPr lang="cs-CZ" sz="120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473693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ANOVA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6737200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7830248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7962279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Chí-kvadrát test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454879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Spearmanův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151902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Wilcoxo-nův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259059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znaménkový test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366216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Mannův-</a:t>
            </a:r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Whitneyho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473373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Kruskalův-Wallisův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 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580530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bino-mický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687687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McNemarův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7959074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exaktní test</a:t>
            </a:r>
          </a:p>
        </p:txBody>
      </p:sp>
      <p:cxnSp>
        <p:nvCxnSpPr>
          <p:cNvPr id="33" name="Pravoúhlá spojovací čára 39"/>
          <p:cNvCxnSpPr>
            <a:stCxn id="6" idx="2"/>
            <a:endCxn id="7" idx="0"/>
          </p:cNvCxnSpPr>
          <p:nvPr/>
        </p:nvCxnSpPr>
        <p:spPr>
          <a:xfrm rot="5400000">
            <a:off x="2571846" y="25751"/>
            <a:ext cx="214314" cy="382491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ravoúhlá spojovací čára 41"/>
          <p:cNvCxnSpPr/>
          <p:nvPr/>
        </p:nvCxnSpPr>
        <p:spPr>
          <a:xfrm rot="5400000">
            <a:off x="3900262" y="1354167"/>
            <a:ext cx="214314" cy="116808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ravoúhlá spojovací čára 43"/>
          <p:cNvCxnSpPr>
            <a:stCxn id="6" idx="2"/>
            <a:endCxn id="9" idx="0"/>
          </p:cNvCxnSpPr>
          <p:nvPr/>
        </p:nvCxnSpPr>
        <p:spPr>
          <a:xfrm rot="16200000" flipH="1">
            <a:off x="5647766" y="774749"/>
            <a:ext cx="214314" cy="232692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ravoúhlá spojovací čára 45"/>
          <p:cNvCxnSpPr>
            <a:stCxn id="8" idx="2"/>
            <a:endCxn id="10" idx="0"/>
          </p:cNvCxnSpPr>
          <p:nvPr/>
        </p:nvCxnSpPr>
        <p:spPr>
          <a:xfrm rot="5400000">
            <a:off x="2453730" y="1975509"/>
            <a:ext cx="323788" cy="161550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ravoúhlá spojovací čára 47"/>
          <p:cNvCxnSpPr/>
          <p:nvPr/>
        </p:nvCxnSpPr>
        <p:spPr>
          <a:xfrm rot="5400000">
            <a:off x="3251367" y="2781098"/>
            <a:ext cx="323788" cy="432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ravoúhlá spojovací čára 49"/>
          <p:cNvCxnSpPr>
            <a:stCxn id="8" idx="2"/>
            <a:endCxn id="12" idx="0"/>
          </p:cNvCxnSpPr>
          <p:nvPr/>
        </p:nvCxnSpPr>
        <p:spPr>
          <a:xfrm rot="16200000" flipH="1">
            <a:off x="4004100" y="2040643"/>
            <a:ext cx="323788" cy="148523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ravoúhlá spojovací čára 51"/>
          <p:cNvCxnSpPr>
            <a:stCxn id="9" idx="2"/>
            <a:endCxn id="13" idx="0"/>
          </p:cNvCxnSpPr>
          <p:nvPr/>
        </p:nvCxnSpPr>
        <p:spPr>
          <a:xfrm rot="5400000">
            <a:off x="6339164" y="2365934"/>
            <a:ext cx="323788" cy="83465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ravoúhlá spojovací čára 53"/>
          <p:cNvCxnSpPr>
            <a:stCxn id="9" idx="2"/>
            <a:endCxn id="14" idx="0"/>
          </p:cNvCxnSpPr>
          <p:nvPr/>
        </p:nvCxnSpPr>
        <p:spPr>
          <a:xfrm rot="16200000" flipH="1">
            <a:off x="7166017" y="2373735"/>
            <a:ext cx="323788" cy="81905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ravoúhlá spojovací čára 55"/>
          <p:cNvCxnSpPr>
            <a:stCxn id="11" idx="2"/>
            <a:endCxn id="15" idx="0"/>
          </p:cNvCxnSpPr>
          <p:nvPr/>
        </p:nvCxnSpPr>
        <p:spPr>
          <a:xfrm rot="5400000">
            <a:off x="2958520" y="3426948"/>
            <a:ext cx="370816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ravoúhlá spojovací čára 57"/>
          <p:cNvCxnSpPr>
            <a:stCxn id="11" idx="2"/>
            <a:endCxn id="16" idx="0"/>
          </p:cNvCxnSpPr>
          <p:nvPr/>
        </p:nvCxnSpPr>
        <p:spPr>
          <a:xfrm rot="16200000" flipH="1">
            <a:off x="3494411" y="3441295"/>
            <a:ext cx="370816" cy="52154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ravoúhlá spojovací čára 59"/>
          <p:cNvCxnSpPr>
            <a:stCxn id="14" idx="2"/>
            <a:endCxn id="22" idx="0"/>
          </p:cNvCxnSpPr>
          <p:nvPr/>
        </p:nvCxnSpPr>
        <p:spPr>
          <a:xfrm rot="5400000">
            <a:off x="7271596" y="3432264"/>
            <a:ext cx="381449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ravoúhlá spojovací čára 61"/>
          <p:cNvCxnSpPr>
            <a:stCxn id="14" idx="2"/>
            <a:endCxn id="23" idx="0"/>
          </p:cNvCxnSpPr>
          <p:nvPr/>
        </p:nvCxnSpPr>
        <p:spPr>
          <a:xfrm rot="16200000" flipH="1">
            <a:off x="7818120" y="3435978"/>
            <a:ext cx="381449" cy="54281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6858810" y="111667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Parametrické testy</a:t>
            </a:r>
          </a:p>
          <a:p>
            <a:pPr algn="r"/>
            <a:r>
              <a:rPr lang="cs-CZ" sz="1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1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testy</a:t>
            </a:r>
          </a:p>
        </p:txBody>
      </p:sp>
      <p:cxnSp>
        <p:nvCxnSpPr>
          <p:cNvPr id="46" name="Tvar 64"/>
          <p:cNvCxnSpPr>
            <a:endCxn id="17" idx="1"/>
          </p:cNvCxnSpPr>
          <p:nvPr/>
        </p:nvCxnSpPr>
        <p:spPr>
          <a:xfrm rot="16200000" flipH="1">
            <a:off x="-838327" y="3741712"/>
            <a:ext cx="2421252" cy="17157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Tvar 66"/>
          <p:cNvCxnSpPr>
            <a:endCxn id="25" idx="1"/>
          </p:cNvCxnSpPr>
          <p:nvPr/>
        </p:nvCxnSpPr>
        <p:spPr>
          <a:xfrm rot="16200000" flipH="1">
            <a:off x="-1197120" y="4100505"/>
            <a:ext cx="3135632" cy="168365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Tvar 76"/>
          <p:cNvCxnSpPr>
            <a:endCxn id="24" idx="1"/>
          </p:cNvCxnSpPr>
          <p:nvPr/>
        </p:nvCxnSpPr>
        <p:spPr>
          <a:xfrm rot="16200000" flipH="1">
            <a:off x="7628678" y="4704523"/>
            <a:ext cx="563864" cy="103337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Tvar 78"/>
          <p:cNvCxnSpPr>
            <a:endCxn id="32" idx="1"/>
          </p:cNvCxnSpPr>
          <p:nvPr/>
        </p:nvCxnSpPr>
        <p:spPr>
          <a:xfrm rot="16200000" flipH="1">
            <a:off x="7269886" y="5063315"/>
            <a:ext cx="1278244" cy="100132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Tvar 80"/>
          <p:cNvCxnSpPr>
            <a:endCxn id="31" idx="1"/>
          </p:cNvCxnSpPr>
          <p:nvPr/>
        </p:nvCxnSpPr>
        <p:spPr>
          <a:xfrm rot="16200000" flipH="1">
            <a:off x="6192999" y="5068632"/>
            <a:ext cx="1278244" cy="89499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Tvar 84"/>
          <p:cNvCxnSpPr/>
          <p:nvPr/>
        </p:nvCxnSpPr>
        <p:spPr>
          <a:xfrm rot="16200000" flipH="1">
            <a:off x="4638506" y="4582502"/>
            <a:ext cx="2232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Tvar 86"/>
          <p:cNvCxnSpPr/>
          <p:nvPr/>
        </p:nvCxnSpPr>
        <p:spPr>
          <a:xfrm rot="16200000" flipH="1">
            <a:off x="3916576" y="4210123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Tvar 87"/>
          <p:cNvCxnSpPr/>
          <p:nvPr/>
        </p:nvCxnSpPr>
        <p:spPr>
          <a:xfrm rot="16200000" flipH="1">
            <a:off x="3912742" y="4922680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Tvar 89"/>
          <p:cNvCxnSpPr/>
          <p:nvPr/>
        </p:nvCxnSpPr>
        <p:spPr>
          <a:xfrm rot="16200000" flipH="1">
            <a:off x="3306979" y="4696123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Tvar 90"/>
          <p:cNvCxnSpPr/>
          <p:nvPr/>
        </p:nvCxnSpPr>
        <p:spPr>
          <a:xfrm rot="16200000" flipH="1">
            <a:off x="3162979" y="5254787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Tvar 91"/>
          <p:cNvCxnSpPr/>
          <p:nvPr/>
        </p:nvCxnSpPr>
        <p:spPr>
          <a:xfrm rot="16200000" flipH="1">
            <a:off x="2262213" y="4692479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Tvar 92"/>
          <p:cNvCxnSpPr/>
          <p:nvPr/>
        </p:nvCxnSpPr>
        <p:spPr>
          <a:xfrm rot="16200000" flipH="1">
            <a:off x="2118213" y="5251143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Tvar 93"/>
          <p:cNvCxnSpPr/>
          <p:nvPr/>
        </p:nvCxnSpPr>
        <p:spPr>
          <a:xfrm rot="16200000" flipH="1">
            <a:off x="712594" y="4213664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Tvar 94"/>
          <p:cNvCxnSpPr/>
          <p:nvPr/>
        </p:nvCxnSpPr>
        <p:spPr>
          <a:xfrm rot="16200000" flipH="1">
            <a:off x="716711" y="4926221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945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7" y="2207161"/>
            <a:ext cx="8380401" cy="1447524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7747329" y="4093451"/>
            <a:ext cx="1240404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</a:p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t-testu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38134" y="168191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Výběrový průměr </a:t>
            </a:r>
          </a:p>
          <a:p>
            <a:pPr algn="ctr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(pozorovaných dat)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22284" y="3975596"/>
            <a:ext cx="3354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Výběrová směrodatná odchylka </a:t>
            </a:r>
          </a:p>
          <a:p>
            <a:pPr algn="ctr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(pozorovaných dat)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321272" y="1742353"/>
            <a:ext cx="1566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Rozsah výběru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392359" y="3864026"/>
            <a:ext cx="3159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Referenční konstanta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(předpokládaná velikost střední hodnoty)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5455153" y="1644533"/>
            <a:ext cx="2015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Hodnota testové statistiky</a:t>
            </a:r>
          </a:p>
        </p:txBody>
      </p:sp>
      <p:cxnSp>
        <p:nvCxnSpPr>
          <p:cNvPr id="17" name="Pravoúhlá spojovací čára 24"/>
          <p:cNvCxnSpPr>
            <a:stCxn id="12" idx="2"/>
          </p:cNvCxnSpPr>
          <p:nvPr/>
        </p:nvCxnSpPr>
        <p:spPr>
          <a:xfrm rot="16200000" flipH="1">
            <a:off x="1585416" y="2349113"/>
            <a:ext cx="751083" cy="709342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ravoúhlá spojovací čára 26"/>
          <p:cNvCxnSpPr>
            <a:stCxn id="14" idx="2"/>
          </p:cNvCxnSpPr>
          <p:nvPr/>
        </p:nvCxnSpPr>
        <p:spPr>
          <a:xfrm rot="5400000">
            <a:off x="3483095" y="2438549"/>
            <a:ext cx="948076" cy="294349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ravoúhlá spojovací čára 52"/>
          <p:cNvCxnSpPr>
            <a:stCxn id="16" idx="2"/>
          </p:cNvCxnSpPr>
          <p:nvPr/>
        </p:nvCxnSpPr>
        <p:spPr>
          <a:xfrm rot="16200000" flipH="1">
            <a:off x="6215539" y="2538396"/>
            <a:ext cx="788464" cy="293400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ravoúhlá spojovací čára 24"/>
          <p:cNvCxnSpPr/>
          <p:nvPr/>
        </p:nvCxnSpPr>
        <p:spPr>
          <a:xfrm rot="5400000" flipH="1" flipV="1">
            <a:off x="2231074" y="3087367"/>
            <a:ext cx="428371" cy="1091830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ravoúhlá spojovací čára 24"/>
          <p:cNvCxnSpPr>
            <a:stCxn id="15" idx="0"/>
          </p:cNvCxnSpPr>
          <p:nvPr/>
        </p:nvCxnSpPr>
        <p:spPr>
          <a:xfrm rot="16200000" flipV="1">
            <a:off x="5561921" y="3453901"/>
            <a:ext cx="448881" cy="371369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4971" y="1886250"/>
            <a:ext cx="865769" cy="721474"/>
          </a:xfrm>
          <a:prstGeom prst="rect">
            <a:avLst/>
          </a:prstGeom>
          <a:noFill/>
        </p:spPr>
      </p:pic>
      <p:cxnSp>
        <p:nvCxnSpPr>
          <p:cNvPr id="23" name="Přímá spojovací šipka 54"/>
          <p:cNvCxnSpPr/>
          <p:nvPr/>
        </p:nvCxnSpPr>
        <p:spPr>
          <a:xfrm>
            <a:off x="8085237" y="3555556"/>
            <a:ext cx="144016" cy="432048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ál 23"/>
          <p:cNvSpPr/>
          <p:nvPr/>
        </p:nvSpPr>
        <p:spPr>
          <a:xfrm>
            <a:off x="7654063" y="2716034"/>
            <a:ext cx="955965" cy="841806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405070" y="4848809"/>
            <a:ext cx="265642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Pozorovaný průměrný věk souboru je 70,6 let, což je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 rok méně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než reference 71,6 let.</a:t>
            </a:r>
            <a:endParaRPr lang="cs-CZ" sz="1800" dirty="0">
              <a:solidFill>
                <a:srgbClr val="C0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311112" y="5166549"/>
            <a:ext cx="552714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P-hodnota statistické významnosti této pozorované odchylky je p = 0,049, což na hladině významnosti 0,05 značí hraničně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významný rozdíl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a lze tedy usuzovat, že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naši pacienti jsou v průměru mírně mladší ve srovnání s celou populací mozkových infarktů v ČR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388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2. </a:t>
            </a:r>
            <a:r>
              <a:rPr lang="cs-CZ" dirty="0" err="1" smtClean="0"/>
              <a:t>Dvouvýběrový</a:t>
            </a:r>
            <a:r>
              <a:rPr lang="cs-CZ" dirty="0" smtClean="0"/>
              <a:t> t-test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35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</a:t>
            </a:r>
            <a:r>
              <a:rPr lang="en-US" sz="3200" dirty="0"/>
              <a:t>2</a:t>
            </a:r>
            <a:r>
              <a:rPr lang="cs-CZ" sz="3200" dirty="0" smtClean="0"/>
              <a:t> – </a:t>
            </a:r>
            <a:r>
              <a:rPr lang="cs-CZ" sz="3200" dirty="0" err="1" smtClean="0"/>
              <a:t>Dvouvýběrový</a:t>
            </a:r>
            <a:r>
              <a:rPr lang="cs-CZ" sz="3200" dirty="0" smtClean="0"/>
              <a:t> t-test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„V literatuře se často uvádí,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že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mozkový infarkt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postihuje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ženy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pozdějším věku než muže. Zjistěte na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základě svých dat, zda je věk pacientů dle pohlaví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stejný, anebo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zda se věk mužů a žen skutečně liší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.“</a:t>
            </a: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Ověříme předpoklady testu:</a:t>
            </a:r>
          </a:p>
          <a:p>
            <a:pPr marL="539750" indent="0">
              <a:lnSpc>
                <a:spcPct val="100000"/>
              </a:lnSpc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Normalita rozložení věku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žen a normalita rozložení věku mužů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(ověříme vizuálně i statistickým testem –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Shapiro-Wilkův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539750" indent="0">
              <a:lnSpc>
                <a:spcPct val="100000"/>
              </a:lnSpc>
              <a:buNone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Shoda rozptylů věku žen a mužů (ověříme F-testem).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159315" y="1753850"/>
            <a:ext cx="2137439" cy="90578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9" t="27172" r="16250" b="29798"/>
          <a:stretch/>
        </p:blipFill>
        <p:spPr>
          <a:xfrm>
            <a:off x="7197282" y="1777084"/>
            <a:ext cx="1061819" cy="88255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1" t="37708" r="53243" b="23196"/>
          <a:stretch/>
        </p:blipFill>
        <p:spPr>
          <a:xfrm>
            <a:off x="6319962" y="1777083"/>
            <a:ext cx="756540" cy="82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2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</a:t>
            </a:r>
            <a:r>
              <a:rPr lang="cs-CZ" sz="3200" dirty="0" err="1" smtClean="0"/>
              <a:t>Dvouvýběrový</a:t>
            </a:r>
            <a:r>
              <a:rPr lang="cs-CZ" sz="3200" dirty="0" smtClean="0"/>
              <a:t> t-test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(po ověření předpokladů testu):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= 0,05 testujeme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hypotézu</a:t>
            </a:r>
          </a:p>
          <a:p>
            <a:pPr marL="72000" indent="0" defTabSz="53975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proti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 obě skupiny vypočítáme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aritmetický průměr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rozptyl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výběrového souboru a určíme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počet pozorování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t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cs-CZ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Vypočítané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porovnáme s kritickou hodnotou 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</a:t>
            </a:r>
            <a:r>
              <a:rPr lang="el-G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0,05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p-hodnota ≤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zamítáme 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Věk mužů a žen při mozkovém infarktu se liší. U žen se vyskytuje později.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1561568" y="2407472"/>
                <a:ext cx="11110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568" y="2407472"/>
                <a:ext cx="1111073" cy="369332"/>
              </a:xfrm>
              <a:prstGeom prst="rect">
                <a:avLst/>
              </a:prstGeom>
              <a:blipFill>
                <a:blip r:embed="rId2"/>
                <a:stretch>
                  <a:fillRect l="-4396" r="-549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4206097" y="2407472"/>
                <a:ext cx="11110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097" y="2407472"/>
                <a:ext cx="1111073" cy="369332"/>
              </a:xfrm>
              <a:prstGeom prst="rect">
                <a:avLst/>
              </a:prstGeom>
              <a:blipFill>
                <a:blip r:embed="rId3"/>
                <a:stretch>
                  <a:fillRect l="-4945" r="-549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ál 8"/>
          <p:cNvSpPr/>
          <p:nvPr/>
        </p:nvSpPr>
        <p:spPr>
          <a:xfrm>
            <a:off x="6353400" y="3906602"/>
            <a:ext cx="1664444" cy="54405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722828" y="3858477"/>
                <a:ext cx="5192736" cy="8638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cs-CZ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cs-CZ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cs-CZ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cs-CZ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rad>
                        </m:den>
                      </m:f>
                      <m:r>
                        <a:rPr lang="cs-CZ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=…=</m:t>
                      </m:r>
                      <m:r>
                        <a:rPr lang="cs-CZ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cs-CZ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cs-CZ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cs-CZ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28" y="3858477"/>
                <a:ext cx="5192736" cy="8638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5889808" y="3969181"/>
                <a:ext cx="2006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808" y="3969181"/>
                <a:ext cx="2006960" cy="369332"/>
              </a:xfrm>
              <a:prstGeom prst="rect">
                <a:avLst/>
              </a:prstGeom>
              <a:blipFill>
                <a:blip r:embed="rId5"/>
                <a:stretch>
                  <a:fillRect l="-1216" r="-3040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Šipka doprava 11"/>
          <p:cNvSpPr/>
          <p:nvPr/>
        </p:nvSpPr>
        <p:spPr>
          <a:xfrm>
            <a:off x="3579333" y="5421302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008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052" y="2773915"/>
            <a:ext cx="2962020" cy="226992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940" y="2998451"/>
            <a:ext cx="2947675" cy="227351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27" y="2485161"/>
            <a:ext cx="2944091" cy="226634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06" y="1661380"/>
            <a:ext cx="3118010" cy="1041454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Ověření normality – muži</a:t>
            </a:r>
            <a:endParaRPr lang="cs-CZ" sz="3200" dirty="0"/>
          </a:p>
        </p:txBody>
      </p:sp>
      <p:sp>
        <p:nvSpPr>
          <p:cNvPr id="12" name="Obdélník 11"/>
          <p:cNvSpPr/>
          <p:nvPr/>
        </p:nvSpPr>
        <p:spPr>
          <a:xfrm>
            <a:off x="364184" y="1377379"/>
            <a:ext cx="42237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Průměr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medián jsou téměř shodné (cca 69 let) a data jsou tedy nejspíš alespoň symetrická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694898" y="1334967"/>
            <a:ext cx="3293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Srovnání průměru a mediánu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984582" y="2434905"/>
            <a:ext cx="12749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04261" y="3639472"/>
            <a:ext cx="1120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17" name="Šipka nahoru 16"/>
          <p:cNvSpPr/>
          <p:nvPr/>
        </p:nvSpPr>
        <p:spPr>
          <a:xfrm rot="9835994">
            <a:off x="1118285" y="4092828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141855" y="2544223"/>
            <a:ext cx="573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3973008">
            <a:off x="4737581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3997577" y="3101034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6153347" y="2667209"/>
            <a:ext cx="167844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7343139" y="4200627"/>
            <a:ext cx="129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0" name="Šipka nahoru 29"/>
          <p:cNvSpPr/>
          <p:nvPr/>
        </p:nvSpPr>
        <p:spPr>
          <a:xfrm rot="13589331">
            <a:off x="7178992" y="4521438"/>
            <a:ext cx="167281" cy="31595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270917" y="4914272"/>
            <a:ext cx="3529926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Symetrie je patrná i z krabicového grafu. Navíc histogram naprosto jasně odpovídá průběhu normálního rozdělení. Z N-P grafu také nejsou patrné odchylky od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normality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817548" y="5191270"/>
            <a:ext cx="5044375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③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základě p-hodnoty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0,814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nezamítáme nulovou hypotézu o normalitě (tj. nezamítáme, že není rozdíl mezi pozorovanými daty a teoretickým normálním rozdělením, … tj. data jsou normálně rozdělená).</a:t>
            </a:r>
          </a:p>
        </p:txBody>
      </p:sp>
      <p:sp>
        <p:nvSpPr>
          <p:cNvPr id="34" name="Šipka doprava 33"/>
          <p:cNvSpPr/>
          <p:nvPr/>
        </p:nvSpPr>
        <p:spPr bwMode="auto">
          <a:xfrm rot="8395246">
            <a:off x="4076659" y="2900804"/>
            <a:ext cx="327226" cy="33684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Šipka doprava 34"/>
          <p:cNvSpPr/>
          <p:nvPr/>
        </p:nvSpPr>
        <p:spPr bwMode="auto">
          <a:xfrm rot="9638373">
            <a:off x="3784774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Šipka nahoru 35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590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154" y="2792899"/>
            <a:ext cx="2914066" cy="224131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11" y="2994033"/>
            <a:ext cx="2914066" cy="224131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13" y="2519574"/>
            <a:ext cx="2921148" cy="224131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460" y="1662813"/>
            <a:ext cx="3105310" cy="1028753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Ověření normality – ženy</a:t>
            </a:r>
            <a:endParaRPr lang="cs-CZ" sz="3200" dirty="0"/>
          </a:p>
        </p:txBody>
      </p:sp>
      <p:sp>
        <p:nvSpPr>
          <p:cNvPr id="12" name="Obdélník 11"/>
          <p:cNvSpPr/>
          <p:nvPr/>
        </p:nvSpPr>
        <p:spPr>
          <a:xfrm>
            <a:off x="364184" y="1377379"/>
            <a:ext cx="42237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Průměr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medián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podobné (cca 72 až 73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let) a data jsou tedy nejspíš alespoň symetrická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694898" y="1334967"/>
            <a:ext cx="3293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Srovnání průměru a mediánu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984582" y="2434905"/>
            <a:ext cx="12749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04261" y="3639472"/>
            <a:ext cx="1120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17" name="Šipka nahoru 16"/>
          <p:cNvSpPr/>
          <p:nvPr/>
        </p:nvSpPr>
        <p:spPr>
          <a:xfrm rot="9835994">
            <a:off x="1118285" y="4092828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141855" y="2544223"/>
            <a:ext cx="573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3973008">
            <a:off x="4737581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3997577" y="3101034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6153347" y="2667209"/>
            <a:ext cx="167844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7343139" y="4200627"/>
            <a:ext cx="129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0" name="Šipka nahoru 29"/>
          <p:cNvSpPr/>
          <p:nvPr/>
        </p:nvSpPr>
        <p:spPr>
          <a:xfrm rot="13589331">
            <a:off x="7178992" y="4521438"/>
            <a:ext cx="167281" cy="31595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270917" y="4914272"/>
            <a:ext cx="3529926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Spíše symetrie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je patrná i z krabicového grafu. Navíc histogram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přibližně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odpovídá průběhu normálního rozdělení. Z N-P grafu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nejsou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patrné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výrazné odchylky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od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normality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817548" y="5191270"/>
            <a:ext cx="5044375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③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základě p-hodnoty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0,084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nezamítáme nulovou hypotézu o normalitě (tj. nezamítáme, že není rozdíl mezi pozorovanými daty a teoretickým normálním rozdělením, … tj. data jsou normálně rozdělená).</a:t>
            </a:r>
          </a:p>
        </p:txBody>
      </p:sp>
      <p:sp>
        <p:nvSpPr>
          <p:cNvPr id="34" name="Šipka doprava 33"/>
          <p:cNvSpPr/>
          <p:nvPr/>
        </p:nvSpPr>
        <p:spPr bwMode="auto">
          <a:xfrm rot="8395246">
            <a:off x="4076659" y="2900804"/>
            <a:ext cx="327226" cy="33684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Šipka doprava 34"/>
          <p:cNvSpPr/>
          <p:nvPr/>
        </p:nvSpPr>
        <p:spPr bwMode="auto">
          <a:xfrm rot="9638373">
            <a:off x="3784774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Šipka nahoru 35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103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945" y="1177454"/>
            <a:ext cx="5587541" cy="4946931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2993575"/>
            <a:ext cx="24956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t-test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independent, by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5136274" y="124780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784977" y="339889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2364199" y="202005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0575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706" y="1171576"/>
            <a:ext cx="5680689" cy="4845293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7" y="1395780"/>
            <a:ext cx="27664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Vybereme proměnnou, kterou chceme testovat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a proměnnou obsahující skupiny, které srovnáváme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grouping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záložce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Options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zaškrtneme možnost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Test w/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separate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variance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estimates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(umožňuje získat validní výsledek i při nesplnění předpokladu homogenity rozptylů).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Kliknutím na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získáme výstupy.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3608330" y="3175951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 rot="1791968">
            <a:off x="6777851" y="299118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 rot="1922865">
            <a:off x="3655091" y="416454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8376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5" y="2093580"/>
            <a:ext cx="8660191" cy="1095968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470540" y="1321864"/>
            <a:ext cx="2186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Výběrové průměry obou skupin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430763" y="1316030"/>
            <a:ext cx="188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Rozsahy výběru obou skupin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171407" y="1312242"/>
            <a:ext cx="2529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Výběrové směrodatné odchylky obou skupin</a:t>
            </a:r>
          </a:p>
        </p:txBody>
      </p:sp>
      <p:cxnSp>
        <p:nvCxnSpPr>
          <p:cNvPr id="15" name="Pravoúhlá spojovací čára 24"/>
          <p:cNvCxnSpPr>
            <a:stCxn id="12" idx="2"/>
            <a:endCxn id="18" idx="1"/>
          </p:cNvCxnSpPr>
          <p:nvPr/>
        </p:nvCxnSpPr>
        <p:spPr>
          <a:xfrm rot="5400000">
            <a:off x="1241451" y="2151953"/>
            <a:ext cx="505903" cy="138387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54"/>
          <p:cNvCxnSpPr>
            <a:stCxn id="17" idx="3"/>
          </p:cNvCxnSpPr>
          <p:nvPr/>
        </p:nvCxnSpPr>
        <p:spPr>
          <a:xfrm flipH="1">
            <a:off x="2479081" y="3110079"/>
            <a:ext cx="466010" cy="364029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ál 16"/>
          <p:cNvSpPr/>
          <p:nvPr/>
        </p:nvSpPr>
        <p:spPr>
          <a:xfrm>
            <a:off x="2841306" y="2563060"/>
            <a:ext cx="708695" cy="640872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Levá složená závorka 17"/>
          <p:cNvSpPr/>
          <p:nvPr/>
        </p:nvSpPr>
        <p:spPr>
          <a:xfrm rot="5400000">
            <a:off x="1333419" y="2064949"/>
            <a:ext cx="204901" cy="1023199"/>
          </a:xfrm>
          <a:prstGeom prst="leftBrace">
            <a:avLst>
              <a:gd name="adj1" fmla="val 55214"/>
              <a:gd name="adj2" fmla="val 51042"/>
            </a:avLst>
          </a:prstGeom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Pravoúhlá spojovací čára 24"/>
          <p:cNvCxnSpPr>
            <a:stCxn id="13" idx="2"/>
            <a:endCxn id="20" idx="1"/>
          </p:cNvCxnSpPr>
          <p:nvPr/>
        </p:nvCxnSpPr>
        <p:spPr>
          <a:xfrm rot="16200000" flipH="1">
            <a:off x="5255459" y="2081993"/>
            <a:ext cx="498935" cy="259670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evá složená závorka 19"/>
          <p:cNvSpPr/>
          <p:nvPr/>
        </p:nvSpPr>
        <p:spPr>
          <a:xfrm rot="5400000">
            <a:off x="5542972" y="2052147"/>
            <a:ext cx="204901" cy="1023199"/>
          </a:xfrm>
          <a:prstGeom prst="leftBrace">
            <a:avLst>
              <a:gd name="adj1" fmla="val 55214"/>
              <a:gd name="adj2" fmla="val 51042"/>
            </a:avLst>
          </a:prstGeom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1" name="Pravoúhlá spojovací čára 24"/>
          <p:cNvCxnSpPr>
            <a:stCxn id="14" idx="2"/>
            <a:endCxn id="22" idx="1"/>
          </p:cNvCxnSpPr>
          <p:nvPr/>
        </p:nvCxnSpPr>
        <p:spPr>
          <a:xfrm rot="5400000">
            <a:off x="6824341" y="1849452"/>
            <a:ext cx="502861" cy="721102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evá složená závorka 21"/>
          <p:cNvSpPr/>
          <p:nvPr/>
        </p:nvSpPr>
        <p:spPr>
          <a:xfrm rot="5400000">
            <a:off x="6623431" y="2052285"/>
            <a:ext cx="204901" cy="1023199"/>
          </a:xfrm>
          <a:prstGeom prst="leftBrace">
            <a:avLst>
              <a:gd name="adj1" fmla="val 55214"/>
              <a:gd name="adj2" fmla="val 51042"/>
            </a:avLst>
          </a:prstGeom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3" name="Přímá spojovací šipka 54"/>
          <p:cNvCxnSpPr>
            <a:stCxn id="24" idx="4"/>
          </p:cNvCxnSpPr>
          <p:nvPr/>
        </p:nvCxnSpPr>
        <p:spPr>
          <a:xfrm flipH="1">
            <a:off x="4507558" y="3203933"/>
            <a:ext cx="372464" cy="300309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ál 23"/>
          <p:cNvSpPr/>
          <p:nvPr/>
        </p:nvSpPr>
        <p:spPr>
          <a:xfrm>
            <a:off x="4525675" y="2563060"/>
            <a:ext cx="708695" cy="640872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Přímá spojovací šipka 54"/>
          <p:cNvCxnSpPr>
            <a:stCxn id="26" idx="4"/>
          </p:cNvCxnSpPr>
          <p:nvPr/>
        </p:nvCxnSpPr>
        <p:spPr>
          <a:xfrm flipH="1">
            <a:off x="7931068" y="3203396"/>
            <a:ext cx="372464" cy="300309"/>
          </a:xfrm>
          <a:prstGeom prst="straightConnector1">
            <a:avLst/>
          </a:prstGeom>
          <a:ln w="25400">
            <a:solidFill>
              <a:srgbClr val="0060A8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ál 25"/>
          <p:cNvSpPr/>
          <p:nvPr/>
        </p:nvSpPr>
        <p:spPr>
          <a:xfrm>
            <a:off x="7949185" y="2562523"/>
            <a:ext cx="708695" cy="640872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264818" y="3402102"/>
            <a:ext cx="2432846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t-testu </a:t>
            </a:r>
          </a:p>
          <a:p>
            <a:pPr algn="ctr"/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(při </a:t>
            </a:r>
            <a:r>
              <a:rPr lang="cs-CZ" sz="1800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stejných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rozptylech)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3348742" y="3402639"/>
            <a:ext cx="2394631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t-testu </a:t>
            </a:r>
          </a:p>
          <a:p>
            <a:pPr algn="ctr"/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(při </a:t>
            </a:r>
            <a:r>
              <a:rPr lang="cs-CZ" sz="1800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různých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rozptylech)</a:t>
            </a:r>
          </a:p>
        </p:txBody>
      </p:sp>
      <p:pic>
        <p:nvPicPr>
          <p:cNvPr id="29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8800" y="3305852"/>
            <a:ext cx="865769" cy="721474"/>
          </a:xfrm>
          <a:prstGeom prst="rect">
            <a:avLst/>
          </a:prstGeom>
          <a:noFill/>
        </p:spPr>
      </p:pic>
      <p:sp>
        <p:nvSpPr>
          <p:cNvPr id="30" name="TextovéPole 29"/>
          <p:cNvSpPr txBox="1"/>
          <p:nvPr/>
        </p:nvSpPr>
        <p:spPr>
          <a:xfrm>
            <a:off x="5634762" y="3518706"/>
            <a:ext cx="3490436" cy="954107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F-testu pro ověření předpokladu shody rozptylů</a:t>
            </a:r>
          </a:p>
          <a:p>
            <a:pPr marL="182563" indent="-182563">
              <a:buFontTx/>
              <a:buChar char="-"/>
            </a:pPr>
            <a:r>
              <a:rPr lang="cs-CZ" sz="1400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Pokud je p ≤ 0,05, pak jsou </a:t>
            </a:r>
            <a:r>
              <a:rPr lang="cs-CZ" sz="1400" u="sng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rozptyly různé</a:t>
            </a:r>
            <a:r>
              <a:rPr lang="cs-CZ" sz="1400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82563" indent="-182563">
              <a:buFontTx/>
              <a:buChar char="-"/>
            </a:pPr>
            <a:r>
              <a:rPr lang="cs-CZ" sz="1400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Pokud je p &gt; 0,05, pak jsou </a:t>
            </a:r>
            <a:r>
              <a:rPr lang="cs-CZ" sz="1400" u="sng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rozptyly stejné</a:t>
            </a:r>
            <a:r>
              <a:rPr lang="cs-CZ" sz="1400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300367" y="4320858"/>
            <a:ext cx="468535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Pozorovaný průměrný věk mužů je 69,2 let a u žen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72,7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let. V našich datech jsou tedy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ženy starší o 3,5 roku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10554" y="5282942"/>
            <a:ext cx="4675332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P-hodnota statistické významnosti F-testu je 0,096, což znamená, že na hladině významnosti 0,05 nezamítáme nulovou hypotézu o shodě rozptylů mužů a žen (tj.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rozptyly jsou v obou skupinách stejné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33" name="Obdélník 32"/>
          <p:cNvSpPr/>
          <p:nvPr/>
        </p:nvSpPr>
        <p:spPr>
          <a:xfrm>
            <a:off x="5043638" y="4727134"/>
            <a:ext cx="3898231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③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 základě p-hodnoty t-testu při stejných rozptylech p = 0,001 vyhodnotíme pozorovaný rozdíl 3,5 let jakožto statisticky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významný výsledek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lze tedy prohlásit, že průměrný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věk se u mužů a žen liší (tj. ženy skutečně postihuje mozkový infarkt později)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135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3. Párový t-test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220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Parametrické testy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Předpoklad: </a:t>
            </a:r>
            <a:r>
              <a:rPr lang="cs-CZ" alt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normalita rozdělení dat</a:t>
            </a:r>
            <a:endParaRPr lang="cs-CZ" altLang="cs-CZ" sz="24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Studentův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t-test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(testování rozdílů dvou středních hodnot)</a:t>
            </a:r>
          </a:p>
          <a:p>
            <a:pPr marL="355600" indent="-35560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cs-CZ" alt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Jednovýběrový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t-test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(porovnání základního a výběrového souboru; známe střední hodnotu, nepředpokládáme znalost rozptylu; nahrazujeme jej výběrovým rozptylem našich dat)</a:t>
            </a:r>
          </a:p>
          <a:p>
            <a:pPr marL="355600" indent="-35560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cs-CZ" alt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Dvouvýběrový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t-test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(porovnání dvou výběrových souborů, neznáme střední hodnotu základního souboru):</a:t>
            </a:r>
          </a:p>
          <a:p>
            <a:pPr marL="355600" indent="-35560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				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párový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(závislé výběry)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				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nepárový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(nezávislé výběry)</a:t>
            </a:r>
          </a:p>
          <a:p>
            <a:pPr marL="341313" indent="-341313" defTabSz="355600">
              <a:lnSpc>
                <a:spcPct val="11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F-test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(testování rozdílů dvou rozptylů)</a:t>
            </a:r>
            <a:endParaRPr lang="cs-CZ" alt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3697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Párový t-test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Pacientům s mozkovým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infarktem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byla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lůžku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akutní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péče poskytnuta terapie pro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obnovu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krevního oběhu v postižené části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mozku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Po zvládnutí akutní fáze byl u pacientů vyhodnocen stupeň soběstačnosti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základních denních aktivitách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pomocí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indexu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(BI) a byli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přeloženi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rehabilitační oddělení. Po dvou týdnech byl opět vyhodnocen stupeň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soběstačnosti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dle BI. Zjistěte, zda poskytnutá rehabilitační péče vedla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 jeho zlepšení.“</a:t>
            </a: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Ověříme předpoklady testu: normalita rozložení rozdílů hodnot BI (vizuálně i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Shapiro-Wilkovým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testem).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594647" y="671876"/>
            <a:ext cx="2011748" cy="13388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924" t="1002" r="1362" b="1437"/>
          <a:stretch/>
        </p:blipFill>
        <p:spPr>
          <a:xfrm>
            <a:off x="6667777" y="731329"/>
            <a:ext cx="1881686" cy="123480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9342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/>
          <p:cNvSpPr/>
          <p:nvPr/>
        </p:nvSpPr>
        <p:spPr>
          <a:xfrm>
            <a:off x="5997841" y="4373593"/>
            <a:ext cx="1721620" cy="54405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Párový t-test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(po ověření předpokladů testu):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= 0,05 testujeme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hypotézu</a:t>
            </a:r>
          </a:p>
          <a:p>
            <a:pPr marL="72000" indent="0" defTabSz="539750">
              <a:lnSpc>
                <a:spcPct val="10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proti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novou proměnnou diferencí prvního a druhého měření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průměr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rozptyl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určíme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počet pozorování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t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stejně jako u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jednovýběrového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t-testu oproti nule: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Vypočítané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porovnáme s kritickou hodnotou 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p-hodnota ≤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zamítáme H</a:t>
            </a:r>
            <a:r>
              <a:rPr lang="cs-CZ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Během rehabilitace došlo ke změně soběstačnosti pacientů.</a:t>
            </a:r>
            <a:endParaRPr lang="cs-CZ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1505374" y="2411302"/>
                <a:ext cx="1647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374" y="2411302"/>
                <a:ext cx="1647054" cy="369332"/>
              </a:xfrm>
              <a:prstGeom prst="rect">
                <a:avLst/>
              </a:prstGeom>
              <a:blipFill>
                <a:blip r:embed="rId2"/>
                <a:stretch>
                  <a:fillRect l="-3333" r="-2963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4658876" y="2411302"/>
                <a:ext cx="1647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876" y="2411302"/>
                <a:ext cx="1647054" cy="369332"/>
              </a:xfrm>
              <a:prstGeom prst="rect">
                <a:avLst/>
              </a:prstGeom>
              <a:blipFill>
                <a:blip r:embed="rId3"/>
                <a:stretch>
                  <a:fillRect l="-2963" r="-3333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1244762" y="4371233"/>
                <a:ext cx="3732176" cy="488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cs-CZ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rad>
                      <m:r>
                        <a:rPr lang="cs-CZ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−30,2−0</m:t>
                          </m:r>
                        </m:num>
                        <m:den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15,7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407</m:t>
                          </m:r>
                        </m:e>
                      </m:rad>
                      <m:r>
                        <a:rPr lang="cs-CZ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𝟑𝟖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cs-CZ" sz="1600" b="1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762" y="4371233"/>
                <a:ext cx="3732176" cy="488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5522377" y="4449365"/>
                <a:ext cx="20085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&lt;0,001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377" y="4449365"/>
                <a:ext cx="2008563" cy="369332"/>
              </a:xfrm>
              <a:prstGeom prst="rect">
                <a:avLst/>
              </a:prstGeom>
              <a:blipFill>
                <a:blip r:embed="rId5"/>
                <a:stretch>
                  <a:fillRect l="-1520" r="-2736" b="-3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Šipka doprava 10"/>
          <p:cNvSpPr/>
          <p:nvPr/>
        </p:nvSpPr>
        <p:spPr>
          <a:xfrm>
            <a:off x="3579333" y="5758187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65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294" y="2747367"/>
            <a:ext cx="2972587" cy="229054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570" y="2986275"/>
            <a:ext cx="2984414" cy="229054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6" y="2485161"/>
            <a:ext cx="2972587" cy="229449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512" y="1683517"/>
            <a:ext cx="3956253" cy="895396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Ověření normality diferencí</a:t>
            </a:r>
            <a:endParaRPr lang="cs-CZ" sz="3200" dirty="0"/>
          </a:p>
        </p:txBody>
      </p:sp>
      <p:sp>
        <p:nvSpPr>
          <p:cNvPr id="12" name="Obdélník 11"/>
          <p:cNvSpPr/>
          <p:nvPr/>
        </p:nvSpPr>
        <p:spPr>
          <a:xfrm>
            <a:off x="364184" y="1377379"/>
            <a:ext cx="42237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Průměr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medián jsou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podstatě shodné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(cca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-30)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data jsou tedy nejspíš alespoň symetrická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694898" y="1334967"/>
            <a:ext cx="3293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Srovnání průměru a mediánu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984582" y="2434905"/>
            <a:ext cx="12749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04261" y="3639472"/>
            <a:ext cx="1120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17" name="Šipka nahoru 16"/>
          <p:cNvSpPr/>
          <p:nvPr/>
        </p:nvSpPr>
        <p:spPr>
          <a:xfrm rot="9835994">
            <a:off x="1118285" y="4092828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3833845" y="2544223"/>
            <a:ext cx="1180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Změna BI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3973008">
            <a:off x="4978212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3997577" y="3101034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6153347" y="2667209"/>
            <a:ext cx="167844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7343139" y="4200627"/>
            <a:ext cx="129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0" name="Šipka nahoru 29"/>
          <p:cNvSpPr/>
          <p:nvPr/>
        </p:nvSpPr>
        <p:spPr>
          <a:xfrm rot="13589331">
            <a:off x="7178992" y="4521438"/>
            <a:ext cx="167281" cy="31595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270917" y="4914272"/>
            <a:ext cx="3328931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Symetrie je patrná i z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krabi-</a:t>
            </a:r>
            <a:r>
              <a:rPr lang="cs-CZ" sz="1800" dirty="0" err="1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cového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grafu. Navíc histogram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je svým průběhem velmi podobný normálnímu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rozdělení. Z N-P grafu také nejsou patrné odchylky od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normality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639485" y="5191270"/>
            <a:ext cx="522244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③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základě p-hodnoty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0,003 zamítáme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nulovou hypotézu o normalitě (tj.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zamítáme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že není rozdíl mezi pozorovanými daty a teoretickým normálním rozdělením,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tj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data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formálně dle testu nejsou normál-ně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rozdělená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). Můžeme si přesto dovolit použít t-test?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Šipka doprava 33"/>
          <p:cNvSpPr/>
          <p:nvPr/>
        </p:nvSpPr>
        <p:spPr bwMode="auto">
          <a:xfrm rot="8395246">
            <a:off x="3816776" y="2900804"/>
            <a:ext cx="327226" cy="33684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Šipka doprava 34"/>
          <p:cNvSpPr/>
          <p:nvPr/>
        </p:nvSpPr>
        <p:spPr bwMode="auto">
          <a:xfrm rot="9638373">
            <a:off x="3524891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Šipka nahoru 35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547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946" y="1229326"/>
            <a:ext cx="5568384" cy="4837241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2993575"/>
            <a:ext cx="24956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t-test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samples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5136274" y="124780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784977" y="3620268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2364199" y="202005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0564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41" y="1359290"/>
            <a:ext cx="5678602" cy="4704621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7" y="2993575"/>
            <a:ext cx="2766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Zvolíme obě proměnné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Kliknutím na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získáme výstupy.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4463274" y="3341710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1" name="Šipka doprava 10"/>
          <p:cNvSpPr/>
          <p:nvPr/>
        </p:nvSpPr>
        <p:spPr>
          <a:xfrm rot="3059839">
            <a:off x="6841660" y="2741548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7167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15" y="1998853"/>
            <a:ext cx="9100018" cy="1378021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1222408" y="1310242"/>
            <a:ext cx="2286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Výběrové průměry obou měření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978922" y="1310242"/>
            <a:ext cx="905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Rozsah výběru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727815" y="1310242"/>
            <a:ext cx="2015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Hodnota testové statistiky</a:t>
            </a:r>
          </a:p>
        </p:txBody>
      </p:sp>
      <p:cxnSp>
        <p:nvCxnSpPr>
          <p:cNvPr id="14" name="Pravoúhlá spojovací čára 24"/>
          <p:cNvCxnSpPr>
            <a:stCxn id="11" idx="2"/>
          </p:cNvCxnSpPr>
          <p:nvPr/>
        </p:nvCxnSpPr>
        <p:spPr>
          <a:xfrm rot="16200000" flipH="1">
            <a:off x="2078297" y="2243845"/>
            <a:ext cx="863631" cy="289085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ravoúhlá spojovací čára 26"/>
          <p:cNvCxnSpPr>
            <a:stCxn id="12" idx="2"/>
          </p:cNvCxnSpPr>
          <p:nvPr/>
        </p:nvCxnSpPr>
        <p:spPr>
          <a:xfrm rot="5400000">
            <a:off x="3783344" y="2171677"/>
            <a:ext cx="863630" cy="433422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ravoúhlá spojovací čára 52"/>
          <p:cNvCxnSpPr>
            <a:stCxn id="13" idx="2"/>
          </p:cNvCxnSpPr>
          <p:nvPr/>
        </p:nvCxnSpPr>
        <p:spPr>
          <a:xfrm rot="5400000">
            <a:off x="5939133" y="2023603"/>
            <a:ext cx="863630" cy="729570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08" y="3085764"/>
            <a:ext cx="865769" cy="721474"/>
          </a:xfrm>
          <a:prstGeom prst="rect">
            <a:avLst/>
          </a:prstGeom>
          <a:noFill/>
        </p:spPr>
      </p:pic>
      <p:sp>
        <p:nvSpPr>
          <p:cNvPr id="24" name="TextovéPole 23"/>
          <p:cNvSpPr txBox="1"/>
          <p:nvPr/>
        </p:nvSpPr>
        <p:spPr>
          <a:xfrm>
            <a:off x="7106710" y="3778812"/>
            <a:ext cx="1240404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</a:p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t-testu</a:t>
            </a:r>
          </a:p>
        </p:txBody>
      </p:sp>
      <p:cxnSp>
        <p:nvCxnSpPr>
          <p:cNvPr id="25" name="Přímá spojovací šipka 54"/>
          <p:cNvCxnSpPr>
            <a:stCxn id="26" idx="4"/>
          </p:cNvCxnSpPr>
          <p:nvPr/>
        </p:nvCxnSpPr>
        <p:spPr>
          <a:xfrm>
            <a:off x="6957518" y="3327558"/>
            <a:ext cx="336154" cy="484352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ál 25"/>
          <p:cNvSpPr/>
          <p:nvPr/>
        </p:nvSpPr>
        <p:spPr>
          <a:xfrm>
            <a:off x="6479536" y="2485752"/>
            <a:ext cx="955965" cy="841806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3368846" y="3786998"/>
            <a:ext cx="3020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Průměr a směrodatná odchylka </a:t>
            </a:r>
            <a:r>
              <a:rPr lang="cs-CZ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rozdílu obou měření</a:t>
            </a:r>
            <a:endParaRPr lang="cs-CZ" sz="18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Levá složená závorka 27"/>
          <p:cNvSpPr/>
          <p:nvPr/>
        </p:nvSpPr>
        <p:spPr>
          <a:xfrm rot="16200000">
            <a:off x="4747849" y="2603701"/>
            <a:ext cx="204901" cy="1354676"/>
          </a:xfrm>
          <a:prstGeom prst="leftBrace">
            <a:avLst>
              <a:gd name="adj1" fmla="val 55214"/>
              <a:gd name="adj2" fmla="val 51042"/>
            </a:avLst>
          </a:prstGeom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TextovéPole 30"/>
          <p:cNvSpPr txBox="1"/>
          <p:nvPr/>
        </p:nvSpPr>
        <p:spPr>
          <a:xfrm>
            <a:off x="388666" y="3767748"/>
            <a:ext cx="2766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Výběrové směrodatné odchylky obou měření </a:t>
            </a:r>
          </a:p>
        </p:txBody>
      </p:sp>
      <p:cxnSp>
        <p:nvCxnSpPr>
          <p:cNvPr id="34" name="Pravoúhlá spojovací čára 24"/>
          <p:cNvCxnSpPr/>
          <p:nvPr/>
        </p:nvCxnSpPr>
        <p:spPr>
          <a:xfrm rot="5400000" flipH="1" flipV="1">
            <a:off x="2687464" y="3195064"/>
            <a:ext cx="675783" cy="624895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bdélník 39"/>
          <p:cNvSpPr/>
          <p:nvPr/>
        </p:nvSpPr>
        <p:spPr>
          <a:xfrm>
            <a:off x="232032" y="4521396"/>
            <a:ext cx="2809551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Pozorovaný průměrný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index na začátku je 31,8 a po rehabilitaci pak 62,0, což je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zlepšení o 30,2 bodů.</a:t>
            </a:r>
          </a:p>
        </p:txBody>
      </p:sp>
      <p:sp>
        <p:nvSpPr>
          <p:cNvPr id="41" name="Obdélník 40"/>
          <p:cNvSpPr/>
          <p:nvPr/>
        </p:nvSpPr>
        <p:spPr>
          <a:xfrm>
            <a:off x="3120105" y="4521396"/>
            <a:ext cx="5773638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P-hodnota statistické významnosti této pozorované změny je p &lt; 0,001, což na hladině významnosti 0,05 značí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významný rozdíl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 lze tedy prohlásit, že průměrný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stupeň soběstačnosti v základních denních aktivitách se 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během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péče viditelně zlepšil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64" name="Přímá spojnice se šipkou 63"/>
          <p:cNvCxnSpPr>
            <a:stCxn id="27" idx="0"/>
            <a:endCxn id="28" idx="1"/>
          </p:cNvCxnSpPr>
          <p:nvPr/>
        </p:nvCxnSpPr>
        <p:spPr bwMode="auto">
          <a:xfrm flipH="1" flipV="1">
            <a:off x="4864416" y="3383490"/>
            <a:ext cx="14798" cy="403508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68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4. ANOVA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47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ANOVA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„Porovnejte věk pacientů s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mozkovým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infarktem dle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terapie, která jim byla </a:t>
            </a: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indiko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vána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(mechanická </a:t>
            </a: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trombektomie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intravenózní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trombolýza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rt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-PA nebo jiná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farmakologická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léčba), a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zjistěte, zda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jedná o statisticky významný rozdíl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.“</a:t>
            </a: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Ověříme předpoklady testu:</a:t>
            </a:r>
          </a:p>
          <a:p>
            <a:pPr marL="539750" indent="0">
              <a:lnSpc>
                <a:spcPct val="100000"/>
              </a:lnSpc>
              <a:buNone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Normalita rozložení věku ve všech skupinách (ověříme vizuálně a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Shapiro-Wilkovým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testem), shoda rozptylů (ověříme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Levenovým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testem).</a:t>
            </a:r>
          </a:p>
        </p:txBody>
      </p:sp>
      <p:sp>
        <p:nvSpPr>
          <p:cNvPr id="6" name="Obdélník 5"/>
          <p:cNvSpPr/>
          <p:nvPr/>
        </p:nvSpPr>
        <p:spPr>
          <a:xfrm>
            <a:off x="6658554" y="1604625"/>
            <a:ext cx="2053215" cy="10479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9" t="32374" r="16250" b="29797"/>
          <a:stretch/>
        </p:blipFill>
        <p:spPr>
          <a:xfrm>
            <a:off x="6731883" y="1624734"/>
            <a:ext cx="1061819" cy="77588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25" b="93958" l="145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52" t="13559" r="3153"/>
          <a:stretch/>
        </p:blipFill>
        <p:spPr>
          <a:xfrm rot="1088385">
            <a:off x="7389009" y="1836686"/>
            <a:ext cx="1196543" cy="10018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615" b="86057" l="53063" r="976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20" t="12330" r="839" b="13097"/>
          <a:stretch/>
        </p:blipFill>
        <p:spPr>
          <a:xfrm rot="2173053">
            <a:off x="7750900" y="1525308"/>
            <a:ext cx="548850" cy="6337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040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ANOVA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(po ověření předpokladů testu):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= 0,05 testujeme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hypotézu</a:t>
            </a:r>
          </a:p>
          <a:p>
            <a:pPr marL="72000" indent="0" defTabSz="539750">
              <a:lnSpc>
                <a:spcPct val="10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proti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alespoň jedna dvojice       se liší.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variabilitu v rámci jednotlivých skupin (S</a:t>
            </a:r>
            <a:r>
              <a:rPr lang="cs-CZ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a variabilitu mezi skupinami (S</a:t>
            </a:r>
            <a:r>
              <a:rPr lang="cs-CZ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Vypočítané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porovnáme s kritickou hodnotou 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p-hodnota ≤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zamítáme H</a:t>
            </a:r>
            <a:r>
              <a:rPr lang="cs-CZ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Existuje alespoň jedna dvojice terapie mozkového infarktu, která se liší v průměrném věku pacientů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1497152" y="2412949"/>
                <a:ext cx="18221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152" y="2412949"/>
                <a:ext cx="1822165" cy="369332"/>
              </a:xfrm>
              <a:prstGeom prst="rect">
                <a:avLst/>
              </a:prstGeom>
              <a:blipFill>
                <a:blip r:embed="rId2"/>
                <a:stretch>
                  <a:fillRect l="-3010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7141793" y="2415236"/>
                <a:ext cx="9145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793" y="2415236"/>
                <a:ext cx="914575" cy="369332"/>
              </a:xfrm>
              <a:prstGeom prst="rect">
                <a:avLst/>
              </a:prstGeom>
              <a:blipFill>
                <a:blip r:embed="rId3"/>
                <a:stretch>
                  <a:fillRect b="-262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ál 7"/>
          <p:cNvSpPr/>
          <p:nvPr/>
        </p:nvSpPr>
        <p:spPr>
          <a:xfrm>
            <a:off x="5245769" y="3965553"/>
            <a:ext cx="1453414" cy="54405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1059846" y="3896944"/>
                <a:ext cx="3410806" cy="6362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=…=</m:t>
                      </m:r>
                      <m:r>
                        <a:rPr lang="cs-CZ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cs-CZ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cs-CZ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𝟒𝟏</m:t>
                      </m:r>
                    </m:oMath>
                  </m:oMathPara>
                </a14:m>
                <a:endParaRPr lang="cs-CZ" sz="2000" b="1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846" y="3896944"/>
                <a:ext cx="3410806" cy="6362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4853923" y="4030474"/>
                <a:ext cx="167969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sz="2000"/>
                        <m:t>⇒  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=0,002</m:t>
                      </m:r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923" y="4030474"/>
                <a:ext cx="1679691" cy="307777"/>
              </a:xfrm>
              <a:prstGeom prst="rect">
                <a:avLst/>
              </a:prstGeom>
              <a:blipFill>
                <a:blip r:embed="rId5"/>
                <a:stretch>
                  <a:fillRect l="-1449" r="-2536" b="-274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Šipka doprava 10"/>
          <p:cNvSpPr/>
          <p:nvPr/>
        </p:nvSpPr>
        <p:spPr>
          <a:xfrm>
            <a:off x="3579333" y="5421302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071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rázek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534" y="1310237"/>
            <a:ext cx="4946904" cy="137167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Popis dat a ověření normality</a:t>
            </a:r>
            <a:endParaRPr lang="cs-CZ" sz="3200" dirty="0"/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319513" y="1245636"/>
            <a:ext cx="3293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Srovnání průměru a mediánu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4141855" y="2544223"/>
            <a:ext cx="573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3973008">
            <a:off x="4737581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Šipka doprava 34"/>
          <p:cNvSpPr/>
          <p:nvPr/>
        </p:nvSpPr>
        <p:spPr bwMode="auto">
          <a:xfrm rot="9638373">
            <a:off x="3784774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Šipka nahoru 35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14" y="1483717"/>
            <a:ext cx="3424316" cy="2629311"/>
          </a:xfrm>
          <a:prstGeom prst="rect">
            <a:avLst/>
          </a:prstGeom>
        </p:spPr>
      </p:pic>
      <p:sp>
        <p:nvSpPr>
          <p:cNvPr id="24" name="Obdélník 23"/>
          <p:cNvSpPr/>
          <p:nvPr/>
        </p:nvSpPr>
        <p:spPr>
          <a:xfrm>
            <a:off x="1587994" y="1521842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327059" y="4052404"/>
            <a:ext cx="3476562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Základní popis i grafické srovnání ukazuje možný rozdíl mezi skupinami, a to především u pacientů s mechanickou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trombektomií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oproti ostatním pacientům (průměrný věk při mechanické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trombektomii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64 let, při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rt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-PA trombolýze 70 let a u jiné léčby je průměr 71 let).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3844127" y="5433557"/>
            <a:ext cx="503170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Normalitu dat nezamítáme u žádné skupiny </a:t>
            </a:r>
            <a:endParaRPr lang="cs-CZ" sz="180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 = 0,273, p = 0,130 a p = 0,257) s tím, že ani u jedné skupiny není z N-P grafu patrné výrazné porušení normality.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875" y="3560807"/>
            <a:ext cx="2482043" cy="190649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753" y="2559024"/>
            <a:ext cx="2485041" cy="190949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715" y="3560724"/>
            <a:ext cx="2476048" cy="1903500"/>
          </a:xfrm>
          <a:prstGeom prst="rect">
            <a:avLst/>
          </a:prstGeom>
        </p:spPr>
      </p:pic>
      <p:sp>
        <p:nvSpPr>
          <p:cNvPr id="29" name="Obdélník 28"/>
          <p:cNvSpPr/>
          <p:nvPr/>
        </p:nvSpPr>
        <p:spPr>
          <a:xfrm>
            <a:off x="4915059" y="4632915"/>
            <a:ext cx="129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0" name="Šipka nahoru 29"/>
          <p:cNvSpPr/>
          <p:nvPr/>
        </p:nvSpPr>
        <p:spPr>
          <a:xfrm rot="13589331">
            <a:off x="4750912" y="4953726"/>
            <a:ext cx="167281" cy="31595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6249538" y="2657584"/>
            <a:ext cx="257365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Diagnostické </a:t>
            </a:r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N-P </a:t>
            </a:r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grafy</a:t>
            </a:r>
            <a:endParaRPr lang="cs-CZ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36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Statistické </a:t>
            </a:r>
            <a:r>
              <a:rPr lang="cs-CZ" dirty="0"/>
              <a:t>testy o parametrech jednoho výběru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Jednovýběrový</a:t>
            </a:r>
            <a:r>
              <a:rPr lang="cs-CZ" dirty="0" smtClean="0"/>
              <a:t> t-test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64021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367" y="1347655"/>
            <a:ext cx="4983537" cy="434801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19" y="3739394"/>
            <a:ext cx="3518976" cy="2488606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9" name="Šipka doprava 8"/>
          <p:cNvSpPr/>
          <p:nvPr/>
        </p:nvSpPr>
        <p:spPr>
          <a:xfrm rot="450394">
            <a:off x="5659507" y="139667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5474145" y="373939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3326736" y="1929468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91926" y="1395780"/>
            <a:ext cx="3513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menu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zvolíme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vybereme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Breakdown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one-way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ANOVA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Vybereme proměnnou, kterou chceme testovat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a proměnnou obsahující skupiny, které srovnáváme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grouping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–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OK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Šipka doprava 14"/>
          <p:cNvSpPr/>
          <p:nvPr/>
        </p:nvSpPr>
        <p:spPr>
          <a:xfrm rot="20481375" flipH="1">
            <a:off x="1519222" y="4209220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4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87863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042" y="1116932"/>
            <a:ext cx="3831124" cy="360855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9" name="Šipka doprava 8"/>
          <p:cNvSpPr/>
          <p:nvPr/>
        </p:nvSpPr>
        <p:spPr>
          <a:xfrm rot="1976447">
            <a:off x="5323583" y="170587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1" name="Šipka doprava 10"/>
          <p:cNvSpPr/>
          <p:nvPr/>
        </p:nvSpPr>
        <p:spPr>
          <a:xfrm rot="1185364">
            <a:off x="4464506" y="2779258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05070" y="1811727"/>
            <a:ext cx="3513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záložce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ANOVA </a:t>
            </a:r>
            <a:r>
              <a:rPr lang="en-US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sk-SK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tests</a:t>
            </a:r>
            <a:r>
              <a:rPr lang="sk-S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zvolíme </a:t>
            </a:r>
            <a:r>
              <a:rPr lang="sk-SK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Levene</a:t>
            </a:r>
            <a:r>
              <a:rPr lang="sk-SK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tests</a:t>
            </a:r>
            <a:r>
              <a:rPr lang="sk-S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09628" y="3473720"/>
            <a:ext cx="500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Ověření předpokladu shody </a:t>
            </a:r>
            <a:r>
              <a:rPr lang="cs-CZ" b="1" dirty="0" smtClean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rozptylů</a:t>
            </a:r>
            <a:endParaRPr lang="cs-CZ" b="1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503968" y="5088214"/>
            <a:ext cx="3305855" cy="954107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  <a:r>
              <a:rPr lang="cs-CZ" sz="1600" b="1" dirty="0" err="1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Levenova</a:t>
            </a:r>
            <a:r>
              <a:rPr lang="cs-CZ" sz="16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testu pro ověření předpokladu shody rozptylů</a:t>
            </a:r>
          </a:p>
          <a:p>
            <a:pPr marL="285750" indent="-285750">
              <a:buFontTx/>
              <a:buChar char="-"/>
            </a:pPr>
            <a:r>
              <a:rPr lang="cs-CZ" sz="1200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Pokud je p ≤ 0,05, pak jsou </a:t>
            </a:r>
            <a:r>
              <a:rPr lang="cs-CZ" sz="1200" u="sng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rozptyly různé</a:t>
            </a:r>
            <a:r>
              <a:rPr lang="cs-CZ" sz="1200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cs-CZ" sz="1200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Pokud je p &gt; 0,05, pak jsou </a:t>
            </a:r>
            <a:r>
              <a:rPr lang="cs-CZ" sz="1200" u="sng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rozptyly stejné</a:t>
            </a:r>
            <a:r>
              <a:rPr lang="cs-CZ" sz="1200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19" name="Přímá spojovací šipka 54"/>
          <p:cNvCxnSpPr>
            <a:stCxn id="20" idx="5"/>
          </p:cNvCxnSpPr>
          <p:nvPr/>
        </p:nvCxnSpPr>
        <p:spPr>
          <a:xfrm>
            <a:off x="5936446" y="4902143"/>
            <a:ext cx="491156" cy="192892"/>
          </a:xfrm>
          <a:prstGeom prst="straightConnector1">
            <a:avLst/>
          </a:prstGeom>
          <a:ln w="25400">
            <a:solidFill>
              <a:srgbClr val="0060A8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34" y="3949454"/>
            <a:ext cx="6003612" cy="1117914"/>
          </a:xfrm>
          <a:prstGeom prst="rect">
            <a:avLst/>
          </a:prstGeom>
        </p:spPr>
      </p:pic>
      <p:sp>
        <p:nvSpPr>
          <p:cNvPr id="20" name="Ovál 19"/>
          <p:cNvSpPr/>
          <p:nvPr/>
        </p:nvSpPr>
        <p:spPr>
          <a:xfrm>
            <a:off x="5331537" y="4355125"/>
            <a:ext cx="708695" cy="640872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309628" y="5082242"/>
            <a:ext cx="513659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P-hodnota statistické významnosti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Levenova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testu je 0,295, což znamená, že na hladině významnosti 0,05 nezamítáme nulovou hypotézu o shodě rozptylů mezi skupinami (tj.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rozptyly jsou ve všech skupinách stejné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0853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042" y="1116932"/>
            <a:ext cx="3831124" cy="360855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1" name="Šipka doprava 10"/>
          <p:cNvSpPr/>
          <p:nvPr/>
        </p:nvSpPr>
        <p:spPr>
          <a:xfrm rot="1976447">
            <a:off x="5323583" y="170587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2" name="Šipka doprava 11"/>
          <p:cNvSpPr/>
          <p:nvPr/>
        </p:nvSpPr>
        <p:spPr>
          <a:xfrm>
            <a:off x="4458120" y="236069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05070" y="1811727"/>
            <a:ext cx="3513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záložce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ANOVA </a:t>
            </a:r>
            <a:r>
              <a:rPr lang="en-US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sk-SK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tests</a:t>
            </a:r>
            <a:r>
              <a:rPr lang="sk-S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zvolíme </a:t>
            </a:r>
            <a:r>
              <a:rPr lang="sk-SK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sk-SK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sk-SK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Variance</a:t>
            </a:r>
            <a:r>
              <a:rPr lang="sk-S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09628" y="3473720"/>
            <a:ext cx="3732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Výsledky ANOVA testu</a:t>
            </a:r>
            <a:endParaRPr lang="cs-CZ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4" y="3829127"/>
            <a:ext cx="6167231" cy="1155596"/>
          </a:xfrm>
          <a:prstGeom prst="rect">
            <a:avLst/>
          </a:prstGeom>
        </p:spPr>
      </p:pic>
      <p:pic>
        <p:nvPicPr>
          <p:cNvPr id="17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8927" y="5454959"/>
            <a:ext cx="865769" cy="721474"/>
          </a:xfrm>
          <a:prstGeom prst="rect">
            <a:avLst/>
          </a:prstGeom>
          <a:noFill/>
        </p:spPr>
      </p:pic>
      <p:sp>
        <p:nvSpPr>
          <p:cNvPr id="18" name="TextovéPole 17"/>
          <p:cNvSpPr txBox="1"/>
          <p:nvPr/>
        </p:nvSpPr>
        <p:spPr>
          <a:xfrm>
            <a:off x="6481126" y="4993658"/>
            <a:ext cx="2204771" cy="400110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ANOVA </a:t>
            </a:r>
          </a:p>
        </p:txBody>
      </p:sp>
      <p:cxnSp>
        <p:nvCxnSpPr>
          <p:cNvPr id="19" name="Přímá spojovací šipka 54"/>
          <p:cNvCxnSpPr/>
          <p:nvPr/>
        </p:nvCxnSpPr>
        <p:spPr>
          <a:xfrm>
            <a:off x="6160170" y="4769472"/>
            <a:ext cx="509882" cy="214815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ál 19"/>
          <p:cNvSpPr/>
          <p:nvPr/>
        </p:nvSpPr>
        <p:spPr>
          <a:xfrm>
            <a:off x="5360644" y="4245914"/>
            <a:ext cx="828401" cy="717870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309628" y="5029058"/>
            <a:ext cx="6001697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 základě p-hodnoty ANOVA p = 0,002 vyhodnotíme pozorovaný rozdíl mezi průměry 64 let, 70 let, a 71 let jakožto statisticky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významný výsledek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lze tedy prohlásit, že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existuje alespoň jedna dvojice terapie mozkového infarktu, která se liší v průměrném věku pacientů.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1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05070" y="1811727"/>
            <a:ext cx="3513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záložce </a:t>
            </a:r>
            <a:r>
              <a:rPr lang="sk-SK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Post-hoc </a:t>
            </a:r>
            <a:r>
              <a:rPr lang="sk-S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sk-SK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Tukey</a:t>
            </a:r>
            <a:r>
              <a:rPr lang="sk-SK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HSD</a:t>
            </a:r>
            <a:r>
              <a:rPr lang="sk-S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sk-SK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Získáme</a:t>
            </a:r>
            <a:r>
              <a:rPr lang="sk-S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tak výsledky mnohonásobného </a:t>
            </a:r>
            <a:r>
              <a:rPr lang="sk-SK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porovnání</a:t>
            </a:r>
            <a:r>
              <a:rPr lang="sk-S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mezi</a:t>
            </a:r>
            <a:r>
              <a:rPr lang="sk-S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všemi</a:t>
            </a:r>
            <a:r>
              <a:rPr lang="sk-S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skupinami.</a:t>
            </a: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041" y="1157920"/>
            <a:ext cx="3798487" cy="3567562"/>
          </a:xfrm>
          <a:prstGeom prst="rect">
            <a:avLst/>
          </a:prstGeom>
        </p:spPr>
      </p:pic>
      <p:sp>
        <p:nvSpPr>
          <p:cNvPr id="13" name="Šipka doprava 12"/>
          <p:cNvSpPr/>
          <p:nvPr/>
        </p:nvSpPr>
        <p:spPr>
          <a:xfrm rot="1976447">
            <a:off x="5838504" y="173299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4" name="Šipka doprava 13"/>
          <p:cNvSpPr/>
          <p:nvPr/>
        </p:nvSpPr>
        <p:spPr>
          <a:xfrm rot="1046309">
            <a:off x="4486995" y="332322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09628" y="3271589"/>
            <a:ext cx="3732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Výsledky mnohonásobného porovnání</a:t>
            </a:r>
            <a:endParaRPr lang="cs-CZ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76" y="3913964"/>
            <a:ext cx="4635738" cy="1505027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4991407" y="4705480"/>
            <a:ext cx="2979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p-hodnoty mnohonásobného porovnání všech skupin</a:t>
            </a:r>
            <a:endParaRPr lang="cs-CZ" sz="1600" u="sng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09628" y="5429581"/>
            <a:ext cx="744833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③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Mnohonásobným porovnáním jsme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navíc prokázali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významný rozdíl mezi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trombektomií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rt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-PA trombolýzu a mezi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trombektomií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jinou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terapií.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Jinými slovy,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pacienti podstupující mechanickou </a:t>
            </a:r>
            <a:r>
              <a:rPr lang="cs-CZ" sz="1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trombektomii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jsou významně mladší než 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pacienti podstupující ostatní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dvě 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terapie.</a:t>
            </a:r>
            <a:endParaRPr lang="cs-CZ" sz="1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Zaoblený obdélník 23"/>
          <p:cNvSpPr/>
          <p:nvPr/>
        </p:nvSpPr>
        <p:spPr bwMode="auto">
          <a:xfrm>
            <a:off x="2270337" y="4693268"/>
            <a:ext cx="2369041" cy="584775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25" name="Přímá spojovací šipka 54"/>
          <p:cNvCxnSpPr>
            <a:stCxn id="24" idx="3"/>
            <a:endCxn id="16" idx="1"/>
          </p:cNvCxnSpPr>
          <p:nvPr/>
        </p:nvCxnSpPr>
        <p:spPr>
          <a:xfrm>
            <a:off x="4639378" y="4985656"/>
            <a:ext cx="352029" cy="12212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07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Jednovýběrový</a:t>
            </a:r>
            <a:r>
              <a:rPr lang="cs-CZ" dirty="0" smtClean="0"/>
              <a:t> t-test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Jednovýběrové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statistické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testy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srovnávají některou popisnou statistiku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výběru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průměr)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 jediným číslem, jehož význam je ze statistického hlediska hodnota cílové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populace.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 hlediska statistické teorie jde o ověření, zda daný vzorek pochází z testované cílové populace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0">
              <a:lnSpc>
                <a:spcPct val="110000"/>
              </a:lnSpc>
              <a:buNone/>
            </a:pPr>
            <a:r>
              <a:rPr lang="cs-CZ" altLang="cs-CZ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Jednovýběrový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 </a:t>
            </a:r>
          </a:p>
          <a:p>
            <a:pPr marL="355600" indent="0">
              <a:lnSpc>
                <a:spcPct val="110000"/>
              </a:lnSpc>
              <a:buNone/>
            </a:pPr>
            <a:endParaRPr lang="cs-CZ" altLang="cs-CZ" sz="1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77913" indent="0">
              <a:lnSpc>
                <a:spcPct val="110000"/>
              </a:lnSpc>
              <a:buNone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Předpoklad: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normální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rozdělení proměnné </a:t>
            </a:r>
            <a:r>
              <a:rPr lang="cs-CZ" alt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 výběru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(vhodné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ověřit vizuálně i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statistickým testem: </a:t>
            </a: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Shapiro-Wilkův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test)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594" y="4903790"/>
            <a:ext cx="865769" cy="721474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 bwMode="auto">
          <a:xfrm>
            <a:off x="540094" y="4031834"/>
            <a:ext cx="3675771" cy="55826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967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Výpočet </a:t>
            </a:r>
            <a:r>
              <a:rPr lang="cs-CZ" dirty="0" err="1" smtClean="0"/>
              <a:t>jednovýběrového</a:t>
            </a:r>
            <a:r>
              <a:rPr lang="cs-CZ" dirty="0" smtClean="0"/>
              <a:t> t-testu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Stanovit nulovou a alternativní hypotézu: </a:t>
            </a:r>
          </a:p>
          <a:p>
            <a:pPr marL="452438" indent="-452438">
              <a:lnSpc>
                <a:spcPct val="110000"/>
              </a:lnSpc>
              <a:buNone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H</a:t>
            </a:r>
            <a:r>
              <a:rPr lang="cs-CZ" alt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Průměr výběru je rovný referenční hodnotě.</a:t>
            </a:r>
          </a:p>
          <a:p>
            <a:pPr marL="452438" indent="-452438" defTabSz="452438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Průměr výběru není rovný referenční hodnotě.</a:t>
            </a:r>
            <a:endParaRPr lang="cs-CZ" altLang="cs-CZ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2"/>
            </a:pP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Ověřit normalitu rozdělení hodnot </a:t>
            </a:r>
            <a:r>
              <a:rPr lang="cs-CZ" alt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výběru</a:t>
            </a: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(vizuálně i statistickým testem: </a:t>
            </a: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Shapiro-Wilkův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test)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alt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3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Vypočítat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hodnotu testové statistiky a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Když je vypočítaná p-hodnota menší než zvolená hladina významnosti </a:t>
            </a:r>
            <a:r>
              <a:rPr lang="el-GR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0,05, zamítáme nulovou hypotézu.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907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Statistické </a:t>
            </a:r>
            <a:r>
              <a:rPr lang="cs-CZ" dirty="0"/>
              <a:t>testy o parametrech </a:t>
            </a:r>
            <a:r>
              <a:rPr lang="cs-CZ" dirty="0" smtClean="0"/>
              <a:t>dvou výběrů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Dvouvýběrový</a:t>
            </a:r>
            <a:r>
              <a:rPr lang="cs-CZ" dirty="0" smtClean="0"/>
              <a:t> párový t-test</a:t>
            </a:r>
          </a:p>
          <a:p>
            <a:r>
              <a:rPr lang="cs-CZ" dirty="0" err="1" smtClean="0"/>
              <a:t>Dvouvýběrový</a:t>
            </a:r>
            <a:r>
              <a:rPr lang="cs-CZ" dirty="0" smtClean="0"/>
              <a:t> nepárový t-test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2317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Dvouvýběrové</a:t>
            </a:r>
            <a:r>
              <a:rPr lang="cs-CZ" dirty="0" smtClean="0"/>
              <a:t> t-testy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Jedním z nejčastějších úkolů statistické analýzy dat je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srovnání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spojitých dat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ve dvou skupinách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pacientů. Na výběr je celá škála testů, výběr konkrétního testu se pak odvíjí od toho, zda je o srovnání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párové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nebo 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nepárové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a zda je vhodné použít test parametrický (má předpoklady o rozložení dat) nebo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neparametrický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(nemá předpoklady o rozložení dat, nicméně má nižší vypovídací sílu). </a:t>
            </a: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Nejznámějšími testy z této skupiny jsou tzv.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t-testy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používané pro srovnání průměrů dvou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výběrů.</a:t>
            </a:r>
            <a:endParaRPr lang="cs-CZ" altLang="cs-CZ" sz="2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93632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.potx" id="{1927B253-FB08-41F5-B38D-80E9F802FC2D}" vid="{7C5ABD59-4F0A-4D9D-A126-85E5800F092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prezentace-med-cz-4-3</Template>
  <TotalTime>1910</TotalTime>
  <Words>3056</Words>
  <Application>Microsoft Office PowerPoint</Application>
  <PresentationFormat>Vlastní</PresentationFormat>
  <Paragraphs>515</Paragraphs>
  <Slides>53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60" baseType="lpstr">
      <vt:lpstr>Arial</vt:lpstr>
      <vt:lpstr>Calibri</vt:lpstr>
      <vt:lpstr>Cambria Math</vt:lpstr>
      <vt:lpstr>Tahoma</vt:lpstr>
      <vt:lpstr>Times New Roman</vt:lpstr>
      <vt:lpstr>Wingdings</vt:lpstr>
      <vt:lpstr>Prezentace_MU_CZ</vt:lpstr>
      <vt:lpstr>BIOSTATISTIKA</vt:lpstr>
      <vt:lpstr>Parametrické testy</vt:lpstr>
      <vt:lpstr>Základní statistické testy</vt:lpstr>
      <vt:lpstr>Parametrické testy</vt:lpstr>
      <vt:lpstr>Statistické testy o parametrech jednoho výběru</vt:lpstr>
      <vt:lpstr>Jednovýběrový t-test</vt:lpstr>
      <vt:lpstr>Výpočet jednovýběrového t-testu</vt:lpstr>
      <vt:lpstr>Statistické testy o parametrech dvou výběrů</vt:lpstr>
      <vt:lpstr>Dvouvýběrové t-testy</vt:lpstr>
      <vt:lpstr>Párový a nepárový t-test</vt:lpstr>
      <vt:lpstr>Nepárový dvouvýběrový t-test</vt:lpstr>
      <vt:lpstr>Výpočet nepárového t-testu</vt:lpstr>
      <vt:lpstr>Párový dvouvýběrový t-test</vt:lpstr>
      <vt:lpstr>Výpočet párového t-testu</vt:lpstr>
      <vt:lpstr>Statistické testy o parametrech tří a více výběrů</vt:lpstr>
      <vt:lpstr>Analýza rozptylu ANOVA</vt:lpstr>
      <vt:lpstr>Analýza rozptylu ANOVA</vt:lpstr>
      <vt:lpstr>Analýza rozptylu – princip</vt:lpstr>
      <vt:lpstr>Analýza rozptylu – výpočet</vt:lpstr>
      <vt:lpstr>Praktické cvičení v programu Statistica</vt:lpstr>
      <vt:lpstr>Datový soubor</vt:lpstr>
      <vt:lpstr>Rehabilitace po mozkovém infarktu</vt:lpstr>
      <vt:lpstr>Rehabilitace po mozkovém infarktu</vt:lpstr>
      <vt:lpstr>Úkol 1.  Jednovýběrový t-test</vt:lpstr>
      <vt:lpstr>Úkol č. 1 – Jednovýběrový t-test</vt:lpstr>
      <vt:lpstr>Úkol č. 1 – Jednovýběrový t-test</vt:lpstr>
      <vt:lpstr>Úkol č. 1 – Ověření normality</vt:lpstr>
      <vt:lpstr>Úkol č. 1 – Řešení v programu Statistica</vt:lpstr>
      <vt:lpstr>Úkol č. 1 – Řešení v programu Statistica</vt:lpstr>
      <vt:lpstr>Úkol č. 1 – Výsledky v Statistica</vt:lpstr>
      <vt:lpstr>Úkol 2. Dvouvýběrový t-test</vt:lpstr>
      <vt:lpstr>Úkol č. 2 – Dvouvýběrový t-test</vt:lpstr>
      <vt:lpstr>Úkol č. 2 – Dvouvýběrový t-test</vt:lpstr>
      <vt:lpstr>Úkol č. 2 – Ověření normality – muži</vt:lpstr>
      <vt:lpstr>Úkol č. 2 – Ověření normality – ženy</vt:lpstr>
      <vt:lpstr>Úkol č. 2 – Řešení v programu Statistica</vt:lpstr>
      <vt:lpstr>Úkol č. 2 – Řešení v programu Statistica</vt:lpstr>
      <vt:lpstr>Úkol č. 2 – Výsledky v Statistica</vt:lpstr>
      <vt:lpstr>Úkol 3. Párový t-test</vt:lpstr>
      <vt:lpstr>Úkol č. 3 – Párový t-test</vt:lpstr>
      <vt:lpstr>Úkol č. 3 – Párový t-test</vt:lpstr>
      <vt:lpstr>Úkol č. 3 – Ověření normality diferencí</vt:lpstr>
      <vt:lpstr>Úkol č. 3 – Řešení v programu Statistica</vt:lpstr>
      <vt:lpstr>Úkol č. 3 – Řešení v programu Statistica</vt:lpstr>
      <vt:lpstr>Úkol č. 3 – Výsledky v Statistica</vt:lpstr>
      <vt:lpstr>Úkol 4. ANOVA</vt:lpstr>
      <vt:lpstr>Úkol č. 4 – ANOVA</vt:lpstr>
      <vt:lpstr>Úkol č. 4 – ANOVA</vt:lpstr>
      <vt:lpstr>Úkol č. 4 – Popis dat a ověření normality</vt:lpstr>
      <vt:lpstr>Úkol č. 4 – Řešení v programu Statistica</vt:lpstr>
      <vt:lpstr>Úkol č. 4 – Řešení v programu Statistica</vt:lpstr>
      <vt:lpstr>Úkol č. 4 – Výsledky v Statistica</vt:lpstr>
      <vt:lpstr>Úkol č. 4 – Výsledky v Statistica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Uživatel systému Windows</cp:lastModifiedBy>
  <cp:revision>186</cp:revision>
  <cp:lastPrinted>1601-01-01T00:00:00Z</cp:lastPrinted>
  <dcterms:created xsi:type="dcterms:W3CDTF">2019-10-07T06:18:27Z</dcterms:created>
  <dcterms:modified xsi:type="dcterms:W3CDTF">2019-12-29T23:02:14Z</dcterms:modified>
</cp:coreProperties>
</file>