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notesSlides/notesSlide1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01" r:id="rId5"/>
    <p:sldMasterId id="2147483716" r:id="rId6"/>
    <p:sldMasterId id="2147483730" r:id="rId7"/>
    <p:sldMasterId id="2147483744" r:id="rId8"/>
  </p:sldMasterIdLst>
  <p:notesMasterIdLst>
    <p:notesMasterId r:id="rId72"/>
  </p:notesMasterIdLst>
  <p:sldIdLst>
    <p:sldId id="352" r:id="rId9"/>
    <p:sldId id="353" r:id="rId10"/>
    <p:sldId id="354" r:id="rId11"/>
    <p:sldId id="428" r:id="rId12"/>
    <p:sldId id="421" r:id="rId13"/>
    <p:sldId id="345" r:id="rId14"/>
    <p:sldId id="436" r:id="rId15"/>
    <p:sldId id="335" r:id="rId16"/>
    <p:sldId id="437" r:id="rId17"/>
    <p:sldId id="438" r:id="rId18"/>
    <p:sldId id="439" r:id="rId19"/>
    <p:sldId id="440" r:id="rId20"/>
    <p:sldId id="441" r:id="rId21"/>
    <p:sldId id="452" r:id="rId22"/>
    <p:sldId id="450" r:id="rId23"/>
    <p:sldId id="451" r:id="rId24"/>
    <p:sldId id="360" r:id="rId25"/>
    <p:sldId id="361" r:id="rId26"/>
    <p:sldId id="362" r:id="rId27"/>
    <p:sldId id="429" r:id="rId28"/>
    <p:sldId id="300" r:id="rId29"/>
    <p:sldId id="301" r:id="rId30"/>
    <p:sldId id="415" r:id="rId31"/>
    <p:sldId id="417" r:id="rId32"/>
    <p:sldId id="302" r:id="rId33"/>
    <p:sldId id="303" r:id="rId34"/>
    <p:sldId id="321" r:id="rId35"/>
    <p:sldId id="323" r:id="rId36"/>
    <p:sldId id="324" r:id="rId37"/>
    <p:sldId id="325" r:id="rId38"/>
    <p:sldId id="357" r:id="rId39"/>
    <p:sldId id="423" r:id="rId40"/>
    <p:sldId id="343" r:id="rId41"/>
    <p:sldId id="344" r:id="rId42"/>
    <p:sldId id="427" r:id="rId43"/>
    <p:sldId id="365" r:id="rId44"/>
    <p:sldId id="366" r:id="rId45"/>
    <p:sldId id="367" r:id="rId46"/>
    <p:sldId id="368" r:id="rId47"/>
    <p:sldId id="369" r:id="rId48"/>
    <p:sldId id="453" r:id="rId49"/>
    <p:sldId id="371" r:id="rId50"/>
    <p:sldId id="372" r:id="rId51"/>
    <p:sldId id="375" r:id="rId52"/>
    <p:sldId id="455" r:id="rId53"/>
    <p:sldId id="456" r:id="rId54"/>
    <p:sldId id="457" r:id="rId55"/>
    <p:sldId id="454" r:id="rId56"/>
    <p:sldId id="383" r:id="rId57"/>
    <p:sldId id="382" r:id="rId58"/>
    <p:sldId id="384" r:id="rId59"/>
    <p:sldId id="385" r:id="rId60"/>
    <p:sldId id="425" r:id="rId61"/>
    <p:sldId id="390" r:id="rId62"/>
    <p:sldId id="449" r:id="rId63"/>
    <p:sldId id="391" r:id="rId64"/>
    <p:sldId id="459" r:id="rId65"/>
    <p:sldId id="393" r:id="rId66"/>
    <p:sldId id="394" r:id="rId67"/>
    <p:sldId id="396" r:id="rId68"/>
    <p:sldId id="426" r:id="rId69"/>
    <p:sldId id="398" r:id="rId70"/>
    <p:sldId id="405" r:id="rId71"/>
  </p:sldIdLst>
  <p:sldSz cx="12192000" cy="6858000"/>
  <p:notesSz cx="6858000" cy="9144000"/>
  <p:custDataLst>
    <p:tags r:id="rId7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9900"/>
    <a:srgbClr val="2F4D2D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6866" autoAdjust="0"/>
  </p:normalViewPr>
  <p:slideViewPr>
    <p:cSldViewPr snapToGrid="0">
      <p:cViewPr varScale="1">
        <p:scale>
          <a:sx n="110" d="100"/>
          <a:sy n="110" d="100"/>
        </p:scale>
        <p:origin x="114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25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E0365-472A-4110-AF08-0C0C1F4C4D06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5867-50B4-4153-A364-30D2BDBE32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0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je Public </a:t>
            </a:r>
            <a:r>
              <a:rPr lang="cs-CZ" dirty="0" err="1"/>
              <a:t>Health</a:t>
            </a:r>
            <a:r>
              <a:rPr lang="cs-CZ" dirty="0"/>
              <a:t>? Proč ho máme studovat? Máme definici …. Ale co to vlastně znamená?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15867-50B4-4153-A364-30D2BDBE321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787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984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54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196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8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65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48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21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523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071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18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73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6728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32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6083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0861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5661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09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0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C566F14-8E29-4C66-9343-2ED56F07DC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55642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F74F38B-0804-4AD9-A6AF-DD59E35882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1250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ABA0E5F-F6D6-48DB-ACEC-64C01BC235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69264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28842E2-D2EC-4456-BDD4-81EBBA4F1A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29558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F5874B6-12BA-4301-8E64-953E210014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35081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018BDDD-2A9F-49F8-8C8A-3245D4888D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06438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FD513C4-BE64-4A32-BF3C-428E12C38A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2358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EF15831-0140-4A3F-A5A4-06027C0A02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0523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2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6CB50AF-97BB-4048-AC8C-E683C16A45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5009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5C7C8F9-68B0-4BFB-B7AB-C1805919D7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7837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B31931-98B9-47E0-94E3-7F8E82D889B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604049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325DC6-B472-4B80-90D1-DD7DE2C6D1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79771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77B15-115F-4237-92C0-1586A1BF80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562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9F29A-C9EB-4C83-80BF-FA71A47FB96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8316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9668B-FAA4-4E60-9B15-84B6D536B6E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07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B5577-FA43-4FB2-8907-EA709410C03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95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57618-453D-47C5-813C-C16751FDA7A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83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12E93-855C-4D7C-9466-77849707D3F4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58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393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90C27-D6DC-4E94-BFE2-91D9A21D8E9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249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67F7D-B3E7-4A3B-9720-CB768D3186D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259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E92A5-A058-455E-B048-858F5694819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273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3B5CE-70F7-4169-9BBA-99ED812F79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8014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87E16-57B8-4826-982D-5361F84AB97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060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DEF40-7C92-41A6-971D-BD81DA789AB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421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1D4542-A136-4F8D-A3D3-E885A8C9B62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95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133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583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311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733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325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0953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6723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4120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447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779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321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933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1174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590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566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93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041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0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48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68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04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33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99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80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30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220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55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95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99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A57D2-6E39-473E-82AC-A77A5FEECF2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5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7A6C2-2735-4754-A1DE-60F6B6FB3E6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4097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8ECF6-FA00-4F5F-969A-E3FD93CF10F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96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10E9C-8E0F-4022-93B3-231A5FF32FE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650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F6DD8-FDD8-426F-A110-5287B4F3DB57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963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A2EA7-D36F-4065-B95F-B22C58CE2E8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150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321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9B0B9-976F-4D17-9CC7-EEDDC6B5FFC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3990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EAF18-B660-4B1A-AA08-1F3E9D853B8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658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8693ED-4360-41A2-AE0E-5ADCA36E1C7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0339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3F126-AB6D-46F6-9981-BD7280EC8C10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2124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55F92-4FF3-408C-AD04-7B052E0D9D6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6198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31480-EA0F-4E8F-A883-7165FD0C5FB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789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15631-62BA-4224-AD20-70DDC1D8EAF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62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1C20D-CB53-49E0-8297-315CD163471F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7981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525B9E-EA19-441C-94CE-A9556F87E1C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3264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81BE4-9FBF-42A5-AC8C-190511D9366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388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7900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DDE02-6E10-445A-984E-0B9A4D384FA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3603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A9A4F-8D42-4221-8D84-C37CFD0B330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590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F0446-1814-4ED5-A46B-1216788D101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0696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CDE04-0B4B-4D79-8950-0BBAA727E5B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9257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248AD-DBB3-41BC-84B6-EBEB513F88F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9559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24CC8-F8C0-488A-9642-9A8FB188CD0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0392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C2470-F50F-4870-AA2B-37EEC213F54C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4195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51BC8-7402-41AE-AE10-473EC72792F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9724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1A25-E317-4AF4-A566-2505B8A8976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9637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2DB8-8EF2-46C8-BFC8-B9E1BAE6F2F6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302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310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148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3530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8128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4280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510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1556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28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1949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095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82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347C-15C8-4051-8423-21E6E17018CD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8A217-DDE1-43FB-BC91-0BDBC9D7C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60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B6CBDB-1192-4D3E-9647-9BCE225C0E31}" type="slidenum">
              <a:rPr lang="cs-CZ" altLang="cs-CZ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03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40186C-24BA-4CF6-8337-8F5925CFE93F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2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3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A5A13D-7372-4E21-802A-451D44875970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4E07D4-E51B-4E34-BEAF-79D50AA358EB}" type="slidenum">
              <a:rPr lang="cs-CZ" alt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2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38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3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5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23227" cy="72398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773921" y="4402036"/>
            <a:ext cx="10875384" cy="1877437"/>
          </a:xfrm>
          <a:prstGeom prst="rect">
            <a:avLst/>
          </a:prstGeom>
          <a:solidFill>
            <a:schemeClr val="bg1">
              <a:alpha val="76077"/>
            </a:schemeClr>
          </a:solidFill>
          <a:ln>
            <a:noFill/>
          </a:ln>
          <a:effectLst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VEŘEJNÉ ZDRAVOTNICTVÍ</a:t>
            </a:r>
          </a:p>
          <a:p>
            <a:pPr algn="r">
              <a:defRPr/>
            </a:pPr>
            <a:endParaRPr lang="cs-CZ" altLang="cs-CZ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cs-CZ" alt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Mgr. Pavlína Kaňová, Ph.D.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17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Vznik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7. dubna 1948</a:t>
            </a:r>
            <a:r>
              <a:rPr lang="cs-CZ" dirty="0">
                <a:solidFill>
                  <a:srgbClr val="333399"/>
                </a:solidFill>
              </a:rPr>
              <a:t>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základní dokumenty podepsal 26. členský stát =  den vzniku WHO = Mezinárodní den zdraví</a:t>
            </a:r>
          </a:p>
          <a:p>
            <a:r>
              <a:rPr lang="cs-CZ" dirty="0">
                <a:solidFill>
                  <a:srgbClr val="333399"/>
                </a:solidFill>
              </a:rPr>
              <a:t>Funguje v rámci OSN, ale není jí podřízena</a:t>
            </a:r>
          </a:p>
          <a:p>
            <a:r>
              <a:rPr lang="cs-CZ" dirty="0">
                <a:solidFill>
                  <a:srgbClr val="333399"/>
                </a:solidFill>
              </a:rPr>
              <a:t>Sídlo v Ženevě</a:t>
            </a:r>
          </a:p>
          <a:p>
            <a:r>
              <a:rPr lang="cs-CZ" dirty="0">
                <a:solidFill>
                  <a:srgbClr val="333399"/>
                </a:solidFill>
              </a:rPr>
              <a:t>Členy WHO jsou vlády jednotlivých států, které poskytují prostředky pro činnost WHO</a:t>
            </a:r>
          </a:p>
          <a:p>
            <a:r>
              <a:rPr lang="cs-CZ" dirty="0">
                <a:solidFill>
                  <a:srgbClr val="333399"/>
                </a:solidFill>
              </a:rPr>
              <a:t>Každý člen má jeden hlas bez ohledu na výši příspěvků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94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Vnitřní organizace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333399"/>
                </a:solidFill>
              </a:rPr>
              <a:t>Světové zdravotnické shromáždě</a:t>
            </a:r>
            <a:r>
              <a:rPr lang="cs-CZ" dirty="0">
                <a:solidFill>
                  <a:srgbClr val="333399"/>
                </a:solidFill>
              </a:rPr>
              <a:t>ní</a:t>
            </a:r>
          </a:p>
          <a:p>
            <a:r>
              <a:rPr lang="cs-CZ" b="1" dirty="0">
                <a:solidFill>
                  <a:srgbClr val="333399"/>
                </a:solidFill>
              </a:rPr>
              <a:t>Výkonný výbor</a:t>
            </a:r>
          </a:p>
          <a:p>
            <a:r>
              <a:rPr lang="cs-CZ" b="1" dirty="0">
                <a:solidFill>
                  <a:srgbClr val="333399"/>
                </a:solidFill>
              </a:rPr>
              <a:t>Sekretariát</a:t>
            </a:r>
            <a:r>
              <a:rPr lang="cs-CZ" dirty="0">
                <a:solidFill>
                  <a:srgbClr val="333399"/>
                </a:solidFill>
              </a:rPr>
              <a:t> včele s </a:t>
            </a:r>
            <a:r>
              <a:rPr lang="cs-CZ" b="1" dirty="0">
                <a:solidFill>
                  <a:srgbClr val="333399"/>
                </a:solidFill>
              </a:rPr>
              <a:t>generálním ředitelem </a:t>
            </a:r>
          </a:p>
          <a:p>
            <a:pPr lvl="1"/>
            <a:r>
              <a:rPr lang="cs-CZ" b="1" dirty="0" err="1">
                <a:solidFill>
                  <a:srgbClr val="333399"/>
                </a:solidFill>
              </a:rPr>
              <a:t>Tedros</a:t>
            </a:r>
            <a:r>
              <a:rPr lang="cs-CZ" b="1" dirty="0">
                <a:solidFill>
                  <a:srgbClr val="333399"/>
                </a:solidFill>
              </a:rPr>
              <a:t> </a:t>
            </a:r>
            <a:r>
              <a:rPr lang="cs-CZ" b="1" dirty="0" err="1">
                <a:solidFill>
                  <a:srgbClr val="333399"/>
                </a:solidFill>
              </a:rPr>
              <a:t>Adhanom</a:t>
            </a:r>
            <a:r>
              <a:rPr lang="cs-CZ" b="1" dirty="0">
                <a:solidFill>
                  <a:srgbClr val="333399"/>
                </a:solidFill>
              </a:rPr>
              <a:t> </a:t>
            </a:r>
            <a:r>
              <a:rPr lang="cs-CZ" b="1" dirty="0" err="1">
                <a:solidFill>
                  <a:srgbClr val="333399"/>
                </a:solidFill>
              </a:rPr>
              <a:t>Ghebreyesus</a:t>
            </a:r>
            <a:r>
              <a:rPr lang="cs-CZ" b="1" dirty="0">
                <a:solidFill>
                  <a:srgbClr val="333399"/>
                </a:solidFill>
              </a:rPr>
              <a:t> </a:t>
            </a:r>
          </a:p>
          <a:p>
            <a:r>
              <a:rPr lang="cs-CZ" b="1" dirty="0">
                <a:solidFill>
                  <a:srgbClr val="333399"/>
                </a:solidFill>
              </a:rPr>
              <a:t>Oblastní úřady</a:t>
            </a:r>
          </a:p>
          <a:p>
            <a:pPr lvl="1"/>
            <a:r>
              <a:rPr lang="cs-CZ" b="1" dirty="0">
                <a:solidFill>
                  <a:srgbClr val="333399"/>
                </a:solidFill>
              </a:rPr>
              <a:t>Evropa</a:t>
            </a:r>
            <a:r>
              <a:rPr lang="cs-CZ" dirty="0">
                <a:solidFill>
                  <a:srgbClr val="333399"/>
                </a:solidFill>
              </a:rPr>
              <a:t> (sídlo </a:t>
            </a:r>
            <a:r>
              <a:rPr lang="cs-CZ" b="1" dirty="0">
                <a:solidFill>
                  <a:srgbClr val="333399"/>
                </a:solidFill>
              </a:rPr>
              <a:t>v Kodani</a:t>
            </a:r>
            <a:r>
              <a:rPr lang="cs-CZ" dirty="0">
                <a:solidFill>
                  <a:srgbClr val="333399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Amerika (Jižní, Střední, Severní)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Afrika (mimo arabské země)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Východní Středomoří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Jihovýchodní Asie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Západní Tichomoří</a:t>
            </a:r>
          </a:p>
          <a:p>
            <a:pPr lvl="1"/>
            <a:endParaRPr lang="cs-CZ" dirty="0">
              <a:solidFill>
                <a:srgbClr val="333399"/>
              </a:solidFill>
            </a:endParaRPr>
          </a:p>
          <a:p>
            <a:pPr lvl="1"/>
            <a:endParaRPr lang="cs-CZ" dirty="0">
              <a:solidFill>
                <a:srgbClr val="333399"/>
              </a:solidFill>
            </a:endParaRPr>
          </a:p>
          <a:p>
            <a:pPr lvl="1"/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4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Základní cíl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333399"/>
                </a:solidFill>
              </a:rPr>
              <a:t>Dosažení co nejvyšší možné úrovně zdraví pro všechny lidi na celém světě.</a:t>
            </a:r>
          </a:p>
          <a:p>
            <a:r>
              <a:rPr lang="cs-CZ" dirty="0">
                <a:solidFill>
                  <a:srgbClr val="333399"/>
                </a:solidFill>
              </a:rPr>
              <a:t>Zdraví 2020</a:t>
            </a:r>
          </a:p>
          <a:p>
            <a:r>
              <a:rPr lang="cs-CZ" dirty="0">
                <a:solidFill>
                  <a:srgbClr val="333399"/>
                </a:solidFill>
              </a:rPr>
              <a:t>Hodnoty: zdraví, péče o zdraví, ekvita ve zdraví, solidarita, bezpečí, spravedlivé financování, udržitelný rozvoj systému péče o zdraví, zdravotní gramotnost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315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7088" y="174207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Základní úkoly WHO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9759" y="1306285"/>
            <a:ext cx="11310258" cy="5315578"/>
          </a:xfrm>
        </p:spPr>
        <p:txBody>
          <a:bodyPr>
            <a:noAutofit/>
          </a:bodyPr>
          <a:lstStyle/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Obecná koncepce evropské (světové) zdravotní politiky, pomoc při vypracování národních zdravotních strategií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Konzultační činnost dle potřeb členských států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Hodnocení zdravotního stavu populace 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Hodnocení zdravotnických systémů jednotlivých států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Rozvoj a testování nových technologií a postupů pro kontrolu nemocí 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Rozvoj metod řízení zdravotní péče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Snižování výskytu infekčních onemocnění (eradikace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Zabývá se riziky spojenými s bioterorismem </a:t>
            </a:r>
          </a:p>
          <a:p>
            <a:pPr marL="893763" lvl="1" indent="-5318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Navrhuje postupy a řešení při různých krizových událostech</a:t>
            </a:r>
          </a:p>
          <a:p>
            <a:pPr marL="893763" lvl="1" indent="-712788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sz="2600" dirty="0">
                <a:solidFill>
                  <a:srgbClr val="333399"/>
                </a:solidFill>
              </a:rPr>
              <a:t>Organizuje humanitární pomoc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None/>
            </a:pPr>
            <a:r>
              <a:rPr lang="cs-CZ" sz="2400" dirty="0">
                <a:solidFill>
                  <a:srgbClr val="333399"/>
                </a:solidFill>
              </a:rPr>
              <a:t>… a úkol pro Vás … projít si webové stránky WHO: </a:t>
            </a:r>
            <a:r>
              <a:rPr lang="cs-CZ" sz="2400" dirty="0">
                <a:solidFill>
                  <a:srgbClr val="333399"/>
                </a:solidFill>
                <a:hlinkClick r:id="rId3"/>
              </a:rPr>
              <a:t>www.who.int</a:t>
            </a:r>
            <a:endParaRPr lang="cs-CZ" sz="2400" dirty="0">
              <a:solidFill>
                <a:srgbClr val="333399"/>
              </a:solidFill>
            </a:endParaRPr>
          </a:p>
          <a:p>
            <a:pPr>
              <a:spcAft>
                <a:spcPts val="200"/>
              </a:spcAft>
            </a:pPr>
            <a:endParaRPr lang="cs-CZ" sz="2400" dirty="0">
              <a:solidFill>
                <a:srgbClr val="333399"/>
              </a:solidFill>
            </a:endParaRPr>
          </a:p>
          <a:p>
            <a:pPr>
              <a:spcAft>
                <a:spcPts val="200"/>
              </a:spcAft>
            </a:pPr>
            <a:endParaRPr lang="cs-CZ" sz="2400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  <a:p>
            <a:pPr lvl="1">
              <a:spcAft>
                <a:spcPts val="200"/>
              </a:spcAft>
            </a:pP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25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VEŘEJNÉ ZDRAVOTNICTVÍ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20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9173" y="548680"/>
            <a:ext cx="10620463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rgbClr val="333399"/>
                </a:solidFill>
              </a:rPr>
              <a:t>Veřejné zdravotnictví</a:t>
            </a:r>
            <a:endParaRPr lang="cs-CZ" sz="3600" b="1" cap="all" dirty="0">
              <a:solidFill>
                <a:srgbClr val="333399"/>
              </a:solidFill>
            </a:endParaRPr>
          </a:p>
          <a:p>
            <a:pPr marL="0" indent="0" algn="ctr">
              <a:buNone/>
            </a:pPr>
            <a:r>
              <a:rPr lang="cs-CZ" sz="3600" b="1" cap="all" dirty="0">
                <a:solidFill>
                  <a:srgbClr val="333399"/>
                </a:solidFill>
              </a:rPr>
              <a:t>Interdisciplinární obor</a:t>
            </a:r>
          </a:p>
          <a:p>
            <a:pPr marL="0" indent="0" algn="ctr">
              <a:buNone/>
            </a:pPr>
            <a:endParaRPr lang="cs-CZ" sz="3600" b="1" cap="all" dirty="0">
              <a:solidFill>
                <a:schemeClr val="accent2"/>
              </a:solidFill>
            </a:endParaRPr>
          </a:p>
          <a:p>
            <a:r>
              <a:rPr lang="cs-CZ" b="1" dirty="0">
                <a:solidFill>
                  <a:srgbClr val="333597"/>
                </a:solidFill>
              </a:rPr>
              <a:t>zdraví (populační přístup)</a:t>
            </a:r>
          </a:p>
          <a:p>
            <a:r>
              <a:rPr lang="cs-CZ" b="1" dirty="0">
                <a:solidFill>
                  <a:srgbClr val="333597"/>
                </a:solidFill>
              </a:rPr>
              <a:t>péče o zdraví</a:t>
            </a:r>
          </a:p>
          <a:p>
            <a:r>
              <a:rPr lang="cs-CZ" b="1" dirty="0">
                <a:solidFill>
                  <a:srgbClr val="333597"/>
                </a:solidFill>
              </a:rPr>
              <a:t>zdravotnictví</a:t>
            </a:r>
          </a:p>
          <a:p>
            <a:pPr marL="457200" lvl="1" indent="0">
              <a:buNone/>
            </a:pPr>
            <a:endParaRPr lang="cs-CZ" b="1" dirty="0">
              <a:solidFill>
                <a:srgbClr val="333597"/>
              </a:solidFill>
            </a:endParaRPr>
          </a:p>
          <a:p>
            <a:r>
              <a:rPr lang="cs-CZ" b="1" dirty="0">
                <a:solidFill>
                  <a:srgbClr val="333597"/>
                </a:solidFill>
              </a:rPr>
              <a:t>Integrace poznatků a metod různých vědních oborů s cílem přispět ke zlepšení zdraví lidí.</a:t>
            </a:r>
          </a:p>
          <a:p>
            <a:pPr marL="514350" indent="-457200"/>
            <a:endParaRPr lang="cs-CZ" b="1" dirty="0">
              <a:solidFill>
                <a:srgbClr val="333597"/>
              </a:solidFill>
            </a:endParaRPr>
          </a:p>
          <a:p>
            <a:pPr lvl="2"/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92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1061" y="188640"/>
            <a:ext cx="9799739" cy="6669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5700" b="1" dirty="0">
                <a:solidFill>
                  <a:srgbClr val="333597"/>
                </a:solidFill>
              </a:rPr>
              <a:t>Veřejné zdravotnictví</a:t>
            </a:r>
          </a:p>
          <a:p>
            <a:pPr marL="0" indent="0" algn="ctr">
              <a:buNone/>
            </a:pPr>
            <a:r>
              <a:rPr lang="cs-CZ" sz="4100" b="1" dirty="0">
                <a:solidFill>
                  <a:srgbClr val="333597"/>
                </a:solidFill>
              </a:rPr>
              <a:t>VÝCHODISKA</a:t>
            </a:r>
          </a:p>
          <a:p>
            <a:endParaRPr lang="cs-CZ" sz="1200" dirty="0"/>
          </a:p>
          <a:p>
            <a:r>
              <a:rPr lang="cs-CZ" b="1" dirty="0">
                <a:solidFill>
                  <a:srgbClr val="333399"/>
                </a:solidFill>
              </a:rPr>
              <a:t>Hlavním teoretickým základem VZ je </a:t>
            </a:r>
            <a:r>
              <a:rPr lang="cs-CZ" b="1" dirty="0">
                <a:solidFill>
                  <a:srgbClr val="00B050"/>
                </a:solidFill>
              </a:rPr>
              <a:t>Sociální lékařství</a:t>
            </a:r>
            <a:r>
              <a:rPr lang="cs-CZ" b="1" dirty="0">
                <a:solidFill>
                  <a:srgbClr val="333399"/>
                </a:solidFill>
              </a:rPr>
              <a:t>.</a:t>
            </a:r>
            <a:endParaRPr lang="cs-CZ" sz="4100" b="1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Vychází zejména z těchto disciplín: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epidemiologie,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hygiena,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preventivní lékařství,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zdravotní výchova a podpora zdraví,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vědy o řízení a zdravotnický management,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ekonomie,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právo,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zdravotnická legislativa,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statistika a medicínská informatika,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sociologie,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sociální psychologie,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filosofie a lékařská etika, </a:t>
            </a:r>
          </a:p>
          <a:p>
            <a:pPr lvl="1"/>
            <a:r>
              <a:rPr lang="cs-CZ" sz="2600" dirty="0">
                <a:solidFill>
                  <a:srgbClr val="333399"/>
                </a:solidFill>
              </a:rPr>
              <a:t>historie medicíny apod. </a:t>
            </a:r>
          </a:p>
          <a:p>
            <a:pPr marL="457200" lvl="1" indent="0">
              <a:buNone/>
            </a:pPr>
            <a:endParaRPr lang="cs-CZ" sz="2300" dirty="0">
              <a:solidFill>
                <a:srgbClr val="333399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cap="all" dirty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 A VEŘEJNÉ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6463" y="1724025"/>
            <a:ext cx="1076007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4400" b="1" dirty="0">
                <a:solidFill>
                  <a:srgbClr val="002060"/>
                </a:solidFill>
              </a:rPr>
              <a:t>Teoretické zaměření oboru: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Historie SL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Vývoj zdravotnictví a péče o zdraví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zdraví a nemoci (determinanty zdraví, zdraví a společnost, základní zdravotní problémy, zdravotní potřeby)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péče o zdraví a zdravotnictví (systémový přístup)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řízení</a:t>
            </a:r>
          </a:p>
          <a:p>
            <a:pPr>
              <a:defRPr/>
            </a:pPr>
            <a:endParaRPr lang="cs-CZ" sz="28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422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588" y="1763713"/>
            <a:ext cx="8867775" cy="4740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4400" b="1" dirty="0">
                <a:solidFill>
                  <a:srgbClr val="002060"/>
                </a:solidFill>
              </a:rPr>
              <a:t>Teoretické zaměření oboru: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Etické problémy zdravotní péče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Ekonomické aspekty zdravotní péče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Role práva v péči o zdraví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Teorie zdravotní politiky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Mezinárodní spolupráce v péči o zdraví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CF87525C-1FD0-4503-A157-E4383360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cap="all" dirty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 A VEŘEJNÉ ZDRAVOTNICTVÍ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552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421" y="1617677"/>
            <a:ext cx="7832725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4400" b="1" dirty="0">
                <a:solidFill>
                  <a:srgbClr val="00B050"/>
                </a:solidFill>
              </a:rPr>
              <a:t>Základní metody oboru:</a:t>
            </a:r>
          </a:p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</a:rPr>
              <a:t>Epidemiologické metody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Statistika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Demografie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Sociologické metody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Základy zdravotnického managementu</a:t>
            </a: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</a:rPr>
              <a:t>Metody ekonomické analýzy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A348E85-48CC-40C4-81D3-F1DC46B0E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cap="all" dirty="0">
                <a:solidFill>
                  <a:srgbClr val="002060"/>
                </a:solidFill>
                <a:latin typeface="Arial Black" panose="020B0A04020102020204" pitchFamily="34" charset="0"/>
              </a:rPr>
              <a:t>Sociální lékařství A VEŘEJNÉ ZDRAVOTNICTVÍ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94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2263" y="585788"/>
            <a:ext cx="8561387" cy="322897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ÚSTAV OCHRANY A PODPORY ZDRAVÍ</a:t>
            </a:r>
            <a:b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cs-CZ" altLang="cs-CZ" sz="105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  <a:t>Lékařská fakulta MU</a:t>
            </a:r>
            <a:br>
              <a:rPr lang="cs-CZ" altLang="cs-CZ" sz="3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cs-CZ" altLang="cs-CZ" sz="3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8306" y="4053617"/>
            <a:ext cx="5829300" cy="1081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sz="3000" b="1" dirty="0">
                <a:solidFill>
                  <a:srgbClr val="EC6000"/>
                </a:solidFill>
              </a:rPr>
              <a:t>Pavilon A21</a:t>
            </a:r>
          </a:p>
          <a:p>
            <a:pPr algn="ctr" eaLnBrk="1" hangingPunct="1">
              <a:buFontTx/>
              <a:buNone/>
            </a:pPr>
            <a:r>
              <a:rPr lang="cs-CZ" altLang="cs-CZ" b="1" dirty="0">
                <a:solidFill>
                  <a:srgbClr val="002060"/>
                </a:solidFill>
              </a:rPr>
              <a:t>Kamenice 5, 625 00 Brno</a:t>
            </a:r>
            <a:endParaRPr lang="cs-CZ" altLang="cs-CZ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89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7265" y="724930"/>
            <a:ext cx="10692885" cy="484256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SOCIÁLNÍ LÉKAŘSTVÍ A VEŘEJNÉ ZDRAVOTNICTVÍ:</a:t>
            </a:r>
            <a:br>
              <a:rPr lang="cs-CZ" b="1" dirty="0">
                <a:solidFill>
                  <a:schemeClr val="bg1"/>
                </a:solidFill>
              </a:rPr>
            </a:br>
            <a:br>
              <a:rPr lang="cs-CZ" b="1" dirty="0">
                <a:solidFill>
                  <a:schemeClr val="bg1"/>
                </a:solidFill>
              </a:rPr>
            </a:b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TŘI ZÁKLADNÍ OTÁZKY </a:t>
            </a:r>
            <a:br>
              <a:rPr lang="cs-CZ" b="1" dirty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59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4" y="609600"/>
            <a:ext cx="7991475" cy="5627688"/>
          </a:xfrm>
        </p:spPr>
        <p:txBody>
          <a:bodyPr/>
          <a:lstStyle/>
          <a:p>
            <a:pPr algn="l" eaLnBrk="1" hangingPunct="1"/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br>
              <a:rPr lang="cs-CZ" altLang="cs-CZ"/>
            </a:br>
            <a:endParaRPr lang="cs-CZ" altLang="cs-CZ"/>
          </a:p>
        </p:txBody>
      </p:sp>
      <p:sp>
        <p:nvSpPr>
          <p:cNvPr id="147459" name="Oval 3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82813" y="927100"/>
            <a:ext cx="614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333399"/>
                </a:solidFill>
              </a:rPr>
              <a:t>1. JAKÉ JE</a:t>
            </a:r>
            <a:r>
              <a:rPr lang="cs-CZ" altLang="cs-CZ" sz="3200" b="1">
                <a:solidFill>
                  <a:srgbClr val="000000"/>
                </a:solidFill>
              </a:rPr>
              <a:t> </a:t>
            </a:r>
            <a:r>
              <a:rPr lang="cs-CZ" altLang="cs-CZ" sz="3200" b="1">
                <a:solidFill>
                  <a:srgbClr val="333399"/>
                </a:solidFill>
              </a:rPr>
              <a:t>ZDRAVÍ LIDÍ?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208213" y="5661025"/>
            <a:ext cx="4608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333399"/>
                </a:solidFill>
              </a:rPr>
              <a:t>CO, KOLIK, KDE, KDY</a:t>
            </a:r>
            <a:r>
              <a: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8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1" grpId="0"/>
      <p:bldP spid="1474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cs-CZ" altLang="cs-CZ" sz="4400">
                <a:solidFill>
                  <a:srgbClr val="000000"/>
                </a:solidFill>
              </a:rPr>
            </a:br>
            <a:br>
              <a:rPr lang="cs-CZ" altLang="cs-CZ" sz="4400">
                <a:solidFill>
                  <a:srgbClr val="000000"/>
                </a:solidFill>
              </a:rPr>
            </a:br>
            <a:br>
              <a:rPr lang="cs-CZ" altLang="cs-CZ" sz="4400">
                <a:solidFill>
                  <a:srgbClr val="000000"/>
                </a:solidFill>
              </a:rPr>
            </a:br>
            <a:br>
              <a:rPr lang="cs-CZ" altLang="cs-CZ" sz="4400">
                <a:solidFill>
                  <a:srgbClr val="000000"/>
                </a:solidFill>
              </a:rPr>
            </a:br>
            <a:endParaRPr lang="cs-CZ" altLang="cs-CZ" sz="4400">
              <a:solidFill>
                <a:srgbClr val="00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374900" y="955675"/>
            <a:ext cx="5295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333399"/>
                </a:solidFill>
              </a:rPr>
              <a:t>2. PROČ JE TAKOVÉ ?</a:t>
            </a:r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051942" y="5573366"/>
            <a:ext cx="3943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chemeClr val="accent6"/>
                </a:solidFill>
              </a:rPr>
              <a:t>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54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animBg="1"/>
      <p:bldP spid="284679" grpId="0" animBg="1"/>
      <p:bldP spid="284680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2"/>
          <p:cNvSpPr>
            <a:spLocks noChangeArrowheads="1"/>
          </p:cNvSpPr>
          <p:nvPr/>
        </p:nvSpPr>
        <p:spPr bwMode="auto">
          <a:xfrm>
            <a:off x="4754564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219701" y="2962275"/>
            <a:ext cx="1820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2093914" y="455613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 rot="1995134">
            <a:off x="4446588" y="2305050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06663" y="1285875"/>
            <a:ext cx="19240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ŽIVOTNÍ STYL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40%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2160589" y="355123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7399339" y="44608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7399339" y="3570288"/>
            <a:ext cx="2581275" cy="257175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627938" y="1246189"/>
            <a:ext cx="2305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ŽIVOTNÍ PROSTŘEDÍ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35%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244727" y="4332756"/>
            <a:ext cx="2362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333399"/>
                </a:solidFill>
              </a:rPr>
              <a:t>PÉČE O ZDRAVÍ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dirty="0">
                <a:solidFill>
                  <a:srgbClr val="333399"/>
                </a:solidFill>
              </a:rPr>
              <a:t>15%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7459664" y="4143375"/>
            <a:ext cx="246538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333399"/>
                </a:solidFill>
              </a:rPr>
              <a:t>BIOLOGICKÝ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333399"/>
                </a:solidFill>
              </a:rPr>
              <a:t>(GENETICKÝ)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>
                <a:solidFill>
                  <a:srgbClr val="333399"/>
                </a:solidFill>
              </a:rPr>
              <a:t>ZÁKLAD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>
                <a:solidFill>
                  <a:srgbClr val="333399"/>
                </a:solidFill>
              </a:rPr>
              <a:t>10%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-2141185">
            <a:off x="4521200" y="3798888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8742044">
            <a:off x="7180263" y="2284413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-9007291">
            <a:off x="7073900" y="3865563"/>
            <a:ext cx="476250" cy="546100"/>
          </a:xfrm>
          <a:prstGeom prst="rightArrow">
            <a:avLst>
              <a:gd name="adj1" fmla="val 34954"/>
              <a:gd name="adj2" fmla="val 57843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4686301" y="1419225"/>
            <a:ext cx="2697163" cy="552450"/>
          </a:xfrm>
          <a:prstGeom prst="leftRightArrow">
            <a:avLst>
              <a:gd name="adj1" fmla="val 36204"/>
              <a:gd name="adj2" fmla="val 66701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4741864" y="4665663"/>
            <a:ext cx="2638425" cy="552450"/>
          </a:xfrm>
          <a:prstGeom prst="leftRightArrow">
            <a:avLst>
              <a:gd name="adj1" fmla="val 36204"/>
              <a:gd name="adj2" fmla="val 65248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-5400000">
            <a:off x="3203575" y="3022600"/>
            <a:ext cx="533400" cy="552450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 rot="-5400000">
            <a:off x="8459788" y="3030538"/>
            <a:ext cx="533400" cy="552450"/>
          </a:xfrm>
          <a:prstGeom prst="leftRightArrow">
            <a:avLst>
              <a:gd name="adj1" fmla="val 43685"/>
              <a:gd name="adj2" fmla="val 41125"/>
            </a:avLst>
          </a:prstGeom>
          <a:solidFill>
            <a:schemeClr val="accent1"/>
          </a:solidFill>
          <a:ln w="38100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1810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4754564" y="1990725"/>
            <a:ext cx="2579687" cy="257175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4049714" y="2676525"/>
            <a:ext cx="2617787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494339" y="26939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037014" y="1322388"/>
            <a:ext cx="2619375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467351" y="1323975"/>
            <a:ext cx="2620963" cy="2552700"/>
          </a:xfrm>
          <a:prstGeom prst="ellipse">
            <a:avLst/>
          </a:prstGeom>
          <a:noFill/>
          <a:ln w="38100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 rot="-2644612">
            <a:off x="3905250" y="2065339"/>
            <a:ext cx="2020888" cy="261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ŽIVOTNÍ STYL</a:t>
            </a:r>
          </a:p>
        </p:txBody>
      </p:sp>
      <p:sp>
        <p:nvSpPr>
          <p:cNvPr id="52232" name="WordArt 8"/>
          <p:cNvSpPr>
            <a:spLocks noChangeArrowheads="1" noChangeShapeType="1" noTextEdit="1"/>
          </p:cNvSpPr>
          <p:nvPr/>
        </p:nvSpPr>
        <p:spPr bwMode="auto">
          <a:xfrm rot="2588869">
            <a:off x="6180139" y="2073275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ŽIV. PROSTŘEDÍ</a:t>
            </a:r>
          </a:p>
        </p:txBody>
      </p:sp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 rot="2750520">
            <a:off x="3942557" y="4187032"/>
            <a:ext cx="2020888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PÉČE O ZDRAVÍ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 rot="-2643928">
            <a:off x="6161089" y="4159250"/>
            <a:ext cx="2022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BIOL. ZÁKLAD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5162550" y="2962275"/>
            <a:ext cx="192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CC3300"/>
                </a:solidFill>
              </a:rPr>
              <a:t>ZDRAVÍ</a:t>
            </a: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2868613" y="466726"/>
            <a:ext cx="6381750" cy="5572125"/>
          </a:xfrm>
          <a:prstGeom prst="ellipse">
            <a:avLst/>
          </a:prstGeom>
          <a:gradFill rotWithShape="1">
            <a:gsLst>
              <a:gs pos="0">
                <a:srgbClr val="ADC5EF">
                  <a:alpha val="10999"/>
                </a:srgbClr>
              </a:gs>
              <a:gs pos="100000">
                <a:srgbClr val="ADC5EF">
                  <a:alpha val="10001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rgbClr val="33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52237" name="WordArt 13"/>
          <p:cNvSpPr>
            <a:spLocks noChangeArrowheads="1" noChangeShapeType="1" noTextEdit="1"/>
          </p:cNvSpPr>
          <p:nvPr/>
        </p:nvSpPr>
        <p:spPr bwMode="auto">
          <a:xfrm>
            <a:off x="3319464" y="885825"/>
            <a:ext cx="5534025" cy="4933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463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cs typeface="Arial" panose="020B0604020202020204" pitchFamily="34" charset="0"/>
              </a:rPr>
              <a:t>SOCIÁLNÍ DETERMINANTY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7227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6724" name="Oval 4"/>
          <p:cNvSpPr>
            <a:spLocks noChangeArrowheads="1"/>
          </p:cNvSpPr>
          <p:nvPr/>
        </p:nvSpPr>
        <p:spPr bwMode="auto">
          <a:xfrm>
            <a:off x="59515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cs-CZ" altLang="cs-CZ" sz="4400" b="1">
                <a:solidFill>
                  <a:srgbClr val="000000"/>
                </a:solidFill>
              </a:rPr>
            </a:br>
            <a:br>
              <a:rPr lang="cs-CZ" altLang="cs-CZ" sz="4400" b="1">
                <a:solidFill>
                  <a:srgbClr val="000000"/>
                </a:solidFill>
              </a:rPr>
            </a:br>
            <a:br>
              <a:rPr lang="cs-CZ" altLang="cs-CZ" sz="4400" b="1">
                <a:solidFill>
                  <a:srgbClr val="000000"/>
                </a:solidFill>
              </a:rPr>
            </a:br>
            <a:br>
              <a:rPr lang="cs-CZ" altLang="cs-CZ" sz="4400" b="1">
                <a:solidFill>
                  <a:srgbClr val="000000"/>
                </a:solidFill>
              </a:rPr>
            </a:br>
            <a:endParaRPr lang="cs-CZ" altLang="cs-CZ" sz="4400" b="1">
              <a:solidFill>
                <a:srgbClr val="000000"/>
              </a:solidFill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275388" y="188914"/>
            <a:ext cx="439261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>
                <a:solidFill>
                  <a:srgbClr val="333399"/>
                </a:solidFill>
              </a:rPr>
              <a:t>3. CO SE DÁ UDĚLAT PRO ZLEPŠENÍ ZDRAVÍ?</a:t>
            </a: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7535863" y="3141663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333399"/>
                </a:solidFill>
              </a:rPr>
              <a:t>PÉČE O 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87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animBg="1"/>
      <p:bldP spid="286724" grpId="0" animBg="1"/>
      <p:bldP spid="2867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2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59515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cs-CZ" altLang="cs-CZ" sz="4400" b="1">
                <a:solidFill>
                  <a:srgbClr val="000000"/>
                </a:solidFill>
              </a:rPr>
            </a:br>
            <a:br>
              <a:rPr lang="cs-CZ" altLang="cs-CZ" sz="4400" b="1">
                <a:solidFill>
                  <a:srgbClr val="000000"/>
                </a:solidFill>
              </a:rPr>
            </a:br>
            <a:br>
              <a:rPr lang="cs-CZ" altLang="cs-CZ" sz="4400" b="1">
                <a:solidFill>
                  <a:srgbClr val="000000"/>
                </a:solidFill>
              </a:rPr>
            </a:br>
            <a:br>
              <a:rPr lang="cs-CZ" altLang="cs-CZ" sz="4400" b="1">
                <a:solidFill>
                  <a:srgbClr val="000000"/>
                </a:solidFill>
              </a:rPr>
            </a:br>
            <a:endParaRPr lang="cs-CZ" altLang="cs-CZ" sz="4400" b="1">
              <a:solidFill>
                <a:srgbClr val="000000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POPIS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ANALÝZA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7535863" y="3141663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>
                <a:solidFill>
                  <a:srgbClr val="333399"/>
                </a:solidFill>
              </a:rPr>
              <a:t>PÉČE O ZDRAVÍ</a:t>
            </a:r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7104064" y="4076701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9804" name="AutoShape 12"/>
          <p:cNvSpPr>
            <a:spLocks noChangeArrowheads="1"/>
          </p:cNvSpPr>
          <p:nvPr/>
        </p:nvSpPr>
        <p:spPr bwMode="auto">
          <a:xfrm rot="-2906475">
            <a:off x="6311901" y="5302251"/>
            <a:ext cx="1152525" cy="574675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289805" name="Text Box 13"/>
          <p:cNvSpPr txBox="1">
            <a:spLocks noChangeArrowheads="1"/>
          </p:cNvSpPr>
          <p:nvPr/>
        </p:nvSpPr>
        <p:spPr bwMode="auto">
          <a:xfrm>
            <a:off x="4372186" y="6035647"/>
            <a:ext cx="46085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39950" name="Text Box 10"/>
          <p:cNvSpPr txBox="1">
            <a:spLocks noChangeArrowheads="1"/>
          </p:cNvSpPr>
          <p:nvPr/>
        </p:nvSpPr>
        <p:spPr bwMode="auto">
          <a:xfrm>
            <a:off x="1302169" y="611407"/>
            <a:ext cx="93717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 dirty="0">
                <a:solidFill>
                  <a:srgbClr val="333399"/>
                </a:solidFill>
              </a:rPr>
              <a:t>3. CO SE DÁ UDĚLAT PRO ZLEPŠENÍ ZDRAVÍ?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457985" y="5602774"/>
            <a:ext cx="461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>
                <a:solidFill>
                  <a:schemeClr val="accent6"/>
                </a:solidFill>
              </a:rPr>
              <a:t>Vše, co se dělá pro zdraví lidí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924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3" grpId="0" animBg="1"/>
      <p:bldP spid="289804" grpId="0" animBg="1"/>
      <p:bldP spid="2898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503" y="845614"/>
            <a:ext cx="8762947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chemeClr val="accent2"/>
                </a:solidFill>
              </a:rPr>
              <a:t>SYSTÉM PÉČE O ZDRAVÍ</a:t>
            </a:r>
            <a:br>
              <a:rPr lang="cs-CZ" altLang="cs-CZ" b="1" dirty="0">
                <a:solidFill>
                  <a:schemeClr val="accent2"/>
                </a:solidFill>
              </a:rPr>
            </a:br>
            <a:r>
              <a:rPr lang="cs-CZ" altLang="cs-CZ" b="1" dirty="0">
                <a:solidFill>
                  <a:srgbClr val="00B050"/>
                </a:solidFill>
              </a:rPr>
              <a:t>(Není totéž, co zdravotnictví !!!)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503" y="2643536"/>
            <a:ext cx="10624473" cy="39449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3600" b="1" dirty="0">
                <a:solidFill>
                  <a:schemeClr val="accent2"/>
                </a:solidFill>
              </a:rPr>
              <a:t>je široce pojatý souhrn zdravotnických, organizačních, ekonomických, výchovných a dalších prostředků, opatření a aktivit, jejichž smyslem je chránit, upevňovat, rozvíjet a navracet lidem zdraví.</a:t>
            </a:r>
          </a:p>
          <a:p>
            <a:pPr marL="0" indent="0" eaLnBrk="1" hangingPunct="1"/>
            <a:endParaRPr lang="cs-CZ" altLang="cs-CZ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1717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9824" y="519043"/>
            <a:ext cx="10814037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chemeClr val="accent6"/>
                </a:solidFill>
              </a:rPr>
              <a:t>ZDRAVOTNICTVÍ</a:t>
            </a:r>
            <a:br>
              <a:rPr lang="cs-CZ" altLang="cs-CZ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cs-CZ" altLang="cs-CZ" b="1" dirty="0">
                <a:solidFill>
                  <a:srgbClr val="00B050"/>
                </a:solidFill>
              </a:rPr>
              <a:t>(Není totéž, co systém péče o zdraví!!!)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550" y="1868993"/>
            <a:ext cx="10905393" cy="469167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>
                <a:solidFill>
                  <a:schemeClr val="accent6"/>
                </a:solidFill>
              </a:rPr>
              <a:t>resortní systém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>
                <a:solidFill>
                  <a:schemeClr val="accent6"/>
                </a:solidFill>
              </a:rPr>
              <a:t>soustava odborných zařízení, orgánů a institucí (spolu s lidmi, vybavením, poznatky a metodami)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600" b="1" dirty="0">
                <a:solidFill>
                  <a:schemeClr val="accent6"/>
                </a:solidFill>
              </a:rPr>
              <a:t>cílem je poznávat a uspokojovat zdravotní potřeby i oprávněné požadavky lidí.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cs-CZ" sz="3600" b="1" dirty="0">
                <a:solidFill>
                  <a:srgbClr val="00B050"/>
                </a:solidFill>
              </a:rPr>
              <a:t>Zdravotnictví je subsystémem široce pojímané péče o zdraví.</a:t>
            </a:r>
            <a:r>
              <a:rPr lang="cs-CZ" sz="3600" b="1" dirty="0">
                <a:solidFill>
                  <a:schemeClr val="accent6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1722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Oval 2"/>
          <p:cNvSpPr>
            <a:spLocks noChangeArrowheads="1"/>
          </p:cNvSpPr>
          <p:nvPr/>
        </p:nvSpPr>
        <p:spPr bwMode="auto">
          <a:xfrm>
            <a:off x="2135188" y="404814"/>
            <a:ext cx="6337300" cy="60483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200150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99FF"/>
                </a:solidFill>
              </a:rPr>
              <a:t>PÉČE O ZDRAVÍ</a:t>
            </a: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 rot="-1989632">
            <a:off x="2927351" y="2852738"/>
            <a:ext cx="792163" cy="1008062"/>
          </a:xfrm>
          <a:prstGeom prst="upArrow">
            <a:avLst>
              <a:gd name="adj1" fmla="val 50000"/>
              <a:gd name="adj2" fmla="val 3181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4511675" y="4292601"/>
            <a:ext cx="3455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8E5D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3399"/>
                </a:solidFill>
              </a:rPr>
              <a:t>zdravotnictví</a:t>
            </a:r>
          </a:p>
        </p:txBody>
      </p:sp>
      <p:sp>
        <p:nvSpPr>
          <p:cNvPr id="701446" name="AutoShape 6"/>
          <p:cNvSpPr>
            <a:spLocks noChangeArrowheads="1"/>
          </p:cNvSpPr>
          <p:nvPr/>
        </p:nvSpPr>
        <p:spPr bwMode="auto">
          <a:xfrm rot="-1432755">
            <a:off x="4367214" y="3213100"/>
            <a:ext cx="1800225" cy="806450"/>
          </a:xfrm>
          <a:prstGeom prst="rightArrow">
            <a:avLst>
              <a:gd name="adj1" fmla="val 50000"/>
              <a:gd name="adj2" fmla="val 5580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7" name="AutoShape 7"/>
          <p:cNvSpPr>
            <a:spLocks noChangeArrowheads="1"/>
          </p:cNvSpPr>
          <p:nvPr/>
        </p:nvSpPr>
        <p:spPr bwMode="auto">
          <a:xfrm rot="2922917">
            <a:off x="3936207" y="4868069"/>
            <a:ext cx="1584325" cy="865188"/>
          </a:xfrm>
          <a:prstGeom prst="rightArrow">
            <a:avLst>
              <a:gd name="adj1" fmla="val 50000"/>
              <a:gd name="adj2" fmla="val 45780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8" name="Oval 8"/>
          <p:cNvSpPr>
            <a:spLocks noChangeArrowheads="1"/>
          </p:cNvSpPr>
          <p:nvPr/>
        </p:nvSpPr>
        <p:spPr bwMode="auto">
          <a:xfrm>
            <a:off x="3216275" y="3573463"/>
            <a:ext cx="1366838" cy="143986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49" name="AutoShape 9"/>
          <p:cNvSpPr>
            <a:spLocks noChangeArrowheads="1"/>
          </p:cNvSpPr>
          <p:nvPr/>
        </p:nvSpPr>
        <p:spPr bwMode="auto">
          <a:xfrm rot="-5400000">
            <a:off x="3106738" y="2312988"/>
            <a:ext cx="1728788" cy="792163"/>
          </a:xfrm>
          <a:prstGeom prst="leftRightArrow">
            <a:avLst>
              <a:gd name="adj1" fmla="val 50000"/>
              <a:gd name="adj2" fmla="val 43647"/>
            </a:avLst>
          </a:prstGeom>
          <a:solidFill>
            <a:srgbClr val="3399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0" name="Oval 10"/>
          <p:cNvSpPr>
            <a:spLocks noChangeArrowheads="1"/>
          </p:cNvSpPr>
          <p:nvPr/>
        </p:nvSpPr>
        <p:spPr bwMode="auto">
          <a:xfrm>
            <a:off x="6888163" y="19891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1" name="Oval 11"/>
          <p:cNvSpPr>
            <a:spLocks noChangeArrowheads="1"/>
          </p:cNvSpPr>
          <p:nvPr/>
        </p:nvSpPr>
        <p:spPr bwMode="auto">
          <a:xfrm>
            <a:off x="6024563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2" name="Oval 12"/>
          <p:cNvSpPr>
            <a:spLocks noChangeArrowheads="1"/>
          </p:cNvSpPr>
          <p:nvPr/>
        </p:nvSpPr>
        <p:spPr bwMode="auto">
          <a:xfrm>
            <a:off x="6888163" y="2997200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3" name="Oval 13"/>
          <p:cNvSpPr>
            <a:spLocks noChangeArrowheads="1"/>
          </p:cNvSpPr>
          <p:nvPr/>
        </p:nvSpPr>
        <p:spPr bwMode="auto">
          <a:xfrm>
            <a:off x="7824788" y="1484313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4" name="Oval 14"/>
          <p:cNvSpPr>
            <a:spLocks noChangeArrowheads="1"/>
          </p:cNvSpPr>
          <p:nvPr/>
        </p:nvSpPr>
        <p:spPr bwMode="auto">
          <a:xfrm>
            <a:off x="7824788" y="2492375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5" name="Oval 15"/>
          <p:cNvSpPr>
            <a:spLocks noChangeArrowheads="1"/>
          </p:cNvSpPr>
          <p:nvPr/>
        </p:nvSpPr>
        <p:spPr bwMode="auto">
          <a:xfrm>
            <a:off x="7751763" y="3500438"/>
            <a:ext cx="914400" cy="914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6" name="Text Box 16"/>
          <p:cNvSpPr txBox="1">
            <a:spLocks noChangeArrowheads="1"/>
          </p:cNvSpPr>
          <p:nvPr/>
        </p:nvSpPr>
        <p:spPr bwMode="auto">
          <a:xfrm>
            <a:off x="6816725" y="2781301"/>
            <a:ext cx="302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>
                <a:solidFill>
                  <a:srgbClr val="333399"/>
                </a:solidFill>
              </a:rPr>
              <a:t>ostatní resorty</a:t>
            </a:r>
          </a:p>
        </p:txBody>
      </p:sp>
      <p:sp>
        <p:nvSpPr>
          <p:cNvPr id="701457" name="Oval 17"/>
          <p:cNvSpPr>
            <a:spLocks noChangeArrowheads="1"/>
          </p:cNvSpPr>
          <p:nvPr/>
        </p:nvSpPr>
        <p:spPr bwMode="auto">
          <a:xfrm>
            <a:off x="63119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8" name="Oval 18"/>
          <p:cNvSpPr>
            <a:spLocks noChangeArrowheads="1"/>
          </p:cNvSpPr>
          <p:nvPr/>
        </p:nvSpPr>
        <p:spPr bwMode="auto">
          <a:xfrm>
            <a:off x="6600825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59" name="Oval 19"/>
          <p:cNvSpPr>
            <a:spLocks noChangeArrowheads="1"/>
          </p:cNvSpPr>
          <p:nvPr/>
        </p:nvSpPr>
        <p:spPr bwMode="auto">
          <a:xfrm>
            <a:off x="68881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0" name="Oval 20"/>
          <p:cNvSpPr>
            <a:spLocks noChangeArrowheads="1"/>
          </p:cNvSpPr>
          <p:nvPr/>
        </p:nvSpPr>
        <p:spPr bwMode="auto">
          <a:xfrm>
            <a:off x="71755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1" name="Oval 21"/>
          <p:cNvSpPr>
            <a:spLocks noChangeArrowheads="1"/>
          </p:cNvSpPr>
          <p:nvPr/>
        </p:nvSpPr>
        <p:spPr bwMode="auto">
          <a:xfrm>
            <a:off x="5735638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2" name="Oval 22"/>
          <p:cNvSpPr>
            <a:spLocks noChangeArrowheads="1"/>
          </p:cNvSpPr>
          <p:nvPr/>
        </p:nvSpPr>
        <p:spPr bwMode="auto">
          <a:xfrm>
            <a:off x="5735638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3" name="Oval 23"/>
          <p:cNvSpPr>
            <a:spLocks noChangeArrowheads="1"/>
          </p:cNvSpPr>
          <p:nvPr/>
        </p:nvSpPr>
        <p:spPr bwMode="auto">
          <a:xfrm>
            <a:off x="60245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4" name="Oval 24"/>
          <p:cNvSpPr>
            <a:spLocks noChangeArrowheads="1"/>
          </p:cNvSpPr>
          <p:nvPr/>
        </p:nvSpPr>
        <p:spPr bwMode="auto">
          <a:xfrm>
            <a:off x="6024563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5" name="Oval 25"/>
          <p:cNvSpPr>
            <a:spLocks noChangeArrowheads="1"/>
          </p:cNvSpPr>
          <p:nvPr/>
        </p:nvSpPr>
        <p:spPr bwMode="auto">
          <a:xfrm>
            <a:off x="63119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6" name="Oval 26"/>
          <p:cNvSpPr>
            <a:spLocks noChangeArrowheads="1"/>
          </p:cNvSpPr>
          <p:nvPr/>
        </p:nvSpPr>
        <p:spPr bwMode="auto">
          <a:xfrm>
            <a:off x="6600825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7" name="Oval 27"/>
          <p:cNvSpPr>
            <a:spLocks noChangeArrowheads="1"/>
          </p:cNvSpPr>
          <p:nvPr/>
        </p:nvSpPr>
        <p:spPr bwMode="auto">
          <a:xfrm>
            <a:off x="688816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8" name="Oval 28"/>
          <p:cNvSpPr>
            <a:spLocks noChangeArrowheads="1"/>
          </p:cNvSpPr>
          <p:nvPr/>
        </p:nvSpPr>
        <p:spPr bwMode="auto">
          <a:xfrm>
            <a:off x="5735638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69" name="Oval 29"/>
          <p:cNvSpPr>
            <a:spLocks noChangeArrowheads="1"/>
          </p:cNvSpPr>
          <p:nvPr/>
        </p:nvSpPr>
        <p:spPr bwMode="auto">
          <a:xfrm>
            <a:off x="6024563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0" name="Oval 30"/>
          <p:cNvSpPr>
            <a:spLocks noChangeArrowheads="1"/>
          </p:cNvSpPr>
          <p:nvPr/>
        </p:nvSpPr>
        <p:spPr bwMode="auto">
          <a:xfrm>
            <a:off x="63119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1" name="Oval 31"/>
          <p:cNvSpPr>
            <a:spLocks noChangeArrowheads="1"/>
          </p:cNvSpPr>
          <p:nvPr/>
        </p:nvSpPr>
        <p:spPr bwMode="auto">
          <a:xfrm>
            <a:off x="5448300" y="5876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2" name="Oval 32"/>
          <p:cNvSpPr>
            <a:spLocks noChangeArrowheads="1"/>
          </p:cNvSpPr>
          <p:nvPr/>
        </p:nvSpPr>
        <p:spPr bwMode="auto">
          <a:xfrm>
            <a:off x="5448300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3" name="Oval 33"/>
          <p:cNvSpPr>
            <a:spLocks noChangeArrowheads="1"/>
          </p:cNvSpPr>
          <p:nvPr/>
        </p:nvSpPr>
        <p:spPr bwMode="auto">
          <a:xfrm>
            <a:off x="5448300" y="515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333399"/>
              </a:solidFill>
            </a:endParaRPr>
          </a:p>
        </p:txBody>
      </p:sp>
      <p:sp>
        <p:nvSpPr>
          <p:cNvPr id="701474" name="Text Box 34"/>
          <p:cNvSpPr txBox="1">
            <a:spLocks noChangeArrowheads="1"/>
          </p:cNvSpPr>
          <p:nvPr/>
        </p:nvSpPr>
        <p:spPr bwMode="auto">
          <a:xfrm>
            <a:off x="7464425" y="5157789"/>
            <a:ext cx="3348038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364688"/>
                </a:solidFill>
              </a:rPr>
              <a:t>všechny další organizace, instituce, orgány veřejné správy, občanské iniciativy, spolky, rodiny a jednotlivci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5687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2" grpId="0" animBg="1"/>
      <p:bldP spid="701444" grpId="0" animBg="1"/>
      <p:bldP spid="701445" grpId="0"/>
      <p:bldP spid="701446" grpId="0" animBg="1"/>
      <p:bldP spid="701447" grpId="0" animBg="1"/>
      <p:bldP spid="701448" grpId="0" animBg="1"/>
      <p:bldP spid="701449" grpId="0" animBg="1"/>
      <p:bldP spid="701450" grpId="0" animBg="1"/>
      <p:bldP spid="701451" grpId="0" animBg="1"/>
      <p:bldP spid="701452" grpId="0" animBg="1"/>
      <p:bldP spid="701453" grpId="0" animBg="1"/>
      <p:bldP spid="701454" grpId="0" animBg="1"/>
      <p:bldP spid="701455" grpId="0" animBg="1"/>
      <p:bldP spid="701456" grpId="0"/>
      <p:bldP spid="701457" grpId="0" animBg="1"/>
      <p:bldP spid="701458" grpId="0" animBg="1"/>
      <p:bldP spid="701459" grpId="0" animBg="1"/>
      <p:bldP spid="701460" grpId="0" animBg="1"/>
      <p:bldP spid="701461" grpId="0" animBg="1"/>
      <p:bldP spid="701462" grpId="0" animBg="1"/>
      <p:bldP spid="701463" grpId="0" animBg="1"/>
      <p:bldP spid="701464" grpId="0" animBg="1"/>
      <p:bldP spid="701465" grpId="0" animBg="1"/>
      <p:bldP spid="701466" grpId="0" animBg="1"/>
      <p:bldP spid="701467" grpId="0" animBg="1"/>
      <p:bldP spid="701468" grpId="0" animBg="1"/>
      <p:bldP spid="701469" grpId="0" animBg="1"/>
      <p:bldP spid="701470" grpId="0" animBg="1"/>
      <p:bldP spid="701471" grpId="0" animBg="1"/>
      <p:bldP spid="701472" grpId="0" animBg="1"/>
      <p:bldP spid="701473" grpId="0" animBg="1"/>
      <p:bldP spid="7014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564" y="290513"/>
            <a:ext cx="635635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</a:rPr>
              <a:t>STUDIJNÍ LITERATURA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88" y="1585519"/>
            <a:ext cx="11237389" cy="1678396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>
                <a:solidFill>
                  <a:srgbClr val="002060"/>
                </a:solidFill>
              </a:rPr>
              <a:t>Prezentace z přednášek v </a:t>
            </a:r>
            <a:r>
              <a:rPr lang="cs-CZ" altLang="cs-CZ" sz="2400" dirty="0" err="1">
                <a:solidFill>
                  <a:srgbClr val="002060"/>
                </a:solidFill>
              </a:rPr>
              <a:t>ISu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cs-CZ" altLang="cs-CZ" sz="22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cs-CZ" sz="2400" dirty="0">
                <a:solidFill>
                  <a:srgbClr val="002060"/>
                </a:solidFill>
              </a:rPr>
              <a:t>Holčík, J., Žáček, A., Koupilová, I.: Sociální lékařství, Brno, Masarykova univerzita 2011 (můžete mít i starší vydání těchto skript, po r. 1995), 137 s. 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sz="2800" b="1" dirty="0">
              <a:solidFill>
                <a:srgbClr val="002060"/>
              </a:solidFill>
            </a:endParaRPr>
          </a:p>
        </p:txBody>
      </p:sp>
      <p:sp>
        <p:nvSpPr>
          <p:cNvPr id="66565" name="Obdélník 1"/>
          <p:cNvSpPr>
            <a:spLocks noChangeArrowheads="1"/>
          </p:cNvSpPr>
          <p:nvPr/>
        </p:nvSpPr>
        <p:spPr bwMode="auto">
          <a:xfrm>
            <a:off x="731765" y="3503315"/>
            <a:ext cx="11096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cs-CZ" altLang="cs-CZ" sz="2400" dirty="0">
                <a:solidFill>
                  <a:srgbClr val="002060"/>
                </a:solidFill>
              </a:rPr>
              <a:t>Holčík, J.: Systém péče o zdraví a zdravotní gramotnost, Brno, MU a MSD 2010, 293 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08558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43416" y="47239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 dirty="0">
                <a:solidFill>
                  <a:schemeClr val="accent2">
                    <a:lumMod val="75000"/>
                  </a:schemeClr>
                </a:solidFill>
              </a:rPr>
              <a:t>FUNKCE ZDRAVOTNICTVÍ</a:t>
            </a: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670815" y="2013842"/>
            <a:ext cx="1089483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3600" b="1" dirty="0">
                <a:solidFill>
                  <a:schemeClr val="accent2">
                    <a:lumMod val="75000"/>
                  </a:schemeClr>
                </a:solidFill>
              </a:rPr>
              <a:t>V užším smyslu: řídit </a:t>
            </a:r>
            <a:r>
              <a:rPr lang="cs-CZ" altLang="cs-CZ" sz="3600" dirty="0">
                <a:solidFill>
                  <a:schemeClr val="accent2">
                    <a:lumMod val="75000"/>
                  </a:schemeClr>
                </a:solidFill>
              </a:rPr>
              <a:t>(ať už přímo nebo nepřímo) soustavu zdravotnictví  </a:t>
            </a:r>
          </a:p>
          <a:p>
            <a:pPr mar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cs-CZ" altLang="cs-CZ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cs-CZ" altLang="cs-CZ" sz="3600" b="1" dirty="0">
                <a:solidFill>
                  <a:schemeClr val="accent2">
                    <a:lumMod val="75000"/>
                  </a:schemeClr>
                </a:solidFill>
              </a:rPr>
              <a:t>V širším smyslu: </a:t>
            </a:r>
            <a:r>
              <a:rPr lang="cs-CZ" altLang="cs-CZ" sz="3600" dirty="0">
                <a:solidFill>
                  <a:schemeClr val="accent2">
                    <a:lumMod val="75000"/>
                  </a:schemeClr>
                </a:solidFill>
              </a:rPr>
              <a:t>vhodně usměrňovat a koordinovat systém péče o zdraví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cs-CZ" altLang="cs-CZ" sz="36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2757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Oval 2"/>
          <p:cNvSpPr>
            <a:spLocks noChangeArrowheads="1"/>
          </p:cNvSpPr>
          <p:nvPr/>
        </p:nvSpPr>
        <p:spPr bwMode="auto">
          <a:xfrm>
            <a:off x="1703388" y="1161256"/>
            <a:ext cx="8207375" cy="5545138"/>
          </a:xfrm>
          <a:prstGeom prst="ellipse">
            <a:avLst/>
          </a:prstGeom>
          <a:solidFill>
            <a:srgbClr val="99C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1" name="Oval 3"/>
          <p:cNvSpPr>
            <a:spLocks noChangeArrowheads="1"/>
          </p:cNvSpPr>
          <p:nvPr/>
        </p:nvSpPr>
        <p:spPr bwMode="auto">
          <a:xfrm>
            <a:off x="40084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7319964" y="2924175"/>
            <a:ext cx="1944687" cy="122555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595153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2135189" y="1844676"/>
            <a:ext cx="3671887" cy="352901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4872039" y="3141663"/>
            <a:ext cx="2232025" cy="7921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208214" y="609600"/>
            <a:ext cx="7991475" cy="562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cs-CZ" altLang="cs-CZ" sz="4400" b="1">
                <a:solidFill>
                  <a:schemeClr val="tx2"/>
                </a:solidFill>
              </a:rPr>
            </a:br>
            <a:br>
              <a:rPr lang="cs-CZ" altLang="cs-CZ" sz="4400" b="1">
                <a:solidFill>
                  <a:schemeClr val="tx2"/>
                </a:solidFill>
              </a:rPr>
            </a:br>
            <a:br>
              <a:rPr lang="cs-CZ" altLang="cs-CZ" sz="4400" b="1">
                <a:solidFill>
                  <a:schemeClr val="tx2"/>
                </a:solidFill>
              </a:rPr>
            </a:br>
            <a:br>
              <a:rPr lang="cs-CZ" altLang="cs-CZ" sz="4400" b="1">
                <a:solidFill>
                  <a:schemeClr val="tx2"/>
                </a:solidFill>
              </a:rPr>
            </a:br>
            <a:endParaRPr lang="cs-CZ" altLang="cs-CZ" sz="4400" b="1">
              <a:solidFill>
                <a:schemeClr val="tx2"/>
              </a:solidFill>
            </a:endParaRPr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2351088" y="3357563"/>
            <a:ext cx="1439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/>
              <a:t>POPIS</a:t>
            </a:r>
          </a:p>
        </p:txBody>
      </p:sp>
      <p:sp>
        <p:nvSpPr>
          <p:cNvPr id="293898" name="Text Box 10"/>
          <p:cNvSpPr txBox="1">
            <a:spLocks noChangeArrowheads="1"/>
          </p:cNvSpPr>
          <p:nvPr/>
        </p:nvSpPr>
        <p:spPr bwMode="auto">
          <a:xfrm>
            <a:off x="4943475" y="33575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/>
              <a:t>ANALÝZA</a:t>
            </a:r>
          </a:p>
        </p:txBody>
      </p: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7535863" y="3141663"/>
            <a:ext cx="20875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800" b="1"/>
              <a:t>PÉČE O ZDRAVÍ</a:t>
            </a:r>
          </a:p>
        </p:txBody>
      </p:sp>
      <p:sp>
        <p:nvSpPr>
          <p:cNvPr id="293900" name="Oval 12"/>
          <p:cNvSpPr>
            <a:spLocks noChangeArrowheads="1"/>
          </p:cNvSpPr>
          <p:nvPr/>
        </p:nvSpPr>
        <p:spPr bwMode="auto">
          <a:xfrm>
            <a:off x="7104064" y="4076701"/>
            <a:ext cx="1296987" cy="122396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410506" y="359966"/>
            <a:ext cx="73453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4400" b="1" dirty="0"/>
              <a:t>SOCIÁLNÍ PROSTŘEDÍ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633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 animBg="1"/>
      <p:bldP spid="293891" grpId="0" animBg="1"/>
      <p:bldP spid="293892" grpId="0" animBg="1"/>
      <p:bldP spid="293893" grpId="0" animBg="1"/>
      <p:bldP spid="293894" grpId="0" animBg="1"/>
      <p:bldP spid="293895" grpId="0" animBg="1"/>
      <p:bldP spid="293897" grpId="0"/>
      <p:bldP spid="293898" grpId="0"/>
      <p:bldP spid="293899" grpId="0"/>
      <p:bldP spid="29390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SOCIÁLNÍ LÉKAŘSTVÍ  A VEŘEJNÉ ZDRAVOTNICTVÍ:</a:t>
            </a:r>
            <a:br>
              <a:rPr lang="cs-CZ" b="1" dirty="0">
                <a:solidFill>
                  <a:schemeClr val="bg1"/>
                </a:solidFill>
              </a:rPr>
            </a:br>
            <a:br>
              <a:rPr lang="cs-CZ" b="1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bg1"/>
                </a:solidFill>
              </a:rPr>
              <a:t>HODNOTY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ZDRAVÍ A PÉČE O ZDRAVÍ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946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730" y="331595"/>
            <a:ext cx="10564166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rgbClr val="333399"/>
                </a:solidFill>
              </a:rPr>
              <a:t>INDIVIDUÁLNÍ HODNOTA ZDRAVÍ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730" y="1635369"/>
            <a:ext cx="10672972" cy="5505450"/>
          </a:xfrm>
        </p:spPr>
        <p:txBody>
          <a:bodyPr/>
          <a:lstStyle/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>
                <a:solidFill>
                  <a:srgbClr val="333399"/>
                </a:solidFill>
              </a:rPr>
              <a:t>Je úzce podmíněna pudem sebezáchovy. </a:t>
            </a:r>
          </a:p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>
                <a:solidFill>
                  <a:srgbClr val="333399"/>
                </a:solidFill>
              </a:rPr>
              <a:t>Důležitá, nikoliv nutně nejdůležitější hodnota</a:t>
            </a:r>
          </a:p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>
                <a:solidFill>
                  <a:srgbClr val="333399"/>
                </a:solidFill>
              </a:rPr>
              <a:t>Mnoho lidí hodnotu zdraví podceňuje, 	</a:t>
            </a:r>
          </a:p>
          <a:p>
            <a:pPr marL="762000" lvl="1" indent="-361950" eaLnBrk="1" hangingPunct="1">
              <a:spcBef>
                <a:spcPts val="1600"/>
              </a:spcBef>
            </a:pPr>
            <a:r>
              <a:rPr lang="cs-CZ" altLang="cs-CZ" b="1" dirty="0">
                <a:solidFill>
                  <a:srgbClr val="333399"/>
                </a:solidFill>
              </a:rPr>
              <a:t>z nevědomosti nebo pohodlnosti, a význam zdraví pochopí, až když onemocní. </a:t>
            </a:r>
          </a:p>
          <a:p>
            <a:pPr marL="361950" indent="-361950" eaLnBrk="1" hangingPunct="1">
              <a:spcBef>
                <a:spcPts val="1600"/>
              </a:spcBef>
            </a:pPr>
            <a:r>
              <a:rPr lang="cs-CZ" altLang="cs-CZ" b="1" dirty="0">
                <a:solidFill>
                  <a:srgbClr val="333399"/>
                </a:solidFill>
              </a:rPr>
              <a:t>Je proto důležité </a:t>
            </a:r>
            <a:r>
              <a:rPr lang="cs-CZ" altLang="cs-CZ" b="1" dirty="0">
                <a:solidFill>
                  <a:srgbClr val="00B0F0"/>
                </a:solidFill>
              </a:rPr>
              <a:t>pomáhat </a:t>
            </a:r>
            <a:r>
              <a:rPr lang="cs-CZ" altLang="cs-CZ" b="1" dirty="0">
                <a:solidFill>
                  <a:srgbClr val="333399"/>
                </a:solidFill>
              </a:rPr>
              <a:t>občanům, aby si hodnotu svého zdraví </a:t>
            </a:r>
            <a:r>
              <a:rPr lang="cs-CZ" altLang="cs-CZ" b="1" dirty="0">
                <a:solidFill>
                  <a:srgbClr val="00B0F0"/>
                </a:solidFill>
              </a:rPr>
              <a:t>uvědomili</a:t>
            </a:r>
            <a:r>
              <a:rPr lang="cs-CZ" altLang="cs-CZ" b="1" dirty="0">
                <a:solidFill>
                  <a:srgbClr val="333399"/>
                </a:solidFill>
              </a:rPr>
              <a:t>, když jsou ještě zdraví, aby si zdraví vážili a naučili se je účinně chránit.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91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206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rgbClr val="333399"/>
                </a:solidFill>
              </a:rPr>
              <a:t>SOCIÁLNÍ HODNOTA ZDRAVÍ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321" y="1143000"/>
            <a:ext cx="10175108" cy="5362575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333399"/>
                </a:solidFill>
              </a:rPr>
              <a:t>Historicky:</a:t>
            </a:r>
          </a:p>
          <a:p>
            <a:pPr lvl="1" eaLnBrk="1" hangingPunct="1"/>
            <a:r>
              <a:rPr lang="cs-CZ" altLang="cs-CZ" b="1" dirty="0">
                <a:solidFill>
                  <a:srgbClr val="333399"/>
                </a:solidFill>
              </a:rPr>
              <a:t>vojenské hledisko </a:t>
            </a:r>
            <a:r>
              <a:rPr lang="cs-CZ" altLang="cs-CZ" dirty="0">
                <a:solidFill>
                  <a:srgbClr val="333399"/>
                </a:solidFill>
              </a:rPr>
              <a:t>– armáda potřebovala zdravé muže. </a:t>
            </a:r>
          </a:p>
          <a:p>
            <a:pPr lvl="1" eaLnBrk="1" hangingPunct="1"/>
            <a:r>
              <a:rPr lang="cs-CZ" altLang="cs-CZ" b="1" dirty="0">
                <a:solidFill>
                  <a:srgbClr val="333399"/>
                </a:solidFill>
              </a:rPr>
              <a:t>ekonomické hledisko </a:t>
            </a:r>
            <a:r>
              <a:rPr lang="cs-CZ" altLang="cs-CZ" dirty="0">
                <a:solidFill>
                  <a:srgbClr val="333399"/>
                </a:solidFill>
              </a:rPr>
              <a:t>- výrobní organizace potřebovaly zdravé pracovníky </a:t>
            </a:r>
          </a:p>
          <a:p>
            <a:pPr marL="457200" lvl="1" indent="0" eaLnBrk="1" hangingPunct="1">
              <a:buNone/>
            </a:pPr>
            <a:endParaRPr lang="cs-CZ" altLang="cs-CZ" dirty="0">
              <a:solidFill>
                <a:srgbClr val="333399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rgbClr val="333399"/>
                </a:solidFill>
              </a:rPr>
              <a:t>Sociální hodnota zdraví je ovšem mnohem bohatší</a:t>
            </a:r>
          </a:p>
          <a:p>
            <a:pPr lvl="1" eaLnBrk="1" hangingPunct="1"/>
            <a:r>
              <a:rPr lang="cs-CZ" altLang="cs-CZ" dirty="0">
                <a:solidFill>
                  <a:srgbClr val="333399"/>
                </a:solidFill>
              </a:rPr>
              <a:t>jde o bezpečnost a spokojenost lidí, </a:t>
            </a:r>
          </a:p>
          <a:p>
            <a:pPr lvl="1" eaLnBrk="1" hangingPunct="1"/>
            <a:r>
              <a:rPr lang="cs-CZ" altLang="cs-CZ" dirty="0">
                <a:solidFill>
                  <a:srgbClr val="333399"/>
                </a:solidFill>
              </a:rPr>
              <a:t>o právo žít ve zdravém prostředí a ve zdravé společnosti. </a:t>
            </a:r>
          </a:p>
          <a:p>
            <a:pPr eaLnBrk="1" hangingPunct="1"/>
            <a:endParaRPr lang="cs-CZ" alt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665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1221" y="1296238"/>
            <a:ext cx="10515600" cy="3949526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HODNOCENÍ ZDRAVOTNÍ SITUACE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-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ZDRAVOTNÍ SITUACE V ČR</a:t>
            </a:r>
            <a:br>
              <a:rPr lang="cs-CZ" altLang="cs-CZ" b="1" dirty="0">
                <a:solidFill>
                  <a:schemeClr val="bg1"/>
                </a:solidFill>
              </a:rPr>
            </a:b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743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919" y="773833"/>
            <a:ext cx="9778671" cy="1143000"/>
          </a:xfrm>
        </p:spPr>
        <p:txBody>
          <a:bodyPr/>
          <a:lstStyle/>
          <a:p>
            <a:pPr algn="l"/>
            <a:r>
              <a:rPr lang="cs-CZ" b="1" dirty="0">
                <a:solidFill>
                  <a:srgbClr val="333399"/>
                </a:solidFill>
              </a:rPr>
              <a:t>HODNOCENÍ ZDRAVOTNÍ SITUACE</a:t>
            </a:r>
            <a:br>
              <a:rPr lang="cs-CZ" dirty="0">
                <a:solidFill>
                  <a:srgbClr val="333399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2919" y="1515723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4000" b="1" dirty="0">
              <a:solidFill>
                <a:srgbClr val="3333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333399"/>
                </a:solidFill>
              </a:rPr>
              <a:t>Zdravotní stav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333399"/>
                </a:solidFill>
              </a:rPr>
              <a:t>Životní styl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333399"/>
                </a:solidFill>
              </a:rPr>
              <a:t>Životní prostředí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333399"/>
                </a:solidFill>
              </a:rPr>
              <a:t>Systém péče o zdraví a zdravotnictví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604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67505" y="516557"/>
            <a:ext cx="8393978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b="1" dirty="0">
                <a:solidFill>
                  <a:srgbClr val="333399"/>
                </a:solidFill>
              </a:rPr>
              <a:t>1. ZDRAVOTNÍ STAV</a:t>
            </a:r>
          </a:p>
          <a:p>
            <a:pPr marL="0" indent="0">
              <a:buNone/>
            </a:pPr>
            <a:endParaRPr lang="cs-CZ" sz="4400" b="1" dirty="0">
              <a:solidFill>
                <a:srgbClr val="333399"/>
              </a:solidFill>
            </a:endParaRPr>
          </a:p>
          <a:p>
            <a:r>
              <a:rPr lang="cs-CZ" sz="4400" b="1" dirty="0">
                <a:solidFill>
                  <a:srgbClr val="333399"/>
                </a:solidFill>
              </a:rPr>
              <a:t>Úmrtnost</a:t>
            </a:r>
          </a:p>
          <a:p>
            <a:r>
              <a:rPr lang="cs-CZ" sz="4400" b="1" dirty="0">
                <a:solidFill>
                  <a:srgbClr val="333399"/>
                </a:solidFill>
              </a:rPr>
              <a:t>Nemocnost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26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2238375" y="357189"/>
            <a:ext cx="7931150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altLang="cs-CZ" sz="2800" b="1">
              <a:solidFill>
                <a:srgbClr val="1B06B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11" y="980728"/>
            <a:ext cx="755410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51660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16633"/>
            <a:ext cx="4598964" cy="659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34684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01705" y="2182010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cs-CZ" sz="5000" b="1" dirty="0">
                <a:solidFill>
                  <a:schemeClr val="bg1">
                    <a:lumMod val="85000"/>
                  </a:schemeClr>
                </a:solidFill>
              </a:rPr>
              <a:t>VEŘEJNÉ ZDRAVOTNICTVÍ</a:t>
            </a:r>
            <a:br>
              <a:rPr lang="cs-CZ" sz="5000" b="1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cs-CZ" sz="50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3200" b="1" dirty="0">
                <a:solidFill>
                  <a:schemeClr val="bg1">
                    <a:lumMod val="85000"/>
                  </a:schemeClr>
                </a:solidFill>
              </a:rPr>
              <a:t>aneb</a:t>
            </a:r>
            <a:br>
              <a:rPr lang="cs-CZ" sz="5000" b="1" dirty="0">
                <a:solidFill>
                  <a:schemeClr val="bg1">
                    <a:lumMod val="85000"/>
                  </a:schemeClr>
                </a:solidFill>
              </a:rPr>
            </a:br>
            <a:br>
              <a:rPr lang="cs-CZ" sz="5000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5000" b="1" dirty="0">
                <a:solidFill>
                  <a:schemeClr val="bg1">
                    <a:lumMod val="85000"/>
                  </a:schemeClr>
                </a:solidFill>
              </a:rPr>
              <a:t>„PUBLIC HEALTH“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17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STŘEDNÍ DÉLKA ŽIVOTA</a:t>
            </a:r>
            <a:endParaRPr lang="cs-CZ" dirty="0">
              <a:solidFill>
                <a:srgbClr val="3333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>
                <a:solidFill>
                  <a:srgbClr val="333399"/>
                </a:solidFill>
              </a:rPr>
              <a:t>V posledních 20 letech SDŽ roste.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b="1" dirty="0">
                <a:solidFill>
                  <a:srgbClr val="333399"/>
                </a:solidFill>
              </a:rPr>
              <a:t>V r. 2018 </a:t>
            </a:r>
            <a:r>
              <a:rPr lang="cs-CZ" dirty="0">
                <a:solidFill>
                  <a:srgbClr val="333399"/>
                </a:solidFill>
              </a:rPr>
              <a:t>byla SDŽ při narození pro muže 76,1 let a pro ženy 81,9 let.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>
                <a:solidFill>
                  <a:srgbClr val="333399"/>
                </a:solidFill>
              </a:rPr>
              <a:t>SDŽ se zvyšuje zejm. v souvislosti s poklesem úmrtnosti na nemoci oběhové soustavy.</a:t>
            </a:r>
          </a:p>
          <a:p>
            <a:pPr>
              <a:spcBef>
                <a:spcPts val="2400"/>
              </a:spcBef>
              <a:buClr>
                <a:srgbClr val="002060"/>
              </a:buClr>
            </a:pPr>
            <a:r>
              <a:rPr lang="cs-CZ" dirty="0">
                <a:solidFill>
                  <a:srgbClr val="333399"/>
                </a:solidFill>
              </a:rPr>
              <a:t>ČR má nejlepší SDŽ ze zemí S a V Evropy, za západní Evropou však zaostává.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8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08782" y="466224"/>
            <a:ext cx="10976483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333399"/>
                </a:solidFill>
              </a:rPr>
              <a:t>ZDRAVOTNÍ STAV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rgbClr val="333399"/>
                </a:solidFill>
              </a:rPr>
              <a:t>V ČR je vysoký výskyt chorob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kardiovaskulárních,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nádorových onemocnění,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úrazů,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srgbClr val="333399"/>
                </a:solidFill>
              </a:rPr>
              <a:t>psychických nemocí.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dirty="0">
              <a:solidFill>
                <a:srgbClr val="333399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333399"/>
                </a:solidFill>
              </a:rPr>
              <a:t>I když je možno doložit některá dílčí zlepšení, </a:t>
            </a:r>
            <a:r>
              <a:rPr lang="cs-CZ" sz="2800" b="1" dirty="0">
                <a:solidFill>
                  <a:srgbClr val="333399"/>
                </a:solidFill>
              </a:rPr>
              <a:t>zaostávání úrovně zdraví lidí v ČR ve srovnání s vyspělými zeměmi přetrvává</a:t>
            </a:r>
            <a:r>
              <a:rPr lang="cs-CZ" sz="2800" dirty="0">
                <a:solidFill>
                  <a:srgbClr val="333399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333399"/>
                </a:solidFill>
              </a:rPr>
              <a:t>Jedním z východisek zlepšení situace by měla být úvaha o determinantách zdraví lidí, prioritách i o možných regulačních mechanismech.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1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22736" y="600447"/>
            <a:ext cx="8321970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1B06BA"/>
                </a:solidFill>
              </a:rPr>
              <a:t>  </a:t>
            </a:r>
            <a:r>
              <a:rPr lang="cs-CZ" sz="4000" b="1" dirty="0">
                <a:solidFill>
                  <a:schemeClr val="accent2"/>
                </a:solidFill>
              </a:rPr>
              <a:t>2. ŽIVOTNÍ </a:t>
            </a:r>
            <a:r>
              <a:rPr lang="cs-CZ" sz="4000" b="1" dirty="0">
                <a:solidFill>
                  <a:srgbClr val="333399"/>
                </a:solidFill>
              </a:rPr>
              <a:t>STYL</a:t>
            </a:r>
          </a:p>
          <a:p>
            <a:pPr marL="0" indent="0"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 indent="0">
              <a:lnSpc>
                <a:spcPct val="90000"/>
              </a:lnSpc>
              <a:buNone/>
            </a:pPr>
            <a:r>
              <a:rPr lang="cs-CZ" sz="2800" dirty="0">
                <a:solidFill>
                  <a:srgbClr val="333399"/>
                </a:solidFill>
              </a:rPr>
              <a:t>K závažným rizikovým faktorům, jejichž vliv roste, patří zejména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b="1" dirty="0">
                <a:solidFill>
                  <a:srgbClr val="333399"/>
                </a:solidFill>
              </a:rPr>
              <a:t>kuřáctví,</a:t>
            </a:r>
            <a:r>
              <a:rPr lang="cs-CZ" sz="2800" dirty="0">
                <a:solidFill>
                  <a:srgbClr val="333399"/>
                </a:solidFill>
              </a:rPr>
              <a:t>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energeticky nadměrná a nevhodně složená </a:t>
            </a:r>
            <a:r>
              <a:rPr lang="cs-CZ" sz="2800" b="1" dirty="0">
                <a:solidFill>
                  <a:srgbClr val="333399"/>
                </a:solidFill>
              </a:rPr>
              <a:t>strava,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nízká </a:t>
            </a:r>
            <a:r>
              <a:rPr lang="cs-CZ" sz="2800" b="1" dirty="0">
                <a:solidFill>
                  <a:srgbClr val="333399"/>
                </a:solidFill>
              </a:rPr>
              <a:t>pohybová aktivita</a:t>
            </a:r>
            <a:r>
              <a:rPr lang="cs-CZ" sz="2800" dirty="0">
                <a:solidFill>
                  <a:srgbClr val="333399"/>
                </a:solidFill>
              </a:rPr>
              <a:t>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vysoká úroveň psychických tenzí a stresů,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zneužívání </a:t>
            </a:r>
            <a:r>
              <a:rPr lang="cs-CZ" sz="2800" b="1" dirty="0">
                <a:solidFill>
                  <a:srgbClr val="333399"/>
                </a:solidFill>
              </a:rPr>
              <a:t>alkoholu</a:t>
            </a:r>
            <a:r>
              <a:rPr lang="cs-CZ" sz="2800" dirty="0">
                <a:solidFill>
                  <a:srgbClr val="333399"/>
                </a:solidFill>
              </a:rPr>
              <a:t>, léků a drog, </a:t>
            </a:r>
          </a:p>
          <a:p>
            <a:pPr marL="800100" indent="-457200">
              <a:lnSpc>
                <a:spcPct val="90000"/>
              </a:lnSpc>
            </a:pPr>
            <a:r>
              <a:rPr lang="cs-CZ" sz="2800" dirty="0">
                <a:solidFill>
                  <a:srgbClr val="333399"/>
                </a:solidFill>
              </a:rPr>
              <a:t>nevhodné </a:t>
            </a:r>
            <a:r>
              <a:rPr lang="cs-CZ" sz="2800" b="1" dirty="0">
                <a:solidFill>
                  <a:srgbClr val="333399"/>
                </a:solidFill>
              </a:rPr>
              <a:t>sexuální chování </a:t>
            </a:r>
            <a:r>
              <a:rPr lang="cs-CZ" sz="2800" dirty="0">
                <a:solidFill>
                  <a:srgbClr val="333399"/>
                </a:solidFill>
              </a:rPr>
              <a:t>apod.</a:t>
            </a:r>
          </a:p>
          <a:p>
            <a:pPr indent="0">
              <a:lnSpc>
                <a:spcPct val="9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2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rgbClr val="333597"/>
                </a:solidFill>
              </a:rPr>
              <a:t>KOUŘENÍ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79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2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38293" y="1417638"/>
            <a:ext cx="11228327" cy="517814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33399"/>
                </a:solidFill>
              </a:rPr>
              <a:t>V ČR kouří 30 % populace a převažují muži a lidé se základním vzděláním.</a:t>
            </a:r>
          </a:p>
          <a:p>
            <a:r>
              <a:rPr lang="cs-CZ" dirty="0">
                <a:solidFill>
                  <a:srgbClr val="333399"/>
                </a:solidFill>
              </a:rPr>
              <a:t>Největší podíl kuřáků je ve věk. </a:t>
            </a:r>
            <a:r>
              <a:rPr lang="cs-CZ" dirty="0" err="1">
                <a:solidFill>
                  <a:srgbClr val="333399"/>
                </a:solidFill>
              </a:rPr>
              <a:t>sk</a:t>
            </a:r>
            <a:r>
              <a:rPr lang="cs-CZ" dirty="0">
                <a:solidFill>
                  <a:srgbClr val="333399"/>
                </a:solidFill>
              </a:rPr>
              <a:t>. 15-24 let (téměř 45 %).</a:t>
            </a:r>
          </a:p>
          <a:p>
            <a:r>
              <a:rPr lang="cs-CZ" dirty="0">
                <a:solidFill>
                  <a:srgbClr val="333399"/>
                </a:solidFill>
              </a:rPr>
              <a:t>V ČR je velkým problémem velký podíl  dětských kuřáků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mezi nimi převažují dívky</a:t>
            </a:r>
          </a:p>
          <a:p>
            <a:r>
              <a:rPr lang="cs-CZ" dirty="0">
                <a:solidFill>
                  <a:srgbClr val="333399"/>
                </a:solidFill>
              </a:rPr>
              <a:t>Protikuřácká opatření – legislativa, prevence, pomoc při odvykání, zákazy kouření.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3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04426" y="282831"/>
            <a:ext cx="10972800" cy="1143000"/>
          </a:xfrm>
        </p:spPr>
        <p:txBody>
          <a:bodyPr/>
          <a:lstStyle/>
          <a:p>
            <a:r>
              <a:rPr lang="cs-CZ" b="1" dirty="0">
                <a:solidFill>
                  <a:srgbClr val="333399"/>
                </a:solidFill>
              </a:rPr>
              <a:t>DŮSLEDKY KOUŘENÍ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79576" y="19168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032104" y="6446901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072" y="551723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014928" y="1589498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333399"/>
                </a:solidFill>
              </a:rPr>
              <a:t>V ČR umírá v důsledku kouření každý rok přibližně 18.000 – 20.000 lidí.</a:t>
            </a:r>
          </a:p>
          <a:p>
            <a:pPr marL="0" indent="0">
              <a:buNone/>
            </a:pPr>
            <a:endParaRPr lang="cs-CZ" dirty="0">
              <a:solidFill>
                <a:srgbClr val="333399"/>
              </a:solidFill>
            </a:endParaRPr>
          </a:p>
          <a:p>
            <a:r>
              <a:rPr lang="cs-CZ" b="1" dirty="0">
                <a:solidFill>
                  <a:srgbClr val="333399"/>
                </a:solidFill>
              </a:rPr>
              <a:t>Pravidelní kuřáci mají: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3x vyšší riziko vzniku rakoviny, 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1,6x vyšší riziko úmrtí na NOS</a:t>
            </a:r>
          </a:p>
          <a:p>
            <a:pPr lvl="1"/>
            <a:r>
              <a:rPr lang="cs-CZ" dirty="0">
                <a:solidFill>
                  <a:srgbClr val="333399"/>
                </a:solidFill>
              </a:rPr>
              <a:t>14x vyšší riziko CHOPN</a:t>
            </a:r>
          </a:p>
          <a:p>
            <a:endParaRPr lang="cs-CZ" dirty="0">
              <a:solidFill>
                <a:srgbClr val="333399"/>
              </a:solidFill>
            </a:endParaRPr>
          </a:p>
          <a:p>
            <a:r>
              <a:rPr lang="cs-CZ" dirty="0">
                <a:solidFill>
                  <a:srgbClr val="333399"/>
                </a:solidFill>
              </a:rPr>
              <a:t>Pasivní kouření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0538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-1735123" y="195671"/>
            <a:ext cx="82296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333597"/>
                </a:solidFill>
              </a:rPr>
              <a:t>ALKOHOL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773184" y="1422560"/>
            <a:ext cx="10132503" cy="5149850"/>
          </a:xfrm>
        </p:spPr>
        <p:txBody>
          <a:bodyPr/>
          <a:lstStyle/>
          <a:p>
            <a:r>
              <a:rPr lang="cs-CZ" altLang="cs-CZ" sz="3000" dirty="0">
                <a:solidFill>
                  <a:srgbClr val="333399"/>
                </a:solidFill>
              </a:rPr>
              <a:t>V ČR se v r. 2013 spotřebovalo 12,5 l čistého alkoholu na osobu 15+. 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Je to nejvíce v Evropě (průměr EU je 10l)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Rizikoví konzumenti – 26 % mužů a 13 % žen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Škodlivé pití -12,5 % mužů a 2,7 % žen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Mezi českými dospívajícími je vyšší výskyt pití nadměrných dávek alkoholu než u jejich evropských vrstevníků</a:t>
            </a:r>
          </a:p>
          <a:p>
            <a:r>
              <a:rPr lang="cs-CZ" altLang="cs-CZ" sz="3000" dirty="0">
                <a:solidFill>
                  <a:srgbClr val="333399"/>
                </a:solidFill>
              </a:rPr>
              <a:t>Celospolečenské náklady konzumace alkoholu: 59 mld.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293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3" y="833109"/>
            <a:ext cx="11883704" cy="50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66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186" y="125715"/>
            <a:ext cx="9573722" cy="67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71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0" y="-8001000"/>
            <a:ext cx="3024000" cy="226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76" y="0"/>
            <a:ext cx="8967019" cy="672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30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B95826A-77C5-4CE3-A54A-A1EA2A6B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53" y="0"/>
            <a:ext cx="931209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41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403312" y="291402"/>
            <a:ext cx="10972800" cy="977900"/>
          </a:xfrm>
        </p:spPr>
        <p:txBody>
          <a:bodyPr/>
          <a:lstStyle/>
          <a:p>
            <a:pPr algn="l"/>
            <a:r>
              <a:rPr lang="cs-CZ" altLang="cs-CZ" b="1" dirty="0">
                <a:solidFill>
                  <a:srgbClr val="002060"/>
                </a:solidFill>
              </a:rPr>
              <a:t>PUBLIC HEALTH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>
          <a:xfrm>
            <a:off x="550165" y="1269302"/>
            <a:ext cx="11207784" cy="5688027"/>
          </a:xfrm>
        </p:spPr>
        <p:txBody>
          <a:bodyPr/>
          <a:lstStyle/>
          <a:p>
            <a:r>
              <a:rPr lang="cs-CZ" altLang="cs-CZ" b="1" dirty="0">
                <a:solidFill>
                  <a:srgbClr val="002060"/>
                </a:solidFill>
              </a:rPr>
              <a:t>Obtíže s překladem</a:t>
            </a:r>
          </a:p>
          <a:p>
            <a:r>
              <a:rPr lang="cs-CZ" altLang="cs-CZ" b="1" dirty="0">
                <a:solidFill>
                  <a:srgbClr val="002060"/>
                </a:solidFill>
              </a:rPr>
              <a:t>V ČR - několik relativně samostatných lékařských disciplín:</a:t>
            </a:r>
          </a:p>
          <a:p>
            <a:pPr lvl="2"/>
            <a:r>
              <a:rPr lang="cs-CZ" altLang="cs-CZ" b="1" dirty="0">
                <a:solidFill>
                  <a:srgbClr val="002060"/>
                </a:solidFill>
              </a:rPr>
              <a:t>Sociální lékařství a veřejné zdravotnictví</a:t>
            </a:r>
          </a:p>
          <a:p>
            <a:pPr lvl="2"/>
            <a:r>
              <a:rPr lang="cs-CZ" altLang="cs-CZ" b="1" dirty="0">
                <a:solidFill>
                  <a:srgbClr val="002060"/>
                </a:solidFill>
              </a:rPr>
              <a:t>Preventivní lékařství</a:t>
            </a:r>
          </a:p>
          <a:p>
            <a:pPr lvl="2"/>
            <a:r>
              <a:rPr lang="cs-CZ" altLang="cs-CZ" b="1" dirty="0">
                <a:solidFill>
                  <a:srgbClr val="002060"/>
                </a:solidFill>
              </a:rPr>
              <a:t>Epidemiologie infekčních nemocí</a:t>
            </a:r>
          </a:p>
          <a:p>
            <a:pPr lvl="2"/>
            <a:r>
              <a:rPr lang="cs-CZ" altLang="cs-CZ" b="1" dirty="0">
                <a:solidFill>
                  <a:srgbClr val="002060"/>
                </a:solidFill>
              </a:rPr>
              <a:t>Hygiena</a:t>
            </a:r>
          </a:p>
          <a:p>
            <a:r>
              <a:rPr lang="cs-CZ" altLang="cs-CZ" sz="2400" b="1" dirty="0">
                <a:solidFill>
                  <a:srgbClr val="002060"/>
                </a:solidFill>
              </a:rPr>
              <a:t>Navazující obory jako: sociální farmakologie, organizace a řízení </a:t>
            </a:r>
            <a:r>
              <a:rPr lang="cs-CZ" altLang="cs-CZ" sz="2400" b="1" dirty="0" err="1">
                <a:solidFill>
                  <a:srgbClr val="002060"/>
                </a:solidFill>
              </a:rPr>
              <a:t>zdr</a:t>
            </a:r>
            <a:r>
              <a:rPr lang="cs-CZ" altLang="cs-CZ" sz="2400" b="1" dirty="0">
                <a:solidFill>
                  <a:srgbClr val="002060"/>
                </a:solidFill>
              </a:rPr>
              <a:t>. systému, ekonomie zdravotnictví, sociologie zdraví a nemoci, sociální psychologie, zdravotnické právo, zdravotnická informatika ….</a:t>
            </a:r>
          </a:p>
          <a:p>
            <a:pPr marL="914400" lvl="2" indent="0">
              <a:buNone/>
            </a:pPr>
            <a:endParaRPr lang="cs-CZ" altLang="cs-CZ" dirty="0"/>
          </a:p>
          <a:p>
            <a:pPr lvl="1"/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77644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9F8E95B-0671-46DB-9539-D12AD22E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651" y="0"/>
            <a:ext cx="94906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528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69605" y="868895"/>
            <a:ext cx="9766299" cy="604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333399"/>
                </a:solidFill>
              </a:rPr>
              <a:t>3. ŽIVOTNÍ PROSTŘEDÍ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b="1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>
                <a:solidFill>
                  <a:srgbClr val="333399"/>
                </a:solidFill>
              </a:rPr>
              <a:t>Dílčí zlepšení</a:t>
            </a:r>
          </a:p>
          <a:p>
            <a:pPr marL="0" indent="0">
              <a:spcBef>
                <a:spcPct val="0"/>
              </a:spcBef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>
              <a:spcBef>
                <a:spcPct val="0"/>
              </a:spcBef>
            </a:pPr>
            <a:r>
              <a:rPr lang="cs-CZ" sz="2800" dirty="0">
                <a:solidFill>
                  <a:srgbClr val="333399"/>
                </a:solidFill>
              </a:rPr>
              <a:t>Stav dosud není příznivý, např. pokud jde o znečišťování ovzduší, vody, půdy, potravin, chemizaci zemědělství a škodlivé fyzikální faktory, hluk, záření apod.</a:t>
            </a:r>
          </a:p>
          <a:p>
            <a:pPr indent="0">
              <a:lnSpc>
                <a:spcPct val="90000"/>
              </a:lnSpc>
              <a:buNone/>
            </a:pPr>
            <a:endParaRPr lang="cs-CZ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059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84331" y="651438"/>
            <a:ext cx="10840807" cy="6048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chemeClr val="accent2"/>
                </a:solidFill>
              </a:rPr>
              <a:t>4.</a:t>
            </a:r>
            <a:r>
              <a:rPr lang="cs-CZ" sz="4000" b="1" dirty="0">
                <a:solidFill>
                  <a:srgbClr val="00B0F0"/>
                </a:solidFill>
              </a:rPr>
              <a:t> SYSTÉM PÉČE O ZDRAVÍ </a:t>
            </a:r>
            <a:r>
              <a:rPr lang="cs-CZ" sz="4000" b="1" dirty="0">
                <a:solidFill>
                  <a:srgbClr val="333399"/>
                </a:solidFill>
              </a:rPr>
              <a:t>A </a:t>
            </a:r>
            <a:r>
              <a:rPr lang="cs-CZ" sz="4000" b="1" dirty="0">
                <a:solidFill>
                  <a:srgbClr val="00B050"/>
                </a:solidFill>
              </a:rPr>
              <a:t>ZDRAVOTNICTVÍ</a:t>
            </a:r>
            <a:endParaRPr lang="cs-CZ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Péče o zdraví je dosud pojímána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resortně</a:t>
            </a:r>
            <a:r>
              <a:rPr lang="cs-CZ" sz="2800" dirty="0">
                <a:solidFill>
                  <a:srgbClr val="333399"/>
                </a:solidFill>
              </a:rPr>
              <a:t>,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s nedostatečným důrazem na prevenci, podporu a rozvoj zdraví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333399"/>
                </a:solidFill>
              </a:rPr>
              <a:t>    a na primární zdravotní péči.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V současné době zdravotnictví prochází obtížným obdobím transformace. 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333399"/>
                </a:solidFill>
              </a:rPr>
              <a:t>Nesnáze se projevují v oblasti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zdrojů</a:t>
            </a:r>
            <a:r>
              <a:rPr lang="cs-CZ" sz="2800" dirty="0">
                <a:solidFill>
                  <a:srgbClr val="333399"/>
                </a:solidFill>
              </a:rPr>
              <a:t> (peníze, lidé, zařízení, znalosti), </a:t>
            </a:r>
          </a:p>
          <a:p>
            <a:r>
              <a:rPr lang="cs-CZ" sz="2800" b="1" dirty="0">
                <a:solidFill>
                  <a:srgbClr val="333399"/>
                </a:solidFill>
              </a:rPr>
              <a:t>činností </a:t>
            </a:r>
            <a:r>
              <a:rPr lang="cs-CZ" sz="2800" dirty="0">
                <a:solidFill>
                  <a:srgbClr val="333399"/>
                </a:solidFill>
              </a:rPr>
              <a:t>(účinnost, efektivita a kvalita zdravotnických služeb)           </a:t>
            </a:r>
          </a:p>
          <a:p>
            <a:r>
              <a:rPr lang="cs-CZ" sz="2800" dirty="0">
                <a:solidFill>
                  <a:srgbClr val="333399"/>
                </a:solidFill>
              </a:rPr>
              <a:t>i </a:t>
            </a:r>
            <a:r>
              <a:rPr lang="cs-CZ" sz="2800" b="1" dirty="0">
                <a:solidFill>
                  <a:srgbClr val="333399"/>
                </a:solidFill>
              </a:rPr>
              <a:t>výstupů</a:t>
            </a:r>
            <a:r>
              <a:rPr lang="cs-CZ" sz="2800" dirty="0">
                <a:solidFill>
                  <a:srgbClr val="333399"/>
                </a:solidFill>
              </a:rPr>
              <a:t> a dopadů zdravotní péče (spokojenost občanů a uspokojování zdravotnických potřeb). </a:t>
            </a:r>
          </a:p>
          <a:p>
            <a:pPr marL="0" indent="0">
              <a:buNone/>
            </a:pPr>
            <a:endParaRPr lang="cs-CZ" sz="2800" dirty="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659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1221" y="1296238"/>
            <a:ext cx="10515600" cy="394952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SROVNÁNÍ ZDRAVOTNÍ SITUACE V ČR 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A VE ŠVÉDSKU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5126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2306638" y="952501"/>
            <a:ext cx="7967662" cy="5349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101014" y="6334125"/>
            <a:ext cx="21732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kalendářní roky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3159125" y="1489076"/>
            <a:ext cx="1588" cy="446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 flipH="1">
            <a:off x="3017839" y="5956300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2559051" y="5792789"/>
            <a:ext cx="3905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65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>
            <a:off x="3087689" y="57324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H="1">
            <a:off x="3087689" y="55086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>
            <a:off x="3087689" y="5284789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3087689" y="50625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 flipH="1">
            <a:off x="3017839" y="4840288"/>
            <a:ext cx="141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2579688" y="4694239"/>
            <a:ext cx="392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3159126" y="4840289"/>
            <a:ext cx="7292975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 flipH="1">
            <a:off x="3087689" y="46148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 flipH="1">
            <a:off x="3087689" y="439261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>
            <a:off x="3087689" y="41687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 flipH="1">
            <a:off x="3087689" y="39465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H="1">
            <a:off x="3017839" y="3721100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1" name="Rectangle 19"/>
          <p:cNvSpPr>
            <a:spLocks noChangeArrowheads="1"/>
          </p:cNvSpPr>
          <p:nvPr/>
        </p:nvSpPr>
        <p:spPr bwMode="auto">
          <a:xfrm>
            <a:off x="2578101" y="3595688"/>
            <a:ext cx="3921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75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92" name="Line 20"/>
          <p:cNvSpPr>
            <a:spLocks noChangeShapeType="1"/>
          </p:cNvSpPr>
          <p:nvPr/>
        </p:nvSpPr>
        <p:spPr bwMode="auto">
          <a:xfrm>
            <a:off x="3159125" y="3721100"/>
            <a:ext cx="7226300" cy="793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3" name="Line 21"/>
          <p:cNvSpPr>
            <a:spLocks noChangeShapeType="1"/>
          </p:cNvSpPr>
          <p:nvPr/>
        </p:nvSpPr>
        <p:spPr bwMode="auto">
          <a:xfrm flipH="1">
            <a:off x="3087689" y="3498850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H="1">
            <a:off x="3087689" y="3275014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5" name="Line 23"/>
          <p:cNvSpPr>
            <a:spLocks noChangeShapeType="1"/>
          </p:cNvSpPr>
          <p:nvPr/>
        </p:nvSpPr>
        <p:spPr bwMode="auto">
          <a:xfrm flipH="1">
            <a:off x="3087689" y="3052764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3087689" y="2828925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 flipH="1">
            <a:off x="3017839" y="2605089"/>
            <a:ext cx="1412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2589213" y="2466975"/>
            <a:ext cx="392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3159126" y="2605088"/>
            <a:ext cx="7129463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 flipH="1">
            <a:off x="3087689" y="2382838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>
            <a:off x="3087689" y="21590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 flipH="1">
            <a:off x="3087689" y="1935163"/>
            <a:ext cx="714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 flipH="1">
            <a:off x="3087689" y="171132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 flipH="1">
            <a:off x="3017839" y="1489075"/>
            <a:ext cx="1412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2549526" y="1344614"/>
            <a:ext cx="392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85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3159125" y="1489075"/>
            <a:ext cx="65595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>
            <a:off x="3159126" y="5956300"/>
            <a:ext cx="6951663" cy="12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3159125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09" name="Rectangle 37"/>
          <p:cNvSpPr>
            <a:spLocks noChangeArrowheads="1"/>
          </p:cNvSpPr>
          <p:nvPr/>
        </p:nvSpPr>
        <p:spPr bwMode="auto">
          <a:xfrm>
            <a:off x="2865439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1970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10" name="Line 38"/>
          <p:cNvSpPr>
            <a:spLocks noChangeShapeType="1"/>
          </p:cNvSpPr>
          <p:nvPr/>
        </p:nvSpPr>
        <p:spPr bwMode="auto">
          <a:xfrm>
            <a:off x="332263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1" name="Line 39"/>
          <p:cNvSpPr>
            <a:spLocks noChangeShapeType="1"/>
          </p:cNvSpPr>
          <p:nvPr/>
        </p:nvSpPr>
        <p:spPr bwMode="auto">
          <a:xfrm>
            <a:off x="3487738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2" name="Line 40"/>
          <p:cNvSpPr>
            <a:spLocks noChangeShapeType="1"/>
          </p:cNvSpPr>
          <p:nvPr/>
        </p:nvSpPr>
        <p:spPr bwMode="auto">
          <a:xfrm>
            <a:off x="3651250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3" name="Line 41"/>
          <p:cNvSpPr>
            <a:spLocks noChangeShapeType="1"/>
          </p:cNvSpPr>
          <p:nvPr/>
        </p:nvSpPr>
        <p:spPr bwMode="auto">
          <a:xfrm>
            <a:off x="3813176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4" name="Line 42"/>
          <p:cNvSpPr>
            <a:spLocks noChangeShapeType="1"/>
          </p:cNvSpPr>
          <p:nvPr/>
        </p:nvSpPr>
        <p:spPr bwMode="auto">
          <a:xfrm>
            <a:off x="397668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>
            <a:off x="4141789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>
            <a:off x="4305300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4470400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8" name="Line 46"/>
          <p:cNvSpPr>
            <a:spLocks noChangeShapeType="1"/>
          </p:cNvSpPr>
          <p:nvPr/>
        </p:nvSpPr>
        <p:spPr bwMode="auto">
          <a:xfrm>
            <a:off x="463391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19" name="Line 47"/>
          <p:cNvSpPr>
            <a:spLocks noChangeShapeType="1"/>
          </p:cNvSpPr>
          <p:nvPr/>
        </p:nvSpPr>
        <p:spPr bwMode="auto">
          <a:xfrm>
            <a:off x="4797425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4640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21" name="Line 49"/>
          <p:cNvSpPr>
            <a:spLocks noChangeShapeType="1"/>
          </p:cNvSpPr>
          <p:nvPr/>
        </p:nvSpPr>
        <p:spPr bwMode="auto">
          <a:xfrm flipV="1">
            <a:off x="4797425" y="1489076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4959351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3" name="Line 51"/>
          <p:cNvSpPr>
            <a:spLocks noChangeShapeType="1"/>
          </p:cNvSpPr>
          <p:nvPr/>
        </p:nvSpPr>
        <p:spPr bwMode="auto">
          <a:xfrm>
            <a:off x="5122864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4" name="Line 52"/>
          <p:cNvSpPr>
            <a:spLocks noChangeShapeType="1"/>
          </p:cNvSpPr>
          <p:nvPr/>
        </p:nvSpPr>
        <p:spPr bwMode="auto">
          <a:xfrm>
            <a:off x="5287964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5" name="Line 53"/>
          <p:cNvSpPr>
            <a:spLocks noChangeShapeType="1"/>
          </p:cNvSpPr>
          <p:nvPr/>
        </p:nvSpPr>
        <p:spPr bwMode="auto">
          <a:xfrm>
            <a:off x="5451475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6" name="Line 54"/>
          <p:cNvSpPr>
            <a:spLocks noChangeShapeType="1"/>
          </p:cNvSpPr>
          <p:nvPr/>
        </p:nvSpPr>
        <p:spPr bwMode="auto">
          <a:xfrm>
            <a:off x="561498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7" name="Line 55"/>
          <p:cNvSpPr>
            <a:spLocks noChangeShapeType="1"/>
          </p:cNvSpPr>
          <p:nvPr/>
        </p:nvSpPr>
        <p:spPr bwMode="auto">
          <a:xfrm>
            <a:off x="5780088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8" name="Line 56"/>
          <p:cNvSpPr>
            <a:spLocks noChangeShapeType="1"/>
          </p:cNvSpPr>
          <p:nvPr/>
        </p:nvSpPr>
        <p:spPr bwMode="auto">
          <a:xfrm>
            <a:off x="5943600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29" name="Line 57"/>
          <p:cNvSpPr>
            <a:spLocks noChangeShapeType="1"/>
          </p:cNvSpPr>
          <p:nvPr/>
        </p:nvSpPr>
        <p:spPr bwMode="auto">
          <a:xfrm>
            <a:off x="6105526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0" name="Line 58"/>
          <p:cNvSpPr>
            <a:spLocks noChangeShapeType="1"/>
          </p:cNvSpPr>
          <p:nvPr/>
        </p:nvSpPr>
        <p:spPr bwMode="auto">
          <a:xfrm>
            <a:off x="6269039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1" name="Line 59"/>
          <p:cNvSpPr>
            <a:spLocks noChangeShapeType="1"/>
          </p:cNvSpPr>
          <p:nvPr/>
        </p:nvSpPr>
        <p:spPr bwMode="auto">
          <a:xfrm>
            <a:off x="6432550" y="5956300"/>
            <a:ext cx="1588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6116638" y="6045200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1990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33" name="Line 61"/>
          <p:cNvSpPr>
            <a:spLocks noChangeShapeType="1"/>
          </p:cNvSpPr>
          <p:nvPr/>
        </p:nvSpPr>
        <p:spPr bwMode="auto">
          <a:xfrm flipV="1">
            <a:off x="6432550" y="1489076"/>
            <a:ext cx="1588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4" name="Line 62"/>
          <p:cNvSpPr>
            <a:spLocks noChangeShapeType="1"/>
          </p:cNvSpPr>
          <p:nvPr/>
        </p:nvSpPr>
        <p:spPr bwMode="auto">
          <a:xfrm>
            <a:off x="6597650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5" name="Line 63"/>
          <p:cNvSpPr>
            <a:spLocks noChangeShapeType="1"/>
          </p:cNvSpPr>
          <p:nvPr/>
        </p:nvSpPr>
        <p:spPr bwMode="auto">
          <a:xfrm>
            <a:off x="6761164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692626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7" name="Line 65"/>
          <p:cNvSpPr>
            <a:spLocks noChangeShapeType="1"/>
          </p:cNvSpPr>
          <p:nvPr/>
        </p:nvSpPr>
        <p:spPr bwMode="auto">
          <a:xfrm>
            <a:off x="7089775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>
            <a:off x="7254875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>
            <a:off x="7415214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758031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>
            <a:off x="7743826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7907339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>
            <a:off x="80724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7791450" y="60737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8072438" y="1489076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8235950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839946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8564563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8724901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0" name="Line 78"/>
          <p:cNvSpPr>
            <a:spLocks noChangeShapeType="1"/>
          </p:cNvSpPr>
          <p:nvPr/>
        </p:nvSpPr>
        <p:spPr bwMode="auto">
          <a:xfrm>
            <a:off x="8890001" y="5956301"/>
            <a:ext cx="3175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1" name="Line 79"/>
          <p:cNvSpPr>
            <a:spLocks noChangeShapeType="1"/>
          </p:cNvSpPr>
          <p:nvPr/>
        </p:nvSpPr>
        <p:spPr bwMode="auto">
          <a:xfrm>
            <a:off x="9053514" y="5956301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2" name="Line 80"/>
          <p:cNvSpPr>
            <a:spLocks noChangeShapeType="1"/>
          </p:cNvSpPr>
          <p:nvPr/>
        </p:nvSpPr>
        <p:spPr bwMode="auto">
          <a:xfrm>
            <a:off x="9217025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3" name="Line 81"/>
          <p:cNvSpPr>
            <a:spLocks noChangeShapeType="1"/>
          </p:cNvSpPr>
          <p:nvPr/>
        </p:nvSpPr>
        <p:spPr bwMode="auto">
          <a:xfrm>
            <a:off x="9382125" y="5956301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4" name="Line 82"/>
          <p:cNvSpPr>
            <a:spLocks noChangeShapeType="1"/>
          </p:cNvSpPr>
          <p:nvPr/>
        </p:nvSpPr>
        <p:spPr bwMode="auto">
          <a:xfrm>
            <a:off x="9545638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5" name="Line 83"/>
          <p:cNvSpPr>
            <a:spLocks noChangeShapeType="1"/>
          </p:cNvSpPr>
          <p:nvPr/>
        </p:nvSpPr>
        <p:spPr bwMode="auto">
          <a:xfrm>
            <a:off x="9710738" y="5956300"/>
            <a:ext cx="0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6" name="Rectangle 84"/>
          <p:cNvSpPr>
            <a:spLocks noChangeArrowheads="1"/>
          </p:cNvSpPr>
          <p:nvPr/>
        </p:nvSpPr>
        <p:spPr bwMode="auto">
          <a:xfrm>
            <a:off x="9282114" y="6076950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557" name="Line 85"/>
          <p:cNvSpPr>
            <a:spLocks noChangeShapeType="1"/>
          </p:cNvSpPr>
          <p:nvPr/>
        </p:nvSpPr>
        <p:spPr bwMode="auto">
          <a:xfrm flipV="1">
            <a:off x="9710738" y="1489076"/>
            <a:ext cx="0" cy="446722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8" name="Line 86"/>
          <p:cNvSpPr>
            <a:spLocks noChangeShapeType="1"/>
          </p:cNvSpPr>
          <p:nvPr/>
        </p:nvSpPr>
        <p:spPr bwMode="auto">
          <a:xfrm>
            <a:off x="3159126" y="3760789"/>
            <a:ext cx="163513" cy="158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59" name="Line 87"/>
          <p:cNvSpPr>
            <a:spLocks noChangeShapeType="1"/>
          </p:cNvSpPr>
          <p:nvPr/>
        </p:nvSpPr>
        <p:spPr bwMode="auto">
          <a:xfrm flipV="1">
            <a:off x="3322638" y="3759201"/>
            <a:ext cx="165100" cy="1746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0" name="Line 88"/>
          <p:cNvSpPr>
            <a:spLocks noChangeShapeType="1"/>
          </p:cNvSpPr>
          <p:nvPr/>
        </p:nvSpPr>
        <p:spPr bwMode="auto">
          <a:xfrm flipV="1">
            <a:off x="3487738" y="3725864"/>
            <a:ext cx="163512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 flipV="1">
            <a:off x="3651251" y="3697289"/>
            <a:ext cx="161925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>
            <a:off x="3813176" y="3697288"/>
            <a:ext cx="163513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>
            <a:off x="3976688" y="3703639"/>
            <a:ext cx="165100" cy="15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4" name="Line 92"/>
          <p:cNvSpPr>
            <a:spLocks noChangeShapeType="1"/>
          </p:cNvSpPr>
          <p:nvPr/>
        </p:nvSpPr>
        <p:spPr bwMode="auto">
          <a:xfrm flipV="1">
            <a:off x="4141788" y="3603625"/>
            <a:ext cx="163512" cy="10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5" name="Line 93"/>
          <p:cNvSpPr>
            <a:spLocks noChangeShapeType="1"/>
          </p:cNvSpPr>
          <p:nvPr/>
        </p:nvSpPr>
        <p:spPr bwMode="auto">
          <a:xfrm flipV="1">
            <a:off x="4305300" y="3582989"/>
            <a:ext cx="165100" cy="206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6" name="Line 94"/>
          <p:cNvSpPr>
            <a:spLocks noChangeShapeType="1"/>
          </p:cNvSpPr>
          <p:nvPr/>
        </p:nvSpPr>
        <p:spPr bwMode="auto">
          <a:xfrm flipV="1">
            <a:off x="4470401" y="3575050"/>
            <a:ext cx="163513" cy="79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7" name="Line 95"/>
          <p:cNvSpPr>
            <a:spLocks noChangeShapeType="1"/>
          </p:cNvSpPr>
          <p:nvPr/>
        </p:nvSpPr>
        <p:spPr bwMode="auto">
          <a:xfrm flipV="1">
            <a:off x="4633913" y="3529014"/>
            <a:ext cx="163512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8" name="Line 96"/>
          <p:cNvSpPr>
            <a:spLocks noChangeShapeType="1"/>
          </p:cNvSpPr>
          <p:nvPr/>
        </p:nvSpPr>
        <p:spPr bwMode="auto">
          <a:xfrm flipV="1">
            <a:off x="4797426" y="3462339"/>
            <a:ext cx="161925" cy="666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69" name="Line 97"/>
          <p:cNvSpPr>
            <a:spLocks noChangeShapeType="1"/>
          </p:cNvSpPr>
          <p:nvPr/>
        </p:nvSpPr>
        <p:spPr bwMode="auto">
          <a:xfrm flipV="1">
            <a:off x="4959351" y="3384550"/>
            <a:ext cx="163513" cy="777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0" name="Line 98"/>
          <p:cNvSpPr>
            <a:spLocks noChangeShapeType="1"/>
          </p:cNvSpPr>
          <p:nvPr/>
        </p:nvSpPr>
        <p:spPr bwMode="auto">
          <a:xfrm flipV="1">
            <a:off x="5122863" y="3336926"/>
            <a:ext cx="165100" cy="476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1" name="Line 99"/>
          <p:cNvSpPr>
            <a:spLocks noChangeShapeType="1"/>
          </p:cNvSpPr>
          <p:nvPr/>
        </p:nvSpPr>
        <p:spPr bwMode="auto">
          <a:xfrm flipV="1">
            <a:off x="5287963" y="3271839"/>
            <a:ext cx="163512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2" name="Line 100"/>
          <p:cNvSpPr>
            <a:spLocks noChangeShapeType="1"/>
          </p:cNvSpPr>
          <p:nvPr/>
        </p:nvSpPr>
        <p:spPr bwMode="auto">
          <a:xfrm>
            <a:off x="5451476" y="3271839"/>
            <a:ext cx="163513" cy="396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3" name="Line 101"/>
          <p:cNvSpPr>
            <a:spLocks noChangeShapeType="1"/>
          </p:cNvSpPr>
          <p:nvPr/>
        </p:nvSpPr>
        <p:spPr bwMode="auto">
          <a:xfrm flipV="1">
            <a:off x="5614988" y="3246439"/>
            <a:ext cx="165100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4" name="Line 102"/>
          <p:cNvSpPr>
            <a:spLocks noChangeShapeType="1"/>
          </p:cNvSpPr>
          <p:nvPr/>
        </p:nvSpPr>
        <p:spPr bwMode="auto">
          <a:xfrm flipV="1">
            <a:off x="5780088" y="3211514"/>
            <a:ext cx="163512" cy="349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5" name="Line 103"/>
          <p:cNvSpPr>
            <a:spLocks noChangeShapeType="1"/>
          </p:cNvSpPr>
          <p:nvPr/>
        </p:nvSpPr>
        <p:spPr bwMode="auto">
          <a:xfrm>
            <a:off x="5943601" y="3211514"/>
            <a:ext cx="161925" cy="333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6" name="Line 104"/>
          <p:cNvSpPr>
            <a:spLocks noChangeShapeType="1"/>
          </p:cNvSpPr>
          <p:nvPr/>
        </p:nvSpPr>
        <p:spPr bwMode="auto">
          <a:xfrm flipV="1">
            <a:off x="6105526" y="3086100"/>
            <a:ext cx="163513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7" name="Line 105"/>
          <p:cNvSpPr>
            <a:spLocks noChangeShapeType="1"/>
          </p:cNvSpPr>
          <p:nvPr/>
        </p:nvSpPr>
        <p:spPr bwMode="auto">
          <a:xfrm>
            <a:off x="6269038" y="3086100"/>
            <a:ext cx="163512" cy="190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8" name="Line 106"/>
          <p:cNvSpPr>
            <a:spLocks noChangeShapeType="1"/>
          </p:cNvSpPr>
          <p:nvPr/>
        </p:nvSpPr>
        <p:spPr bwMode="auto">
          <a:xfrm flipV="1">
            <a:off x="6432550" y="3063876"/>
            <a:ext cx="165100" cy="412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79" name="Line 107"/>
          <p:cNvSpPr>
            <a:spLocks noChangeShapeType="1"/>
          </p:cNvSpPr>
          <p:nvPr/>
        </p:nvSpPr>
        <p:spPr bwMode="auto">
          <a:xfrm flipV="1">
            <a:off x="6597651" y="2979739"/>
            <a:ext cx="163513" cy="841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0" name="Line 108"/>
          <p:cNvSpPr>
            <a:spLocks noChangeShapeType="1"/>
          </p:cNvSpPr>
          <p:nvPr/>
        </p:nvSpPr>
        <p:spPr bwMode="auto">
          <a:xfrm>
            <a:off x="6761163" y="2979738"/>
            <a:ext cx="1651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1" name="Line 109"/>
          <p:cNvSpPr>
            <a:spLocks noChangeShapeType="1"/>
          </p:cNvSpPr>
          <p:nvPr/>
        </p:nvSpPr>
        <p:spPr bwMode="auto">
          <a:xfrm flipV="1">
            <a:off x="6926263" y="2820988"/>
            <a:ext cx="163512" cy="1587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2" name="Line 110"/>
          <p:cNvSpPr>
            <a:spLocks noChangeShapeType="1"/>
          </p:cNvSpPr>
          <p:nvPr/>
        </p:nvSpPr>
        <p:spPr bwMode="auto">
          <a:xfrm flipV="1">
            <a:off x="7089775" y="2814638"/>
            <a:ext cx="165100" cy="635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3" name="Line 111"/>
          <p:cNvSpPr>
            <a:spLocks noChangeShapeType="1"/>
          </p:cNvSpPr>
          <p:nvPr/>
        </p:nvSpPr>
        <p:spPr bwMode="auto">
          <a:xfrm flipV="1">
            <a:off x="7254875" y="2765426"/>
            <a:ext cx="160338" cy="49213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4" name="Line 112"/>
          <p:cNvSpPr>
            <a:spLocks noChangeShapeType="1"/>
          </p:cNvSpPr>
          <p:nvPr/>
        </p:nvSpPr>
        <p:spPr bwMode="auto">
          <a:xfrm flipV="1">
            <a:off x="7415213" y="2719389"/>
            <a:ext cx="165100" cy="460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5" name="Line 113"/>
          <p:cNvSpPr>
            <a:spLocks noChangeShapeType="1"/>
          </p:cNvSpPr>
          <p:nvPr/>
        </p:nvSpPr>
        <p:spPr bwMode="auto">
          <a:xfrm flipV="1">
            <a:off x="7580313" y="2697164"/>
            <a:ext cx="163512" cy="222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6" name="Line 114"/>
          <p:cNvSpPr>
            <a:spLocks noChangeShapeType="1"/>
          </p:cNvSpPr>
          <p:nvPr/>
        </p:nvSpPr>
        <p:spPr bwMode="auto">
          <a:xfrm flipV="1">
            <a:off x="7743826" y="2687639"/>
            <a:ext cx="163513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7" name="Line 115"/>
          <p:cNvSpPr>
            <a:spLocks noChangeShapeType="1"/>
          </p:cNvSpPr>
          <p:nvPr/>
        </p:nvSpPr>
        <p:spPr bwMode="auto">
          <a:xfrm flipV="1">
            <a:off x="7907338" y="26241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8" name="Line 116"/>
          <p:cNvSpPr>
            <a:spLocks noChangeShapeType="1"/>
          </p:cNvSpPr>
          <p:nvPr/>
        </p:nvSpPr>
        <p:spPr bwMode="auto">
          <a:xfrm flipV="1">
            <a:off x="8072438" y="2603500"/>
            <a:ext cx="163512" cy="2063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89" name="Line 117"/>
          <p:cNvSpPr>
            <a:spLocks noChangeShapeType="1"/>
          </p:cNvSpPr>
          <p:nvPr/>
        </p:nvSpPr>
        <p:spPr bwMode="auto">
          <a:xfrm flipV="1">
            <a:off x="8235951" y="2586038"/>
            <a:ext cx="163513" cy="1746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0" name="Line 118"/>
          <p:cNvSpPr>
            <a:spLocks noChangeShapeType="1"/>
          </p:cNvSpPr>
          <p:nvPr/>
        </p:nvSpPr>
        <p:spPr bwMode="auto">
          <a:xfrm flipV="1">
            <a:off x="8399463" y="2522538"/>
            <a:ext cx="165100" cy="635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1" name="Line 119"/>
          <p:cNvSpPr>
            <a:spLocks noChangeShapeType="1"/>
          </p:cNvSpPr>
          <p:nvPr/>
        </p:nvSpPr>
        <p:spPr bwMode="auto">
          <a:xfrm flipV="1">
            <a:off x="8564564" y="2482850"/>
            <a:ext cx="160337" cy="39688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2" name="Line 120"/>
          <p:cNvSpPr>
            <a:spLocks noChangeShapeType="1"/>
          </p:cNvSpPr>
          <p:nvPr/>
        </p:nvSpPr>
        <p:spPr bwMode="auto">
          <a:xfrm flipV="1">
            <a:off x="8724900" y="2424114"/>
            <a:ext cx="165100" cy="5873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3" name="Line 121"/>
          <p:cNvSpPr>
            <a:spLocks noChangeShapeType="1"/>
          </p:cNvSpPr>
          <p:nvPr/>
        </p:nvSpPr>
        <p:spPr bwMode="auto">
          <a:xfrm flipV="1">
            <a:off x="8890001" y="2370139"/>
            <a:ext cx="163513" cy="539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4" name="Line 122"/>
          <p:cNvSpPr>
            <a:spLocks noChangeShapeType="1"/>
          </p:cNvSpPr>
          <p:nvPr/>
        </p:nvSpPr>
        <p:spPr bwMode="auto">
          <a:xfrm flipV="1">
            <a:off x="9053513" y="2341564"/>
            <a:ext cx="163512" cy="2857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5" name="Line 123"/>
          <p:cNvSpPr>
            <a:spLocks noChangeShapeType="1"/>
          </p:cNvSpPr>
          <p:nvPr/>
        </p:nvSpPr>
        <p:spPr bwMode="auto">
          <a:xfrm flipV="1">
            <a:off x="9217025" y="2303463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6" name="Line 124"/>
          <p:cNvSpPr>
            <a:spLocks noChangeShapeType="1"/>
          </p:cNvSpPr>
          <p:nvPr/>
        </p:nvSpPr>
        <p:spPr bwMode="auto">
          <a:xfrm flipV="1">
            <a:off x="3322638" y="4759325"/>
            <a:ext cx="165100" cy="1539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7" name="Line 125"/>
          <p:cNvSpPr>
            <a:spLocks noChangeShapeType="1"/>
          </p:cNvSpPr>
          <p:nvPr/>
        </p:nvSpPr>
        <p:spPr bwMode="auto">
          <a:xfrm>
            <a:off x="3487738" y="4759325"/>
            <a:ext cx="163512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8" name="Line 126"/>
          <p:cNvSpPr>
            <a:spLocks noChangeShapeType="1"/>
          </p:cNvSpPr>
          <p:nvPr/>
        </p:nvSpPr>
        <p:spPr bwMode="auto">
          <a:xfrm flipV="1">
            <a:off x="3651251" y="4824413"/>
            <a:ext cx="161925" cy="174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599" name="Line 127"/>
          <p:cNvSpPr>
            <a:spLocks noChangeShapeType="1"/>
          </p:cNvSpPr>
          <p:nvPr/>
        </p:nvSpPr>
        <p:spPr bwMode="auto">
          <a:xfrm flipV="1">
            <a:off x="3813176" y="4752975"/>
            <a:ext cx="163513" cy="714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0" name="Line 128"/>
          <p:cNvSpPr>
            <a:spLocks noChangeShapeType="1"/>
          </p:cNvSpPr>
          <p:nvPr/>
        </p:nvSpPr>
        <p:spPr bwMode="auto">
          <a:xfrm flipV="1">
            <a:off x="3976688" y="4724401"/>
            <a:ext cx="165100" cy="285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1" name="Line 129"/>
          <p:cNvSpPr>
            <a:spLocks noChangeShapeType="1"/>
          </p:cNvSpPr>
          <p:nvPr/>
        </p:nvSpPr>
        <p:spPr bwMode="auto">
          <a:xfrm flipV="1">
            <a:off x="4141788" y="4716464"/>
            <a:ext cx="163512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2" name="Line 130"/>
          <p:cNvSpPr>
            <a:spLocks noChangeShapeType="1"/>
          </p:cNvSpPr>
          <p:nvPr/>
        </p:nvSpPr>
        <p:spPr bwMode="auto">
          <a:xfrm flipV="1">
            <a:off x="4305300" y="4695825"/>
            <a:ext cx="165100" cy="206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3" name="Line 131"/>
          <p:cNvSpPr>
            <a:spLocks noChangeShapeType="1"/>
          </p:cNvSpPr>
          <p:nvPr/>
        </p:nvSpPr>
        <p:spPr bwMode="auto">
          <a:xfrm flipV="1">
            <a:off x="4470401" y="4675189"/>
            <a:ext cx="163513" cy="206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4" name="Line 132"/>
          <p:cNvSpPr>
            <a:spLocks noChangeShapeType="1"/>
          </p:cNvSpPr>
          <p:nvPr/>
        </p:nvSpPr>
        <p:spPr bwMode="auto">
          <a:xfrm>
            <a:off x="4633913" y="4675189"/>
            <a:ext cx="163512" cy="984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5" name="Line 133"/>
          <p:cNvSpPr>
            <a:spLocks noChangeShapeType="1"/>
          </p:cNvSpPr>
          <p:nvPr/>
        </p:nvSpPr>
        <p:spPr bwMode="auto">
          <a:xfrm flipV="1">
            <a:off x="4797426" y="4694239"/>
            <a:ext cx="161925" cy="793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6" name="Line 134"/>
          <p:cNvSpPr>
            <a:spLocks noChangeShapeType="1"/>
          </p:cNvSpPr>
          <p:nvPr/>
        </p:nvSpPr>
        <p:spPr bwMode="auto">
          <a:xfrm flipV="1">
            <a:off x="4959351" y="4672014"/>
            <a:ext cx="163513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7" name="Line 135"/>
          <p:cNvSpPr>
            <a:spLocks noChangeShapeType="1"/>
          </p:cNvSpPr>
          <p:nvPr/>
        </p:nvSpPr>
        <p:spPr bwMode="auto">
          <a:xfrm>
            <a:off x="5122863" y="4672013"/>
            <a:ext cx="165100" cy="444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8" name="Line 136"/>
          <p:cNvSpPr>
            <a:spLocks noChangeShapeType="1"/>
          </p:cNvSpPr>
          <p:nvPr/>
        </p:nvSpPr>
        <p:spPr bwMode="auto">
          <a:xfrm flipV="1">
            <a:off x="5287963" y="4692651"/>
            <a:ext cx="163512" cy="238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09" name="Line 137"/>
          <p:cNvSpPr>
            <a:spLocks noChangeShapeType="1"/>
          </p:cNvSpPr>
          <p:nvPr/>
        </p:nvSpPr>
        <p:spPr bwMode="auto">
          <a:xfrm flipV="1">
            <a:off x="5451476" y="4586288"/>
            <a:ext cx="328613" cy="1063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0" name="Line 138"/>
          <p:cNvSpPr>
            <a:spLocks noChangeShapeType="1"/>
          </p:cNvSpPr>
          <p:nvPr/>
        </p:nvSpPr>
        <p:spPr bwMode="auto">
          <a:xfrm flipV="1">
            <a:off x="5780088" y="4483100"/>
            <a:ext cx="163512" cy="10318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1" name="Line 139"/>
          <p:cNvSpPr>
            <a:spLocks noChangeShapeType="1"/>
          </p:cNvSpPr>
          <p:nvPr/>
        </p:nvSpPr>
        <p:spPr bwMode="auto">
          <a:xfrm flipV="1">
            <a:off x="5943601" y="4441826"/>
            <a:ext cx="161925" cy="412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2" name="Line 140"/>
          <p:cNvSpPr>
            <a:spLocks noChangeShapeType="1"/>
          </p:cNvSpPr>
          <p:nvPr/>
        </p:nvSpPr>
        <p:spPr bwMode="auto">
          <a:xfrm flipV="1">
            <a:off x="6105526" y="4433889"/>
            <a:ext cx="163513" cy="79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3" name="Line 141"/>
          <p:cNvSpPr>
            <a:spLocks noChangeShapeType="1"/>
          </p:cNvSpPr>
          <p:nvPr/>
        </p:nvSpPr>
        <p:spPr bwMode="auto">
          <a:xfrm>
            <a:off x="6269038" y="4433888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4" name="Line 142"/>
          <p:cNvSpPr>
            <a:spLocks noChangeShapeType="1"/>
          </p:cNvSpPr>
          <p:nvPr/>
        </p:nvSpPr>
        <p:spPr bwMode="auto">
          <a:xfrm flipV="1">
            <a:off x="6432550" y="4378326"/>
            <a:ext cx="165100" cy="1190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5" name="Line 143"/>
          <p:cNvSpPr>
            <a:spLocks noChangeShapeType="1"/>
          </p:cNvSpPr>
          <p:nvPr/>
        </p:nvSpPr>
        <p:spPr bwMode="auto">
          <a:xfrm flipV="1">
            <a:off x="6597651" y="4295775"/>
            <a:ext cx="163513" cy="825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6" name="Line 144"/>
          <p:cNvSpPr>
            <a:spLocks noChangeShapeType="1"/>
          </p:cNvSpPr>
          <p:nvPr/>
        </p:nvSpPr>
        <p:spPr bwMode="auto">
          <a:xfrm flipV="1">
            <a:off x="6761163" y="4179889"/>
            <a:ext cx="165100" cy="11588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7" name="Line 145"/>
          <p:cNvSpPr>
            <a:spLocks noChangeShapeType="1"/>
          </p:cNvSpPr>
          <p:nvPr/>
        </p:nvSpPr>
        <p:spPr bwMode="auto">
          <a:xfrm flipV="1">
            <a:off x="6926263" y="4132264"/>
            <a:ext cx="163512" cy="476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8" name="Line 146"/>
          <p:cNvSpPr>
            <a:spLocks noChangeShapeType="1"/>
          </p:cNvSpPr>
          <p:nvPr/>
        </p:nvSpPr>
        <p:spPr bwMode="auto">
          <a:xfrm flipV="1">
            <a:off x="7089775" y="4098925"/>
            <a:ext cx="165100" cy="333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19" name="Line 147"/>
          <p:cNvSpPr>
            <a:spLocks noChangeShapeType="1"/>
          </p:cNvSpPr>
          <p:nvPr/>
        </p:nvSpPr>
        <p:spPr bwMode="auto">
          <a:xfrm flipV="1">
            <a:off x="7254875" y="3938589"/>
            <a:ext cx="160338" cy="1603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0" name="Line 148"/>
          <p:cNvSpPr>
            <a:spLocks noChangeShapeType="1"/>
          </p:cNvSpPr>
          <p:nvPr/>
        </p:nvSpPr>
        <p:spPr bwMode="auto">
          <a:xfrm flipV="1">
            <a:off x="7415213" y="3916364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1" name="Line 149"/>
          <p:cNvSpPr>
            <a:spLocks noChangeShapeType="1"/>
          </p:cNvSpPr>
          <p:nvPr/>
        </p:nvSpPr>
        <p:spPr bwMode="auto">
          <a:xfrm flipV="1">
            <a:off x="7580313" y="3778251"/>
            <a:ext cx="163512" cy="13811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2" name="Line 150"/>
          <p:cNvSpPr>
            <a:spLocks noChangeShapeType="1"/>
          </p:cNvSpPr>
          <p:nvPr/>
        </p:nvSpPr>
        <p:spPr bwMode="auto">
          <a:xfrm flipV="1">
            <a:off x="7743826" y="3735388"/>
            <a:ext cx="163513" cy="4286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3" name="Line 151"/>
          <p:cNvSpPr>
            <a:spLocks noChangeShapeType="1"/>
          </p:cNvSpPr>
          <p:nvPr/>
        </p:nvSpPr>
        <p:spPr bwMode="auto">
          <a:xfrm flipV="1">
            <a:off x="7907338" y="3676650"/>
            <a:ext cx="165100" cy="58738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4" name="Line 152"/>
          <p:cNvSpPr>
            <a:spLocks noChangeShapeType="1"/>
          </p:cNvSpPr>
          <p:nvPr/>
        </p:nvSpPr>
        <p:spPr bwMode="auto">
          <a:xfrm flipV="1">
            <a:off x="8072438" y="3627438"/>
            <a:ext cx="163512" cy="49212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5" name="Line 153"/>
          <p:cNvSpPr>
            <a:spLocks noChangeShapeType="1"/>
          </p:cNvSpPr>
          <p:nvPr/>
        </p:nvSpPr>
        <p:spPr bwMode="auto">
          <a:xfrm flipV="1">
            <a:off x="8235951" y="3609976"/>
            <a:ext cx="163513" cy="174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6" name="Line 154"/>
          <p:cNvSpPr>
            <a:spLocks noChangeShapeType="1"/>
          </p:cNvSpPr>
          <p:nvPr/>
        </p:nvSpPr>
        <p:spPr bwMode="auto">
          <a:xfrm>
            <a:off x="8399463" y="3609976"/>
            <a:ext cx="165100" cy="222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7" name="Line 155"/>
          <p:cNvSpPr>
            <a:spLocks noChangeShapeType="1"/>
          </p:cNvSpPr>
          <p:nvPr/>
        </p:nvSpPr>
        <p:spPr bwMode="auto">
          <a:xfrm flipV="1">
            <a:off x="8564564" y="3508376"/>
            <a:ext cx="160337" cy="1238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8" name="Line 156"/>
          <p:cNvSpPr>
            <a:spLocks noChangeShapeType="1"/>
          </p:cNvSpPr>
          <p:nvPr/>
        </p:nvSpPr>
        <p:spPr bwMode="auto">
          <a:xfrm flipV="1">
            <a:off x="8724900" y="3457575"/>
            <a:ext cx="165100" cy="508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29" name="Line 157"/>
          <p:cNvSpPr>
            <a:spLocks noChangeShapeType="1"/>
          </p:cNvSpPr>
          <p:nvPr/>
        </p:nvSpPr>
        <p:spPr bwMode="auto">
          <a:xfrm flipV="1">
            <a:off x="8890001" y="3317875"/>
            <a:ext cx="163513" cy="139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30" name="Line 158"/>
          <p:cNvSpPr>
            <a:spLocks noChangeShapeType="1"/>
          </p:cNvSpPr>
          <p:nvPr/>
        </p:nvSpPr>
        <p:spPr bwMode="auto">
          <a:xfrm flipV="1">
            <a:off x="9053513" y="3254375"/>
            <a:ext cx="163512" cy="635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31" name="Line 159"/>
          <p:cNvSpPr>
            <a:spLocks noChangeShapeType="1"/>
          </p:cNvSpPr>
          <p:nvPr/>
        </p:nvSpPr>
        <p:spPr bwMode="auto">
          <a:xfrm flipV="1">
            <a:off x="9217025" y="3184525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32" name="Text Box 160"/>
          <p:cNvSpPr txBox="1">
            <a:spLocks noChangeArrowheads="1"/>
          </p:cNvSpPr>
          <p:nvPr/>
        </p:nvSpPr>
        <p:spPr bwMode="auto">
          <a:xfrm>
            <a:off x="5284789" y="2208213"/>
            <a:ext cx="272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ŠVÉDSKO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33" name="Text Box 161"/>
          <p:cNvSpPr txBox="1">
            <a:spLocks noChangeArrowheads="1"/>
          </p:cNvSpPr>
          <p:nvPr/>
        </p:nvSpPr>
        <p:spPr bwMode="auto">
          <a:xfrm>
            <a:off x="6659564" y="4403726"/>
            <a:ext cx="3259137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ČESKÁ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REPUBLIKA</a:t>
            </a: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34" name="Text Box 162"/>
          <p:cNvSpPr txBox="1">
            <a:spLocks noChangeArrowheads="1"/>
          </p:cNvSpPr>
          <p:nvPr/>
        </p:nvSpPr>
        <p:spPr bwMode="auto">
          <a:xfrm>
            <a:off x="2439989" y="979489"/>
            <a:ext cx="257968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věk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35" name="Rectangle 163"/>
          <p:cNvSpPr>
            <a:spLocks noChangeArrowheads="1"/>
          </p:cNvSpPr>
          <p:nvPr/>
        </p:nvSpPr>
        <p:spPr bwMode="auto">
          <a:xfrm>
            <a:off x="3184526" y="436563"/>
            <a:ext cx="6892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NADĚJE DOŽITÍ PŘI NAROZENÍ (MUŽI+ŽENY)</a:t>
            </a: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36" name="Rectangle 84"/>
          <p:cNvSpPr>
            <a:spLocks noChangeArrowheads="1"/>
          </p:cNvSpPr>
          <p:nvPr/>
        </p:nvSpPr>
        <p:spPr bwMode="auto">
          <a:xfrm>
            <a:off x="9945689" y="60737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2012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37" name="Line 64"/>
          <p:cNvSpPr>
            <a:spLocks noChangeShapeType="1"/>
          </p:cNvSpPr>
          <p:nvPr/>
        </p:nvSpPr>
        <p:spPr bwMode="auto">
          <a:xfrm>
            <a:off x="9845675" y="5956301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38" name="Line 64"/>
          <p:cNvSpPr>
            <a:spLocks noChangeShapeType="1"/>
          </p:cNvSpPr>
          <p:nvPr/>
        </p:nvSpPr>
        <p:spPr bwMode="auto">
          <a:xfrm>
            <a:off x="9998075" y="5959476"/>
            <a:ext cx="0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39" name="Line 159"/>
          <p:cNvSpPr>
            <a:spLocks noChangeShapeType="1"/>
          </p:cNvSpPr>
          <p:nvPr/>
        </p:nvSpPr>
        <p:spPr bwMode="auto">
          <a:xfrm flipV="1">
            <a:off x="9382125" y="3113088"/>
            <a:ext cx="165100" cy="6985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0" name="Line 159"/>
          <p:cNvSpPr>
            <a:spLocks noChangeShapeType="1"/>
          </p:cNvSpPr>
          <p:nvPr/>
        </p:nvSpPr>
        <p:spPr bwMode="auto">
          <a:xfrm flipV="1">
            <a:off x="9536113" y="3036889"/>
            <a:ext cx="182562" cy="71437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1" name="Line 159"/>
          <p:cNvSpPr>
            <a:spLocks noChangeShapeType="1"/>
          </p:cNvSpPr>
          <p:nvPr/>
        </p:nvSpPr>
        <p:spPr bwMode="auto">
          <a:xfrm flipV="1">
            <a:off x="9725026" y="2978151"/>
            <a:ext cx="193675" cy="5397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2" name="Line 159"/>
          <p:cNvSpPr>
            <a:spLocks noChangeShapeType="1"/>
          </p:cNvSpPr>
          <p:nvPr/>
        </p:nvSpPr>
        <p:spPr bwMode="auto">
          <a:xfrm flipV="1">
            <a:off x="9896475" y="2960689"/>
            <a:ext cx="127000" cy="3492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3" name="Line 123"/>
          <p:cNvSpPr>
            <a:spLocks noChangeShapeType="1"/>
          </p:cNvSpPr>
          <p:nvPr/>
        </p:nvSpPr>
        <p:spPr bwMode="auto">
          <a:xfrm flipV="1">
            <a:off x="9375775" y="2268538"/>
            <a:ext cx="165100" cy="381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4" name="Line 123"/>
          <p:cNvSpPr>
            <a:spLocks noChangeShapeType="1"/>
          </p:cNvSpPr>
          <p:nvPr/>
        </p:nvSpPr>
        <p:spPr bwMode="auto">
          <a:xfrm flipV="1">
            <a:off x="9526588" y="2255838"/>
            <a:ext cx="184150" cy="11112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5" name="Line 123"/>
          <p:cNvSpPr>
            <a:spLocks noChangeShapeType="1"/>
          </p:cNvSpPr>
          <p:nvPr/>
        </p:nvSpPr>
        <p:spPr bwMode="auto">
          <a:xfrm flipV="1">
            <a:off x="9705976" y="2189164"/>
            <a:ext cx="212725" cy="65087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6" name="Line 123"/>
          <p:cNvSpPr>
            <a:spLocks noChangeShapeType="1"/>
          </p:cNvSpPr>
          <p:nvPr/>
        </p:nvSpPr>
        <p:spPr bwMode="auto">
          <a:xfrm>
            <a:off x="9918700" y="2176464"/>
            <a:ext cx="158750" cy="9525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647" name="AutoShape 164"/>
          <p:cNvSpPr>
            <a:spLocks noChangeArrowheads="1"/>
          </p:cNvSpPr>
          <p:nvPr/>
        </p:nvSpPr>
        <p:spPr bwMode="auto">
          <a:xfrm>
            <a:off x="4143376" y="3600450"/>
            <a:ext cx="3705225" cy="247650"/>
          </a:xfrm>
          <a:prstGeom prst="leftRightArrow">
            <a:avLst>
              <a:gd name="adj1" fmla="val 50000"/>
              <a:gd name="adj2" fmla="val 106047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48" name="Text Box 165"/>
          <p:cNvSpPr txBox="1">
            <a:spLocks noChangeArrowheads="1"/>
          </p:cNvSpPr>
          <p:nvPr/>
        </p:nvSpPr>
        <p:spPr bwMode="auto">
          <a:xfrm>
            <a:off x="5219700" y="3733800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397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22 roků</a:t>
            </a:r>
          </a:p>
        </p:txBody>
      </p:sp>
      <p:sp>
        <p:nvSpPr>
          <p:cNvPr id="105649" name="AutoShape 165"/>
          <p:cNvSpPr>
            <a:spLocks noChangeArrowheads="1"/>
          </p:cNvSpPr>
          <p:nvPr/>
        </p:nvSpPr>
        <p:spPr bwMode="auto">
          <a:xfrm>
            <a:off x="6783389" y="2822576"/>
            <a:ext cx="3176587" cy="257175"/>
          </a:xfrm>
          <a:prstGeom prst="leftRightArrow">
            <a:avLst>
              <a:gd name="adj1" fmla="val 49380"/>
              <a:gd name="adj2" fmla="val 143819"/>
            </a:avLst>
          </a:prstGeom>
          <a:solidFill>
            <a:srgbClr val="4C9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650" name="Text Box 166"/>
          <p:cNvSpPr txBox="1">
            <a:spLocks noChangeArrowheads="1"/>
          </p:cNvSpPr>
          <p:nvPr/>
        </p:nvSpPr>
        <p:spPr bwMode="auto">
          <a:xfrm>
            <a:off x="8364539" y="2487613"/>
            <a:ext cx="178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3972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 roků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4771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1221" y="1296238"/>
            <a:ext cx="10515600" cy="394952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DŮVODY ROZDÍLŮ VE ZDRAVÍ MEZI ČR 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A ŠVÉDSKEM</a:t>
            </a:r>
            <a:r>
              <a:rPr lang="cs-CZ" altLang="cs-CZ" dirty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353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88963"/>
            <a:ext cx="91440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cs-CZ" altLang="cs-CZ" sz="2800" b="1">
                <a:solidFill>
                  <a:srgbClr val="3C5D7E"/>
                </a:solidFill>
              </a:rPr>
              <a:t>Počet prodaných cigaret na 1 obyvatele za rok v České republice a ve Švédsku,</a:t>
            </a:r>
            <a:br>
              <a:rPr lang="cs-CZ" altLang="cs-CZ" sz="2800" b="1">
                <a:solidFill>
                  <a:srgbClr val="3C5D7E"/>
                </a:solidFill>
              </a:rPr>
            </a:br>
            <a:r>
              <a:rPr lang="cs-CZ" altLang="cs-CZ" sz="2400" b="1">
                <a:solidFill>
                  <a:srgbClr val="3C5D7E"/>
                </a:solidFill>
              </a:rPr>
              <a:t>pramen: databáze Světové zdravotnické organizace a ČSÚ</a:t>
            </a:r>
            <a:r>
              <a:rPr lang="cs-CZ" altLang="cs-CZ" sz="4000"/>
              <a:t> </a:t>
            </a:r>
          </a:p>
        </p:txBody>
      </p:sp>
      <p:sp>
        <p:nvSpPr>
          <p:cNvPr id="106499" name="AutoShape 3"/>
          <p:cNvSpPr>
            <a:spLocks noChangeAspect="1" noChangeArrowheads="1"/>
          </p:cNvSpPr>
          <p:nvPr/>
        </p:nvSpPr>
        <p:spPr bwMode="auto">
          <a:xfrm>
            <a:off x="2890839" y="2033588"/>
            <a:ext cx="5761037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497263" y="2247901"/>
            <a:ext cx="4792662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819525" y="2405064"/>
            <a:ext cx="42545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867151" y="5122863"/>
            <a:ext cx="420687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3868739" y="4579938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>
            <a:off x="3871913" y="4035425"/>
            <a:ext cx="420211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V="1">
            <a:off x="3873501" y="3492500"/>
            <a:ext cx="4200525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3868739" y="2947989"/>
            <a:ext cx="4205287" cy="15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3868739" y="2405063"/>
            <a:ext cx="42052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5092700" y="2414589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 flipH="1">
            <a:off x="6305550" y="2413000"/>
            <a:ext cx="1588" cy="326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7518400" y="2414589"/>
            <a:ext cx="0" cy="3260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H="1">
            <a:off x="8072439" y="2405063"/>
            <a:ext cx="1587" cy="326866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3867150" y="2406651"/>
            <a:ext cx="1588" cy="3268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3" name="Line 17"/>
          <p:cNvSpPr>
            <a:spLocks noChangeShapeType="1"/>
          </p:cNvSpPr>
          <p:nvPr/>
        </p:nvSpPr>
        <p:spPr bwMode="auto">
          <a:xfrm>
            <a:off x="3827464" y="5675313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4" name="Line 18"/>
          <p:cNvSpPr>
            <a:spLocks noChangeShapeType="1"/>
          </p:cNvSpPr>
          <p:nvPr/>
        </p:nvSpPr>
        <p:spPr bwMode="auto">
          <a:xfrm>
            <a:off x="3822700" y="51260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5" name="Line 19"/>
          <p:cNvSpPr>
            <a:spLocks noChangeShapeType="1"/>
          </p:cNvSpPr>
          <p:nvPr/>
        </p:nvSpPr>
        <p:spPr bwMode="auto">
          <a:xfrm>
            <a:off x="3825875" y="4579938"/>
            <a:ext cx="396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827464" y="4035425"/>
            <a:ext cx="39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3827464" y="34925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3824289" y="2947989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3824289" y="2405063"/>
            <a:ext cx="412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>
            <a:off x="3865564" y="5675314"/>
            <a:ext cx="42068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1" name="Line 25"/>
          <p:cNvSpPr>
            <a:spLocks noChangeShapeType="1"/>
          </p:cNvSpPr>
          <p:nvPr/>
        </p:nvSpPr>
        <p:spPr bwMode="auto">
          <a:xfrm flipV="1">
            <a:off x="3868739" y="5668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2" name="Line 26"/>
          <p:cNvSpPr>
            <a:spLocks noChangeShapeType="1"/>
          </p:cNvSpPr>
          <p:nvPr/>
        </p:nvSpPr>
        <p:spPr bwMode="auto">
          <a:xfrm flipV="1">
            <a:off x="4483100" y="5668963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3" name="Line 27"/>
          <p:cNvSpPr>
            <a:spLocks noChangeShapeType="1"/>
          </p:cNvSpPr>
          <p:nvPr/>
        </p:nvSpPr>
        <p:spPr bwMode="auto">
          <a:xfrm flipV="1">
            <a:off x="5092700" y="5680076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4" name="Line 28"/>
          <p:cNvSpPr>
            <a:spLocks noChangeShapeType="1"/>
          </p:cNvSpPr>
          <p:nvPr/>
        </p:nvSpPr>
        <p:spPr bwMode="auto">
          <a:xfrm flipV="1">
            <a:off x="5700713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5" name="Line 29"/>
          <p:cNvSpPr>
            <a:spLocks noChangeShapeType="1"/>
          </p:cNvSpPr>
          <p:nvPr/>
        </p:nvSpPr>
        <p:spPr bwMode="auto">
          <a:xfrm flipH="1" flipV="1">
            <a:off x="6305550" y="5676901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6" name="Line 30"/>
          <p:cNvSpPr>
            <a:spLocks noChangeShapeType="1"/>
          </p:cNvSpPr>
          <p:nvPr/>
        </p:nvSpPr>
        <p:spPr bwMode="auto">
          <a:xfrm flipV="1">
            <a:off x="6916738" y="5675313"/>
            <a:ext cx="0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7" name="Line 31"/>
          <p:cNvSpPr>
            <a:spLocks noChangeShapeType="1"/>
          </p:cNvSpPr>
          <p:nvPr/>
        </p:nvSpPr>
        <p:spPr bwMode="auto">
          <a:xfrm flipV="1">
            <a:off x="7518400" y="5676901"/>
            <a:ext cx="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8" name="Line 32"/>
          <p:cNvSpPr>
            <a:spLocks noChangeShapeType="1"/>
          </p:cNvSpPr>
          <p:nvPr/>
        </p:nvSpPr>
        <p:spPr bwMode="auto">
          <a:xfrm flipV="1">
            <a:off x="8074025" y="5665788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29" name="Freeform 33"/>
          <p:cNvSpPr>
            <a:spLocks/>
          </p:cNvSpPr>
          <p:nvPr/>
        </p:nvSpPr>
        <p:spPr bwMode="auto">
          <a:xfrm>
            <a:off x="3879851" y="3111501"/>
            <a:ext cx="4132263" cy="746125"/>
          </a:xfrm>
          <a:custGeom>
            <a:avLst/>
            <a:gdLst>
              <a:gd name="T0" fmla="*/ 0 w 1019"/>
              <a:gd name="T1" fmla="*/ 2147483647 h 170"/>
              <a:gd name="T2" fmla="*/ 2147483647 w 1019"/>
              <a:gd name="T3" fmla="*/ 2147483647 h 170"/>
              <a:gd name="T4" fmla="*/ 2147483647 w 1019"/>
              <a:gd name="T5" fmla="*/ 2147483647 h 170"/>
              <a:gd name="T6" fmla="*/ 2147483647 w 1019"/>
              <a:gd name="T7" fmla="*/ 2147483647 h 170"/>
              <a:gd name="T8" fmla="*/ 2147483647 w 1019"/>
              <a:gd name="T9" fmla="*/ 2147483647 h 170"/>
              <a:gd name="T10" fmla="*/ 2147483647 w 1019"/>
              <a:gd name="T11" fmla="*/ 2147483647 h 170"/>
              <a:gd name="T12" fmla="*/ 2147483647 w 1019"/>
              <a:gd name="T13" fmla="*/ 2147483647 h 170"/>
              <a:gd name="T14" fmla="*/ 2147483647 w 1019"/>
              <a:gd name="T15" fmla="*/ 2147483647 h 170"/>
              <a:gd name="T16" fmla="*/ 2147483647 w 1019"/>
              <a:gd name="T17" fmla="*/ 2147483647 h 170"/>
              <a:gd name="T18" fmla="*/ 2147483647 w 1019"/>
              <a:gd name="T19" fmla="*/ 2147483647 h 170"/>
              <a:gd name="T20" fmla="*/ 2147483647 w 1019"/>
              <a:gd name="T21" fmla="*/ 2147483647 h 170"/>
              <a:gd name="T22" fmla="*/ 2147483647 w 1019"/>
              <a:gd name="T23" fmla="*/ 2147483647 h 170"/>
              <a:gd name="T24" fmla="*/ 2147483647 w 1019"/>
              <a:gd name="T25" fmla="*/ 2147483647 h 170"/>
              <a:gd name="T26" fmla="*/ 2147483647 w 1019"/>
              <a:gd name="T27" fmla="*/ 2147483647 h 170"/>
              <a:gd name="T28" fmla="*/ 2147483647 w 1019"/>
              <a:gd name="T29" fmla="*/ 2147483647 h 170"/>
              <a:gd name="T30" fmla="*/ 2147483647 w 1019"/>
              <a:gd name="T31" fmla="*/ 2147483647 h 170"/>
              <a:gd name="T32" fmla="*/ 2147483647 w 1019"/>
              <a:gd name="T33" fmla="*/ 2147483647 h 170"/>
              <a:gd name="T34" fmla="*/ 2147483647 w 1019"/>
              <a:gd name="T35" fmla="*/ 2147483647 h 170"/>
              <a:gd name="T36" fmla="*/ 2147483647 w 1019"/>
              <a:gd name="T37" fmla="*/ 2147483647 h 170"/>
              <a:gd name="T38" fmla="*/ 2147483647 w 1019"/>
              <a:gd name="T39" fmla="*/ 2147483647 h 170"/>
              <a:gd name="T40" fmla="*/ 2147483647 w 1019"/>
              <a:gd name="T41" fmla="*/ 2147483647 h 170"/>
              <a:gd name="T42" fmla="*/ 2147483647 w 1019"/>
              <a:gd name="T43" fmla="*/ 2147483647 h 170"/>
              <a:gd name="T44" fmla="*/ 2147483647 w 1019"/>
              <a:gd name="T45" fmla="*/ 2147483647 h 170"/>
              <a:gd name="T46" fmla="*/ 2147483647 w 1019"/>
              <a:gd name="T47" fmla="*/ 2147483647 h 170"/>
              <a:gd name="T48" fmla="*/ 2147483647 w 1019"/>
              <a:gd name="T49" fmla="*/ 2147483647 h 170"/>
              <a:gd name="T50" fmla="*/ 2147483647 w 1019"/>
              <a:gd name="T51" fmla="*/ 2147483647 h 170"/>
              <a:gd name="T52" fmla="*/ 2147483647 w 1019"/>
              <a:gd name="T53" fmla="*/ 2147483647 h 170"/>
              <a:gd name="T54" fmla="*/ 2147483647 w 1019"/>
              <a:gd name="T55" fmla="*/ 0 h 170"/>
              <a:gd name="T56" fmla="*/ 2147483647 w 1019"/>
              <a:gd name="T57" fmla="*/ 2147483647 h 170"/>
              <a:gd name="T58" fmla="*/ 2147483647 w 1019"/>
              <a:gd name="T59" fmla="*/ 2147483647 h 170"/>
              <a:gd name="T60" fmla="*/ 2147483647 w 1019"/>
              <a:gd name="T61" fmla="*/ 2147483647 h 170"/>
              <a:gd name="T62" fmla="*/ 2147483647 w 1019"/>
              <a:gd name="T63" fmla="*/ 2147483647 h 170"/>
              <a:gd name="T64" fmla="*/ 2147483647 w 1019"/>
              <a:gd name="T65" fmla="*/ 2147483647 h 170"/>
              <a:gd name="T66" fmla="*/ 2147483647 w 1019"/>
              <a:gd name="T67" fmla="*/ 2147483647 h 170"/>
              <a:gd name="T68" fmla="*/ 2147483647 w 1019"/>
              <a:gd name="T69" fmla="*/ 2147483647 h 1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19" h="170">
                <a:moveTo>
                  <a:pt x="0" y="113"/>
                </a:moveTo>
                <a:lnTo>
                  <a:pt x="30" y="100"/>
                </a:lnTo>
                <a:lnTo>
                  <a:pt x="60" y="104"/>
                </a:lnTo>
                <a:lnTo>
                  <a:pt x="90" y="100"/>
                </a:lnTo>
                <a:lnTo>
                  <a:pt x="120" y="105"/>
                </a:lnTo>
                <a:lnTo>
                  <a:pt x="150" y="118"/>
                </a:lnTo>
                <a:lnTo>
                  <a:pt x="180" y="107"/>
                </a:lnTo>
                <a:lnTo>
                  <a:pt x="210" y="101"/>
                </a:lnTo>
                <a:lnTo>
                  <a:pt x="240" y="98"/>
                </a:lnTo>
                <a:lnTo>
                  <a:pt x="270" y="119"/>
                </a:lnTo>
                <a:lnTo>
                  <a:pt x="300" y="117"/>
                </a:lnTo>
                <a:lnTo>
                  <a:pt x="330" y="106"/>
                </a:lnTo>
                <a:lnTo>
                  <a:pt x="360" y="120"/>
                </a:lnTo>
                <a:lnTo>
                  <a:pt x="390" y="110"/>
                </a:lnTo>
                <a:lnTo>
                  <a:pt x="420" y="121"/>
                </a:lnTo>
                <a:lnTo>
                  <a:pt x="450" y="118"/>
                </a:lnTo>
                <a:lnTo>
                  <a:pt x="480" y="113"/>
                </a:lnTo>
                <a:lnTo>
                  <a:pt x="510" y="129"/>
                </a:lnTo>
                <a:lnTo>
                  <a:pt x="539" y="149"/>
                </a:lnTo>
                <a:lnTo>
                  <a:pt x="569" y="143"/>
                </a:lnTo>
                <a:lnTo>
                  <a:pt x="599" y="49"/>
                </a:lnTo>
                <a:lnTo>
                  <a:pt x="629" y="81"/>
                </a:lnTo>
                <a:lnTo>
                  <a:pt x="659" y="99"/>
                </a:lnTo>
                <a:lnTo>
                  <a:pt x="689" y="109"/>
                </a:lnTo>
                <a:lnTo>
                  <a:pt x="719" y="77"/>
                </a:lnTo>
                <a:lnTo>
                  <a:pt x="749" y="41"/>
                </a:lnTo>
                <a:lnTo>
                  <a:pt x="779" y="46"/>
                </a:lnTo>
                <a:lnTo>
                  <a:pt x="809" y="0"/>
                </a:lnTo>
                <a:lnTo>
                  <a:pt x="839" y="124"/>
                </a:lnTo>
                <a:lnTo>
                  <a:pt x="869" y="65"/>
                </a:lnTo>
                <a:lnTo>
                  <a:pt x="899" y="116"/>
                </a:lnTo>
                <a:lnTo>
                  <a:pt x="929" y="170"/>
                </a:lnTo>
                <a:lnTo>
                  <a:pt x="959" y="114"/>
                </a:lnTo>
                <a:lnTo>
                  <a:pt x="989" y="39"/>
                </a:lnTo>
                <a:lnTo>
                  <a:pt x="1019" y="27"/>
                </a:lnTo>
              </a:path>
            </a:pathLst>
          </a:custGeom>
          <a:noFill/>
          <a:ln w="38100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30" name="Freeform 34"/>
          <p:cNvSpPr>
            <a:spLocks/>
          </p:cNvSpPr>
          <p:nvPr/>
        </p:nvSpPr>
        <p:spPr bwMode="auto">
          <a:xfrm>
            <a:off x="3879850" y="3925889"/>
            <a:ext cx="3644900" cy="911225"/>
          </a:xfrm>
          <a:custGeom>
            <a:avLst/>
            <a:gdLst>
              <a:gd name="T0" fmla="*/ 0 w 899"/>
              <a:gd name="T1" fmla="*/ 2147483647 h 208"/>
              <a:gd name="T2" fmla="*/ 2147483647 w 899"/>
              <a:gd name="T3" fmla="*/ 2147483647 h 208"/>
              <a:gd name="T4" fmla="*/ 2147483647 w 899"/>
              <a:gd name="T5" fmla="*/ 2147483647 h 208"/>
              <a:gd name="T6" fmla="*/ 2147483647 w 899"/>
              <a:gd name="T7" fmla="*/ 2147483647 h 208"/>
              <a:gd name="T8" fmla="*/ 2147483647 w 899"/>
              <a:gd name="T9" fmla="*/ 2147483647 h 208"/>
              <a:gd name="T10" fmla="*/ 2147483647 w 899"/>
              <a:gd name="T11" fmla="*/ 2147483647 h 208"/>
              <a:gd name="T12" fmla="*/ 2147483647 w 899"/>
              <a:gd name="T13" fmla="*/ 0 h 208"/>
              <a:gd name="T14" fmla="*/ 2147483647 w 899"/>
              <a:gd name="T15" fmla="*/ 2147483647 h 208"/>
              <a:gd name="T16" fmla="*/ 2147483647 w 899"/>
              <a:gd name="T17" fmla="*/ 2147483647 h 208"/>
              <a:gd name="T18" fmla="*/ 2147483647 w 899"/>
              <a:gd name="T19" fmla="*/ 2147483647 h 208"/>
              <a:gd name="T20" fmla="*/ 2147483647 w 899"/>
              <a:gd name="T21" fmla="*/ 2147483647 h 208"/>
              <a:gd name="T22" fmla="*/ 2147483647 w 899"/>
              <a:gd name="T23" fmla="*/ 2147483647 h 208"/>
              <a:gd name="T24" fmla="*/ 2147483647 w 899"/>
              <a:gd name="T25" fmla="*/ 2147483647 h 208"/>
              <a:gd name="T26" fmla="*/ 2147483647 w 899"/>
              <a:gd name="T27" fmla="*/ 2147483647 h 208"/>
              <a:gd name="T28" fmla="*/ 2147483647 w 899"/>
              <a:gd name="T29" fmla="*/ 2147483647 h 208"/>
              <a:gd name="T30" fmla="*/ 2147483647 w 899"/>
              <a:gd name="T31" fmla="*/ 2147483647 h 208"/>
              <a:gd name="T32" fmla="*/ 2147483647 w 899"/>
              <a:gd name="T33" fmla="*/ 2147483647 h 208"/>
              <a:gd name="T34" fmla="*/ 2147483647 w 899"/>
              <a:gd name="T35" fmla="*/ 2147483647 h 208"/>
              <a:gd name="T36" fmla="*/ 2147483647 w 899"/>
              <a:gd name="T37" fmla="*/ 2147483647 h 208"/>
              <a:gd name="T38" fmla="*/ 2147483647 w 899"/>
              <a:gd name="T39" fmla="*/ 2147483647 h 208"/>
              <a:gd name="T40" fmla="*/ 2147483647 w 899"/>
              <a:gd name="T41" fmla="*/ 2147483647 h 208"/>
              <a:gd name="T42" fmla="*/ 2147483647 w 899"/>
              <a:gd name="T43" fmla="*/ 2147483647 h 208"/>
              <a:gd name="T44" fmla="*/ 2147483647 w 899"/>
              <a:gd name="T45" fmla="*/ 2147483647 h 208"/>
              <a:gd name="T46" fmla="*/ 2147483647 w 899"/>
              <a:gd name="T47" fmla="*/ 2147483647 h 208"/>
              <a:gd name="T48" fmla="*/ 2147483647 w 899"/>
              <a:gd name="T49" fmla="*/ 2147483647 h 208"/>
              <a:gd name="T50" fmla="*/ 2147483647 w 899"/>
              <a:gd name="T51" fmla="*/ 2147483647 h 208"/>
              <a:gd name="T52" fmla="*/ 2147483647 w 899"/>
              <a:gd name="T53" fmla="*/ 2147483647 h 208"/>
              <a:gd name="T54" fmla="*/ 2147483647 w 899"/>
              <a:gd name="T55" fmla="*/ 2147483647 h 208"/>
              <a:gd name="T56" fmla="*/ 2147483647 w 899"/>
              <a:gd name="T57" fmla="*/ 2147483647 h 208"/>
              <a:gd name="T58" fmla="*/ 2147483647 w 899"/>
              <a:gd name="T59" fmla="*/ 2147483647 h 208"/>
              <a:gd name="T60" fmla="*/ 2147483647 w 899"/>
              <a:gd name="T61" fmla="*/ 2147483647 h 20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9" h="208">
                <a:moveTo>
                  <a:pt x="0" y="59"/>
                </a:moveTo>
                <a:lnTo>
                  <a:pt x="30" y="90"/>
                </a:lnTo>
                <a:lnTo>
                  <a:pt x="60" y="50"/>
                </a:lnTo>
                <a:lnTo>
                  <a:pt x="90" y="27"/>
                </a:lnTo>
                <a:lnTo>
                  <a:pt x="120" y="39"/>
                </a:lnTo>
                <a:lnTo>
                  <a:pt x="150" y="26"/>
                </a:lnTo>
                <a:lnTo>
                  <a:pt x="180" y="0"/>
                </a:lnTo>
                <a:lnTo>
                  <a:pt x="210" y="34"/>
                </a:lnTo>
                <a:lnTo>
                  <a:pt x="240" y="44"/>
                </a:lnTo>
                <a:lnTo>
                  <a:pt x="270" y="17"/>
                </a:lnTo>
                <a:lnTo>
                  <a:pt x="300" y="9"/>
                </a:lnTo>
                <a:lnTo>
                  <a:pt x="330" y="44"/>
                </a:lnTo>
                <a:lnTo>
                  <a:pt x="360" y="16"/>
                </a:lnTo>
                <a:lnTo>
                  <a:pt x="390" y="39"/>
                </a:lnTo>
                <a:lnTo>
                  <a:pt x="420" y="39"/>
                </a:lnTo>
                <a:lnTo>
                  <a:pt x="450" y="59"/>
                </a:lnTo>
                <a:lnTo>
                  <a:pt x="480" y="47"/>
                </a:lnTo>
                <a:lnTo>
                  <a:pt x="510" y="55"/>
                </a:lnTo>
                <a:lnTo>
                  <a:pt x="539" y="45"/>
                </a:lnTo>
                <a:lnTo>
                  <a:pt x="569" y="46"/>
                </a:lnTo>
                <a:lnTo>
                  <a:pt x="599" y="61"/>
                </a:lnTo>
                <a:lnTo>
                  <a:pt x="629" y="65"/>
                </a:lnTo>
                <a:lnTo>
                  <a:pt x="659" y="55"/>
                </a:lnTo>
                <a:lnTo>
                  <a:pt x="689" y="135"/>
                </a:lnTo>
                <a:lnTo>
                  <a:pt x="719" y="121"/>
                </a:lnTo>
                <a:lnTo>
                  <a:pt x="749" y="155"/>
                </a:lnTo>
                <a:lnTo>
                  <a:pt x="779" y="141"/>
                </a:lnTo>
                <a:lnTo>
                  <a:pt x="809" y="201"/>
                </a:lnTo>
                <a:lnTo>
                  <a:pt x="839" y="208"/>
                </a:lnTo>
                <a:lnTo>
                  <a:pt x="869" y="182"/>
                </a:lnTo>
                <a:lnTo>
                  <a:pt x="899" y="173"/>
                </a:lnTo>
              </a:path>
            </a:pathLst>
          </a:custGeom>
          <a:noFill/>
          <a:ln w="38100" cmpd="sng">
            <a:solidFill>
              <a:srgbClr val="3C5D7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531" name="Oval 35"/>
          <p:cNvSpPr>
            <a:spLocks noChangeArrowheads="1"/>
          </p:cNvSpPr>
          <p:nvPr/>
        </p:nvSpPr>
        <p:spPr bwMode="auto">
          <a:xfrm>
            <a:off x="3868738" y="3592514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2" name="Oval 36"/>
          <p:cNvSpPr>
            <a:spLocks noChangeArrowheads="1"/>
          </p:cNvSpPr>
          <p:nvPr/>
        </p:nvSpPr>
        <p:spPr bwMode="auto">
          <a:xfrm>
            <a:off x="3868738" y="4171951"/>
            <a:ext cx="19050" cy="22225"/>
          </a:xfrm>
          <a:prstGeom prst="ellipse">
            <a:avLst/>
          </a:prstGeom>
          <a:solidFill>
            <a:srgbClr val="FFFFFF"/>
          </a:solidFill>
          <a:ln w="44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3" name="Rectangle 37"/>
          <p:cNvSpPr>
            <a:spLocks noChangeArrowheads="1"/>
          </p:cNvSpPr>
          <p:nvPr/>
        </p:nvSpPr>
        <p:spPr bwMode="auto">
          <a:xfrm>
            <a:off x="3644901" y="5592764"/>
            <a:ext cx="984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4" name="Rectangle 38"/>
          <p:cNvSpPr>
            <a:spLocks noChangeArrowheads="1"/>
          </p:cNvSpPr>
          <p:nvPr/>
        </p:nvSpPr>
        <p:spPr bwMode="auto">
          <a:xfrm>
            <a:off x="3498851" y="5048250"/>
            <a:ext cx="295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5" name="Rectangle 39"/>
          <p:cNvSpPr>
            <a:spLocks noChangeArrowheads="1"/>
          </p:cNvSpPr>
          <p:nvPr/>
        </p:nvSpPr>
        <p:spPr bwMode="auto">
          <a:xfrm>
            <a:off x="3425826" y="4503738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6" name="Rectangle 40"/>
          <p:cNvSpPr>
            <a:spLocks noChangeArrowheads="1"/>
          </p:cNvSpPr>
          <p:nvPr/>
        </p:nvSpPr>
        <p:spPr bwMode="auto">
          <a:xfrm>
            <a:off x="3425826" y="3960813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7" name="Rectangle 41"/>
          <p:cNvSpPr>
            <a:spLocks noChangeArrowheads="1"/>
          </p:cNvSpPr>
          <p:nvPr/>
        </p:nvSpPr>
        <p:spPr bwMode="auto">
          <a:xfrm>
            <a:off x="3425826" y="3417888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8" name="Rectangle 42"/>
          <p:cNvSpPr>
            <a:spLocks noChangeArrowheads="1"/>
          </p:cNvSpPr>
          <p:nvPr/>
        </p:nvSpPr>
        <p:spPr bwMode="auto">
          <a:xfrm>
            <a:off x="3425826" y="2874963"/>
            <a:ext cx="39211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39" name="Rectangle 43"/>
          <p:cNvSpPr>
            <a:spLocks noChangeArrowheads="1"/>
          </p:cNvSpPr>
          <p:nvPr/>
        </p:nvSpPr>
        <p:spPr bwMode="auto">
          <a:xfrm>
            <a:off x="3425826" y="23304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0" name="Rectangle 44"/>
          <p:cNvSpPr>
            <a:spLocks noChangeArrowheads="1"/>
          </p:cNvSpPr>
          <p:nvPr/>
        </p:nvSpPr>
        <p:spPr bwMode="auto">
          <a:xfrm>
            <a:off x="3729038" y="5789613"/>
            <a:ext cx="3921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1970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1" name="Rectangle 45"/>
          <p:cNvSpPr>
            <a:spLocks noChangeArrowheads="1"/>
          </p:cNvSpPr>
          <p:nvPr/>
        </p:nvSpPr>
        <p:spPr bwMode="auto">
          <a:xfrm>
            <a:off x="4951414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2" name="Rectangle 46"/>
          <p:cNvSpPr>
            <a:spLocks noChangeArrowheads="1"/>
          </p:cNvSpPr>
          <p:nvPr/>
        </p:nvSpPr>
        <p:spPr bwMode="auto">
          <a:xfrm>
            <a:off x="6164264" y="5797550"/>
            <a:ext cx="3905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1990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3" name="Rectangle 47"/>
          <p:cNvSpPr>
            <a:spLocks noChangeArrowheads="1"/>
          </p:cNvSpPr>
          <p:nvPr/>
        </p:nvSpPr>
        <p:spPr bwMode="auto">
          <a:xfrm>
            <a:off x="7378701" y="5797550"/>
            <a:ext cx="3921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2000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4" name="Rectangle 48"/>
          <p:cNvSpPr>
            <a:spLocks noChangeArrowheads="1"/>
          </p:cNvSpPr>
          <p:nvPr/>
        </p:nvSpPr>
        <p:spPr bwMode="auto">
          <a:xfrm>
            <a:off x="3340101" y="2216151"/>
            <a:ext cx="4792663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5" name="Text Box 49"/>
          <p:cNvSpPr txBox="1">
            <a:spLocks noChangeArrowheads="1"/>
          </p:cNvSpPr>
          <p:nvPr/>
        </p:nvSpPr>
        <p:spPr bwMode="auto">
          <a:xfrm>
            <a:off x="6354763" y="4862514"/>
            <a:ext cx="12747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3C5D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ŠVÉDSKO</a:t>
            </a:r>
          </a:p>
        </p:txBody>
      </p:sp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6354764" y="2455863"/>
            <a:ext cx="1336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ČESKÁ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REPUBLIKA</a:t>
            </a:r>
          </a:p>
        </p:txBody>
      </p:sp>
      <p:sp>
        <p:nvSpPr>
          <p:cNvPr id="106547" name="Text Box 51"/>
          <p:cNvSpPr txBox="1">
            <a:spLocks noChangeArrowheads="1"/>
          </p:cNvSpPr>
          <p:nvPr/>
        </p:nvSpPr>
        <p:spPr bwMode="auto">
          <a:xfrm>
            <a:off x="7010400" y="5973764"/>
            <a:ext cx="13541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kalendářní roky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548" name="Text Box 52"/>
          <p:cNvSpPr txBox="1">
            <a:spLocks noChangeArrowheads="1"/>
          </p:cNvSpPr>
          <p:nvPr/>
        </p:nvSpPr>
        <p:spPr bwMode="auto">
          <a:xfrm>
            <a:off x="3370264" y="2076451"/>
            <a:ext cx="11953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79" tIns="31090" rIns="62179" bIns="31090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počet cigaret</a:t>
            </a: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912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4" y="192088"/>
            <a:ext cx="87788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Obdélník 7"/>
          <p:cNvSpPr>
            <a:spLocks noChangeArrowheads="1"/>
          </p:cNvSpPr>
          <p:nvPr/>
        </p:nvSpPr>
        <p:spPr bwMode="auto">
          <a:xfrm>
            <a:off x="4029075" y="1600201"/>
            <a:ext cx="3568700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33600" y="1600199"/>
            <a:ext cx="7600335" cy="50562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42190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>
                <a:solidFill>
                  <a:srgbClr val="3C5D7E"/>
                </a:solidFill>
              </a:rPr>
              <a:t>Spotřeba alkoholu na osobu </a:t>
            </a:r>
            <a:br>
              <a:rPr lang="cs-CZ" altLang="cs-CZ" sz="2800" b="1">
                <a:solidFill>
                  <a:srgbClr val="3C5D7E"/>
                </a:solidFill>
              </a:rPr>
            </a:br>
            <a:r>
              <a:rPr lang="cs-CZ" altLang="cs-CZ" sz="2800" b="1">
                <a:solidFill>
                  <a:srgbClr val="3C5D7E"/>
                </a:solidFill>
              </a:rPr>
              <a:t>starší 15 let v litrech čistého lihu</a:t>
            </a:r>
            <a:br>
              <a:rPr lang="cs-CZ" altLang="cs-CZ" sz="2800">
                <a:solidFill>
                  <a:srgbClr val="3C5D7E"/>
                </a:solidFill>
              </a:rPr>
            </a:br>
            <a:r>
              <a:rPr lang="cs-CZ" altLang="cs-CZ" sz="2400">
                <a:solidFill>
                  <a:srgbClr val="3C5D7E"/>
                </a:solidFill>
              </a:rPr>
              <a:t>pramen: databáze Světové zdravotnické organizace (2)</a:t>
            </a:r>
            <a:r>
              <a:rPr lang="cs-CZ" altLang="cs-CZ" sz="4000">
                <a:solidFill>
                  <a:srgbClr val="000000"/>
                </a:solidFill>
              </a:rPr>
              <a:t> </a:t>
            </a:r>
            <a:endParaRPr lang="cs-CZ" altLang="cs-CZ"/>
          </a:p>
        </p:txBody>
      </p:sp>
      <p:pic>
        <p:nvPicPr>
          <p:cNvPr id="10854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7088" y="1816101"/>
            <a:ext cx="5897562" cy="4429125"/>
          </a:xfrm>
        </p:spPr>
      </p:pic>
      <p:sp>
        <p:nvSpPr>
          <p:cNvPr id="108548" name="Obdélník 4"/>
          <p:cNvSpPr>
            <a:spLocks noChangeArrowheads="1"/>
          </p:cNvSpPr>
          <p:nvPr/>
        </p:nvSpPr>
        <p:spPr bwMode="auto">
          <a:xfrm>
            <a:off x="4757739" y="1816101"/>
            <a:ext cx="2416175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51183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chemeClr val="accent2"/>
                </a:solidFill>
              </a:rPr>
              <a:t>PROCENTO OBÉZNÍCH MUŽŮ A ŽEN NAD 25 LET </a:t>
            </a:r>
            <a:r>
              <a:rPr lang="cs-CZ" altLang="cs-CZ" sz="2800">
                <a:solidFill>
                  <a:schemeClr val="accent2"/>
                </a:solidFill>
              </a:rPr>
              <a:t> </a:t>
            </a:r>
            <a:br>
              <a:rPr lang="cs-CZ" altLang="cs-CZ" sz="2800">
                <a:solidFill>
                  <a:schemeClr val="accent2"/>
                </a:solidFill>
              </a:rPr>
            </a:br>
            <a:r>
              <a:rPr lang="cs-CZ" altLang="cs-CZ" sz="2800">
                <a:solidFill>
                  <a:schemeClr val="accent2"/>
                </a:solidFill>
              </a:rPr>
              <a:t>v České republice a ve Švédsku v letech 1996-1998</a:t>
            </a:r>
          </a:p>
        </p:txBody>
      </p:sp>
      <p:sp>
        <p:nvSpPr>
          <p:cNvPr id="109571" name="AutoShape 3"/>
          <p:cNvSpPr>
            <a:spLocks noChangeAspect="1" noChangeArrowheads="1" noTextEdit="1"/>
          </p:cNvSpPr>
          <p:nvPr/>
        </p:nvSpPr>
        <p:spPr bwMode="auto">
          <a:xfrm>
            <a:off x="2566988" y="1341438"/>
            <a:ext cx="788035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2" name="Freeform 4"/>
          <p:cNvSpPr>
            <a:spLocks/>
          </p:cNvSpPr>
          <p:nvPr/>
        </p:nvSpPr>
        <p:spPr bwMode="auto">
          <a:xfrm>
            <a:off x="3049589" y="5930900"/>
            <a:ext cx="5387975" cy="185738"/>
          </a:xfrm>
          <a:custGeom>
            <a:avLst/>
            <a:gdLst>
              <a:gd name="T0" fmla="*/ 0 w 3394"/>
              <a:gd name="T1" fmla="*/ 2147483647 h 117"/>
              <a:gd name="T2" fmla="*/ 2147483647 w 3394"/>
              <a:gd name="T3" fmla="*/ 0 h 117"/>
              <a:gd name="T4" fmla="*/ 2147483647 w 3394"/>
              <a:gd name="T5" fmla="*/ 0 h 117"/>
              <a:gd name="T6" fmla="*/ 2147483647 w 3394"/>
              <a:gd name="T7" fmla="*/ 2147483647 h 117"/>
              <a:gd name="T8" fmla="*/ 0 w 3394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0" y="117"/>
                </a:moveTo>
                <a:lnTo>
                  <a:pt x="159" y="0"/>
                </a:lnTo>
                <a:lnTo>
                  <a:pt x="3394" y="0"/>
                </a:lnTo>
                <a:lnTo>
                  <a:pt x="3235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3" name="Freeform 5"/>
          <p:cNvSpPr>
            <a:spLocks/>
          </p:cNvSpPr>
          <p:nvPr/>
        </p:nvSpPr>
        <p:spPr bwMode="auto">
          <a:xfrm>
            <a:off x="3049588" y="1606550"/>
            <a:ext cx="252412" cy="4510088"/>
          </a:xfrm>
          <a:custGeom>
            <a:avLst/>
            <a:gdLst>
              <a:gd name="T0" fmla="*/ 0 w 159"/>
              <a:gd name="T1" fmla="*/ 2147483647 h 2841"/>
              <a:gd name="T2" fmla="*/ 0 w 159"/>
              <a:gd name="T3" fmla="*/ 2147483647 h 2841"/>
              <a:gd name="T4" fmla="*/ 2147483647 w 159"/>
              <a:gd name="T5" fmla="*/ 0 h 2841"/>
              <a:gd name="T6" fmla="*/ 2147483647 w 159"/>
              <a:gd name="T7" fmla="*/ 2147483647 h 2841"/>
              <a:gd name="T8" fmla="*/ 0 w 159"/>
              <a:gd name="T9" fmla="*/ 2147483647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3302001" y="1606550"/>
            <a:ext cx="513556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5" name="Freeform 7"/>
          <p:cNvSpPr>
            <a:spLocks/>
          </p:cNvSpPr>
          <p:nvPr/>
        </p:nvSpPr>
        <p:spPr bwMode="auto">
          <a:xfrm>
            <a:off x="3049589" y="5930900"/>
            <a:ext cx="5387975" cy="185738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6" name="Freeform 8"/>
          <p:cNvSpPr>
            <a:spLocks/>
          </p:cNvSpPr>
          <p:nvPr/>
        </p:nvSpPr>
        <p:spPr bwMode="auto">
          <a:xfrm>
            <a:off x="3049589" y="5202239"/>
            <a:ext cx="5387975" cy="198437"/>
          </a:xfrm>
          <a:custGeom>
            <a:avLst/>
            <a:gdLst>
              <a:gd name="T0" fmla="*/ 0 w 406"/>
              <a:gd name="T1" fmla="*/ 2147483647 h 15"/>
              <a:gd name="T2" fmla="*/ 2147483647 w 406"/>
              <a:gd name="T3" fmla="*/ 0 h 15"/>
              <a:gd name="T4" fmla="*/ 2147483647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7" name="Freeform 9"/>
          <p:cNvSpPr>
            <a:spLocks/>
          </p:cNvSpPr>
          <p:nvPr/>
        </p:nvSpPr>
        <p:spPr bwMode="auto">
          <a:xfrm>
            <a:off x="3049589" y="4484689"/>
            <a:ext cx="5387975" cy="185737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8" name="Freeform 10"/>
          <p:cNvSpPr>
            <a:spLocks/>
          </p:cNvSpPr>
          <p:nvPr/>
        </p:nvSpPr>
        <p:spPr bwMode="auto">
          <a:xfrm>
            <a:off x="3049589" y="3768725"/>
            <a:ext cx="5387975" cy="185738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79" name="Freeform 11"/>
          <p:cNvSpPr>
            <a:spLocks/>
          </p:cNvSpPr>
          <p:nvPr/>
        </p:nvSpPr>
        <p:spPr bwMode="auto">
          <a:xfrm>
            <a:off x="3049589" y="3052764"/>
            <a:ext cx="5387975" cy="185737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0" name="Freeform 12"/>
          <p:cNvSpPr>
            <a:spLocks/>
          </p:cNvSpPr>
          <p:nvPr/>
        </p:nvSpPr>
        <p:spPr bwMode="auto">
          <a:xfrm>
            <a:off x="3049589" y="2322514"/>
            <a:ext cx="5387975" cy="200025"/>
          </a:xfrm>
          <a:custGeom>
            <a:avLst/>
            <a:gdLst>
              <a:gd name="T0" fmla="*/ 0 w 406"/>
              <a:gd name="T1" fmla="*/ 2147483647 h 15"/>
              <a:gd name="T2" fmla="*/ 2147483647 w 406"/>
              <a:gd name="T3" fmla="*/ 0 h 15"/>
              <a:gd name="T4" fmla="*/ 2147483647 w 406"/>
              <a:gd name="T5" fmla="*/ 0 h 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5">
                <a:moveTo>
                  <a:pt x="0" y="15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1" name="Freeform 13"/>
          <p:cNvSpPr>
            <a:spLocks/>
          </p:cNvSpPr>
          <p:nvPr/>
        </p:nvSpPr>
        <p:spPr bwMode="auto">
          <a:xfrm>
            <a:off x="3049589" y="1606550"/>
            <a:ext cx="5387975" cy="185738"/>
          </a:xfrm>
          <a:custGeom>
            <a:avLst/>
            <a:gdLst>
              <a:gd name="T0" fmla="*/ 0 w 406"/>
              <a:gd name="T1" fmla="*/ 2147483647 h 14"/>
              <a:gd name="T2" fmla="*/ 2147483647 w 406"/>
              <a:gd name="T3" fmla="*/ 0 h 14"/>
              <a:gd name="T4" fmla="*/ 2147483647 w 406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6" h="14">
                <a:moveTo>
                  <a:pt x="0" y="14"/>
                </a:moveTo>
                <a:lnTo>
                  <a:pt x="19" y="0"/>
                </a:lnTo>
                <a:lnTo>
                  <a:pt x="406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2" name="Freeform 14"/>
          <p:cNvSpPr>
            <a:spLocks/>
          </p:cNvSpPr>
          <p:nvPr/>
        </p:nvSpPr>
        <p:spPr bwMode="auto">
          <a:xfrm>
            <a:off x="3049589" y="5930900"/>
            <a:ext cx="5387975" cy="185738"/>
          </a:xfrm>
          <a:custGeom>
            <a:avLst/>
            <a:gdLst>
              <a:gd name="T0" fmla="*/ 2147483647 w 3394"/>
              <a:gd name="T1" fmla="*/ 0 h 117"/>
              <a:gd name="T2" fmla="*/ 2147483647 w 3394"/>
              <a:gd name="T3" fmla="*/ 2147483647 h 117"/>
              <a:gd name="T4" fmla="*/ 0 w 3394"/>
              <a:gd name="T5" fmla="*/ 2147483647 h 117"/>
              <a:gd name="T6" fmla="*/ 2147483647 w 3394"/>
              <a:gd name="T7" fmla="*/ 0 h 117"/>
              <a:gd name="T8" fmla="*/ 2147483647 w 3394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4" h="117">
                <a:moveTo>
                  <a:pt x="3394" y="0"/>
                </a:moveTo>
                <a:lnTo>
                  <a:pt x="3235" y="117"/>
                </a:lnTo>
                <a:lnTo>
                  <a:pt x="0" y="117"/>
                </a:lnTo>
                <a:lnTo>
                  <a:pt x="159" y="0"/>
                </a:lnTo>
                <a:lnTo>
                  <a:pt x="3394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3" name="Freeform 15"/>
          <p:cNvSpPr>
            <a:spLocks/>
          </p:cNvSpPr>
          <p:nvPr/>
        </p:nvSpPr>
        <p:spPr bwMode="auto">
          <a:xfrm>
            <a:off x="3049588" y="1606550"/>
            <a:ext cx="252412" cy="4510088"/>
          </a:xfrm>
          <a:custGeom>
            <a:avLst/>
            <a:gdLst>
              <a:gd name="T0" fmla="*/ 0 w 159"/>
              <a:gd name="T1" fmla="*/ 2147483647 h 2841"/>
              <a:gd name="T2" fmla="*/ 0 w 159"/>
              <a:gd name="T3" fmla="*/ 2147483647 h 2841"/>
              <a:gd name="T4" fmla="*/ 2147483647 w 159"/>
              <a:gd name="T5" fmla="*/ 0 h 2841"/>
              <a:gd name="T6" fmla="*/ 2147483647 w 159"/>
              <a:gd name="T7" fmla="*/ 2147483647 h 2841"/>
              <a:gd name="T8" fmla="*/ 0 w 159"/>
              <a:gd name="T9" fmla="*/ 2147483647 h 28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841">
                <a:moveTo>
                  <a:pt x="0" y="2841"/>
                </a:moveTo>
                <a:lnTo>
                  <a:pt x="0" y="117"/>
                </a:lnTo>
                <a:lnTo>
                  <a:pt x="159" y="0"/>
                </a:lnTo>
                <a:lnTo>
                  <a:pt x="159" y="2724"/>
                </a:lnTo>
                <a:lnTo>
                  <a:pt x="0" y="2841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4" name="Rectangle 16"/>
          <p:cNvSpPr>
            <a:spLocks noChangeArrowheads="1"/>
          </p:cNvSpPr>
          <p:nvPr/>
        </p:nvSpPr>
        <p:spPr bwMode="auto">
          <a:xfrm>
            <a:off x="3302001" y="1606550"/>
            <a:ext cx="5135563" cy="4324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85" name="Freeform 17"/>
          <p:cNvSpPr>
            <a:spLocks/>
          </p:cNvSpPr>
          <p:nvPr/>
        </p:nvSpPr>
        <p:spPr bwMode="auto">
          <a:xfrm>
            <a:off x="4337051" y="2376488"/>
            <a:ext cx="252413" cy="3740150"/>
          </a:xfrm>
          <a:custGeom>
            <a:avLst/>
            <a:gdLst>
              <a:gd name="T0" fmla="*/ 0 w 159"/>
              <a:gd name="T1" fmla="*/ 2147483647 h 2356"/>
              <a:gd name="T2" fmla="*/ 0 w 159"/>
              <a:gd name="T3" fmla="*/ 2147483647 h 2356"/>
              <a:gd name="T4" fmla="*/ 2147483647 w 159"/>
              <a:gd name="T5" fmla="*/ 0 h 2356"/>
              <a:gd name="T6" fmla="*/ 2147483647 w 159"/>
              <a:gd name="T7" fmla="*/ 2147483647 h 2356"/>
              <a:gd name="T8" fmla="*/ 0 w 159"/>
              <a:gd name="T9" fmla="*/ 2147483647 h 2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356">
                <a:moveTo>
                  <a:pt x="0" y="2356"/>
                </a:moveTo>
                <a:lnTo>
                  <a:pt x="0" y="117"/>
                </a:lnTo>
                <a:lnTo>
                  <a:pt x="159" y="0"/>
                </a:lnTo>
                <a:lnTo>
                  <a:pt x="159" y="2239"/>
                </a:lnTo>
                <a:lnTo>
                  <a:pt x="0" y="2356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3594100" y="2562226"/>
            <a:ext cx="742950" cy="35544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87" name="Freeform 19"/>
          <p:cNvSpPr>
            <a:spLocks/>
          </p:cNvSpPr>
          <p:nvPr/>
        </p:nvSpPr>
        <p:spPr bwMode="auto">
          <a:xfrm>
            <a:off x="3594101" y="2376489"/>
            <a:ext cx="995363" cy="185737"/>
          </a:xfrm>
          <a:custGeom>
            <a:avLst/>
            <a:gdLst>
              <a:gd name="T0" fmla="*/ 2147483647 w 627"/>
              <a:gd name="T1" fmla="*/ 2147483647 h 117"/>
              <a:gd name="T2" fmla="*/ 2147483647 w 627"/>
              <a:gd name="T3" fmla="*/ 0 h 117"/>
              <a:gd name="T4" fmla="*/ 2147483647 w 627"/>
              <a:gd name="T5" fmla="*/ 0 h 117"/>
              <a:gd name="T6" fmla="*/ 0 w 627"/>
              <a:gd name="T7" fmla="*/ 2147483647 h 117"/>
              <a:gd name="T8" fmla="*/ 2147483647 w 627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17">
                <a:moveTo>
                  <a:pt x="468" y="117"/>
                </a:moveTo>
                <a:lnTo>
                  <a:pt x="627" y="0"/>
                </a:lnTo>
                <a:lnTo>
                  <a:pt x="159" y="0"/>
                </a:lnTo>
                <a:lnTo>
                  <a:pt x="0" y="117"/>
                </a:lnTo>
                <a:lnTo>
                  <a:pt x="468" y="117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8" name="Freeform 20"/>
          <p:cNvSpPr>
            <a:spLocks/>
          </p:cNvSpPr>
          <p:nvPr/>
        </p:nvSpPr>
        <p:spPr bwMode="auto">
          <a:xfrm>
            <a:off x="5067301" y="4484688"/>
            <a:ext cx="250825" cy="1631950"/>
          </a:xfrm>
          <a:custGeom>
            <a:avLst/>
            <a:gdLst>
              <a:gd name="T0" fmla="*/ 0 w 158"/>
              <a:gd name="T1" fmla="*/ 2147483647 h 1028"/>
              <a:gd name="T2" fmla="*/ 0 w 158"/>
              <a:gd name="T3" fmla="*/ 2147483647 h 1028"/>
              <a:gd name="T4" fmla="*/ 2147483647 w 158"/>
              <a:gd name="T5" fmla="*/ 0 h 1028"/>
              <a:gd name="T6" fmla="*/ 2147483647 w 158"/>
              <a:gd name="T7" fmla="*/ 2147483647 h 1028"/>
              <a:gd name="T8" fmla="*/ 0 w 158"/>
              <a:gd name="T9" fmla="*/ 2147483647 h 1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" h="1028">
                <a:moveTo>
                  <a:pt x="0" y="1028"/>
                </a:moveTo>
                <a:lnTo>
                  <a:pt x="0" y="117"/>
                </a:lnTo>
                <a:lnTo>
                  <a:pt x="158" y="0"/>
                </a:lnTo>
                <a:lnTo>
                  <a:pt x="158" y="911"/>
                </a:lnTo>
                <a:lnTo>
                  <a:pt x="0" y="1028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4337050" y="4670426"/>
            <a:ext cx="730250" cy="144621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90" name="Freeform 22"/>
          <p:cNvSpPr>
            <a:spLocks/>
          </p:cNvSpPr>
          <p:nvPr/>
        </p:nvSpPr>
        <p:spPr bwMode="auto">
          <a:xfrm>
            <a:off x="4337051" y="4484689"/>
            <a:ext cx="981075" cy="185737"/>
          </a:xfrm>
          <a:custGeom>
            <a:avLst/>
            <a:gdLst>
              <a:gd name="T0" fmla="*/ 2147483647 w 618"/>
              <a:gd name="T1" fmla="*/ 2147483647 h 117"/>
              <a:gd name="T2" fmla="*/ 2147483647 w 618"/>
              <a:gd name="T3" fmla="*/ 0 h 117"/>
              <a:gd name="T4" fmla="*/ 2147483647 w 618"/>
              <a:gd name="T5" fmla="*/ 0 h 117"/>
              <a:gd name="T6" fmla="*/ 0 w 618"/>
              <a:gd name="T7" fmla="*/ 2147483647 h 117"/>
              <a:gd name="T8" fmla="*/ 2147483647 w 618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8" h="117">
                <a:moveTo>
                  <a:pt x="460" y="117"/>
                </a:moveTo>
                <a:lnTo>
                  <a:pt x="618" y="0"/>
                </a:lnTo>
                <a:lnTo>
                  <a:pt x="159" y="0"/>
                </a:lnTo>
                <a:lnTo>
                  <a:pt x="0" y="117"/>
                </a:lnTo>
                <a:lnTo>
                  <a:pt x="460" y="117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3665539" y="2828926"/>
            <a:ext cx="62356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24,7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4532314" y="47942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93" name="Freeform 25"/>
          <p:cNvSpPr>
            <a:spLocks/>
          </p:cNvSpPr>
          <p:nvPr/>
        </p:nvSpPr>
        <p:spPr bwMode="auto">
          <a:xfrm>
            <a:off x="6897688" y="2151064"/>
            <a:ext cx="252412" cy="3965575"/>
          </a:xfrm>
          <a:custGeom>
            <a:avLst/>
            <a:gdLst>
              <a:gd name="T0" fmla="*/ 0 w 159"/>
              <a:gd name="T1" fmla="*/ 2147483647 h 2498"/>
              <a:gd name="T2" fmla="*/ 0 w 159"/>
              <a:gd name="T3" fmla="*/ 2147483647 h 2498"/>
              <a:gd name="T4" fmla="*/ 2147483647 w 159"/>
              <a:gd name="T5" fmla="*/ 0 h 2498"/>
              <a:gd name="T6" fmla="*/ 2147483647 w 159"/>
              <a:gd name="T7" fmla="*/ 2147483647 h 2498"/>
              <a:gd name="T8" fmla="*/ 0 w 159"/>
              <a:gd name="T9" fmla="*/ 2147483647 h 2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2498">
                <a:moveTo>
                  <a:pt x="0" y="2498"/>
                </a:moveTo>
                <a:lnTo>
                  <a:pt x="0" y="125"/>
                </a:lnTo>
                <a:lnTo>
                  <a:pt x="159" y="0"/>
                </a:lnTo>
                <a:lnTo>
                  <a:pt x="159" y="2381"/>
                </a:lnTo>
                <a:lnTo>
                  <a:pt x="0" y="2498"/>
                </a:lnTo>
                <a:close/>
              </a:path>
            </a:pathLst>
          </a:custGeom>
          <a:solidFill>
            <a:srgbClr val="8033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94" name="Rectangle 26"/>
          <p:cNvSpPr>
            <a:spLocks noChangeArrowheads="1"/>
          </p:cNvSpPr>
          <p:nvPr/>
        </p:nvSpPr>
        <p:spPr bwMode="auto">
          <a:xfrm>
            <a:off x="6167438" y="2349500"/>
            <a:ext cx="730250" cy="3767138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95" name="Freeform 27"/>
          <p:cNvSpPr>
            <a:spLocks/>
          </p:cNvSpPr>
          <p:nvPr/>
        </p:nvSpPr>
        <p:spPr bwMode="auto">
          <a:xfrm>
            <a:off x="6167438" y="2151064"/>
            <a:ext cx="982662" cy="198437"/>
          </a:xfrm>
          <a:custGeom>
            <a:avLst/>
            <a:gdLst>
              <a:gd name="T0" fmla="*/ 2147483647 w 619"/>
              <a:gd name="T1" fmla="*/ 2147483647 h 125"/>
              <a:gd name="T2" fmla="*/ 2147483647 w 619"/>
              <a:gd name="T3" fmla="*/ 0 h 125"/>
              <a:gd name="T4" fmla="*/ 2147483647 w 619"/>
              <a:gd name="T5" fmla="*/ 0 h 125"/>
              <a:gd name="T6" fmla="*/ 0 w 619"/>
              <a:gd name="T7" fmla="*/ 2147483647 h 125"/>
              <a:gd name="T8" fmla="*/ 2147483647 w 619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9" h="125">
                <a:moveTo>
                  <a:pt x="460" y="125"/>
                </a:moveTo>
                <a:lnTo>
                  <a:pt x="619" y="0"/>
                </a:lnTo>
                <a:lnTo>
                  <a:pt x="159" y="0"/>
                </a:lnTo>
                <a:lnTo>
                  <a:pt x="0" y="125"/>
                </a:lnTo>
                <a:lnTo>
                  <a:pt x="460" y="125"/>
                </a:lnTo>
                <a:close/>
              </a:path>
            </a:pathLst>
          </a:custGeom>
          <a:solidFill>
            <a:srgbClr val="BF4D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96" name="Freeform 28"/>
          <p:cNvSpPr>
            <a:spLocks/>
          </p:cNvSpPr>
          <p:nvPr/>
        </p:nvSpPr>
        <p:spPr bwMode="auto">
          <a:xfrm>
            <a:off x="7640638" y="4206876"/>
            <a:ext cx="252412" cy="1909763"/>
          </a:xfrm>
          <a:custGeom>
            <a:avLst/>
            <a:gdLst>
              <a:gd name="T0" fmla="*/ 0 w 159"/>
              <a:gd name="T1" fmla="*/ 2147483647 h 1203"/>
              <a:gd name="T2" fmla="*/ 0 w 159"/>
              <a:gd name="T3" fmla="*/ 2147483647 h 1203"/>
              <a:gd name="T4" fmla="*/ 2147483647 w 159"/>
              <a:gd name="T5" fmla="*/ 0 h 1203"/>
              <a:gd name="T6" fmla="*/ 2147483647 w 159"/>
              <a:gd name="T7" fmla="*/ 2147483647 h 1203"/>
              <a:gd name="T8" fmla="*/ 0 w 159"/>
              <a:gd name="T9" fmla="*/ 2147483647 h 1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" h="1203">
                <a:moveTo>
                  <a:pt x="0" y="1203"/>
                </a:moveTo>
                <a:lnTo>
                  <a:pt x="0" y="125"/>
                </a:lnTo>
                <a:lnTo>
                  <a:pt x="159" y="0"/>
                </a:lnTo>
                <a:lnTo>
                  <a:pt x="159" y="1086"/>
                </a:lnTo>
                <a:lnTo>
                  <a:pt x="0" y="1203"/>
                </a:lnTo>
                <a:close/>
              </a:path>
            </a:pathLst>
          </a:custGeom>
          <a:solidFill>
            <a:srgbClr val="1A33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6897688" y="4405314"/>
            <a:ext cx="742950" cy="1711325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98" name="Freeform 30"/>
          <p:cNvSpPr>
            <a:spLocks/>
          </p:cNvSpPr>
          <p:nvPr/>
        </p:nvSpPr>
        <p:spPr bwMode="auto">
          <a:xfrm>
            <a:off x="6897688" y="4206875"/>
            <a:ext cx="995362" cy="198438"/>
          </a:xfrm>
          <a:custGeom>
            <a:avLst/>
            <a:gdLst>
              <a:gd name="T0" fmla="*/ 2147483647 w 627"/>
              <a:gd name="T1" fmla="*/ 2147483647 h 125"/>
              <a:gd name="T2" fmla="*/ 2147483647 w 627"/>
              <a:gd name="T3" fmla="*/ 0 h 125"/>
              <a:gd name="T4" fmla="*/ 2147483647 w 627"/>
              <a:gd name="T5" fmla="*/ 0 h 125"/>
              <a:gd name="T6" fmla="*/ 0 w 627"/>
              <a:gd name="T7" fmla="*/ 2147483647 h 125"/>
              <a:gd name="T8" fmla="*/ 2147483647 w 627"/>
              <a:gd name="T9" fmla="*/ 2147483647 h 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7" h="125">
                <a:moveTo>
                  <a:pt x="468" y="125"/>
                </a:moveTo>
                <a:lnTo>
                  <a:pt x="627" y="0"/>
                </a:lnTo>
                <a:lnTo>
                  <a:pt x="159" y="0"/>
                </a:lnTo>
                <a:lnTo>
                  <a:pt x="0" y="125"/>
                </a:lnTo>
                <a:lnTo>
                  <a:pt x="468" y="125"/>
                </a:lnTo>
                <a:close/>
              </a:path>
            </a:pathLst>
          </a:custGeom>
          <a:solidFill>
            <a:srgbClr val="264DB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99" name="Rectangle 31"/>
          <p:cNvSpPr>
            <a:spLocks noChangeArrowheads="1"/>
          </p:cNvSpPr>
          <p:nvPr/>
        </p:nvSpPr>
        <p:spPr bwMode="auto">
          <a:xfrm>
            <a:off x="6229350" y="2832100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26,2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00" name="Rectangle 32"/>
          <p:cNvSpPr>
            <a:spLocks noChangeArrowheads="1"/>
          </p:cNvSpPr>
          <p:nvPr/>
        </p:nvSpPr>
        <p:spPr bwMode="auto">
          <a:xfrm>
            <a:off x="6959600" y="4573588"/>
            <a:ext cx="617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11,9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01" name="Line 33"/>
          <p:cNvSpPr>
            <a:spLocks noChangeShapeType="1"/>
          </p:cNvSpPr>
          <p:nvPr/>
        </p:nvSpPr>
        <p:spPr bwMode="auto">
          <a:xfrm flipV="1">
            <a:off x="3049589" y="1792288"/>
            <a:ext cx="1587" cy="4324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2" name="Line 34"/>
          <p:cNvSpPr>
            <a:spLocks noChangeShapeType="1"/>
          </p:cNvSpPr>
          <p:nvPr/>
        </p:nvSpPr>
        <p:spPr bwMode="auto">
          <a:xfrm flipH="1">
            <a:off x="2984500" y="6116639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3" name="Line 35"/>
          <p:cNvSpPr>
            <a:spLocks noChangeShapeType="1"/>
          </p:cNvSpPr>
          <p:nvPr/>
        </p:nvSpPr>
        <p:spPr bwMode="auto">
          <a:xfrm flipH="1">
            <a:off x="2984500" y="540067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4" name="Line 36"/>
          <p:cNvSpPr>
            <a:spLocks noChangeShapeType="1"/>
          </p:cNvSpPr>
          <p:nvPr/>
        </p:nvSpPr>
        <p:spPr bwMode="auto">
          <a:xfrm flipH="1">
            <a:off x="2984500" y="4670425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5" name="Line 37"/>
          <p:cNvSpPr>
            <a:spLocks noChangeShapeType="1"/>
          </p:cNvSpPr>
          <p:nvPr/>
        </p:nvSpPr>
        <p:spPr bwMode="auto">
          <a:xfrm flipH="1">
            <a:off x="2984500" y="3954464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6" name="Line 38"/>
          <p:cNvSpPr>
            <a:spLocks noChangeShapeType="1"/>
          </p:cNvSpPr>
          <p:nvPr/>
        </p:nvSpPr>
        <p:spPr bwMode="auto">
          <a:xfrm flipH="1">
            <a:off x="2984500" y="3238500"/>
            <a:ext cx="650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7" name="Line 39"/>
          <p:cNvSpPr>
            <a:spLocks noChangeShapeType="1"/>
          </p:cNvSpPr>
          <p:nvPr/>
        </p:nvSpPr>
        <p:spPr bwMode="auto">
          <a:xfrm flipH="1">
            <a:off x="2984500" y="2522539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8" name="Line 40"/>
          <p:cNvSpPr>
            <a:spLocks noChangeShapeType="1"/>
          </p:cNvSpPr>
          <p:nvPr/>
        </p:nvSpPr>
        <p:spPr bwMode="auto">
          <a:xfrm flipH="1">
            <a:off x="2984500" y="1792289"/>
            <a:ext cx="6508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09" name="Rectangle 41"/>
          <p:cNvSpPr>
            <a:spLocks noChangeArrowheads="1"/>
          </p:cNvSpPr>
          <p:nvPr/>
        </p:nvSpPr>
        <p:spPr bwMode="auto">
          <a:xfrm>
            <a:off x="2757488" y="5930901"/>
            <a:ext cx="1779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0" name="Rectangle 42"/>
          <p:cNvSpPr>
            <a:spLocks noChangeArrowheads="1"/>
          </p:cNvSpPr>
          <p:nvPr/>
        </p:nvSpPr>
        <p:spPr bwMode="auto">
          <a:xfrm>
            <a:off x="2757488" y="5214939"/>
            <a:ext cx="1779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1" name="Rectangle 43"/>
          <p:cNvSpPr>
            <a:spLocks noChangeArrowheads="1"/>
          </p:cNvSpPr>
          <p:nvPr/>
        </p:nvSpPr>
        <p:spPr bwMode="auto">
          <a:xfrm>
            <a:off x="2586039" y="4484688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2" name="Rectangle 44"/>
          <p:cNvSpPr>
            <a:spLocks noChangeArrowheads="1"/>
          </p:cNvSpPr>
          <p:nvPr/>
        </p:nvSpPr>
        <p:spPr bwMode="auto">
          <a:xfrm>
            <a:off x="2586039" y="3768725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3" name="Rectangle 45"/>
          <p:cNvSpPr>
            <a:spLocks noChangeArrowheads="1"/>
          </p:cNvSpPr>
          <p:nvPr/>
        </p:nvSpPr>
        <p:spPr bwMode="auto">
          <a:xfrm>
            <a:off x="2586039" y="3052763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4" name="Rectangle 46"/>
          <p:cNvSpPr>
            <a:spLocks noChangeArrowheads="1"/>
          </p:cNvSpPr>
          <p:nvPr/>
        </p:nvSpPr>
        <p:spPr bwMode="auto">
          <a:xfrm>
            <a:off x="2586039" y="233680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5" name="Rectangle 47"/>
          <p:cNvSpPr>
            <a:spLocks noChangeArrowheads="1"/>
          </p:cNvSpPr>
          <p:nvPr/>
        </p:nvSpPr>
        <p:spPr bwMode="auto">
          <a:xfrm>
            <a:off x="2586039" y="1606550"/>
            <a:ext cx="35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16" name="Line 48"/>
          <p:cNvSpPr>
            <a:spLocks noChangeShapeType="1"/>
          </p:cNvSpPr>
          <p:nvPr/>
        </p:nvSpPr>
        <p:spPr bwMode="auto">
          <a:xfrm>
            <a:off x="3049588" y="6116639"/>
            <a:ext cx="5135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17" name="Line 49"/>
          <p:cNvSpPr>
            <a:spLocks noChangeShapeType="1"/>
          </p:cNvSpPr>
          <p:nvPr/>
        </p:nvSpPr>
        <p:spPr bwMode="auto">
          <a:xfrm>
            <a:off x="3049589" y="6116639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18" name="Line 50"/>
          <p:cNvSpPr>
            <a:spLocks noChangeShapeType="1"/>
          </p:cNvSpPr>
          <p:nvPr/>
        </p:nvSpPr>
        <p:spPr bwMode="auto">
          <a:xfrm>
            <a:off x="5624514" y="6116639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19" name="Line 51"/>
          <p:cNvSpPr>
            <a:spLocks noChangeShapeType="1"/>
          </p:cNvSpPr>
          <p:nvPr/>
        </p:nvSpPr>
        <p:spPr bwMode="auto">
          <a:xfrm>
            <a:off x="8185150" y="6116639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620" name="Rectangle 52"/>
          <p:cNvSpPr>
            <a:spLocks noChangeArrowheads="1"/>
          </p:cNvSpPr>
          <p:nvPr/>
        </p:nvSpPr>
        <p:spPr bwMode="auto">
          <a:xfrm>
            <a:off x="3952875" y="6275388"/>
            <a:ext cx="7762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MUŽI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21" name="Rectangle 53"/>
          <p:cNvSpPr>
            <a:spLocks noChangeArrowheads="1"/>
          </p:cNvSpPr>
          <p:nvPr/>
        </p:nvSpPr>
        <p:spPr bwMode="auto">
          <a:xfrm>
            <a:off x="6486525" y="6275388"/>
            <a:ext cx="84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ŽENY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22" name="Rectangle 54"/>
          <p:cNvSpPr>
            <a:spLocks noChangeArrowheads="1"/>
          </p:cNvSpPr>
          <p:nvPr/>
        </p:nvSpPr>
        <p:spPr bwMode="auto">
          <a:xfrm>
            <a:off x="8621713" y="1603376"/>
            <a:ext cx="817562" cy="722313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23" name="Rectangle 55"/>
          <p:cNvSpPr>
            <a:spLocks noChangeArrowheads="1"/>
          </p:cNvSpPr>
          <p:nvPr/>
        </p:nvSpPr>
        <p:spPr bwMode="auto">
          <a:xfrm>
            <a:off x="8810625" y="2493963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ČR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24" name="Rectangle 56"/>
          <p:cNvSpPr>
            <a:spLocks noChangeArrowheads="1"/>
          </p:cNvSpPr>
          <p:nvPr/>
        </p:nvSpPr>
        <p:spPr bwMode="auto">
          <a:xfrm>
            <a:off x="8642350" y="3762376"/>
            <a:ext cx="827088" cy="703263"/>
          </a:xfrm>
          <a:prstGeom prst="rect">
            <a:avLst/>
          </a:prstGeom>
          <a:solidFill>
            <a:srgbClr val="3366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625" name="Rectangle 57"/>
          <p:cNvSpPr>
            <a:spLocks noChangeArrowheads="1"/>
          </p:cNvSpPr>
          <p:nvPr/>
        </p:nvSpPr>
        <p:spPr bwMode="auto">
          <a:xfrm>
            <a:off x="8629650" y="4635500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Švédsko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25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9126" y="617097"/>
            <a:ext cx="10724940" cy="60928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4400" b="1" dirty="0">
                <a:solidFill>
                  <a:srgbClr val="002060"/>
                </a:solidFill>
              </a:rPr>
              <a:t>PUBLIC HEALTH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40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organizované úsilí společnosti s cílem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chránit,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rozvíjet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4000" b="1" dirty="0">
                <a:solidFill>
                  <a:srgbClr val="002060"/>
                </a:solidFill>
              </a:rPr>
              <a:t>a navracet zdraví lidí.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cs-CZ" altLang="cs-CZ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81672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1063" y="477838"/>
            <a:ext cx="8229600" cy="5505450"/>
          </a:xfrm>
        </p:spPr>
        <p:txBody>
          <a:bodyPr/>
          <a:lstStyle/>
          <a:p>
            <a:pPr marL="0" indent="0" eaLnBrk="1" hangingPunct="1">
              <a:buNone/>
              <a:tabLst>
                <a:tab pos="0" algn="l"/>
              </a:tabLst>
            </a:pPr>
            <a:r>
              <a:rPr lang="cs-CZ" altLang="cs-CZ" b="1" dirty="0">
                <a:solidFill>
                  <a:schemeClr val="accent2"/>
                </a:solidFill>
              </a:rPr>
              <a:t>Pokud má Česká republika ve srovnání se Švédskem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b="1" dirty="0">
                <a:solidFill>
                  <a:schemeClr val="accent2"/>
                </a:solidFill>
              </a:rPr>
              <a:t> </a:t>
            </a:r>
            <a:r>
              <a:rPr lang="cs-CZ" altLang="cs-CZ" sz="3200" b="1" dirty="0">
                <a:solidFill>
                  <a:schemeClr val="accent2"/>
                </a:solidFill>
              </a:rPr>
              <a:t>dvojnásobnou spotřebu cigaret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 dvojnásobnou spotřebu alkoholu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 dvojnásobný výskyt obezity</a:t>
            </a:r>
          </a:p>
          <a:p>
            <a:pPr marL="1249363" lvl="1" indent="-533400" eaLnBrk="1" hangingPunct="1">
              <a:tabLst>
                <a:tab pos="0" algn="l"/>
              </a:tabLst>
            </a:pPr>
            <a:r>
              <a:rPr lang="cs-CZ" altLang="cs-CZ" sz="3200" b="1" dirty="0">
                <a:solidFill>
                  <a:schemeClr val="accent2"/>
                </a:solidFill>
              </a:rPr>
              <a:t> poloviční spotřebu zeleniny,</a:t>
            </a:r>
          </a:p>
          <a:p>
            <a:pPr marL="0" indent="0" eaLnBrk="1" hangingPunct="1">
              <a:buNone/>
              <a:tabLst>
                <a:tab pos="0" algn="l"/>
              </a:tabLst>
            </a:pPr>
            <a:r>
              <a:rPr lang="cs-CZ" altLang="cs-CZ" b="1" dirty="0">
                <a:solidFill>
                  <a:schemeClr val="accent2"/>
                </a:solidFill>
              </a:rPr>
              <a:t>nemůže očekávat při jakkoli vysokých nákladech na provoz ambulancí a nemocnic, že dosáhne takovou úroveň zdraví lidí, jaká je ve Švédsku.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482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0303" y="844062"/>
            <a:ext cx="10995060" cy="3949526"/>
          </a:xfrm>
        </p:spPr>
        <p:txBody>
          <a:bodyPr>
            <a:normAutofit/>
          </a:bodyPr>
          <a:lstStyle/>
          <a:p>
            <a:pPr algn="ctr"/>
            <a:r>
              <a:rPr lang="cs-CZ" altLang="cs-CZ" b="1" dirty="0">
                <a:solidFill>
                  <a:schemeClr val="bg1"/>
                </a:solidFill>
              </a:rPr>
              <a:t>KRIZE MEDICÍNY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 A ZÁKLADNÍ MODELY </a:t>
            </a: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SOUHRNNÉ PÉČE O ZDRAVÍ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034358" cy="1500187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230" y="379414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chemeClr val="accent2"/>
                </a:solidFill>
              </a:rPr>
              <a:t>KRIZE MEDICÍNY ?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230" y="1388190"/>
            <a:ext cx="10643794" cy="533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víme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umíme toho víc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je víc pacientů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   (lepší diagnostika a nižší úmrtnost)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accent2"/>
                </a:solidFill>
              </a:rPr>
              <a:t>stojí to čím dál tím víc peněz.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chemeClr val="accent2"/>
                </a:solidFill>
              </a:rPr>
              <a:t>   </a:t>
            </a:r>
          </a:p>
          <a:p>
            <a:pPr indent="0" eaLnBrk="1" hangingPunct="1">
              <a:lnSpc>
                <a:spcPct val="90000"/>
              </a:lnSpc>
              <a:buFontTx/>
              <a:buNone/>
            </a:pPr>
            <a:r>
              <a:rPr lang="cs-CZ" altLang="cs-CZ" b="1" dirty="0">
                <a:solidFill>
                  <a:schemeClr val="accent2"/>
                </a:solidFill>
              </a:rPr>
              <a:t>Žádná země na světě nemá tolik prostředků, kolik by lékaři a další zdravotničtí pracovníci dokázali utratit v dobré víře, že pomáhají svým pacientům.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383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chemeClr val="accent2"/>
                </a:solidFill>
              </a:rPr>
              <a:t>PŘI PŘEVAZE CHRONICKÝCH NEMOCÍ NESTAČÍ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88" y="1898651"/>
            <a:ext cx="7154862" cy="2481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chemeClr val="accent2"/>
                </a:solidFill>
              </a:rPr>
              <a:t>Zjišťovat nemoc co nejdříve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chemeClr val="accent2"/>
                </a:solidFill>
              </a:rPr>
              <a:t>Oddalovat úmrtí pacienta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b="1" dirty="0">
                <a:solidFill>
                  <a:schemeClr val="accent2"/>
                </a:solidFill>
              </a:rPr>
              <a:t>Posilovat prevenci jednotlivých nemocí.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2279650" y="4581526"/>
            <a:ext cx="8497888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3399"/>
                </a:solidFill>
              </a:rPr>
              <a:t>JE ŽÁDOUCÍ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cs-CZ" altLang="cs-CZ" sz="4000" b="1">
                <a:solidFill>
                  <a:srgbClr val="333399"/>
                </a:solidFill>
              </a:rPr>
              <a:t>PRODLUŽOVAT ZDRAVÝ ŽIVOT.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>
                <a:solidFill>
                  <a:srgbClr val="364688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74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 bwMode="auto">
          <a:xfrm>
            <a:off x="3762686" y="162448"/>
            <a:ext cx="4240405" cy="4300695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9525" cap="flat" cmpd="sng" algn="ctr">
            <a:solidFill>
              <a:schemeClr val="accent1">
                <a:lumMod val="75000"/>
                <a:alpha val="4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" name="Ovál 4"/>
          <p:cNvSpPr/>
          <p:nvPr/>
        </p:nvSpPr>
        <p:spPr bwMode="auto">
          <a:xfrm>
            <a:off x="1923836" y="2312796"/>
            <a:ext cx="4390291" cy="4218633"/>
          </a:xfrm>
          <a:prstGeom prst="ellipse">
            <a:avLst/>
          </a:prstGeom>
          <a:solidFill>
            <a:srgbClr val="FF9900">
              <a:alpha val="28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5317251" y="2312796"/>
            <a:ext cx="4389455" cy="4218633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 cap="flat" cmpd="sng" algn="ctr">
            <a:solidFill>
              <a:srgbClr val="FF0000">
                <a:alpha val="3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59595" y="854217"/>
            <a:ext cx="344658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Infekční nemoci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Chemikálie a jedy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Radiace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Environmentální rizika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673483" y="3056374"/>
            <a:ext cx="24626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Ekvita ve zdraví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Vzdělání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Bydlení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Zaměstnání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Rodina/komunita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Životní styl</a:t>
            </a:r>
          </a:p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rgbClr val="333399"/>
                </a:solidFill>
              </a:rPr>
              <a:t>Determinanty zdraví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63564" y="3281294"/>
            <a:ext cx="378027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cs-CZ" sz="2000" dirty="0">
                <a:solidFill>
                  <a:srgbClr val="333399"/>
                </a:solidFill>
              </a:rPr>
              <a:t>Medicínská účinnost</a:t>
            </a:r>
          </a:p>
          <a:p>
            <a:pPr algn="ctr">
              <a:spcAft>
                <a:spcPts val="900"/>
              </a:spcAft>
            </a:pPr>
            <a:r>
              <a:rPr lang="cs-CZ" sz="2000" dirty="0">
                <a:solidFill>
                  <a:srgbClr val="333399"/>
                </a:solidFill>
              </a:rPr>
              <a:t>Efektivita léčby</a:t>
            </a:r>
          </a:p>
          <a:p>
            <a:pPr algn="ctr">
              <a:spcAft>
                <a:spcPts val="900"/>
              </a:spcAft>
            </a:pPr>
            <a:r>
              <a:rPr lang="cs-CZ" sz="2000" dirty="0">
                <a:solidFill>
                  <a:srgbClr val="333399"/>
                </a:solidFill>
              </a:rPr>
              <a:t>Zdravotní potřeby obyv.</a:t>
            </a:r>
          </a:p>
          <a:p>
            <a:pPr algn="ctr">
              <a:spcAft>
                <a:spcPts val="900"/>
              </a:spcAft>
            </a:pPr>
            <a:r>
              <a:rPr lang="cs-CZ" sz="2000" dirty="0">
                <a:solidFill>
                  <a:srgbClr val="333399"/>
                </a:solidFill>
              </a:rPr>
              <a:t>Plánování ZS</a:t>
            </a:r>
          </a:p>
          <a:p>
            <a:pPr algn="ctr">
              <a:spcAft>
                <a:spcPts val="900"/>
              </a:spcAft>
            </a:pPr>
            <a:r>
              <a:rPr lang="cs-CZ" sz="2000" dirty="0">
                <a:solidFill>
                  <a:srgbClr val="333399"/>
                </a:solidFill>
              </a:rPr>
              <a:t>Hodnocení ZS</a:t>
            </a:r>
          </a:p>
          <a:p>
            <a:pPr algn="ctr">
              <a:spcAft>
                <a:spcPts val="900"/>
              </a:spcAft>
            </a:pPr>
            <a:r>
              <a:rPr lang="cs-CZ" sz="2000" dirty="0">
                <a:solidFill>
                  <a:srgbClr val="333399"/>
                </a:solidFill>
              </a:rPr>
              <a:t>Ekvita v poskytování ZS 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225354" y="2314471"/>
            <a:ext cx="2100943" cy="741903"/>
          </a:xfrm>
          <a:prstGeom prst="rect">
            <a:avLst/>
          </a:prstGeom>
          <a:solidFill>
            <a:srgbClr val="FF9900">
              <a:alpha val="32000"/>
            </a:srgbClr>
          </a:solidFill>
          <a:ln w="9525" cap="flat" cmpd="sng" algn="ctr">
            <a:solidFill>
              <a:srgbClr val="FF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Podpora zdraví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cs-CZ" dirty="0" err="1">
                <a:solidFill>
                  <a:schemeClr val="accent2"/>
                </a:solidFill>
                <a:latin typeface="Arial" charset="0"/>
              </a:rPr>
              <a:t>Health</a:t>
            </a:r>
            <a:r>
              <a:rPr lang="cs-CZ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charset="0"/>
              </a:rPr>
              <a:t>Promotion</a:t>
            </a:r>
            <a:r>
              <a:rPr lang="cs-CZ" dirty="0">
                <a:solidFill>
                  <a:schemeClr val="accent2"/>
                </a:solidFill>
                <a:latin typeface="Arial" charset="0"/>
              </a:rPr>
              <a:t>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2234076" y="327462"/>
            <a:ext cx="1945616" cy="407465"/>
          </a:xfrm>
          <a:prstGeom prst="rect">
            <a:avLst/>
          </a:prstGeom>
          <a:solidFill>
            <a:schemeClr val="accent1">
              <a:lumMod val="90000"/>
              <a:alpha val="23000"/>
            </a:schemeClr>
          </a:solidFill>
          <a:ln w="952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Ochrana zdraví</a:t>
            </a:r>
          </a:p>
        </p:txBody>
      </p:sp>
      <p:sp>
        <p:nvSpPr>
          <p:cNvPr id="12" name="Obdélník 11"/>
          <p:cNvSpPr/>
          <p:nvPr/>
        </p:nvSpPr>
        <p:spPr bwMode="auto">
          <a:xfrm>
            <a:off x="8733897" y="2109062"/>
            <a:ext cx="2811659" cy="407465"/>
          </a:xfrm>
          <a:prstGeom prst="rect">
            <a:avLst/>
          </a:prstGeom>
          <a:solidFill>
            <a:srgbClr val="FF0000">
              <a:alpha val="36000"/>
            </a:srgbClr>
          </a:solidFill>
          <a:ln w="9525" cap="flat" cmpd="sng" algn="ctr">
            <a:solidFill>
              <a:srgbClr val="FF0000">
                <a:alpha val="4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rgbClr val="333399"/>
                </a:solidFill>
                <a:effectLst/>
                <a:latin typeface="Arial" charset="0"/>
              </a:rPr>
              <a:t>Zdravotnické služb</a:t>
            </a:r>
            <a:r>
              <a:rPr lang="cs-CZ" dirty="0">
                <a:solidFill>
                  <a:srgbClr val="333399"/>
                </a:solidFill>
                <a:latin typeface="Arial" charset="0"/>
              </a:rPr>
              <a:t>y (ZS)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rgbClr val="333399"/>
              </a:solidFill>
              <a:effectLst/>
              <a:latin typeface="Arial" charset="0"/>
            </a:endParaRPr>
          </a:p>
        </p:txBody>
      </p:sp>
      <p:cxnSp>
        <p:nvCxnSpPr>
          <p:cNvPr id="14" name="Přímá spojnice se šipkou 13"/>
          <p:cNvCxnSpPr>
            <a:stCxn id="10" idx="2"/>
          </p:cNvCxnSpPr>
          <p:nvPr/>
        </p:nvCxnSpPr>
        <p:spPr bwMode="auto">
          <a:xfrm>
            <a:off x="1275826" y="3056374"/>
            <a:ext cx="783246" cy="691661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EAB200">
                <a:alpha val="64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/>
          <p:cNvCxnSpPr/>
          <p:nvPr/>
        </p:nvCxnSpPr>
        <p:spPr bwMode="auto">
          <a:xfrm>
            <a:off x="3174019" y="763928"/>
            <a:ext cx="730806" cy="77824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chemeClr val="accent1">
                <a:lumMod val="9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/>
          <p:cNvCxnSpPr/>
          <p:nvPr/>
        </p:nvCxnSpPr>
        <p:spPr bwMode="auto">
          <a:xfrm flipH="1">
            <a:off x="9543840" y="2516527"/>
            <a:ext cx="446312" cy="1141073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FF0000">
                <a:alpha val="51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188770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5"/>
          <p:cNvSpPr>
            <a:spLocks noGrp="1"/>
          </p:cNvSpPr>
          <p:nvPr>
            <p:ph type="title"/>
          </p:nvPr>
        </p:nvSpPr>
        <p:spPr>
          <a:xfrm>
            <a:off x="734209" y="-110532"/>
            <a:ext cx="8310563" cy="1628775"/>
          </a:xfrm>
        </p:spPr>
        <p:txBody>
          <a:bodyPr/>
          <a:lstStyle/>
          <a:p>
            <a:pPr algn="l"/>
            <a:r>
              <a:rPr lang="cs-CZ" altLang="cs-CZ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PUBLIC HEALTH</a:t>
            </a:r>
            <a:br>
              <a:rPr lang="cs-CZ" altLang="cs-CZ" sz="32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cs-CZ" altLang="cs-CZ" sz="3200" b="1" dirty="0">
                <a:solidFill>
                  <a:srgbClr val="002060"/>
                </a:solidFill>
                <a:cs typeface="Arial" panose="020B0604020202020204" pitchFamily="34" charset="0"/>
              </a:rPr>
              <a:t>V SOUSTAVĚ LÉKAŘSKÝCH VĚD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995466" y="1413486"/>
            <a:ext cx="10992218" cy="5016500"/>
          </a:xfrm>
        </p:spPr>
        <p:txBody>
          <a:bodyPr/>
          <a:lstStyle/>
          <a:p>
            <a:pPr marL="357188" indent="-357188">
              <a:buClr>
                <a:srgbClr val="002060"/>
              </a:buClr>
            </a:pPr>
            <a:r>
              <a:rPr lang="cs-CZ" altLang="cs-CZ" b="1" dirty="0">
                <a:solidFill>
                  <a:srgbClr val="002060"/>
                </a:solidFill>
                <a:cs typeface="Arial" panose="020B0604020202020204" pitchFamily="34" charset="0"/>
              </a:rPr>
              <a:t>Základní biomedicínské obory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zákonitosti živé hmoty na úrovní molekul, buněk, tkání, orgánů, jednotlivých soustav apod.</a:t>
            </a:r>
          </a:p>
          <a:p>
            <a:pPr marL="357188" indent="-357188">
              <a:buClr>
                <a:srgbClr val="002060"/>
              </a:buClr>
            </a:pPr>
            <a:r>
              <a:rPr lang="cs-CZ" altLang="cs-CZ" b="1" dirty="0">
                <a:solidFill>
                  <a:srgbClr val="002060"/>
                </a:solidFill>
                <a:cs typeface="Arial" panose="020B0604020202020204" pitchFamily="34" charset="0"/>
              </a:rPr>
              <a:t>Klinické biomedicínské obory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stanovení diagnózy a léčba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uspokojení zdravotních potřeb jednotlivých lidí</a:t>
            </a:r>
          </a:p>
          <a:p>
            <a:pPr marL="357188" indent="-357188">
              <a:buClr>
                <a:srgbClr val="002060"/>
              </a:buClr>
            </a:pPr>
            <a:r>
              <a:rPr lang="cs-CZ" altLang="cs-CZ" b="1" dirty="0" err="1">
                <a:solidFill>
                  <a:srgbClr val="002060"/>
                </a:solidFill>
                <a:cs typeface="Arial" panose="020B0604020202020204" pitchFamily="34" charset="0"/>
              </a:rPr>
              <a:t>Sociomedicínské</a:t>
            </a:r>
            <a:r>
              <a:rPr lang="cs-CZ" altLang="cs-CZ" b="1" dirty="0">
                <a:solidFill>
                  <a:srgbClr val="002060"/>
                </a:solidFill>
                <a:cs typeface="Arial" panose="020B0604020202020204" pitchFamily="34" charset="0"/>
              </a:rPr>
              <a:t> obory (PUBLIC HEALTH)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zdravotní problémy humánních skupin a možnosti jejich zvládání</a:t>
            </a:r>
          </a:p>
          <a:p>
            <a:pPr marL="585788" lvl="1" indent="-357188">
              <a:buClr>
                <a:srgbClr val="002060"/>
              </a:buClr>
            </a:pPr>
            <a:r>
              <a:rPr lang="cs-CZ" altLang="cs-CZ" dirty="0">
                <a:solidFill>
                  <a:srgbClr val="002060"/>
                </a:solidFill>
                <a:cs typeface="Arial" panose="020B0604020202020204" pitchFamily="34" charset="0"/>
              </a:rPr>
              <a:t>Jde o problémy bio-psycho-sociální, přesahují rámec biomedicínského přístupu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193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1221" y="1296238"/>
            <a:ext cx="10515600" cy="3949526"/>
          </a:xfrm>
        </p:spPr>
        <p:txBody>
          <a:bodyPr>
            <a:normAutofit fontScale="90000"/>
          </a:bodyPr>
          <a:lstStyle/>
          <a:p>
            <a:pPr algn="ctr"/>
            <a:br>
              <a:rPr lang="cs-CZ" altLang="cs-CZ" b="1" dirty="0">
                <a:solidFill>
                  <a:schemeClr val="bg1"/>
                </a:solidFill>
              </a:rPr>
            </a:br>
            <a:br>
              <a:rPr lang="cs-CZ" altLang="cs-CZ" b="1" dirty="0">
                <a:solidFill>
                  <a:schemeClr val="bg1"/>
                </a:solidFill>
              </a:rPr>
            </a:br>
            <a:br>
              <a:rPr lang="cs-CZ" altLang="cs-CZ" b="1" dirty="0">
                <a:solidFill>
                  <a:schemeClr val="bg1"/>
                </a:solidFill>
              </a:rPr>
            </a:br>
            <a:r>
              <a:rPr lang="cs-CZ" altLang="cs-CZ" b="1" dirty="0">
                <a:solidFill>
                  <a:schemeClr val="bg1"/>
                </a:solidFill>
              </a:rPr>
              <a:t>SVĚTOVÁ ZDRAVOTNICKÁ ORGANIZACE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70" y="1032055"/>
            <a:ext cx="5558902" cy="22235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2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65b993-2da7-4372-bc51-1a8cbef5ceba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2987</TotalTime>
  <Words>1959</Words>
  <Application>Microsoft Office PowerPoint</Application>
  <PresentationFormat>Širokoúhlá obrazovka</PresentationFormat>
  <Paragraphs>380</Paragraphs>
  <Slides>63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8</vt:i4>
      </vt:variant>
      <vt:variant>
        <vt:lpstr>Nadpisy snímků</vt:lpstr>
      </vt:variant>
      <vt:variant>
        <vt:i4>63</vt:i4>
      </vt:variant>
    </vt:vector>
  </HeadingPairs>
  <TitlesOfParts>
    <vt:vector size="75" baseType="lpstr">
      <vt:lpstr>Arial</vt:lpstr>
      <vt:lpstr>Arial Black</vt:lpstr>
      <vt:lpstr>Calibri</vt:lpstr>
      <vt:lpstr>Times New Roman</vt:lpstr>
      <vt:lpstr>Motiv Office</vt:lpstr>
      <vt:lpstr>1_Výchozí návrh</vt:lpstr>
      <vt:lpstr>Výchozí návrh</vt:lpstr>
      <vt:lpstr>2_Výchozí návrh</vt:lpstr>
      <vt:lpstr>3_Výchozí návrh</vt:lpstr>
      <vt:lpstr>4_Výchozí návrh</vt:lpstr>
      <vt:lpstr>5_Výchozí návrh</vt:lpstr>
      <vt:lpstr>6_Výchozí návrh</vt:lpstr>
      <vt:lpstr>Prezentace aplikace PowerPoint</vt:lpstr>
      <vt:lpstr>ÚSTAV OCHRANY A PODPORY ZDRAVÍ  Lékařská fakulta MU </vt:lpstr>
      <vt:lpstr>STUDIJNÍ LITERATURA</vt:lpstr>
      <vt:lpstr>VEŘEJNÉ ZDRAVOTNICTVÍ  aneb  „PUBLIC HEALTH“</vt:lpstr>
      <vt:lpstr>PUBLIC HEALTH</vt:lpstr>
      <vt:lpstr>Prezentace aplikace PowerPoint</vt:lpstr>
      <vt:lpstr>Prezentace aplikace PowerPoint</vt:lpstr>
      <vt:lpstr>PUBLIC HEALTH V SOUSTAVĚ LÉKAŘSKÝCH VĚD </vt:lpstr>
      <vt:lpstr>   SVĚTOVÁ ZDRAVOTNICKÁ ORGANIZACE</vt:lpstr>
      <vt:lpstr>Vznik WHO</vt:lpstr>
      <vt:lpstr>Vnitřní organizace WHO</vt:lpstr>
      <vt:lpstr>Základní cíl WHO</vt:lpstr>
      <vt:lpstr>Základní úkoly WHO</vt:lpstr>
      <vt:lpstr>VEŘEJNÉ ZDRAVOTNICTVÍ</vt:lpstr>
      <vt:lpstr>Prezentace aplikace PowerPoint</vt:lpstr>
      <vt:lpstr>Prezentace aplikace PowerPoint</vt:lpstr>
      <vt:lpstr>Sociální lékařství A VEŘEJNÉ ZDRAVOTNICTVÍ</vt:lpstr>
      <vt:lpstr>Sociální lékařství A VEŘEJNÉ ZDRAVOTNICTVÍ</vt:lpstr>
      <vt:lpstr>Sociální lékařství A VEŘEJNÉ ZDRAVOTNICTVÍ</vt:lpstr>
      <vt:lpstr>SOCIÁLNÍ LÉKAŘSTVÍ A VEŘEJNÉ ZDRAVOTNICTVÍ:   TŘI ZÁKLADNÍ OTÁZKY  </vt:lpstr>
      <vt:lpstr>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PÉČE O ZDRAVÍ (Není totéž, co zdravotnictví !!!)</vt:lpstr>
      <vt:lpstr>ZDRAVOTNICTVÍ (Není totéž, co systém péče o zdraví!!!)</vt:lpstr>
      <vt:lpstr>Prezentace aplikace PowerPoint</vt:lpstr>
      <vt:lpstr>Prezentace aplikace PowerPoint</vt:lpstr>
      <vt:lpstr>Prezentace aplikace PowerPoint</vt:lpstr>
      <vt:lpstr>SOCIÁLNÍ LÉKAŘSTVÍ  A VEŘEJNÉ ZDRAVOTNICTVÍ:  HODNOTY</vt:lpstr>
      <vt:lpstr>INDIVIDUÁLNÍ HODNOTA ZDRAVÍ</vt:lpstr>
      <vt:lpstr>SOCIÁLNÍ HODNOTA ZDRAVÍ</vt:lpstr>
      <vt:lpstr>HODNOCENÍ ZDRAVOTNÍ SITUACE - ZDRAVOTNÍ SITUACE V ČR </vt:lpstr>
      <vt:lpstr>HODNOCENÍ ZDRAVOTNÍ SITUACE </vt:lpstr>
      <vt:lpstr>Prezentace aplikace PowerPoint</vt:lpstr>
      <vt:lpstr>Prezentace aplikace PowerPoint</vt:lpstr>
      <vt:lpstr>Prezentace aplikace PowerPoint</vt:lpstr>
      <vt:lpstr>STŘEDNÍ DÉLKA ŽIVOTA</vt:lpstr>
      <vt:lpstr>Prezentace aplikace PowerPoint</vt:lpstr>
      <vt:lpstr>Prezentace aplikace PowerPoint</vt:lpstr>
      <vt:lpstr>KOUŘENÍ</vt:lpstr>
      <vt:lpstr>DŮSLEDKY KOUŘENÍ</vt:lpstr>
      <vt:lpstr>ALKOHOL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SROVNÁNÍ ZDRAVOTNÍ SITUACE V ČR  A VE ŠVÉDSKU </vt:lpstr>
      <vt:lpstr>Prezentace aplikace PowerPoint</vt:lpstr>
      <vt:lpstr>DŮVODY ROZDÍLŮ VE ZDRAVÍ MEZI ČR  A ŠVÉDSKEM </vt:lpstr>
      <vt:lpstr>Počet prodaných cigaret na 1 obyvatele za rok v České republice a ve Švédsku, pramen: databáze Světové zdravotnické organizace a ČSÚ </vt:lpstr>
      <vt:lpstr>Prezentace aplikace PowerPoint</vt:lpstr>
      <vt:lpstr>Spotřeba alkoholu na osobu  starší 15 let v litrech čistého lihu pramen: databáze Světové zdravotnické organizace (2) </vt:lpstr>
      <vt:lpstr>PROCENTO OBÉZNÍCH MUŽŮ A ŽEN NAD 25 LET   v České republice a ve Švédsku v letech 1996-1998</vt:lpstr>
      <vt:lpstr>Prezentace aplikace PowerPoint</vt:lpstr>
      <vt:lpstr>KRIZE MEDICÍNY  A ZÁKLADNÍ MODELY  SOUHRNNÉ PÉČE O ZDRAVÍ</vt:lpstr>
      <vt:lpstr>KRIZE MEDICÍNY ?</vt:lpstr>
      <vt:lpstr>PŘI PŘEVAZE CHRONICKÝCH NEMOCÍ NESTAČÍ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I</dc:title>
  <dc:creator>Pavlína Kaňová</dc:creator>
  <cp:lastModifiedBy>Pavlína Kaňová</cp:lastModifiedBy>
  <cp:revision>99</cp:revision>
  <dcterms:created xsi:type="dcterms:W3CDTF">2016-12-19T07:48:31Z</dcterms:created>
  <dcterms:modified xsi:type="dcterms:W3CDTF">2020-10-07T06:29:01Z</dcterms:modified>
</cp:coreProperties>
</file>