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719" r:id="rId3"/>
    <p:sldMasterId id="2147483734" r:id="rId4"/>
  </p:sldMasterIdLst>
  <p:notesMasterIdLst>
    <p:notesMasterId r:id="rId54"/>
  </p:notesMasterIdLst>
  <p:sldIdLst>
    <p:sldId id="886" r:id="rId5"/>
    <p:sldId id="887" r:id="rId6"/>
    <p:sldId id="888" r:id="rId7"/>
    <p:sldId id="889" r:id="rId8"/>
    <p:sldId id="911" r:id="rId9"/>
    <p:sldId id="912" r:id="rId10"/>
    <p:sldId id="913" r:id="rId11"/>
    <p:sldId id="914" r:id="rId12"/>
    <p:sldId id="915" r:id="rId13"/>
    <p:sldId id="916" r:id="rId14"/>
    <p:sldId id="917" r:id="rId15"/>
    <p:sldId id="920" r:id="rId16"/>
    <p:sldId id="921" r:id="rId17"/>
    <p:sldId id="922" r:id="rId18"/>
    <p:sldId id="923" r:id="rId19"/>
    <p:sldId id="924" r:id="rId20"/>
    <p:sldId id="938" r:id="rId21"/>
    <p:sldId id="926" r:id="rId22"/>
    <p:sldId id="939" r:id="rId23"/>
    <p:sldId id="928" r:id="rId24"/>
    <p:sldId id="940" r:id="rId25"/>
    <p:sldId id="629" r:id="rId26"/>
    <p:sldId id="592" r:id="rId27"/>
    <p:sldId id="645" r:id="rId28"/>
    <p:sldId id="619" r:id="rId29"/>
    <p:sldId id="617" r:id="rId30"/>
    <p:sldId id="618" r:id="rId31"/>
    <p:sldId id="331" r:id="rId32"/>
    <p:sldId id="640" r:id="rId33"/>
    <p:sldId id="635" r:id="rId34"/>
    <p:sldId id="484" r:id="rId35"/>
    <p:sldId id="559" r:id="rId36"/>
    <p:sldId id="545" r:id="rId37"/>
    <p:sldId id="646" r:id="rId38"/>
    <p:sldId id="337" r:id="rId39"/>
    <p:sldId id="579" r:id="rId40"/>
    <p:sldId id="580" r:id="rId41"/>
    <p:sldId id="334" r:id="rId42"/>
    <p:sldId id="362" r:id="rId43"/>
    <p:sldId id="335" r:id="rId44"/>
    <p:sldId id="383" r:id="rId45"/>
    <p:sldId id="338" r:id="rId46"/>
    <p:sldId id="352" r:id="rId47"/>
    <p:sldId id="278" r:id="rId48"/>
    <p:sldId id="490" r:id="rId49"/>
    <p:sldId id="644" r:id="rId50"/>
    <p:sldId id="384" r:id="rId51"/>
    <p:sldId id="339" r:id="rId52"/>
    <p:sldId id="636" r:id="rId5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914E6-2689-47A0-A4A2-3E444B738AB9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A3653-7AF5-458E-82A0-B12065E249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51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>
            <a:extLst>
              <a:ext uri="{FF2B5EF4-FFF2-40B4-BE49-F238E27FC236}">
                <a16:creationId xmlns:a16="http://schemas.microsoft.com/office/drawing/2014/main" id="{78FD1997-8812-4DB7-8AEC-84A9FB56E8D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Zástupný symbol pro poznámky 2">
            <a:extLst>
              <a:ext uri="{FF2B5EF4-FFF2-40B4-BE49-F238E27FC236}">
                <a16:creationId xmlns:a16="http://schemas.microsoft.com/office/drawing/2014/main" id="{6661F74C-343D-42B8-B3D9-4E2308F78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2708" name="Zástupný symbol pro číslo snímku 3">
            <a:extLst>
              <a:ext uri="{FF2B5EF4-FFF2-40B4-BE49-F238E27FC236}">
                <a16:creationId xmlns:a16="http://schemas.microsoft.com/office/drawing/2014/main" id="{E29FAE7B-83E1-4D20-8F53-F77906419B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08BC91-92B8-4351-964E-866CB757A588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Zástupný symbol pro obrázek snímku 1">
            <a:extLst>
              <a:ext uri="{FF2B5EF4-FFF2-40B4-BE49-F238E27FC236}">
                <a16:creationId xmlns:a16="http://schemas.microsoft.com/office/drawing/2014/main" id="{EE421153-685E-435E-90F8-4BDE95505A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Zástupný symbol pro poznámky 2">
            <a:extLst>
              <a:ext uri="{FF2B5EF4-FFF2-40B4-BE49-F238E27FC236}">
                <a16:creationId xmlns:a16="http://schemas.microsoft.com/office/drawing/2014/main" id="{8415F190-F78E-4250-A158-C596F287B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16740" name="Zástupný symbol pro číslo snímku 3">
            <a:extLst>
              <a:ext uri="{FF2B5EF4-FFF2-40B4-BE49-F238E27FC236}">
                <a16:creationId xmlns:a16="http://schemas.microsoft.com/office/drawing/2014/main" id="{445833CD-5FA0-4352-AD62-31A4312E22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97CAF88-659A-455E-AF51-D38E6ED74CE0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Zástupný symbol pro obrázek snímku 1">
            <a:extLst>
              <a:ext uri="{FF2B5EF4-FFF2-40B4-BE49-F238E27FC236}">
                <a16:creationId xmlns:a16="http://schemas.microsoft.com/office/drawing/2014/main" id="{4F3503DE-19E7-4252-92FB-0E5C38C0B7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Zástupný symbol pro poznámky 2">
            <a:extLst>
              <a:ext uri="{FF2B5EF4-FFF2-40B4-BE49-F238E27FC236}">
                <a16:creationId xmlns:a16="http://schemas.microsoft.com/office/drawing/2014/main" id="{846823C6-D574-410D-9D15-46E3E36A8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18788" name="Zástupný symbol pro číslo snímku 3">
            <a:extLst>
              <a:ext uri="{FF2B5EF4-FFF2-40B4-BE49-F238E27FC236}">
                <a16:creationId xmlns:a16="http://schemas.microsoft.com/office/drawing/2014/main" id="{9280DB66-BEB3-4547-BE17-CDC3C17F72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053ADF-5918-4246-9F00-0BC097F51D54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Zástupný symbol pro obrázek snímku 1">
            <a:extLst>
              <a:ext uri="{FF2B5EF4-FFF2-40B4-BE49-F238E27FC236}">
                <a16:creationId xmlns:a16="http://schemas.microsoft.com/office/drawing/2014/main" id="{77FBBC55-1D33-483A-846E-E330947DB5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Zástupný symbol pro poznámky 2">
            <a:extLst>
              <a:ext uri="{FF2B5EF4-FFF2-40B4-BE49-F238E27FC236}">
                <a16:creationId xmlns:a16="http://schemas.microsoft.com/office/drawing/2014/main" id="{1595BE41-7430-42C7-B666-CEEF10C38D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22884" name="Zástupný symbol pro číslo snímku 3">
            <a:extLst>
              <a:ext uri="{FF2B5EF4-FFF2-40B4-BE49-F238E27FC236}">
                <a16:creationId xmlns:a16="http://schemas.microsoft.com/office/drawing/2014/main" id="{31D4EA3C-E39F-401F-8A4F-17FF061457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C9EEB8-434A-4AB8-860A-0B571C2C431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Zástupný symbol pro obrázek snímku 1">
            <a:extLst>
              <a:ext uri="{FF2B5EF4-FFF2-40B4-BE49-F238E27FC236}">
                <a16:creationId xmlns:a16="http://schemas.microsoft.com/office/drawing/2014/main" id="{210E1440-6974-45AA-B11B-BBA127A5C5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Zástupný symbol pro poznámky 2">
            <a:extLst>
              <a:ext uri="{FF2B5EF4-FFF2-40B4-BE49-F238E27FC236}">
                <a16:creationId xmlns:a16="http://schemas.microsoft.com/office/drawing/2014/main" id="{E885B80B-E744-48D3-9DFA-412213D83C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24932" name="Zástupný symbol pro číslo snímku 3">
            <a:extLst>
              <a:ext uri="{FF2B5EF4-FFF2-40B4-BE49-F238E27FC236}">
                <a16:creationId xmlns:a16="http://schemas.microsoft.com/office/drawing/2014/main" id="{ED9E46E6-225C-414C-BFED-E901A00DF5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43F3FF7-AFD4-4CB0-88B6-99207AF6C8BB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Zástupný symbol pro obrázek snímku 1">
            <a:extLst>
              <a:ext uri="{FF2B5EF4-FFF2-40B4-BE49-F238E27FC236}">
                <a16:creationId xmlns:a16="http://schemas.microsoft.com/office/drawing/2014/main" id="{EE3E8959-CB3D-48C5-A6A2-739DFC9448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Zástupný symbol pro poznámky 2">
            <a:extLst>
              <a:ext uri="{FF2B5EF4-FFF2-40B4-BE49-F238E27FC236}">
                <a16:creationId xmlns:a16="http://schemas.microsoft.com/office/drawing/2014/main" id="{0FED754E-93EE-4EA5-99C0-72DFF701B7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26980" name="Zástupný symbol pro číslo snímku 3">
            <a:extLst>
              <a:ext uri="{FF2B5EF4-FFF2-40B4-BE49-F238E27FC236}">
                <a16:creationId xmlns:a16="http://schemas.microsoft.com/office/drawing/2014/main" id="{FE24583D-FD2A-4A47-B56B-D9D871BDE8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E6ADB0-806E-4677-A4CB-FDD84307C727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Zástupný symbol pro obrázek snímku 1">
            <a:extLst>
              <a:ext uri="{FF2B5EF4-FFF2-40B4-BE49-F238E27FC236}">
                <a16:creationId xmlns:a16="http://schemas.microsoft.com/office/drawing/2014/main" id="{25F93D79-73AB-4F72-A489-2DAB8C1797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Zástupný symbol pro poznámky 2">
            <a:extLst>
              <a:ext uri="{FF2B5EF4-FFF2-40B4-BE49-F238E27FC236}">
                <a16:creationId xmlns:a16="http://schemas.microsoft.com/office/drawing/2014/main" id="{89ECB3EA-C902-4327-985E-5945C2DFC0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29028" name="Zástupný symbol pro číslo snímku 3">
            <a:extLst>
              <a:ext uri="{FF2B5EF4-FFF2-40B4-BE49-F238E27FC236}">
                <a16:creationId xmlns:a16="http://schemas.microsoft.com/office/drawing/2014/main" id="{88D78210-2866-4B7D-93C3-2D2B44ED7F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D14E90-1630-479A-ACFE-0FD4EE54B37D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Zástupný symbol pro obrázek snímku 1">
            <a:extLst>
              <a:ext uri="{FF2B5EF4-FFF2-40B4-BE49-F238E27FC236}">
                <a16:creationId xmlns:a16="http://schemas.microsoft.com/office/drawing/2014/main" id="{FE53297F-034D-4142-B327-398C06321C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Zástupný symbol pro poznámky 2">
            <a:extLst>
              <a:ext uri="{FF2B5EF4-FFF2-40B4-BE49-F238E27FC236}">
                <a16:creationId xmlns:a16="http://schemas.microsoft.com/office/drawing/2014/main" id="{8BCA11C3-9CEB-4CE6-93E2-8204E5C26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1076" name="Zástupný symbol pro číslo snímku 3">
            <a:extLst>
              <a:ext uri="{FF2B5EF4-FFF2-40B4-BE49-F238E27FC236}">
                <a16:creationId xmlns:a16="http://schemas.microsoft.com/office/drawing/2014/main" id="{3C7FD377-FBDE-431F-9420-03D84B892C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76D928-50E9-4798-AD43-B4AECB853CA4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Zástupný symbol pro obrázek snímku 1">
            <a:extLst>
              <a:ext uri="{FF2B5EF4-FFF2-40B4-BE49-F238E27FC236}">
                <a16:creationId xmlns:a16="http://schemas.microsoft.com/office/drawing/2014/main" id="{6198B3B7-B775-4EEF-ADE6-A9D8F2A392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Zástupný symbol pro poznámky 2">
            <a:extLst>
              <a:ext uri="{FF2B5EF4-FFF2-40B4-BE49-F238E27FC236}">
                <a16:creationId xmlns:a16="http://schemas.microsoft.com/office/drawing/2014/main" id="{B0807995-F340-41CC-ADD7-6B7016161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3124" name="Zástupný symbol pro číslo snímku 3">
            <a:extLst>
              <a:ext uri="{FF2B5EF4-FFF2-40B4-BE49-F238E27FC236}">
                <a16:creationId xmlns:a16="http://schemas.microsoft.com/office/drawing/2014/main" id="{68196C3F-F1BF-48DB-8A3D-FD8066E79E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840B3D7-71DC-4147-83FF-EBBF0D93CF3C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Zástupný symbol pro obrázek snímku 1">
            <a:extLst>
              <a:ext uri="{FF2B5EF4-FFF2-40B4-BE49-F238E27FC236}">
                <a16:creationId xmlns:a16="http://schemas.microsoft.com/office/drawing/2014/main" id="{6B467F21-66CA-435E-A7C2-A0C2923B4D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Zástupný symbol pro poznámky 2">
            <a:extLst>
              <a:ext uri="{FF2B5EF4-FFF2-40B4-BE49-F238E27FC236}">
                <a16:creationId xmlns:a16="http://schemas.microsoft.com/office/drawing/2014/main" id="{9A11942E-4408-4A2D-88AE-AF647C58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5172" name="Zástupný symbol pro číslo snímku 3">
            <a:extLst>
              <a:ext uri="{FF2B5EF4-FFF2-40B4-BE49-F238E27FC236}">
                <a16:creationId xmlns:a16="http://schemas.microsoft.com/office/drawing/2014/main" id="{93174E58-AF3B-4068-8893-0CE8D77C0B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C3C5C9-E478-4723-9474-E1D20CCCF2FB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Zástupný symbol pro obrázek snímku 1">
            <a:extLst>
              <a:ext uri="{FF2B5EF4-FFF2-40B4-BE49-F238E27FC236}">
                <a16:creationId xmlns:a16="http://schemas.microsoft.com/office/drawing/2014/main" id="{CAFB5967-8041-42F7-A7D4-269F083AF5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Zástupný symbol pro poznámky 2">
            <a:extLst>
              <a:ext uri="{FF2B5EF4-FFF2-40B4-BE49-F238E27FC236}">
                <a16:creationId xmlns:a16="http://schemas.microsoft.com/office/drawing/2014/main" id="{5A08DE17-6439-44EC-93D1-BBD547E9B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7220" name="Zástupný symbol pro číslo snímku 3">
            <a:extLst>
              <a:ext uri="{FF2B5EF4-FFF2-40B4-BE49-F238E27FC236}">
                <a16:creationId xmlns:a16="http://schemas.microsoft.com/office/drawing/2014/main" id="{CA458800-55EB-46A4-A509-3A47EF0DC5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E36959-B371-41CC-8816-FC0687BA849A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rázek snímku 1">
            <a:extLst>
              <a:ext uri="{FF2B5EF4-FFF2-40B4-BE49-F238E27FC236}">
                <a16:creationId xmlns:a16="http://schemas.microsoft.com/office/drawing/2014/main" id="{1895FB5B-EA03-42B3-A818-35A916468D1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Zástupný symbol pro poznámky 2">
            <a:extLst>
              <a:ext uri="{FF2B5EF4-FFF2-40B4-BE49-F238E27FC236}">
                <a16:creationId xmlns:a16="http://schemas.microsoft.com/office/drawing/2014/main" id="{2B5044A1-2460-46DF-91F5-A367C85D3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4756" name="Zástupný symbol pro číslo snímku 3">
            <a:extLst>
              <a:ext uri="{FF2B5EF4-FFF2-40B4-BE49-F238E27FC236}">
                <a16:creationId xmlns:a16="http://schemas.microsoft.com/office/drawing/2014/main" id="{C70DC2E1-6279-46DC-AFCC-BFF52EE628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633A49-0D22-4E0C-ABE2-8E346FAB134D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Zástupný symbol pro obrázek snímku 1">
            <a:extLst>
              <a:ext uri="{FF2B5EF4-FFF2-40B4-BE49-F238E27FC236}">
                <a16:creationId xmlns:a16="http://schemas.microsoft.com/office/drawing/2014/main" id="{D9BE06C2-FFFB-47F8-95E5-0F0186AC83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Zástupný symbol pro poznámky 2">
            <a:extLst>
              <a:ext uri="{FF2B5EF4-FFF2-40B4-BE49-F238E27FC236}">
                <a16:creationId xmlns:a16="http://schemas.microsoft.com/office/drawing/2014/main" id="{1F41C874-8355-4A2D-85C7-248F43588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39268" name="Zástupný symbol pro číslo snímku 3">
            <a:extLst>
              <a:ext uri="{FF2B5EF4-FFF2-40B4-BE49-F238E27FC236}">
                <a16:creationId xmlns:a16="http://schemas.microsoft.com/office/drawing/2014/main" id="{F62ACDA4-E164-4196-A209-C2396B56E2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638CB8-940A-4238-A16F-F80DC6535D99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92560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762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3418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1315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91215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870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870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7490" indent="-2836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4599" indent="-22691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8439" indent="-22691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42278" indent="-22691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96118" indent="-22691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49957" indent="-22691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03797" indent="-22691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57636" indent="-22691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7A4721-AA3C-4918-841F-2EAB1BCBBBDB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93020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2202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2545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514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ástupný symbol pro obrázek snímku 1">
            <a:extLst>
              <a:ext uri="{FF2B5EF4-FFF2-40B4-BE49-F238E27FC236}">
                <a16:creationId xmlns:a16="http://schemas.microsoft.com/office/drawing/2014/main" id="{ED757AD6-EC3A-4953-AB47-F008A6B953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Zástupný symbol pro poznámky 2">
            <a:extLst>
              <a:ext uri="{FF2B5EF4-FFF2-40B4-BE49-F238E27FC236}">
                <a16:creationId xmlns:a16="http://schemas.microsoft.com/office/drawing/2014/main" id="{FEC420BD-6B0B-42E1-BCC9-413537ED3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6804" name="Zástupný symbol pro číslo snímku 3">
            <a:extLst>
              <a:ext uri="{FF2B5EF4-FFF2-40B4-BE49-F238E27FC236}">
                <a16:creationId xmlns:a16="http://schemas.microsoft.com/office/drawing/2014/main" id="{C894EFF7-4C8A-485A-84C2-F8F318356A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7AAC73-6960-4CBD-9C92-98637A0E4E82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60466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327946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7722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539790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98478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89125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2815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115204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48142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>
            <a:extLst>
              <a:ext uri="{FF2B5EF4-FFF2-40B4-BE49-F238E27FC236}">
                <a16:creationId xmlns:a16="http://schemas.microsoft.com/office/drawing/2014/main" id="{352CC3F4-FB09-4785-BCDD-497A053B64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Zástupný symbol pro poznámky 2">
            <a:extLst>
              <a:ext uri="{FF2B5EF4-FFF2-40B4-BE49-F238E27FC236}">
                <a16:creationId xmlns:a16="http://schemas.microsoft.com/office/drawing/2014/main" id="{28F9152C-DC2C-45FE-8BAD-B07D4FB89F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0152094-B86F-419C-AFD1-80801368B5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BBD958-9E5B-4AE3-970D-599662BA4E54}" type="slidenum">
              <a:rPr lang="cs-CZ" smtClean="0"/>
              <a:pPr>
                <a:defRPr/>
              </a:pPr>
              <a:t>44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>
            <a:extLst>
              <a:ext uri="{FF2B5EF4-FFF2-40B4-BE49-F238E27FC236}">
                <a16:creationId xmlns:a16="http://schemas.microsoft.com/office/drawing/2014/main" id="{39DDF865-4415-4D88-AFC2-B6B5385CFB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>
            <a:extLst>
              <a:ext uri="{FF2B5EF4-FFF2-40B4-BE49-F238E27FC236}">
                <a16:creationId xmlns:a16="http://schemas.microsoft.com/office/drawing/2014/main" id="{9EB50E42-80C8-4EF0-B3C4-8F9A2E41F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78852" name="Zástupný symbol pro číslo snímku 3">
            <a:extLst>
              <a:ext uri="{FF2B5EF4-FFF2-40B4-BE49-F238E27FC236}">
                <a16:creationId xmlns:a16="http://schemas.microsoft.com/office/drawing/2014/main" id="{1E387EA7-A7AD-4E8F-B720-D42F2A7318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8004C-16B6-42AE-B211-EE023407BD66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7788" y="739775"/>
            <a:ext cx="6580187" cy="3702050"/>
          </a:xfrm>
          <a:ln/>
        </p:spPr>
      </p:sp>
      <p:sp>
        <p:nvSpPr>
          <p:cNvPr id="880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880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7490" indent="-2836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4599" indent="-22691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8439" indent="-22691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42278" indent="-22691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96118" indent="-22691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49957" indent="-22691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03797" indent="-22691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57636" indent="-22691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0DFB01-9461-4EA1-8495-4B536EAC694D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5317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2595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253773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77788" y="739775"/>
            <a:ext cx="6580187" cy="37020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BEBD77-A260-415C-83D0-09571A1D006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2633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Zástupný symbol pro obrázek snímku 1">
            <a:extLst>
              <a:ext uri="{FF2B5EF4-FFF2-40B4-BE49-F238E27FC236}">
                <a16:creationId xmlns:a16="http://schemas.microsoft.com/office/drawing/2014/main" id="{5C8DA07C-6ADD-446F-9B97-D0EF485E281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Zástupný symbol pro poznámky 2">
            <a:extLst>
              <a:ext uri="{FF2B5EF4-FFF2-40B4-BE49-F238E27FC236}">
                <a16:creationId xmlns:a16="http://schemas.microsoft.com/office/drawing/2014/main" id="{FF812E28-7C1D-4159-8682-0688BFF96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06500" name="Zástupný symbol pro číslo snímku 3">
            <a:extLst>
              <a:ext uri="{FF2B5EF4-FFF2-40B4-BE49-F238E27FC236}">
                <a16:creationId xmlns:a16="http://schemas.microsoft.com/office/drawing/2014/main" id="{3021609F-79F6-422D-B265-93D415E900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8F4C00-0776-49C7-A429-06BE2A2383A6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Zástupný symbol pro obrázek snímku 1">
            <a:extLst>
              <a:ext uri="{FF2B5EF4-FFF2-40B4-BE49-F238E27FC236}">
                <a16:creationId xmlns:a16="http://schemas.microsoft.com/office/drawing/2014/main" id="{D32B351C-AB36-4A5E-A03C-3A353FEEB8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Zástupný symbol pro poznámky 2">
            <a:extLst>
              <a:ext uri="{FF2B5EF4-FFF2-40B4-BE49-F238E27FC236}">
                <a16:creationId xmlns:a16="http://schemas.microsoft.com/office/drawing/2014/main" id="{84C3E830-0479-4777-8F66-621DA00A7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08548" name="Zástupný symbol pro číslo snímku 3">
            <a:extLst>
              <a:ext uri="{FF2B5EF4-FFF2-40B4-BE49-F238E27FC236}">
                <a16:creationId xmlns:a16="http://schemas.microsoft.com/office/drawing/2014/main" id="{75D89329-F0DB-4C30-9F1F-B97448729F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CA4D9D-0D2B-43CB-BCDB-6A8E250BD6B4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Zástupný symbol pro obrázek snímku 1">
            <a:extLst>
              <a:ext uri="{FF2B5EF4-FFF2-40B4-BE49-F238E27FC236}">
                <a16:creationId xmlns:a16="http://schemas.microsoft.com/office/drawing/2014/main" id="{21F79BFA-34E7-499C-8C82-0D7C494396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Zástupný symbol pro poznámky 2">
            <a:extLst>
              <a:ext uri="{FF2B5EF4-FFF2-40B4-BE49-F238E27FC236}">
                <a16:creationId xmlns:a16="http://schemas.microsoft.com/office/drawing/2014/main" id="{E4AA4571-B6BD-4B2E-84A4-67C7B83B4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10596" name="Zástupný symbol pro číslo snímku 3">
            <a:extLst>
              <a:ext uri="{FF2B5EF4-FFF2-40B4-BE49-F238E27FC236}">
                <a16:creationId xmlns:a16="http://schemas.microsoft.com/office/drawing/2014/main" id="{AD0905BD-75EF-4832-A29C-0C1BFCD16C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2A3B1B-CA14-4299-AC60-2F1D9AA93180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Zástupný symbol pro obrázek snímku 1">
            <a:extLst>
              <a:ext uri="{FF2B5EF4-FFF2-40B4-BE49-F238E27FC236}">
                <a16:creationId xmlns:a16="http://schemas.microsoft.com/office/drawing/2014/main" id="{A8E04495-32E9-4F59-B43A-00BC7D5388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Zástupný symbol pro poznámky 2">
            <a:extLst>
              <a:ext uri="{FF2B5EF4-FFF2-40B4-BE49-F238E27FC236}">
                <a16:creationId xmlns:a16="http://schemas.microsoft.com/office/drawing/2014/main" id="{DE81C353-8F10-4C93-A1BB-3794C49D9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112644" name="Zástupný symbol pro číslo snímku 3">
            <a:extLst>
              <a:ext uri="{FF2B5EF4-FFF2-40B4-BE49-F238E27FC236}">
                <a16:creationId xmlns:a16="http://schemas.microsoft.com/office/drawing/2014/main" id="{AF66A2BC-C9BA-4C31-A26D-A659BD7E42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3BD396-91FC-42D3-A53F-04D9C20742FD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Zástupný symbol pro obrázek snímku 1">
            <a:extLst>
              <a:ext uri="{FF2B5EF4-FFF2-40B4-BE49-F238E27FC236}">
                <a16:creationId xmlns:a16="http://schemas.microsoft.com/office/drawing/2014/main" id="{5ACA6515-50D4-4FF3-932A-44164C22C7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Zástupný symbol pro poznámky 2">
            <a:extLst>
              <a:ext uri="{FF2B5EF4-FFF2-40B4-BE49-F238E27FC236}">
                <a16:creationId xmlns:a16="http://schemas.microsoft.com/office/drawing/2014/main" id="{FE12223A-746A-451C-BCEE-722249B20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14692" name="Zástupný symbol pro číslo snímku 3">
            <a:extLst>
              <a:ext uri="{FF2B5EF4-FFF2-40B4-BE49-F238E27FC236}">
                <a16:creationId xmlns:a16="http://schemas.microsoft.com/office/drawing/2014/main" id="{2CA9708F-4AFA-418A-B7BC-91B2C5A899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DEAE31-8B0C-4BE3-8AFD-FE08E8039C9C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2BB43CDB-AE62-4E4C-9D76-347DEE8FF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1000"/>
            <a:ext cx="115824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629B88FD-0E50-4826-9C5F-40F076C58E0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436563" y="488950"/>
            <a:ext cx="11247437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13049A46-CDE8-41DE-8904-46F5388D8B59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828800" y="3338513"/>
            <a:ext cx="85344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857250"/>
            <a:ext cx="103632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336800" y="3567113"/>
            <a:ext cx="72136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ADECEDB-3C5A-4D1F-B6B2-E6BAC8769F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05D2044A-8BBC-4829-96F6-D9E54FCD7D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470400" y="6391275"/>
            <a:ext cx="3860800" cy="457200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72B427DA-2504-48E6-B97F-3BDE4A7929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391275"/>
            <a:ext cx="2133600" cy="457200"/>
          </a:xfrm>
        </p:spPr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02182054-70F8-4141-9B93-ACBA2E1D8E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192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170333-5051-432F-87CB-1C1C66A073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C943C9-9D68-4A75-9AFB-42864E77EE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9E47D3-B174-45A0-90CB-E3C2456FB4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D1E63A6D-4B64-4FF4-A047-0C389A73B4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219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12200" y="533400"/>
            <a:ext cx="2565400" cy="54102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16000" y="533400"/>
            <a:ext cx="7493000" cy="54102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D9379E-4D5D-48F2-BF4E-6CDC12C4F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36F39B-3ABD-4163-953A-38780E5E32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ACF7F0-513F-4936-8E62-A73791983C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8A58FA74-1959-4CEB-96C2-CA422C91B2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7038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16000" y="1905000"/>
            <a:ext cx="5029200" cy="4038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8400" y="1905000"/>
            <a:ext cx="5029200" cy="4038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244C39-504B-42E8-8169-CE99B778B5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281E84-F337-4D68-B86D-AFB3D3E612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FC1DAE-780D-40A1-9DC9-7504607D1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5983AB5D-1231-4924-955D-489825DD279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6369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C4815A92-6CD2-49D4-86A3-6BF2AC990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1000"/>
            <a:ext cx="115824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D3D1C740-6052-4716-9DD0-CD46DD28718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436563" y="488950"/>
            <a:ext cx="11247437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073554B6-15CB-40DD-A7A9-02B5FEB01CE2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828800" y="3338513"/>
            <a:ext cx="85344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857250"/>
            <a:ext cx="103632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336800" y="3567113"/>
            <a:ext cx="72136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4CC5791-5250-4E7A-8FFF-AAC5A5773C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E4F1ECC2-E4E5-4810-A3D4-6FD3FD57EF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470400" y="6391275"/>
            <a:ext cx="3860800" cy="457200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0D066A38-CEA6-4D36-AA1C-2737EB2FD8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391275"/>
            <a:ext cx="2133600" cy="457200"/>
          </a:xfrm>
        </p:spPr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C99BEA3C-0A3E-4F3D-8051-68D11C67F0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816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CA2C20-CCAC-4F8B-89F5-1E7533356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3E1A61-38A9-4D76-AF94-EE6DAA24BD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D5568D-1E53-40FF-A8DE-2061D6C015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742BDA1D-33EA-4C21-A559-3227EEC83E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4962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948F2E-614E-4900-8C28-E83C7C7C6E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3F1F9A-312C-4C4F-979D-FF1397D78A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1A4E2E-979A-4354-A5A5-EF69F761B6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B649D523-2F02-4B81-94D6-AF3534C929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632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905000"/>
            <a:ext cx="5029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8400" y="1905000"/>
            <a:ext cx="5029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1B2787-71F0-4315-AEA5-AA16573177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99A7E3-666A-4766-B446-DBAA860A00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E3CB98-F5E7-4470-80C3-A9AF4AA52B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38D19C76-83D1-4ECE-9D0E-3B0DF4C1AC5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4771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D8BB1AA-A868-48D1-9557-8FD2AB1EDC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FF2887F-F3F3-4975-9CA8-EDA1B6941B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4E35611-26E4-46BD-89F1-027A444DFF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DFC843A7-891C-4A8B-AF72-8517448E98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512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80E3881-5DAB-43F5-8D0E-4FB3F28BE8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9C0F7BC-A7F1-4045-B780-44B91A3B59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299B807-4B98-4B29-A165-9D3E2E4275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11007D8C-D6E7-4556-A5F9-7F1D8E77DF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3887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062BF60-9CB2-4C85-A948-AFD8D1A76D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7A9AB0-D2F8-4F4A-BD62-E32B951D6D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ADA5416-4DE3-4809-A7B7-AEB0F7C033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AA12127E-BA9D-4F96-B020-A19DACBD7F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318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4654B2-11DC-4BC6-8C43-C16189F751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CD518A-2806-4AD9-87EE-EDDF5EC7D3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74352A-5159-4696-B6E1-8C258FE8AE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D584AA41-5774-4032-A30B-56FF98F496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92007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C30AED-814F-4DB4-8A6B-A229D3CB8E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366E07-A8B6-40C7-95B3-63B28C5A20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139D73-4E47-4B17-955C-622FE3A108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55E207DA-9A9E-450A-B714-C6AB11EF56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99455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0ED2AC-783F-4D7D-A0B4-95AA5A0C05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F24A33-4BB6-4280-B396-FD16759A58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3E2FB0-DC2C-4684-8AF9-54066692C2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3C7A014E-5256-453C-AFC3-B7C77471CA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694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E073B1-E68C-4698-977D-F3CBE3BD01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0EEFFA-9B0E-4EC3-9563-FD2365B837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507974-FCC3-42AF-A0E4-78DE59F319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AAC27BDA-303B-412D-964D-53E7D7FDA8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48751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12200" y="533400"/>
            <a:ext cx="2565400" cy="54102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16000" y="533400"/>
            <a:ext cx="7493000" cy="54102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8D4ABF-C696-4310-94AB-A8516CFDBA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19AE3F-1FF4-4EBC-9103-D3AC46FF8C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EB0CE6-BB9B-477D-B0AA-3A3B014D44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A7B4A3CF-71EB-48AD-AC93-57705EF79C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82506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905000"/>
            <a:ext cx="10261600" cy="19431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16000" y="4000500"/>
            <a:ext cx="10261600" cy="19431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4E6F25-5CC3-4EBC-B5A8-FC30DB3217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5AF82E-260E-4BA1-8186-D30929FA8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C9E05B-BBA3-49A9-BBAF-E8857CB634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96E6C5D8-641E-482B-BE60-24305BB21B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65025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016000" y="1905000"/>
            <a:ext cx="10261600" cy="4038600"/>
          </a:xfrm>
        </p:spPr>
        <p:txBody>
          <a:bodyPr/>
          <a:lstStyle/>
          <a:p>
            <a:pPr lvl="0"/>
            <a:endParaRPr lang="cs-CZ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BAE0E4-608F-4A71-822A-3C25C3D58E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8C3901-537E-4F9D-8B43-51328D3624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378390-9D9F-4693-949D-3A6B49A0B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ECA30A69-9668-43F6-9207-96E117F01B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32703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905000"/>
            <a:ext cx="5029200" cy="4038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48400" y="1905000"/>
            <a:ext cx="5029200" cy="4038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170D9A-A621-4D5D-BAB1-C901EE305B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841C9A-5B29-4B00-92E9-6895B66032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1BB7FB-1C44-4CF0-8FE8-52B220D2DD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923B2BE7-5F66-4BB1-B2A9-3A9351D57B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9882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30935864-EECB-4E12-B91D-CA0131DF5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1000"/>
            <a:ext cx="115824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C2767474-A324-4E9B-B2C6-397DD442812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436563" y="488950"/>
            <a:ext cx="11247437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319130F4-B092-47CF-BE4E-FDDD1540E409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828800" y="3338513"/>
            <a:ext cx="85344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857250"/>
            <a:ext cx="103632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336800" y="3567113"/>
            <a:ext cx="72136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CFD358D-1580-46C2-A3C6-14EEF0EE52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51596E0E-BD37-407A-8242-DBAA1FE1F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470400" y="6391275"/>
            <a:ext cx="3860800" cy="457200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EE075F72-5E2D-4C13-8868-6661D2A251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391275"/>
            <a:ext cx="2133600" cy="457200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5F5FEC4-2733-4438-900B-A5C867E52E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24556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D963F2-D429-4C95-8CF6-C8479C226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5FA0EE-9EF7-44C6-B3CF-9CDBD4B4D2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926DEC-0B1B-4E7A-A237-2C992AC83B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676CF1A-011B-4633-9F6E-5ADCC663EA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59674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3FC6B6-FB14-4B3F-8C0F-7D0C5DE4AF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FB8933-0AFA-41A0-9D5A-DB11B4AC56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E2D82D-F505-4386-9B9C-67C015B01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97F1FBE-4867-4F7C-A740-6FC7B411C0F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993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6A9760-01A1-4B04-B84C-8BBF9690DC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6322C6-4538-4A8B-A003-B063F0060E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4442F6-7474-4B8A-AE3B-E100442991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046B6B75-E223-49E1-AC64-231A29F8BF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68896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905000"/>
            <a:ext cx="5029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8400" y="1905000"/>
            <a:ext cx="5029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B4778-CE47-428F-B610-138C933374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141663-5421-4A3D-B3E8-2F086DD18D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7247D7-30F9-43B0-9750-8BBA94F001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DCD9BA0-C9DB-4353-90B5-FC9DB195EA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2483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4C745F1-0805-432F-9155-4CB5890CDC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8223F2F-4C59-46FD-B409-D8D16E705D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151922C-A3D3-4265-A80D-B42E91F9CD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EAC0EF6-48CB-49DE-85AF-D53BA8E6F2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16827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9DC2E8-51CC-4F08-BD3E-1B5BD25C54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D2EA7B3-4083-4B5A-96A7-9AA3E244D5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81875C9-4BBB-411F-B4E5-9ED6991CE9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301B8DB-F66E-4B3E-8A19-5567C9FBF8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44814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D0C62E3-6A7F-4293-9DA1-D5E775D1E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ECDD883-6117-4BDE-A953-BE7E45B10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3FA2937-2E50-44EA-A606-22FB02566D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EE623BF-6DA8-48B1-A23B-8915E1D473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89845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F5702C-E354-453E-9458-CFD9EE894A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3C06A7-ADE2-4277-98B3-F44902EFE2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12C77F-31D8-4117-BAD0-00029454D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0A3B887-1E6D-4AF6-BC6C-BC49D847A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83009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394611-956E-4B34-8C3B-E7754515D0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5978DB-8E43-43EF-957C-E8838A3376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E2D6C8-2F38-4C9E-987E-425B85CA92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7955925-8D09-4256-82AB-23FDF1F9DC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87728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47D490-A02C-488C-940F-D6FBDEE601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9B31E2-488E-49F9-9640-DE5A371EE0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5F8B8B-F2DC-4CCE-BD25-10ECF264E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4CA8A94-2BF3-419A-BE95-407FD508776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22712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12200" y="533400"/>
            <a:ext cx="2565400" cy="54102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16000" y="533400"/>
            <a:ext cx="7493000" cy="54102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F36D0E-AC93-4C51-B31E-F87C3340C0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502BEE-64EC-46F1-A908-508147D1B1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D1FCCF-6F9B-4CC1-BB67-99B282FF70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C4B5A6A-B052-4BCF-87FF-E6946FF6EE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35890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905000"/>
            <a:ext cx="10261600" cy="19431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16000" y="4000500"/>
            <a:ext cx="10261600" cy="19431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ACCE2C-3551-4430-87D2-BFD5C8188A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2759C7-6792-48B6-8CB2-31A81C764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06F5B3-00B3-44D6-93F6-C8310EC439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7AB6B2F-A107-490D-83BE-EA9F8730B5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42268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016000" y="1905000"/>
            <a:ext cx="10261600" cy="4038600"/>
          </a:xfrm>
        </p:spPr>
        <p:txBody>
          <a:bodyPr/>
          <a:lstStyle/>
          <a:p>
            <a:pPr lvl="0"/>
            <a:endParaRPr lang="cs-CZ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25C622-E2FE-4562-BBF4-00A55EB7DA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B558F3-4513-44F4-B71D-677D709063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2B0C6D-C48D-4C90-A94C-77503BBAA4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F96C078-3352-41E9-A798-F931C2EE8D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397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905000"/>
            <a:ext cx="5029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8400" y="1905000"/>
            <a:ext cx="5029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79ACD7-3B12-42B2-ABA6-554B5C5E45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77C268-FA69-4671-8B93-EDA2D8552A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4FB53C-9A9F-4171-9A06-FC0CE7EB06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061E9207-B029-4997-95AF-606EFAF08F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244246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905000"/>
            <a:ext cx="5029200" cy="4038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48400" y="1905000"/>
            <a:ext cx="5029200" cy="4038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2FFDEB-4F9D-447F-BE2A-057C0B4711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47D2F6-0223-4217-9589-FA7A315A50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61BE13-5966-463A-9C6B-773BEBD6F7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C3874E4-50A2-48D4-B3A6-12D4B37F2C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14061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381000"/>
            <a:ext cx="115824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sz="2400" dirty="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436034" y="488950"/>
            <a:ext cx="11247967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sz="2400" dirty="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828800" y="3338513"/>
            <a:ext cx="85344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dirty="0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857250"/>
            <a:ext cx="103632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336800" y="3567113"/>
            <a:ext cx="72136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0400" y="6391275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39127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9F596-0FC9-4ED7-B2B7-ECF7575ECD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1136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1AC37-1119-4E4A-AA4B-FC7B0847EA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2773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0A5B7-0909-4F42-8AAD-D9BB9E72C1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3003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905000"/>
            <a:ext cx="5029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8400" y="1905000"/>
            <a:ext cx="5029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F2850-4131-4B8D-AFCF-0E873616707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8915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FBB6A-F798-435E-B54E-2BAF4490CB3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1232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43CBB-02FA-45B1-8546-3020DBA79A1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606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51E53-BCD6-46E1-AA69-D90255E3A0F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2680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F551C-95CE-43E9-B6BB-2937CAFA30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4046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C3284-F492-42D5-B51C-45FBE4B1FF1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902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026F60-7176-46C1-A071-60F188878C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03EBF0C-8FFA-4129-A069-9B16182CA8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3A129E9-CF4C-473F-AF59-3FD3E68D27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5F624A6A-6D24-4404-AA84-7BBA3A69BDF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7460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CC0C8-E009-4A34-9F24-723A7361EE8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59382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12200" y="533400"/>
            <a:ext cx="2565400" cy="54102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16000" y="533400"/>
            <a:ext cx="7493000" cy="54102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001DF-5C69-4679-8200-76748E14431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35688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905000"/>
            <a:ext cx="10261600" cy="19431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16000" y="4000500"/>
            <a:ext cx="10261600" cy="19431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DD4EA-0984-4D71-ADE4-9E9E8D32EBD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2506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016000" y="1905000"/>
            <a:ext cx="10261600" cy="4038600"/>
          </a:xfrm>
        </p:spPr>
        <p:txBody>
          <a:bodyPr/>
          <a:lstStyle/>
          <a:p>
            <a:pPr lvl="0"/>
            <a:endParaRPr lang="cs-CZ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54DC1-4D39-4EC5-98B8-2695F1A3429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6638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6000" y="533400"/>
            <a:ext cx="10261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6000" y="1905000"/>
            <a:ext cx="5029200" cy="4038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48400" y="1905000"/>
            <a:ext cx="5029200" cy="4038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89A45-A11D-4061-B468-F25C1F342A6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62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0C0C2A-D8F5-4560-B66C-E4AD3E4B65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E09633B-1578-4920-BFA5-9941C28A89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BBDDF2B-D7F9-4E94-B41B-4A339F87A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B191DED7-636A-4E18-8E9C-9D1A4CD148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7536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647A388-9829-4D70-B8BB-FE3041CD43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68A8714-C02D-4DC3-A59F-0FB098A19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B07775A-A448-4691-BAEE-E344814A6F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DB81A610-8C2E-4E5D-A9D0-E8139B27AD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247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7A0E79-104B-47F9-A46E-A640316428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D71CEB-C1E6-4D61-BC52-7C9E2B974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E3BB00-FF4C-4A6E-B037-2113CBEE9B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3E7D4E9C-A591-4543-8ABE-A6C717CB0A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235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BF0A3A-6EA1-442A-8AA8-EA9E40A7D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023CC2-AA83-4571-9A70-DEC91D7566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8A5F8E-A8E6-46F4-8E4E-0CC93CF047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/>
            </a:lvl1pPr>
          </a:lstStyle>
          <a:p>
            <a:pPr>
              <a:defRPr/>
            </a:pPr>
            <a:fld id="{AA24D837-9597-48CF-9EEC-DBAA34AD14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094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CF18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531626A-F6B8-4294-A536-B0C7B55E43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533400"/>
            <a:ext cx="1026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A64541B-476E-47DB-8528-9CEEA21FE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905000"/>
            <a:ext cx="10261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29028" name="Rectangle 4">
            <a:extLst>
              <a:ext uri="{FF2B5EF4-FFF2-40B4-BE49-F238E27FC236}">
                <a16:creationId xmlns:a16="http://schemas.microsoft.com/office/drawing/2014/main" id="{9E86D2CD-94C1-4743-A9E2-1BD7CC041A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0" y="6391275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029" name="Rectangle 5">
            <a:extLst>
              <a:ext uri="{FF2B5EF4-FFF2-40B4-BE49-F238E27FC236}">
                <a16:creationId xmlns:a16="http://schemas.microsoft.com/office/drawing/2014/main" id="{769E41D3-47B9-458E-ADEB-A958AFE29F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403975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030" name="Rectangle 6">
            <a:extLst>
              <a:ext uri="{FF2B5EF4-FFF2-40B4-BE49-F238E27FC236}">
                <a16:creationId xmlns:a16="http://schemas.microsoft.com/office/drawing/2014/main" id="{9AB3B4A5-96D7-4621-A8F1-6AA04BEE16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3FAF748-6A31-4713-B8EA-6D6C8E9AC3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grpSp>
        <p:nvGrpSpPr>
          <p:cNvPr id="2055" name="Group 7">
            <a:extLst>
              <a:ext uri="{FF2B5EF4-FFF2-40B4-BE49-F238E27FC236}">
                <a16:creationId xmlns:a16="http://schemas.microsoft.com/office/drawing/2014/main" id="{31FB5CD4-C844-46C0-B4F3-793594FB7DA1}"/>
              </a:ext>
            </a:extLst>
          </p:cNvPr>
          <p:cNvGrpSpPr>
            <a:grpSpLocks/>
          </p:cNvGrpSpPr>
          <p:nvPr/>
        </p:nvGrpSpPr>
        <p:grpSpPr bwMode="auto">
          <a:xfrm>
            <a:off x="223838" y="228600"/>
            <a:ext cx="11764962" cy="6096000"/>
            <a:chOff x="106" y="144"/>
            <a:chExt cx="5558" cy="3840"/>
          </a:xfrm>
        </p:grpSpPr>
        <p:sp>
          <p:nvSpPr>
            <p:cNvPr id="2056" name="AutoShape 8">
              <a:extLst>
                <a:ext uri="{FF2B5EF4-FFF2-40B4-BE49-F238E27FC236}">
                  <a16:creationId xmlns:a16="http://schemas.microsoft.com/office/drawing/2014/main" id="{8A7BB1B1-F546-4CEB-BAE9-0952E360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7" name="Line 9">
              <a:extLst>
                <a:ext uri="{FF2B5EF4-FFF2-40B4-BE49-F238E27FC236}">
                  <a16:creationId xmlns:a16="http://schemas.microsoft.com/office/drawing/2014/main" id="{CBDEFB74-2EF1-4A90-8897-FC8F511FEC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65644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CF18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1A4768D-351A-46C8-BDD3-C2BC7F27B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533400"/>
            <a:ext cx="1026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4D042F4-4D21-444F-8FC9-ACCB0FF0B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905000"/>
            <a:ext cx="10261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15716" name="Rectangle 4">
            <a:extLst>
              <a:ext uri="{FF2B5EF4-FFF2-40B4-BE49-F238E27FC236}">
                <a16:creationId xmlns:a16="http://schemas.microsoft.com/office/drawing/2014/main" id="{3D20B56A-5DC3-4E7D-87E9-E5BB7D91280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0" y="6391275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7" name="Rectangle 5">
            <a:extLst>
              <a:ext uri="{FF2B5EF4-FFF2-40B4-BE49-F238E27FC236}">
                <a16:creationId xmlns:a16="http://schemas.microsoft.com/office/drawing/2014/main" id="{332B2930-A0C4-4D8F-9D0E-F1F86AAA85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403975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8" name="Rectangle 6">
            <a:extLst>
              <a:ext uri="{FF2B5EF4-FFF2-40B4-BE49-F238E27FC236}">
                <a16:creationId xmlns:a16="http://schemas.microsoft.com/office/drawing/2014/main" id="{D135912A-F4CF-43DD-A74D-735B737C2C6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F3E85B5-95B7-4130-AB48-28F367150F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grpSp>
        <p:nvGrpSpPr>
          <p:cNvPr id="3079" name="Group 7">
            <a:extLst>
              <a:ext uri="{FF2B5EF4-FFF2-40B4-BE49-F238E27FC236}">
                <a16:creationId xmlns:a16="http://schemas.microsoft.com/office/drawing/2014/main" id="{4E924B31-5E46-4575-A60B-C0C1E6FD10CF}"/>
              </a:ext>
            </a:extLst>
          </p:cNvPr>
          <p:cNvGrpSpPr>
            <a:grpSpLocks/>
          </p:cNvGrpSpPr>
          <p:nvPr/>
        </p:nvGrpSpPr>
        <p:grpSpPr bwMode="auto">
          <a:xfrm>
            <a:off x="223838" y="228600"/>
            <a:ext cx="11764962" cy="6096000"/>
            <a:chOff x="106" y="144"/>
            <a:chExt cx="5558" cy="3840"/>
          </a:xfrm>
        </p:grpSpPr>
        <p:sp>
          <p:nvSpPr>
            <p:cNvPr id="3080" name="AutoShape 8">
              <a:extLst>
                <a:ext uri="{FF2B5EF4-FFF2-40B4-BE49-F238E27FC236}">
                  <a16:creationId xmlns:a16="http://schemas.microsoft.com/office/drawing/2014/main" id="{79D56A03-6B38-4FED-8C14-EEC805A3C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81" name="Line 9">
              <a:extLst>
                <a:ext uri="{FF2B5EF4-FFF2-40B4-BE49-F238E27FC236}">
                  <a16:creationId xmlns:a16="http://schemas.microsoft.com/office/drawing/2014/main" id="{4D993233-2F90-42B7-A5FE-4836FF70F1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76285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CF18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4FE62A6-E98B-47EB-B412-C56A099875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533400"/>
            <a:ext cx="1026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C236F36-B03F-43B8-A91D-4EED08096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905000"/>
            <a:ext cx="10261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15716" name="Rectangle 4">
            <a:extLst>
              <a:ext uri="{FF2B5EF4-FFF2-40B4-BE49-F238E27FC236}">
                <a16:creationId xmlns:a16="http://schemas.microsoft.com/office/drawing/2014/main" id="{E8F0FA10-8197-4F82-8A72-1805279944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0" y="6391275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7" name="Rectangle 5">
            <a:extLst>
              <a:ext uri="{FF2B5EF4-FFF2-40B4-BE49-F238E27FC236}">
                <a16:creationId xmlns:a16="http://schemas.microsoft.com/office/drawing/2014/main" id="{4031205D-DCCA-4A6F-805D-CD56359118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403975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5718" name="Rectangle 6">
            <a:extLst>
              <a:ext uri="{FF2B5EF4-FFF2-40B4-BE49-F238E27FC236}">
                <a16:creationId xmlns:a16="http://schemas.microsoft.com/office/drawing/2014/main" id="{BD232BD0-509A-4244-BF35-B30E960C7F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240EDF3-3D31-4087-8320-FD7F745DCB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grpSp>
        <p:nvGrpSpPr>
          <p:cNvPr id="3079" name="Group 7">
            <a:extLst>
              <a:ext uri="{FF2B5EF4-FFF2-40B4-BE49-F238E27FC236}">
                <a16:creationId xmlns:a16="http://schemas.microsoft.com/office/drawing/2014/main" id="{D9067007-1962-4249-A2A4-1A2A788D5B53}"/>
              </a:ext>
            </a:extLst>
          </p:cNvPr>
          <p:cNvGrpSpPr>
            <a:grpSpLocks/>
          </p:cNvGrpSpPr>
          <p:nvPr/>
        </p:nvGrpSpPr>
        <p:grpSpPr bwMode="auto">
          <a:xfrm>
            <a:off x="223838" y="228600"/>
            <a:ext cx="11764962" cy="6096000"/>
            <a:chOff x="106" y="144"/>
            <a:chExt cx="5558" cy="3840"/>
          </a:xfrm>
        </p:grpSpPr>
        <p:sp>
          <p:nvSpPr>
            <p:cNvPr id="3080" name="AutoShape 8">
              <a:extLst>
                <a:ext uri="{FF2B5EF4-FFF2-40B4-BE49-F238E27FC236}">
                  <a16:creationId xmlns:a16="http://schemas.microsoft.com/office/drawing/2014/main" id="{05C08F33-066D-4715-B405-2CC609D15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2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081" name="Line 9">
              <a:extLst>
                <a:ext uri="{FF2B5EF4-FFF2-40B4-BE49-F238E27FC236}">
                  <a16:creationId xmlns:a16="http://schemas.microsoft.com/office/drawing/2014/main" id="{D7235111-1116-482E-87AF-514DC1B543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0014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CF18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533400"/>
            <a:ext cx="10261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905000"/>
            <a:ext cx="10261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0" y="6391275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403975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fld id="{D8C0EE56-A87F-41FD-BD1A-50D98A27879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24368" y="228600"/>
            <a:ext cx="11764433" cy="6096000"/>
            <a:chOff x="106" y="144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cs-CZ" sz="2400" dirty="0">
                <a:latin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215463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cz/mkn/index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cz/mkn/index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hyperlink" Target="http://www.uzis.cz/rychle-informace/ehis-2014-zakladni-vysledky-setreni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actapublica.eu/matriky/brno/prohlizec/268/?strana=20" TargetMode="External"/><Relationship Id="rId2" Type="http://schemas.openxmlformats.org/officeDocument/2006/relationships/hyperlink" Target="http://www.genealogie.cz/" TargetMode="External"/><Relationship Id="rId1" Type="http://schemas.openxmlformats.org/officeDocument/2006/relationships/slideLayout" Target="../slideLayouts/slideLayout4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4" Type="http://schemas.openxmlformats.org/officeDocument/2006/relationships/hyperlink" Target="http://www.czso.cz/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czso/umrtnostni-tabulky-za-cr-regiony-soudrznosti-a-kraje-2018-2019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nczisk.s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zis.cz/registry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://www.statistics.sk/" TargetMode="External"/><Relationship Id="rId4" Type="http://schemas.openxmlformats.org/officeDocument/2006/relationships/hyperlink" Target="http://www.czso.cz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ata.un.org/" TargetMode="External"/><Relationship Id="rId3" Type="http://schemas.openxmlformats.org/officeDocument/2006/relationships/hyperlink" Target="https://www.uzis.cz/index.php?pg=vystupy--knihovna&amp;id=275" TargetMode="External"/><Relationship Id="rId7" Type="http://schemas.openxmlformats.org/officeDocument/2006/relationships/hyperlink" Target="http://data.worldbank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stats.oecd.org/" TargetMode="External"/><Relationship Id="rId5" Type="http://schemas.openxmlformats.org/officeDocument/2006/relationships/hyperlink" Target="http://ec.europa.eu/eurostat/" TargetMode="External"/><Relationship Id="rId4" Type="http://schemas.openxmlformats.org/officeDocument/2006/relationships/hyperlink" Target="http://www.euro.who.int/en/data-and-evidenc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5199174-79CC-4B4F-B164-E1D9B0FD2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2138" y="692150"/>
            <a:ext cx="7696200" cy="806450"/>
          </a:xfrm>
        </p:spPr>
        <p:txBody>
          <a:bodyPr/>
          <a:lstStyle/>
          <a:p>
            <a:pPr eaLnBrk="1" hangingPunct="1">
              <a:defRPr/>
            </a:pP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rgbClr val="0000CC"/>
                </a:solidFill>
              </a:rPr>
            </a:br>
            <a:br>
              <a:rPr lang="cs-CZ" cap="all" dirty="0">
                <a:solidFill>
                  <a:srgbClr val="0000CC"/>
                </a:solidFill>
              </a:rPr>
            </a:br>
            <a:br>
              <a:rPr lang="cs-CZ" cap="all" dirty="0">
                <a:solidFill>
                  <a:srgbClr val="0000CC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endParaRPr lang="cs-CZ" cap="all" dirty="0">
              <a:solidFill>
                <a:srgbClr val="0000CC"/>
              </a:solidFill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C13419C-92A1-4E15-9AFA-E4C3B6C304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7988" y="2349500"/>
            <a:ext cx="11520487" cy="1295400"/>
          </a:xfrm>
          <a:ln w="76200"/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sz="4000" b="1" cap="all" dirty="0">
                <a:solidFill>
                  <a:srgbClr val="0000CC"/>
                </a:solidFill>
                <a:latin typeface="+mj-lt"/>
                <a:ea typeface="Arial Unicode MS" pitchFamily="34" charset="-128"/>
                <a:cs typeface="Rod" pitchFamily="49" charset="-79"/>
              </a:rPr>
              <a:t>Rutinní zdravotnická statistika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cs-CZ" sz="4000" b="1" cap="all" dirty="0">
              <a:solidFill>
                <a:srgbClr val="0000CC"/>
              </a:solidFill>
              <a:latin typeface="+mj-lt"/>
              <a:ea typeface="Arial Unicode MS" pitchFamily="34" charset="-128"/>
              <a:cs typeface="Rod" pitchFamily="49" charset="-79"/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sz="2800" cap="all" dirty="0">
                <a:solidFill>
                  <a:srgbClr val="0000CC"/>
                </a:solidFill>
                <a:ea typeface="Arial Unicode MS" pitchFamily="34" charset="-128"/>
                <a:cs typeface="Rod" pitchFamily="49" charset="-79"/>
              </a:rPr>
              <a:t>A JEJÍ využití pro hodnocení zdravotního stavu obyvatelstva</a:t>
            </a:r>
            <a:endParaRPr lang="cs-CZ" sz="2800" dirty="0">
              <a:solidFill>
                <a:srgbClr val="0000CC"/>
              </a:solidFill>
              <a:latin typeface="Garamond" pitchFamily="18" charset="0"/>
            </a:endParaRPr>
          </a:p>
          <a:p>
            <a:pPr marL="0" indent="0" algn="ctr" eaLnBrk="1" hangingPunct="1">
              <a:buClr>
                <a:srgbClr val="FF0000"/>
              </a:buClr>
              <a:buSzPct val="100000"/>
              <a:buFont typeface="Wingdings" panose="05000000000000000000" pitchFamily="2" charset="2"/>
              <a:buNone/>
              <a:defRPr/>
            </a:pPr>
            <a:endParaRPr lang="cs-CZ" sz="3700" dirty="0"/>
          </a:p>
          <a:p>
            <a:pPr marL="0" indent="0" eaLnBrk="1" hangingPunct="1">
              <a:buClr>
                <a:srgbClr val="FF0000"/>
              </a:buClr>
              <a:buSzPct val="100000"/>
              <a:buFont typeface="Wingdings" panose="05000000000000000000" pitchFamily="2" charset="2"/>
              <a:buNone/>
              <a:defRPr/>
            </a:pPr>
            <a:endParaRPr lang="cs-CZ" sz="1600" dirty="0">
              <a:solidFill>
                <a:srgbClr val="0000CC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Font typeface="Wingdings" panose="05000000000000000000" pitchFamily="2" charset="2"/>
              <a:buNone/>
              <a:defRPr/>
            </a:pPr>
            <a:endParaRPr lang="cs-CZ" sz="1600" dirty="0"/>
          </a:p>
        </p:txBody>
      </p:sp>
      <p:sp>
        <p:nvSpPr>
          <p:cNvPr id="71684" name="Obdélník 1">
            <a:extLst>
              <a:ext uri="{FF2B5EF4-FFF2-40B4-BE49-F238E27FC236}">
                <a16:creationId xmlns:a16="http://schemas.microsoft.com/office/drawing/2014/main" id="{298E3ABB-B828-42E5-9E77-1EB9E4F55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8" y="1196975"/>
            <a:ext cx="71437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>
            <a:extLst>
              <a:ext uri="{FF2B5EF4-FFF2-40B4-BE49-F238E27FC236}">
                <a16:creationId xmlns:a16="http://schemas.microsoft.com/office/drawing/2014/main" id="{2C786F9A-286A-4067-B594-06EA7481B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0" y="1646238"/>
            <a:ext cx="7840663" cy="6054725"/>
          </a:xfrm>
        </p:spPr>
        <p:txBody>
          <a:bodyPr/>
          <a:lstStyle/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endParaRPr lang="cs-CZ" b="1" dirty="0"/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>
                <a:solidFill>
                  <a:srgbClr val="C00000"/>
                </a:solidFill>
                <a:latin typeface="+mj-lt"/>
              </a:rPr>
              <a:t>Obyvatelstvo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>
                <a:solidFill>
                  <a:srgbClr val="C00000"/>
                </a:solidFill>
                <a:latin typeface="+mj-lt"/>
              </a:rPr>
              <a:t>Zdravotní stav 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/>
              <a:t>Síť a činnost zdravotnických zařízení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/>
              <a:t>Pracovníci</a:t>
            </a:r>
            <a:r>
              <a:rPr lang="cs-CZ" dirty="0"/>
              <a:t> </a:t>
            </a:r>
            <a:r>
              <a:rPr lang="cs-CZ" b="1" dirty="0"/>
              <a:t>ve zdravotnictví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/>
              <a:t>Ekonomické údaje</a:t>
            </a:r>
          </a:p>
        </p:txBody>
      </p:sp>
      <p:sp>
        <p:nvSpPr>
          <p:cNvPr id="115715" name="Text Box 4">
            <a:extLst>
              <a:ext uri="{FF2B5EF4-FFF2-40B4-BE49-F238E27FC236}">
                <a16:creationId xmlns:a16="http://schemas.microsoft.com/office/drawing/2014/main" id="{234B449D-F3BE-4714-9329-110C3EB6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44488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2043F7DA-A689-4468-9383-354D752998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333375"/>
            <a:ext cx="8497888" cy="1143000"/>
          </a:xfrm>
        </p:spPr>
        <p:txBody>
          <a:bodyPr/>
          <a:lstStyle/>
          <a:p>
            <a:pPr indent="-552450" eaLnBrk="1" hangingPunct="1">
              <a:lnSpc>
                <a:spcPct val="80000"/>
              </a:lnSpc>
              <a:defRPr/>
            </a:pPr>
            <a:r>
              <a:rPr lang="cs-CZ" sz="3200" cap="all" dirty="0">
                <a:solidFill>
                  <a:srgbClr val="0000CC"/>
                </a:solidFill>
              </a:rPr>
              <a:t>Ukazatele pro hodnocení   </a:t>
            </a:r>
            <a:br>
              <a:rPr lang="cs-CZ" sz="3200" cap="all" dirty="0">
                <a:solidFill>
                  <a:srgbClr val="0000CC"/>
                </a:solidFill>
              </a:rPr>
            </a:br>
            <a:r>
              <a:rPr lang="cs-CZ" sz="3200" cap="all" dirty="0">
                <a:solidFill>
                  <a:srgbClr val="0000CC"/>
                </a:solidFill>
              </a:rPr>
              <a:t>zdravotního stavu</a:t>
            </a:r>
          </a:p>
        </p:txBody>
      </p:sp>
      <p:sp>
        <p:nvSpPr>
          <p:cNvPr id="115717" name="Zahnutá šipka doleva 5">
            <a:extLst>
              <a:ext uri="{FF2B5EF4-FFF2-40B4-BE49-F238E27FC236}">
                <a16:creationId xmlns:a16="http://schemas.microsoft.com/office/drawing/2014/main" id="{BCC878C1-F7FF-429F-A284-45A8EB54D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3068638"/>
            <a:ext cx="215900" cy="2232025"/>
          </a:xfrm>
          <a:prstGeom prst="curvedLeftArrow">
            <a:avLst>
              <a:gd name="adj1" fmla="val 25032"/>
              <a:gd name="adj2" fmla="val 50016"/>
              <a:gd name="adj3" fmla="val 25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>
            <a:extLst>
              <a:ext uri="{FF2B5EF4-FFF2-40B4-BE49-F238E27FC236}">
                <a16:creationId xmlns:a16="http://schemas.microsoft.com/office/drawing/2014/main" id="{37ECF7F9-5C14-417D-B85F-4C6E1363F1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87713" y="1268413"/>
            <a:ext cx="7840662" cy="6054725"/>
          </a:xfrm>
        </p:spPr>
        <p:txBody>
          <a:bodyPr/>
          <a:lstStyle/>
          <a:p>
            <a:pPr marL="0" indent="0" eaLnBrk="1" hangingPunct="1">
              <a:buClr>
                <a:schemeClr val="tx2"/>
              </a:buClr>
              <a:buSzTx/>
              <a:buFont typeface="Wingdings" panose="05000000000000000000" pitchFamily="2" charset="2"/>
              <a:buNone/>
              <a:defRPr/>
            </a:pPr>
            <a:endParaRPr lang="cs-CZ" b="1" dirty="0">
              <a:solidFill>
                <a:srgbClr val="0000CC"/>
              </a:solidFill>
            </a:endParaRPr>
          </a:p>
          <a:p>
            <a:pPr marL="0" indent="0" eaLnBrk="1" hangingPunct="1">
              <a:buClr>
                <a:schemeClr val="tx2"/>
              </a:buClr>
              <a:buSzTx/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   </a:t>
            </a:r>
            <a:r>
              <a:rPr lang="cs-CZ" b="1" dirty="0">
                <a:solidFill>
                  <a:srgbClr val="C00000"/>
                </a:solidFill>
              </a:rPr>
              <a:t>Demografická statistika</a:t>
            </a:r>
          </a:p>
          <a:p>
            <a:pPr marL="0" indent="0" eaLnBrk="1" hangingPunct="1">
              <a:buClr>
                <a:schemeClr val="tx2"/>
              </a:buClr>
              <a:buSzTx/>
              <a:buFont typeface="Wingdings" panose="05000000000000000000" pitchFamily="2" charset="2"/>
              <a:buNone/>
              <a:defRPr/>
            </a:pPr>
            <a:r>
              <a:rPr lang="cs-CZ" sz="3200" b="1" dirty="0">
                <a:solidFill>
                  <a:schemeClr val="tx2"/>
                </a:solidFill>
              </a:rPr>
              <a:t>	</a:t>
            </a:r>
            <a:r>
              <a:rPr lang="cs-CZ" sz="2400" b="1" dirty="0"/>
              <a:t>A: Velikost a složení populace</a:t>
            </a:r>
          </a:p>
          <a:p>
            <a:pPr marL="0" indent="0" eaLnBrk="1" hangingPunct="1">
              <a:buSzTx/>
              <a:buFont typeface="Wingdings" panose="05000000000000000000" pitchFamily="2" charset="2"/>
              <a:buNone/>
              <a:defRPr/>
            </a:pPr>
            <a:r>
              <a:rPr lang="cs-CZ" sz="2400" b="1" dirty="0"/>
              <a:t>	B: Demografické procesy</a:t>
            </a:r>
          </a:p>
          <a:p>
            <a:pPr marL="0" indent="0" eaLnBrk="1" hangingPunct="1">
              <a:buClr>
                <a:schemeClr val="tx2"/>
              </a:buClr>
              <a:buSzTx/>
              <a:buFont typeface="Wingdings" panose="05000000000000000000" pitchFamily="2" charset="2"/>
              <a:buNone/>
              <a:defRPr/>
            </a:pPr>
            <a:endParaRPr lang="cs-CZ" b="1" dirty="0">
              <a:solidFill>
                <a:srgbClr val="0000CC"/>
              </a:solidFill>
            </a:endParaRPr>
          </a:p>
          <a:p>
            <a:pPr marL="0" indent="0" eaLnBrk="1" hangingPunct="1">
              <a:buClr>
                <a:schemeClr val="tx2"/>
              </a:buClr>
              <a:buSzTx/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Statistika zdravotního stavu</a:t>
            </a:r>
          </a:p>
          <a:p>
            <a:pPr marL="0" indent="0" eaLnBrk="1" hangingPunct="1">
              <a:buClr>
                <a:schemeClr val="tx2"/>
              </a:buClr>
              <a:buSzTx/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0000CC"/>
                </a:solidFill>
              </a:rPr>
              <a:t>	</a:t>
            </a:r>
            <a:r>
              <a:rPr lang="cs-CZ" sz="2400" b="1" dirty="0"/>
              <a:t>A: Statistiky nemocnosti</a:t>
            </a:r>
          </a:p>
          <a:p>
            <a:pPr marL="0" indent="0" eaLnBrk="1" hangingPunct="1">
              <a:buSzTx/>
              <a:buFont typeface="Wingdings" panose="05000000000000000000" pitchFamily="2" charset="2"/>
              <a:buNone/>
              <a:defRPr/>
            </a:pPr>
            <a:r>
              <a:rPr lang="cs-CZ" sz="3000" b="1" dirty="0"/>
              <a:t>	</a:t>
            </a:r>
            <a:r>
              <a:rPr lang="cs-CZ" sz="2400" b="1" dirty="0"/>
              <a:t>B: Statistika zemřelých </a:t>
            </a:r>
          </a:p>
          <a:p>
            <a:pPr marL="800100" lvl="2" indent="0" eaLnBrk="1" hangingPunct="1">
              <a:buClr>
                <a:schemeClr val="tx2"/>
              </a:buClr>
              <a:buSzTx/>
              <a:buFontTx/>
              <a:buNone/>
              <a:defRPr/>
            </a:pPr>
            <a:endParaRPr lang="cs-CZ" b="1" dirty="0"/>
          </a:p>
          <a:p>
            <a:pPr marL="400050" lvl="1" indent="0" eaLnBrk="1" hangingPunct="1">
              <a:buClr>
                <a:schemeClr val="tx2"/>
              </a:buClr>
              <a:buSzTx/>
              <a:buFontTx/>
              <a:buNone/>
              <a:defRPr/>
            </a:pPr>
            <a:endParaRPr lang="cs-CZ" b="1" dirty="0"/>
          </a:p>
          <a:p>
            <a:pPr marL="590550" indent="-590550" eaLnBrk="1" hangingPunct="1">
              <a:buSzTx/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117763" name="Text Box 4">
            <a:extLst>
              <a:ext uri="{FF2B5EF4-FFF2-40B4-BE49-F238E27FC236}">
                <a16:creationId xmlns:a16="http://schemas.microsoft.com/office/drawing/2014/main" id="{BE25854B-EFCE-43CC-90EF-3945109CB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44488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0C7578CF-9D21-4375-9BCB-54B9F7AE1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333375"/>
            <a:ext cx="8497887" cy="1143000"/>
          </a:xfrm>
        </p:spPr>
        <p:txBody>
          <a:bodyPr/>
          <a:lstStyle/>
          <a:p>
            <a:pPr indent="-552450" eaLnBrk="1" hangingPunct="1">
              <a:lnSpc>
                <a:spcPct val="80000"/>
              </a:lnSpc>
              <a:defRPr/>
            </a:pPr>
            <a:r>
              <a:rPr lang="cs-CZ" sz="3200" cap="all" dirty="0">
                <a:solidFill>
                  <a:srgbClr val="0000CC"/>
                </a:solidFill>
              </a:rPr>
              <a:t>Ukazatele pro hodnocení   </a:t>
            </a:r>
            <a:br>
              <a:rPr lang="cs-CZ" sz="3200" cap="all" dirty="0">
                <a:solidFill>
                  <a:srgbClr val="0000CC"/>
                </a:solidFill>
              </a:rPr>
            </a:br>
            <a:r>
              <a:rPr lang="cs-CZ" sz="3200" cap="all" dirty="0">
                <a:solidFill>
                  <a:srgbClr val="0000CC"/>
                </a:solidFill>
              </a:rPr>
              <a:t>zdravotního stavu</a:t>
            </a:r>
          </a:p>
        </p:txBody>
      </p:sp>
      <p:sp>
        <p:nvSpPr>
          <p:cNvPr id="117765" name="Zahnutá šipka doleva 5">
            <a:extLst>
              <a:ext uri="{FF2B5EF4-FFF2-40B4-BE49-F238E27FC236}">
                <a16:creationId xmlns:a16="http://schemas.microsoft.com/office/drawing/2014/main" id="{F72EAB4A-80D3-4D3D-8993-1F98B35A5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3068638"/>
            <a:ext cx="215900" cy="2232025"/>
          </a:xfrm>
          <a:prstGeom prst="curvedLeftArrow">
            <a:avLst>
              <a:gd name="adj1" fmla="val 25032"/>
              <a:gd name="adj2" fmla="val 50016"/>
              <a:gd name="adj3" fmla="val 25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Zahnutá šipka doleva 6">
            <a:extLst>
              <a:ext uri="{FF2B5EF4-FFF2-40B4-BE49-F238E27FC236}">
                <a16:creationId xmlns:a16="http://schemas.microsoft.com/office/drawing/2014/main" id="{99348A17-2101-42F5-9BB0-F1EF3F7794DD}"/>
              </a:ext>
            </a:extLst>
          </p:cNvPr>
          <p:cNvSpPr/>
          <p:nvPr/>
        </p:nvSpPr>
        <p:spPr bwMode="auto">
          <a:xfrm rot="21180426">
            <a:off x="8759825" y="1806575"/>
            <a:ext cx="1260475" cy="2778125"/>
          </a:xfrm>
          <a:prstGeom prst="curvedLeftArrow">
            <a:avLst>
              <a:gd name="adj1" fmla="val 25000"/>
              <a:gd name="adj2" fmla="val 50000"/>
              <a:gd name="adj3" fmla="val 21341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Zahnutá šipka doleva 10">
            <a:extLst>
              <a:ext uri="{FF2B5EF4-FFF2-40B4-BE49-F238E27FC236}">
                <a16:creationId xmlns:a16="http://schemas.microsoft.com/office/drawing/2014/main" id="{B92ECEDF-79CA-4B08-9626-EF9FF3BB4254}"/>
              </a:ext>
            </a:extLst>
          </p:cNvPr>
          <p:cNvSpPr/>
          <p:nvPr/>
        </p:nvSpPr>
        <p:spPr bwMode="auto">
          <a:xfrm rot="11217581">
            <a:off x="1930400" y="1743075"/>
            <a:ext cx="1366838" cy="2651125"/>
          </a:xfrm>
          <a:prstGeom prst="curvedLeftArrow">
            <a:avLst>
              <a:gd name="adj1" fmla="val 25000"/>
              <a:gd name="adj2" fmla="val 50000"/>
              <a:gd name="adj3" fmla="val 21341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Nadpis 1">
            <a:extLst>
              <a:ext uri="{FF2B5EF4-FFF2-40B4-BE49-F238E27FC236}">
                <a16:creationId xmlns:a16="http://schemas.microsoft.com/office/drawing/2014/main" id="{DE9DFB0C-80CF-491C-95D3-19BFB64FF7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2636838"/>
            <a:ext cx="7704137" cy="1143000"/>
          </a:xfrm>
        </p:spPr>
        <p:txBody>
          <a:bodyPr/>
          <a:lstStyle/>
          <a:p>
            <a:r>
              <a:rPr lang="cs-CZ" altLang="cs-CZ" sz="4000">
                <a:solidFill>
                  <a:srgbClr val="0000CC"/>
                </a:solidFill>
              </a:rPr>
              <a:t>STATISTIKA NEMOCNOSTI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DFCC05D9-E92E-4155-94CE-B5CC55702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1225" y="827088"/>
            <a:ext cx="9505950" cy="792162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cap="all" dirty="0">
                <a:solidFill>
                  <a:srgbClr val="0000CC"/>
                </a:solidFill>
              </a:rPr>
              <a:t>Mezinárodní klasifikace nemocí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6868E9F-235F-419B-8E6D-67FEB66DE5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1225" y="2060575"/>
            <a:ext cx="9577388" cy="5329238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defRPr/>
            </a:pPr>
            <a:r>
              <a:rPr lang="cs-CZ" sz="2400" b="1" dirty="0"/>
              <a:t>  </a:t>
            </a:r>
            <a:r>
              <a:rPr lang="cs-CZ" sz="2800" b="1" dirty="0">
                <a:hlinkClick r:id="rId3"/>
              </a:rPr>
              <a:t>Mezinárodní klasifikace nemocí</a:t>
            </a:r>
            <a:r>
              <a:rPr lang="cs-CZ" sz="2800" b="1" dirty="0"/>
              <a:t>, 10. revize (MKN-10),                                     </a:t>
            </a: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800" b="1" dirty="0"/>
              <a:t>   aktualizovaná verze 1. 1. 2018</a:t>
            </a:r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endParaRPr lang="cs-CZ" sz="2800" b="1" dirty="0"/>
          </a:p>
          <a:p>
            <a:pPr lvl="1" eaLnBrk="1" hangingPunct="1">
              <a:spcAft>
                <a:spcPts val="1200"/>
              </a:spcAft>
              <a:buClr>
                <a:srgbClr val="C00000"/>
              </a:buClr>
              <a:defRPr/>
            </a:pPr>
            <a:r>
              <a:rPr lang="cs-CZ" sz="2800" b="1" dirty="0"/>
              <a:t>Klasifikace nemocí</a:t>
            </a:r>
            <a:r>
              <a:rPr lang="cs-CZ" sz="2800" dirty="0"/>
              <a:t> (úrazů, vad, poruch, komplikací, léčebné péče atd.) </a:t>
            </a:r>
            <a:r>
              <a:rPr lang="cs-CZ" sz="2800" b="1" dirty="0"/>
              <a:t>do kapitol, podkapitol a skupin</a:t>
            </a:r>
            <a:r>
              <a:rPr lang="cs-CZ" sz="2800" dirty="0"/>
              <a:t>.</a:t>
            </a:r>
          </a:p>
          <a:p>
            <a:pPr lvl="1" eaLnBrk="1" hangingPunct="1">
              <a:spcAft>
                <a:spcPts val="1200"/>
              </a:spcAft>
              <a:buClr>
                <a:srgbClr val="C00000"/>
              </a:buClr>
              <a:defRPr/>
            </a:pPr>
            <a:r>
              <a:rPr lang="cs-CZ" sz="2800" dirty="0"/>
              <a:t>22 kapitol, alfanumerické kódy</a:t>
            </a:r>
          </a:p>
          <a:p>
            <a:pPr lvl="1" eaLnBrk="1" hangingPunct="1">
              <a:spcAft>
                <a:spcPts val="1200"/>
              </a:spcAft>
              <a:buClr>
                <a:srgbClr val="C00000"/>
              </a:buClr>
              <a:defRPr/>
            </a:pPr>
            <a:r>
              <a:rPr lang="cs-CZ" sz="2800" dirty="0"/>
              <a:t>Statistické zpracování a srovnávání.</a:t>
            </a:r>
          </a:p>
          <a:p>
            <a:pPr marL="400050" lvl="1" indent="0" eaLnBrk="1" hangingPunct="1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endParaRPr lang="cs-CZ" sz="2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5">
            <a:extLst>
              <a:ext uri="{FF2B5EF4-FFF2-40B4-BE49-F238E27FC236}">
                <a16:creationId xmlns:a16="http://schemas.microsoft.com/office/drawing/2014/main" id="{9467C965-C654-4914-A2CC-4356B335C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17463"/>
            <a:ext cx="6048375" cy="68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3">
            <a:extLst>
              <a:ext uri="{FF2B5EF4-FFF2-40B4-BE49-F238E27FC236}">
                <a16:creationId xmlns:a16="http://schemas.microsoft.com/office/drawing/2014/main" id="{3DE5F371-4931-4A51-ADEE-D2D19B5F438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692150"/>
            <a:ext cx="8496300" cy="46926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MKN-10: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Příklad:  ZN horní třetina jícnu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457200" lvl="1" indent="0" eaLnBrk="1" hangingPunct="1">
              <a:buClr>
                <a:srgbClr val="0000CC"/>
              </a:buClr>
              <a:buSzPct val="160000"/>
              <a:buFontTx/>
              <a:buNone/>
            </a:pPr>
            <a:r>
              <a:rPr lang="cs-CZ" altLang="cs-CZ"/>
              <a:t>II. Kapitola: Novotvary (C00-D48)</a:t>
            </a:r>
          </a:p>
          <a:p>
            <a:pPr marL="914400" lvl="2" indent="0" eaLnBrk="1" hangingPunct="1">
              <a:buFontTx/>
              <a:buNone/>
            </a:pPr>
            <a:r>
              <a:rPr lang="cs-CZ" altLang="cs-CZ" sz="3100"/>
              <a:t>ZN trávicího ústrojí (C15-C26)</a:t>
            </a:r>
          </a:p>
          <a:p>
            <a:pPr marL="1371600" lvl="3" indent="0" eaLnBrk="1" hangingPunct="1">
              <a:buFontTx/>
              <a:buNone/>
            </a:pPr>
            <a:r>
              <a:rPr lang="cs-CZ" altLang="cs-CZ" sz="3600"/>
              <a:t>ZN jícnu C15</a:t>
            </a:r>
          </a:p>
          <a:p>
            <a:pPr marL="1828800" lvl="4" indent="0" eaLnBrk="1" hangingPunct="1">
              <a:buFontTx/>
              <a:buNone/>
            </a:pPr>
            <a:r>
              <a:rPr lang="cs-CZ" altLang="cs-CZ" sz="4000">
                <a:solidFill>
                  <a:srgbClr val="0000CC"/>
                </a:solidFill>
                <a:hlinkClick r:id="rId3"/>
              </a:rPr>
              <a:t>C15.3:</a:t>
            </a:r>
            <a:r>
              <a:rPr lang="cs-CZ" altLang="cs-CZ" sz="4000">
                <a:solidFill>
                  <a:srgbClr val="0000CC"/>
                </a:solidFill>
              </a:rPr>
              <a:t> </a:t>
            </a:r>
            <a:r>
              <a:rPr lang="cs-CZ" altLang="cs-CZ" sz="4000"/>
              <a:t>ZN horní třetina jícnu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>
            <a:extLst>
              <a:ext uri="{FF2B5EF4-FFF2-40B4-BE49-F238E27FC236}">
                <a16:creationId xmlns:a16="http://schemas.microsoft.com/office/drawing/2014/main" id="{9D5569CA-7062-4BA9-BB65-AB47A3357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5688" y="1773238"/>
            <a:ext cx="10225087" cy="5329237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Clr>
                <a:srgbClr val="C00000"/>
              </a:buClr>
              <a:defRPr/>
            </a:pPr>
            <a:r>
              <a:rPr lang="cs-CZ" sz="2800" b="1" dirty="0"/>
              <a:t>Pomocí klasifikace se kódují:</a:t>
            </a:r>
          </a:p>
          <a:p>
            <a:pPr lvl="1" eaLnBrk="1" hangingPunct="1">
              <a:spcAft>
                <a:spcPts val="1200"/>
              </a:spcAft>
              <a:buClr>
                <a:srgbClr val="C00000"/>
              </a:buClr>
              <a:defRPr/>
            </a:pPr>
            <a:r>
              <a:rPr lang="cs-CZ" sz="2300" b="1" dirty="0"/>
              <a:t>Povinně hlášená onemocnění, důvody hospitalizace, příčiny smrti</a:t>
            </a:r>
          </a:p>
          <a:p>
            <a:pPr lvl="1" eaLnBrk="1" hangingPunct="1">
              <a:spcAft>
                <a:spcPts val="1200"/>
              </a:spcAft>
              <a:buClr>
                <a:srgbClr val="C00000"/>
              </a:buClr>
              <a:defRPr/>
            </a:pPr>
            <a:r>
              <a:rPr lang="cs-CZ" sz="2300" b="1" dirty="0"/>
              <a:t>Důvody poskytnutí ambulantních služeb a kontakt s nimi</a:t>
            </a:r>
          </a:p>
          <a:p>
            <a:pPr lvl="1" eaLnBrk="1" hangingPunct="1">
              <a:spcAft>
                <a:spcPts val="1200"/>
              </a:spcAft>
              <a:buClr>
                <a:srgbClr val="C00000"/>
              </a:buClr>
              <a:defRPr/>
            </a:pPr>
            <a:r>
              <a:rPr lang="cs-CZ" sz="2300" b="1" dirty="0"/>
              <a:t>Příčiny PN a invalidity, nemoci nebo stavy nebo povaha poranění a otrava </a:t>
            </a:r>
          </a:p>
          <a:p>
            <a:pPr eaLnBrk="1" hangingPunct="1">
              <a:spcAft>
                <a:spcPts val="1200"/>
              </a:spcAft>
              <a:buClr>
                <a:srgbClr val="C00000"/>
              </a:buClr>
              <a:defRPr/>
            </a:pPr>
            <a:endParaRPr lang="cs-CZ" sz="2800" b="1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EA5B908-B5F4-4EBF-9386-730CC3994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225" y="404813"/>
            <a:ext cx="95059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all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 Black"/>
                <a:ea typeface="+mj-ea"/>
                <a:cs typeface="+mj-cs"/>
              </a:rPr>
              <a:t>Mezinárodní klasifikace nemocí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744869C-5EA0-4021-94EA-E4191302C0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1225" y="549275"/>
            <a:ext cx="8920163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cap="all" dirty="0">
                <a:solidFill>
                  <a:srgbClr val="0000CC"/>
                </a:solidFill>
              </a:rPr>
              <a:t>STATISTIKA NEMOCNOSTI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F62F3A2-D4D5-4904-B6B0-34AB1F063B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7125" y="1341438"/>
            <a:ext cx="7696200" cy="532923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chemeClr val="tx2"/>
              </a:buClr>
              <a:buSzPct val="130000"/>
              <a:buFont typeface="Wingdings" panose="05000000000000000000" pitchFamily="2" charset="2"/>
              <a:buNone/>
            </a:pPr>
            <a:endParaRPr lang="cs-CZ" altLang="cs-CZ" sz="2400" b="1"/>
          </a:p>
          <a:p>
            <a:pPr lvl="1" eaLnBrk="1" hangingPunct="1">
              <a:spcBef>
                <a:spcPct val="0"/>
              </a:spcBef>
              <a:buClr>
                <a:srgbClr val="3D3DF5"/>
              </a:buClr>
            </a:pPr>
            <a:r>
              <a:rPr lang="cs-CZ" altLang="cs-CZ" sz="2800">
                <a:solidFill>
                  <a:srgbClr val="0000CC"/>
                </a:solidFill>
              </a:rPr>
              <a:t>Statistika povinně hlášených nemocí </a:t>
            </a:r>
          </a:p>
          <a:p>
            <a:pPr lvl="2" eaLnBrk="1" hangingPunct="1">
              <a:spcBef>
                <a:spcPct val="0"/>
              </a:spcBef>
              <a:buClr>
                <a:srgbClr val="3D3DF5"/>
              </a:buClr>
            </a:pPr>
            <a:r>
              <a:rPr lang="cs-CZ" altLang="cs-CZ" sz="2400"/>
              <a:t>72 přenosných + 17 hromadně se vyskytujících nemocí</a:t>
            </a:r>
          </a:p>
          <a:p>
            <a:pPr lvl="1" eaLnBrk="1" hangingPunct="1">
              <a:spcBef>
                <a:spcPct val="0"/>
              </a:spcBef>
              <a:buClr>
                <a:srgbClr val="3D3DF5"/>
              </a:buClr>
            </a:pPr>
            <a:r>
              <a:rPr lang="cs-CZ" altLang="cs-CZ" sz="2800">
                <a:solidFill>
                  <a:srgbClr val="0000CC"/>
                </a:solidFill>
              </a:rPr>
              <a:t>Statistika hospitalizovaných</a:t>
            </a:r>
          </a:p>
          <a:p>
            <a:pPr lvl="2" eaLnBrk="1" hangingPunct="1">
              <a:spcBef>
                <a:spcPct val="0"/>
              </a:spcBef>
              <a:buClr>
                <a:srgbClr val="3D3DF5"/>
              </a:buClr>
            </a:pPr>
            <a:r>
              <a:rPr lang="cs-CZ" altLang="cs-CZ" sz="2400"/>
              <a:t>příčiny a délka hospitalizace</a:t>
            </a:r>
          </a:p>
          <a:p>
            <a:pPr lvl="1" eaLnBrk="1" hangingPunct="1">
              <a:spcBef>
                <a:spcPct val="0"/>
              </a:spcBef>
              <a:buClr>
                <a:srgbClr val="3D3DF5"/>
              </a:buClr>
            </a:pPr>
            <a:r>
              <a:rPr lang="cs-CZ" altLang="cs-CZ" sz="2800">
                <a:solidFill>
                  <a:srgbClr val="0000CC"/>
                </a:solidFill>
              </a:rPr>
              <a:t>Statistika pracovní neschopnosti</a:t>
            </a:r>
          </a:p>
          <a:p>
            <a:pPr lvl="2" eaLnBrk="1" hangingPunct="1">
              <a:spcBef>
                <a:spcPct val="0"/>
              </a:spcBef>
              <a:buClr>
                <a:srgbClr val="3D3DF5"/>
              </a:buClr>
            </a:pPr>
            <a:r>
              <a:rPr lang="cs-CZ" altLang="cs-CZ" sz="2400"/>
              <a:t>krátkodobá PN</a:t>
            </a:r>
          </a:p>
          <a:p>
            <a:pPr lvl="2" eaLnBrk="1" hangingPunct="1">
              <a:spcBef>
                <a:spcPct val="0"/>
              </a:spcBef>
              <a:buClr>
                <a:srgbClr val="3D3DF5"/>
              </a:buClr>
            </a:pPr>
            <a:r>
              <a:rPr lang="cs-CZ" altLang="cs-CZ" sz="2400"/>
              <a:t>dlouhodobá PN (invalidita)</a:t>
            </a:r>
          </a:p>
          <a:p>
            <a:pPr marL="0" indent="0" eaLnBrk="1" hangingPunct="1">
              <a:spcBef>
                <a:spcPct val="0"/>
              </a:spcBef>
              <a:buClr>
                <a:schemeClr val="tx2"/>
              </a:buClr>
              <a:buSzPct val="130000"/>
              <a:buFont typeface="Wingdings" panose="05000000000000000000" pitchFamily="2" charset="2"/>
              <a:buNone/>
            </a:pPr>
            <a:endParaRPr lang="cs-CZ" altLang="cs-CZ" sz="2800" b="1"/>
          </a:p>
          <a:p>
            <a:pPr marL="0" indent="0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cs-CZ" alt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CA2DE53D-F6A1-487C-9335-6160B7A0F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>
                <a:solidFill>
                  <a:srgbClr val="0000CC"/>
                </a:solidFill>
              </a:rPr>
              <a:t>Ukazatele zdravotního stavu   </a:t>
            </a:r>
            <a:br>
              <a:rPr lang="cs-CZ" altLang="cs-CZ" sz="3600">
                <a:solidFill>
                  <a:srgbClr val="0000CC"/>
                </a:solidFill>
              </a:rPr>
            </a:br>
            <a:r>
              <a:rPr lang="cs-CZ" altLang="cs-CZ" sz="3600">
                <a:solidFill>
                  <a:srgbClr val="0000CC"/>
                </a:solidFill>
              </a:rPr>
              <a:t>založené na evidenci nemocí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3EEAF547-68DF-4E66-B383-691A9103C9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27125" y="2349500"/>
            <a:ext cx="7696200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0000CC"/>
              </a:buClr>
              <a:buSzTx/>
              <a:buFont typeface="Wingdings" panose="05000000000000000000" pitchFamily="2" charset="2"/>
              <a:buNone/>
              <a:defRPr/>
            </a:pPr>
            <a:endParaRPr lang="cs-CZ" sz="2800" b="1" dirty="0">
              <a:latin typeface="+mj-lt"/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400" b="1" dirty="0">
                <a:solidFill>
                  <a:srgbClr val="C00000"/>
                </a:solidFill>
              </a:rPr>
              <a:t>Incidence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endParaRPr lang="cs-CZ" sz="2400" dirty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400" b="1" dirty="0">
                <a:solidFill>
                  <a:srgbClr val="C00000"/>
                </a:solidFill>
              </a:rPr>
              <a:t>Prevalence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endParaRPr lang="cs-CZ" sz="24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>
            <a:extLst>
              <a:ext uri="{FF2B5EF4-FFF2-40B4-BE49-F238E27FC236}">
                <a16:creationId xmlns:a16="http://schemas.microsoft.com/office/drawing/2014/main" id="{4E7C7833-0BBA-4254-B8C7-1F4FB3C60F5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74825" y="1125538"/>
            <a:ext cx="4176713" cy="496728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C00000"/>
                </a:solidFill>
                <a:latin typeface="+mj-lt"/>
              </a:rPr>
              <a:t>Přednosti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údaje pro popis zdravotního stavu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srovnávání, hodnocení trendů (vývoje v čase)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východisko pro počáteční fáze výzkumu (formulace pracovních hypotéz)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všeobecně dostupný a relativně levný zdroj informací</a:t>
            </a:r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1C8697FD-B2DD-4B86-A5AB-628A44B6141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230938" y="1123950"/>
            <a:ext cx="4032250" cy="51847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C00000"/>
                </a:solidFill>
                <a:latin typeface="+mj-lt"/>
              </a:rPr>
              <a:t>Nedostatky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fenomén ledovce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/>
          </a:p>
        </p:txBody>
      </p:sp>
      <p:sp>
        <p:nvSpPr>
          <p:cNvPr id="134148" name="Rectangle 5">
            <a:extLst>
              <a:ext uri="{FF2B5EF4-FFF2-40B4-BE49-F238E27FC236}">
                <a16:creationId xmlns:a16="http://schemas.microsoft.com/office/drawing/2014/main" id="{87D9DB59-66F6-4355-827E-6869ECAE5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125538"/>
            <a:ext cx="144462" cy="7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4149" name="Rectangle 6">
            <a:extLst>
              <a:ext uri="{FF2B5EF4-FFF2-40B4-BE49-F238E27FC236}">
                <a16:creationId xmlns:a16="http://schemas.microsoft.com/office/drawing/2014/main" id="{2950D636-3DEB-438E-BB2B-24EC2BB04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363" y="1666875"/>
            <a:ext cx="424815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4150" name="Rectangle 7">
            <a:extLst>
              <a:ext uri="{FF2B5EF4-FFF2-40B4-BE49-F238E27FC236}">
                <a16:creationId xmlns:a16="http://schemas.microsoft.com/office/drawing/2014/main" id="{030BF486-99B8-4974-BBF6-64452E283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1196975"/>
            <a:ext cx="3887788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4151" name="Rectangle 8">
            <a:extLst>
              <a:ext uri="{FF2B5EF4-FFF2-40B4-BE49-F238E27FC236}">
                <a16:creationId xmlns:a16="http://schemas.microsoft.com/office/drawing/2014/main" id="{1821F378-E5B0-4A00-A9F7-11229D321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0463" y="1557338"/>
            <a:ext cx="4032250" cy="47513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6568" name="Nadpis 1">
            <a:extLst>
              <a:ext uri="{FF2B5EF4-FFF2-40B4-BE49-F238E27FC236}">
                <a16:creationId xmlns:a16="http://schemas.microsoft.com/office/drawing/2014/main" id="{07998FDB-F4AF-442E-AC36-CE65C39C8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260350"/>
            <a:ext cx="7696200" cy="814388"/>
          </a:xfrm>
        </p:spPr>
        <p:txBody>
          <a:bodyPr/>
          <a:lstStyle/>
          <a:p>
            <a:pPr>
              <a:defRPr/>
            </a:pPr>
            <a:r>
              <a:rPr lang="cs-CZ" cap="all" dirty="0">
                <a:solidFill>
                  <a:srgbClr val="0000CC"/>
                </a:solidFill>
              </a:rPr>
              <a:t>Statistika nemocnosti</a:t>
            </a:r>
          </a:p>
        </p:txBody>
      </p:sp>
      <p:sp>
        <p:nvSpPr>
          <p:cNvPr id="134153" name="Rectangle 8">
            <a:extLst>
              <a:ext uri="{FF2B5EF4-FFF2-40B4-BE49-F238E27FC236}">
                <a16:creationId xmlns:a16="http://schemas.microsoft.com/office/drawing/2014/main" id="{0FD1BEB5-450B-452E-8F11-4BFCAB608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89088"/>
            <a:ext cx="4275138" cy="47196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D786984-65E0-44B5-9421-548B4630F4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7988" y="44450"/>
            <a:ext cx="10944225" cy="11525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cap="all" dirty="0">
                <a:solidFill>
                  <a:srgbClr val="0000CC"/>
                </a:solidFill>
              </a:rPr>
              <a:t>Hodnocení zdravotního stavu populace</a:t>
            </a:r>
            <a:endParaRPr lang="cs-CZ" sz="3200" cap="all" dirty="0">
              <a:solidFill>
                <a:srgbClr val="0000CC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0541683-0677-4989-B2A6-5F9A4BF9C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9788" y="1662113"/>
            <a:ext cx="7696200" cy="3390900"/>
          </a:xfrm>
        </p:spPr>
        <p:txBody>
          <a:bodyPr/>
          <a:lstStyle/>
          <a:p>
            <a:pPr eaLnBrk="1" hangingPunct="1">
              <a:spcAft>
                <a:spcPts val="800"/>
              </a:spcAft>
              <a:buFont typeface="Wingdings" panose="05000000000000000000" pitchFamily="2" charset="2"/>
              <a:buNone/>
              <a:defRPr/>
            </a:pPr>
            <a:r>
              <a:rPr lang="cs-CZ" sz="3600" dirty="0"/>
              <a:t>2 zdroje informací:</a:t>
            </a:r>
          </a:p>
          <a:p>
            <a:pPr lvl="1" eaLnBrk="1" hangingPunct="1">
              <a:spcAft>
                <a:spcPts val="800"/>
              </a:spcAft>
              <a:buClr>
                <a:schemeClr val="hlink"/>
              </a:buClr>
              <a:buSzPct val="105000"/>
              <a:defRPr/>
            </a:pPr>
            <a:r>
              <a:rPr lang="cs-CZ" sz="3600" dirty="0">
                <a:solidFill>
                  <a:srgbClr val="0000CC"/>
                </a:solidFill>
              </a:rPr>
              <a:t>rutinní statistiky</a:t>
            </a:r>
          </a:p>
          <a:p>
            <a:pPr lvl="1" eaLnBrk="1" hangingPunct="1">
              <a:spcAft>
                <a:spcPts val="800"/>
              </a:spcAft>
              <a:buClr>
                <a:schemeClr val="hlink"/>
              </a:buClr>
              <a:buSzPct val="105000"/>
              <a:defRPr/>
            </a:pPr>
            <a:r>
              <a:rPr lang="cs-CZ" sz="3600" dirty="0">
                <a:hlinkClick r:id="rId4"/>
              </a:rPr>
              <a:t>výběrová šetření</a:t>
            </a:r>
            <a:endParaRPr lang="cs-CZ" sz="3600" dirty="0"/>
          </a:p>
          <a:p>
            <a:pPr marL="0" indent="0" eaLnBrk="1" hangingPunct="1">
              <a:spcAft>
                <a:spcPts val="800"/>
              </a:spcAft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endParaRPr lang="cs-CZ" sz="3600" dirty="0"/>
          </a:p>
        </p:txBody>
      </p:sp>
      <p:sp>
        <p:nvSpPr>
          <p:cNvPr id="73732" name="Obdélník 1">
            <a:extLst>
              <a:ext uri="{FF2B5EF4-FFF2-40B4-BE49-F238E27FC236}">
                <a16:creationId xmlns:a16="http://schemas.microsoft.com/office/drawing/2014/main" id="{04BDF3A4-8D40-4FF2-9923-A22E61870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125" y="1196975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3733" name="Obdélník 2">
            <a:extLst>
              <a:ext uri="{FF2B5EF4-FFF2-40B4-BE49-F238E27FC236}">
                <a16:creationId xmlns:a16="http://schemas.microsoft.com/office/drawing/2014/main" id="{5B41F332-B02F-425B-908A-BDD3168A7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49400" y="1700213"/>
            <a:ext cx="73025" cy="4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8CE9604D-A725-4DD7-919F-4F635ED06E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476250"/>
            <a:ext cx="8208962" cy="927100"/>
          </a:xfrm>
        </p:spPr>
        <p:txBody>
          <a:bodyPr/>
          <a:lstStyle/>
          <a:p>
            <a:pPr eaLnBrk="1" hangingPunct="1"/>
            <a:r>
              <a:rPr lang="cs-CZ" altLang="cs-CZ"/>
              <a:t>Fenomén ledovce</a:t>
            </a:r>
            <a:endParaRPr lang="cs-CZ" altLang="cs-CZ" b="1"/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9892ABF1-3FD8-4CA5-98F8-0ABCC5FA15E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096000" y="2205038"/>
            <a:ext cx="4321175" cy="3657600"/>
          </a:xfrm>
        </p:spPr>
        <p:txBody>
          <a:bodyPr/>
          <a:lstStyle/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Osoby, které navštíví zdravotnické zařízení.</a:t>
            </a:r>
          </a:p>
          <a:p>
            <a:pPr eaLnBrk="1" hangingPunct="1"/>
            <a:endParaRPr lang="cs-CZ" altLang="cs-CZ" sz="200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/>
            <a:r>
              <a:rPr lang="cs-CZ" altLang="cs-CZ" sz="2000"/>
              <a:t>Nemoc v latentní fázi. </a:t>
            </a:r>
          </a:p>
          <a:p>
            <a:pPr eaLnBrk="1" hangingPunct="1"/>
            <a:r>
              <a:rPr lang="cs-CZ" altLang="cs-CZ" sz="2000"/>
              <a:t>Nemocní, kteří nenavštíví ZZ.</a:t>
            </a:r>
          </a:p>
          <a:p>
            <a:pPr eaLnBrk="1" hangingPunct="1"/>
            <a:r>
              <a:rPr lang="cs-CZ" altLang="cs-CZ" sz="2000"/>
              <a:t>Trvalé následky nemocí - zdravotní handicapy. </a:t>
            </a:r>
          </a:p>
          <a:p>
            <a:pPr eaLnBrk="1" hangingPunct="1"/>
            <a:r>
              <a:rPr lang="cs-CZ" altLang="cs-CZ" sz="2000"/>
              <a:t>Osoby, jež nemoc nevnímají.</a:t>
            </a:r>
          </a:p>
        </p:txBody>
      </p:sp>
      <p:pic>
        <p:nvPicPr>
          <p:cNvPr id="136196" name="Picture 4" descr="Icebergfoto">
            <a:extLst>
              <a:ext uri="{FF2B5EF4-FFF2-40B4-BE49-F238E27FC236}">
                <a16:creationId xmlns:a16="http://schemas.microsoft.com/office/drawing/2014/main" id="{C5279252-D770-4001-9ED1-0845748E9C8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84388" y="2060575"/>
            <a:ext cx="3651250" cy="3946525"/>
          </a:xfrm>
        </p:spPr>
      </p:pic>
      <p:sp>
        <p:nvSpPr>
          <p:cNvPr id="136197" name="Line 5">
            <a:extLst>
              <a:ext uri="{FF2B5EF4-FFF2-40B4-BE49-F238E27FC236}">
                <a16:creationId xmlns:a16="http://schemas.microsoft.com/office/drawing/2014/main" id="{3E9D196A-1EBF-4F1B-B768-7D0A5783C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3357563"/>
            <a:ext cx="3887787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D5575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>
            <a:extLst>
              <a:ext uri="{FF2B5EF4-FFF2-40B4-BE49-F238E27FC236}">
                <a16:creationId xmlns:a16="http://schemas.microsoft.com/office/drawing/2014/main" id="{BE361D26-4733-410C-A956-B0E340A732D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74825" y="1125538"/>
            <a:ext cx="4176713" cy="496728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C00000"/>
                </a:solidFill>
                <a:latin typeface="+mj-lt"/>
              </a:rPr>
              <a:t>Přednosti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údaje pro popis zdravotního stavu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srovnávání, hodnocení trendů (vývoje v čase)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východisko pro počáteční fáze výzkumu (formulace pracovních hypotéz)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všeobecně dostupný a relativně levný zdroj informací</a:t>
            </a:r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5B564577-45D1-443E-893C-066E23711F2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230938" y="1123950"/>
            <a:ext cx="4032250" cy="51847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>
                <a:solidFill>
                  <a:srgbClr val="C00000"/>
                </a:solidFill>
                <a:latin typeface="+mj-lt"/>
              </a:rPr>
              <a:t>Nedostatky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fenomén ledovce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400" dirty="0"/>
              <a:t>nekompletnost dat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400" dirty="0"/>
              <a:t>neznámá správnost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sz="2400" dirty="0"/>
              <a:t>živelnost, nepropojenost </a:t>
            </a:r>
          </a:p>
        </p:txBody>
      </p:sp>
      <p:sp>
        <p:nvSpPr>
          <p:cNvPr id="138244" name="Rectangle 5">
            <a:extLst>
              <a:ext uri="{FF2B5EF4-FFF2-40B4-BE49-F238E27FC236}">
                <a16:creationId xmlns:a16="http://schemas.microsoft.com/office/drawing/2014/main" id="{93583DE5-E12C-4C19-B41F-2C8D8FD75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125538"/>
            <a:ext cx="144462" cy="7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8245" name="Rectangle 6">
            <a:extLst>
              <a:ext uri="{FF2B5EF4-FFF2-40B4-BE49-F238E27FC236}">
                <a16:creationId xmlns:a16="http://schemas.microsoft.com/office/drawing/2014/main" id="{FDFDAA3F-52D4-4C2A-AA5A-3BD23E741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363" y="1666875"/>
            <a:ext cx="424815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r>
              <a:rPr kumimoji="0" lang="cs-CZ" altLang="cs-CZ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8246" name="Rectangle 7">
            <a:extLst>
              <a:ext uri="{FF2B5EF4-FFF2-40B4-BE49-F238E27FC236}">
                <a16:creationId xmlns:a16="http://schemas.microsoft.com/office/drawing/2014/main" id="{2ECCE0A8-FF04-4C7F-A08C-694B4F369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1196975"/>
            <a:ext cx="3887788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8247" name="Rectangle 8">
            <a:extLst>
              <a:ext uri="{FF2B5EF4-FFF2-40B4-BE49-F238E27FC236}">
                <a16:creationId xmlns:a16="http://schemas.microsoft.com/office/drawing/2014/main" id="{DBCE2F31-EC36-424E-A4FF-0AFDEBA8B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0463" y="1557338"/>
            <a:ext cx="4032250" cy="47513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6568" name="Nadpis 1">
            <a:extLst>
              <a:ext uri="{FF2B5EF4-FFF2-40B4-BE49-F238E27FC236}">
                <a16:creationId xmlns:a16="http://schemas.microsoft.com/office/drawing/2014/main" id="{2B8E4431-E4AD-4043-B53C-94221147A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825" y="260350"/>
            <a:ext cx="7696200" cy="814388"/>
          </a:xfrm>
        </p:spPr>
        <p:txBody>
          <a:bodyPr/>
          <a:lstStyle/>
          <a:p>
            <a:pPr>
              <a:defRPr/>
            </a:pPr>
            <a:r>
              <a:rPr lang="cs-CZ" cap="all" dirty="0">
                <a:solidFill>
                  <a:srgbClr val="0000CC"/>
                </a:solidFill>
              </a:rPr>
              <a:t>Statistika nemocnosti</a:t>
            </a:r>
          </a:p>
        </p:txBody>
      </p:sp>
      <p:sp>
        <p:nvSpPr>
          <p:cNvPr id="138249" name="Rectangle 8">
            <a:extLst>
              <a:ext uri="{FF2B5EF4-FFF2-40B4-BE49-F238E27FC236}">
                <a16:creationId xmlns:a16="http://schemas.microsoft.com/office/drawing/2014/main" id="{983C45F1-DD7F-420C-B1D0-742E8EA2F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89088"/>
            <a:ext cx="4275138" cy="47196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07568" y="2636912"/>
            <a:ext cx="7704856" cy="1143000"/>
          </a:xfrm>
        </p:spPr>
        <p:txBody>
          <a:bodyPr/>
          <a:lstStyle/>
          <a:p>
            <a:r>
              <a:rPr lang="cs-CZ" sz="4000" dirty="0">
                <a:solidFill>
                  <a:srgbClr val="0000CC"/>
                </a:solidFill>
              </a:rPr>
              <a:t>STATISTIKA ÚMRTNOSTI</a:t>
            </a:r>
          </a:p>
        </p:txBody>
      </p:sp>
    </p:spTree>
    <p:extLst>
      <p:ext uri="{BB962C8B-B14F-4D97-AF65-F5344CB8AC3E}">
        <p14:creationId xmlns:p14="http://schemas.microsoft.com/office/powerpoint/2010/main" val="40170182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9416" y="548680"/>
            <a:ext cx="7696200" cy="648866"/>
          </a:xfrm>
        </p:spPr>
        <p:txBody>
          <a:bodyPr/>
          <a:lstStyle/>
          <a:p>
            <a:pPr eaLnBrk="1" hangingPunct="1"/>
            <a:r>
              <a:rPr lang="cs-CZ" sz="3200" cap="all" dirty="0">
                <a:solidFill>
                  <a:srgbClr val="0000CC"/>
                </a:solidFill>
              </a:rPr>
              <a:t>STATISTIKA ÚMRTNOSTI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1384" y="1197546"/>
            <a:ext cx="7696200" cy="5329237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SzPct val="130000"/>
              <a:buNone/>
              <a:defRPr/>
            </a:pPr>
            <a:endParaRPr lang="cs-CZ" sz="2400" b="1" dirty="0"/>
          </a:p>
          <a:p>
            <a:pPr eaLnBrk="1" hangingPunct="1">
              <a:spcBef>
                <a:spcPts val="0"/>
              </a:spcBef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endParaRPr lang="cs-CZ" sz="2800" b="1" dirty="0">
              <a:solidFill>
                <a:srgbClr val="C00000"/>
              </a:solidFill>
            </a:endParaRPr>
          </a:p>
          <a:p>
            <a:pPr marL="971550" lvl="1" indent="-514350" eaLnBrk="1" hangingPunct="1">
              <a:spcBef>
                <a:spcPts val="0"/>
              </a:spcBef>
              <a:buClr>
                <a:srgbClr val="3D3DF5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/>
              <a:t>Statistika zemřelých</a:t>
            </a:r>
          </a:p>
          <a:p>
            <a:pPr marL="971550" lvl="1" indent="-514350" eaLnBrk="1" hangingPunct="1">
              <a:spcBef>
                <a:spcPts val="0"/>
              </a:spcBef>
              <a:buClr>
                <a:srgbClr val="3D3DF5"/>
              </a:buClr>
              <a:buSzPct val="100000"/>
              <a:buFont typeface="+mj-lt"/>
              <a:buAutoNum type="arabicPeriod"/>
              <a:defRPr/>
            </a:pPr>
            <a:endParaRPr lang="cs-CZ" sz="2800" b="1" dirty="0"/>
          </a:p>
          <a:p>
            <a:pPr marL="971550" lvl="1" indent="-514350" eaLnBrk="1" hangingPunct="1">
              <a:spcBef>
                <a:spcPts val="0"/>
              </a:spcBef>
              <a:buClr>
                <a:srgbClr val="3D3DF5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/>
              <a:t>Statistika příčin smrti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39396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9416" y="548680"/>
            <a:ext cx="7696200" cy="648866"/>
          </a:xfrm>
        </p:spPr>
        <p:txBody>
          <a:bodyPr/>
          <a:lstStyle/>
          <a:p>
            <a:pPr eaLnBrk="1" hangingPunct="1"/>
            <a:r>
              <a:rPr lang="cs-CZ" sz="3200" cap="all" dirty="0">
                <a:solidFill>
                  <a:srgbClr val="0000CC"/>
                </a:solidFill>
              </a:rPr>
              <a:t>STATISTIKA zemřelých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1384" y="1197546"/>
            <a:ext cx="9361040" cy="5329237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SzPct val="130000"/>
              <a:buNone/>
              <a:defRPr/>
            </a:pPr>
            <a:endParaRPr lang="cs-CZ" sz="2400" b="1" dirty="0"/>
          </a:p>
          <a:p>
            <a:pPr marL="0" indent="0" eaLnBrk="1" hangingPunct="1">
              <a:spcBef>
                <a:spcPts val="0"/>
              </a:spcBef>
              <a:buClr>
                <a:srgbClr val="C00000"/>
              </a:buClr>
              <a:buSzPct val="150000"/>
              <a:buNone/>
              <a:defRPr/>
            </a:pPr>
            <a:r>
              <a:rPr lang="cs-CZ" sz="2800" dirty="0"/>
              <a:t>Úmrtnost </a:t>
            </a:r>
          </a:p>
          <a:p>
            <a:pPr eaLnBrk="1" hangingPunct="1">
              <a:spcBef>
                <a:spcPts val="0"/>
              </a:spcBef>
              <a:buClr>
                <a:srgbClr val="C00000"/>
              </a:buClr>
              <a:defRPr/>
            </a:pPr>
            <a:r>
              <a:rPr lang="cs-CZ" sz="2800" b="1" dirty="0"/>
              <a:t>nepřímý ukazatel</a:t>
            </a:r>
            <a:r>
              <a:rPr lang="cs-CZ" sz="2800" dirty="0"/>
              <a:t> zdraví, protože o úmrtnosti nerozhoduje jen zdraví lidí, ale také mnohé jiné faktory, jako např. dostupnost a úroveň zdravotních služeb.</a:t>
            </a:r>
          </a:p>
          <a:p>
            <a:pPr eaLnBrk="1" hangingPunct="1">
              <a:spcBef>
                <a:spcPts val="0"/>
              </a:spcBef>
              <a:buClr>
                <a:srgbClr val="C00000"/>
              </a:buClr>
              <a:defRPr/>
            </a:pPr>
            <a:endParaRPr lang="cs-CZ" sz="2800" dirty="0"/>
          </a:p>
          <a:p>
            <a:pPr eaLnBrk="1" hangingPunct="1">
              <a:spcBef>
                <a:spcPts val="0"/>
              </a:spcBef>
              <a:buClr>
                <a:srgbClr val="C00000"/>
              </a:buClr>
              <a:defRPr/>
            </a:pPr>
            <a:r>
              <a:rPr lang="cs-CZ" sz="2800" dirty="0"/>
              <a:t>velmi spolehlivě ukazuje na to, kolik lidí umírá a v jakém věku.</a:t>
            </a:r>
            <a:endParaRPr lang="cs-CZ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2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4" y="836712"/>
            <a:ext cx="7696200" cy="648866"/>
          </a:xfrm>
        </p:spPr>
        <p:txBody>
          <a:bodyPr/>
          <a:lstStyle/>
          <a:p>
            <a:pPr eaLnBrk="1" hangingPunct="1"/>
            <a:r>
              <a:rPr lang="cs-CZ" sz="3200" cap="all" dirty="0">
                <a:solidFill>
                  <a:srgbClr val="0000CC"/>
                </a:solidFill>
              </a:rPr>
              <a:t>STATISTIKA PŘÍČIN SMRTI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424" y="1844824"/>
            <a:ext cx="9793088" cy="5329237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SzPct val="130000"/>
              <a:buNone/>
              <a:defRPr/>
            </a:pPr>
            <a:endParaRPr lang="cs-CZ" sz="2400" b="1" dirty="0"/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Správné vyplnění příčiny v LPM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Dobrá klasifikace příčin smrti a její vhodné využívání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Bezchybné kódování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Dobré zpracování dat a publikace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Adekvátní interpretace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Vyvození důsledků v oblasti péče o zdraví</a:t>
            </a:r>
          </a:p>
        </p:txBody>
      </p:sp>
    </p:spTree>
    <p:extLst>
      <p:ext uri="{BB962C8B-B14F-4D97-AF65-F5344CB8AC3E}">
        <p14:creationId xmlns:p14="http://schemas.microsoft.com/office/powerpoint/2010/main" val="919154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4" y="836712"/>
            <a:ext cx="8920336" cy="648866"/>
          </a:xfrm>
        </p:spPr>
        <p:txBody>
          <a:bodyPr/>
          <a:lstStyle/>
          <a:p>
            <a:pPr algn="ctr" eaLnBrk="1" hangingPunct="1"/>
            <a:r>
              <a:rPr lang="cs-CZ" sz="3200" cap="all" dirty="0">
                <a:solidFill>
                  <a:srgbClr val="0000CC"/>
                </a:solidFill>
              </a:rPr>
              <a:t>Význam statistiky Úmrtnosti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1464" y="1700808"/>
            <a:ext cx="9001000" cy="5329237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SzPct val="130000"/>
              <a:buNone/>
              <a:defRPr/>
            </a:pPr>
            <a:endParaRPr lang="cs-CZ" sz="2400" b="1" dirty="0"/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Charakter úmrtnosti obyvatelstva a jeho změny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Regionální rozdíly a jejich důvody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Trendy vybraných aspektů zdravotního stavu (např. kojenecká, novorozenecká a mateřská úmrtnost, výskyt infekčních onemocnění, úrazů a sebevražd)</a:t>
            </a:r>
          </a:p>
        </p:txBody>
      </p:sp>
    </p:spTree>
    <p:extLst>
      <p:ext uri="{BB962C8B-B14F-4D97-AF65-F5344CB8AC3E}">
        <p14:creationId xmlns:p14="http://schemas.microsoft.com/office/powerpoint/2010/main" val="12962648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4" y="836712"/>
            <a:ext cx="8920336" cy="648866"/>
          </a:xfrm>
        </p:spPr>
        <p:txBody>
          <a:bodyPr/>
          <a:lstStyle/>
          <a:p>
            <a:pPr algn="ctr" eaLnBrk="1" hangingPunct="1"/>
            <a:r>
              <a:rPr lang="cs-CZ" sz="3200" cap="all" dirty="0">
                <a:solidFill>
                  <a:srgbClr val="0000CC"/>
                </a:solidFill>
              </a:rPr>
              <a:t>Význam statistiky úmrtnosti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1464" y="1844824"/>
            <a:ext cx="7696200" cy="5329237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Clr>
                <a:schemeClr val="tx2"/>
              </a:buClr>
              <a:buSzPct val="130000"/>
              <a:buNone/>
              <a:defRPr/>
            </a:pPr>
            <a:endParaRPr lang="cs-CZ" sz="2400" b="1" dirty="0"/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Studium rizikových faktorů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Priority výzkumu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Zajištění a rozvoj zdravotní péče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Preventivní a skríningové programy</a:t>
            </a:r>
          </a:p>
          <a:p>
            <a:pPr eaLnBrk="1" hangingPunct="1">
              <a:spcBef>
                <a:spcPts val="0"/>
              </a:spcBef>
              <a:spcAft>
                <a:spcPts val="9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cs-CZ" sz="2800" b="1" dirty="0"/>
              <a:t>Programy podpory zdraví</a:t>
            </a:r>
          </a:p>
        </p:txBody>
      </p:sp>
    </p:spTree>
    <p:extLst>
      <p:ext uri="{BB962C8B-B14F-4D97-AF65-F5344CB8AC3E}">
        <p14:creationId xmlns:p14="http://schemas.microsoft.com/office/powerpoint/2010/main" val="24893478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4" y="548680"/>
            <a:ext cx="7696200" cy="592138"/>
          </a:xfrm>
        </p:spPr>
        <p:txBody>
          <a:bodyPr/>
          <a:lstStyle/>
          <a:p>
            <a:pPr eaLnBrk="1" hangingPunct="1"/>
            <a:r>
              <a:rPr lang="cs-CZ" sz="3200" cap="all" dirty="0">
                <a:solidFill>
                  <a:srgbClr val="0000CC"/>
                </a:solidFill>
              </a:rPr>
              <a:t>Statistika ÚMRTNOSTI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2060848"/>
            <a:ext cx="7986713" cy="40386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>
                <a:solidFill>
                  <a:srgbClr val="C00000"/>
                </a:solidFill>
              </a:rPr>
              <a:t>ÚMRTNOST</a:t>
            </a:r>
            <a:r>
              <a:rPr lang="cs-CZ" sz="2800" b="1" dirty="0"/>
              <a:t> (mortalita)</a:t>
            </a:r>
            <a:r>
              <a:rPr lang="cs-CZ" sz="2800" dirty="0"/>
              <a:t> jako indikátor zdraví   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b="1" dirty="0">
                <a:solidFill>
                  <a:srgbClr val="C00000"/>
                </a:solidFill>
              </a:rPr>
              <a:t>List o prohlídce zemřelého</a:t>
            </a:r>
          </a:p>
          <a:p>
            <a:pPr eaLnBrk="1" hangingPunct="1">
              <a:defRPr/>
            </a:pPr>
            <a:endParaRPr lang="cs-CZ" b="1" dirty="0"/>
          </a:p>
          <a:p>
            <a:pPr marL="0" indent="0" eaLnBrk="1" hangingPunct="1">
              <a:buNone/>
              <a:defRPr/>
            </a:pPr>
            <a:endParaRPr lang="cs-CZ" dirty="0"/>
          </a:p>
          <a:p>
            <a:pPr eaLnBrk="1" hangingPunct="1">
              <a:defRPr/>
            </a:pPr>
            <a:endParaRPr lang="cs-CZ" b="1" dirty="0"/>
          </a:p>
          <a:p>
            <a:pPr marL="0" indent="0" eaLnBrk="1" hangingPunct="1">
              <a:buNone/>
              <a:defRPr/>
            </a:pPr>
            <a:endParaRPr lang="cs-CZ" b="1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7408" y="1268761"/>
            <a:ext cx="5068043" cy="5451151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b="1" dirty="0">
                <a:solidFill>
                  <a:srgbClr val="C00000"/>
                </a:solidFill>
              </a:rPr>
              <a:t>Přednosti</a:t>
            </a:r>
            <a:endParaRPr lang="cs-CZ" sz="2300" b="1" dirty="0">
              <a:solidFill>
                <a:schemeClr val="tx2"/>
              </a:solidFill>
            </a:endParaRPr>
          </a:p>
          <a:p>
            <a:pPr eaLnBrk="1" hangingPunct="1"/>
            <a:endParaRPr lang="cs-CZ" sz="2300" dirty="0"/>
          </a:p>
          <a:p>
            <a:pPr eaLnBrk="1" hangingPunct="1"/>
            <a:r>
              <a:rPr lang="cs-CZ" sz="2300" dirty="0"/>
              <a:t>úmrtí je neopakovatelné, snadno rozpoznatelné</a:t>
            </a:r>
          </a:p>
          <a:p>
            <a:pPr eaLnBrk="1" hangingPunct="1"/>
            <a:r>
              <a:rPr lang="cs-CZ" sz="2300" dirty="0"/>
              <a:t>lze přesně časově určit</a:t>
            </a:r>
          </a:p>
          <a:p>
            <a:pPr eaLnBrk="1" hangingPunct="1"/>
            <a:r>
              <a:rPr lang="cs-CZ" sz="2300" dirty="0"/>
              <a:t>lze měřit p-st výskytu úmrtí v populaci</a:t>
            </a:r>
          </a:p>
          <a:p>
            <a:pPr eaLnBrk="1" hangingPunct="1"/>
            <a:r>
              <a:rPr lang="cs-CZ" sz="2300" dirty="0"/>
              <a:t>statistickou jednotkou je osoba</a:t>
            </a:r>
          </a:p>
          <a:p>
            <a:pPr eaLnBrk="1" hangingPunct="1"/>
            <a:r>
              <a:rPr lang="cs-CZ" sz="2300" dirty="0"/>
              <a:t>dlouhodobé časové řady</a:t>
            </a:r>
          </a:p>
          <a:p>
            <a:pPr eaLnBrk="1" hangingPunct="1"/>
            <a:r>
              <a:rPr lang="cs-CZ" sz="2300" dirty="0"/>
              <a:t>mezinárodní srovnání</a:t>
            </a:r>
          </a:p>
          <a:p>
            <a:pPr eaLnBrk="1" hangingPunct="1"/>
            <a:r>
              <a:rPr lang="cs-CZ" sz="2300" dirty="0"/>
              <a:t>upřesnění příčiny smrti pitvou (stále méně)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237289" y="1268761"/>
            <a:ext cx="5259311" cy="525658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b="1" dirty="0">
                <a:solidFill>
                  <a:srgbClr val="C00000"/>
                </a:solidFill>
              </a:rPr>
              <a:t>Nedostatky</a:t>
            </a:r>
            <a:endParaRPr lang="cs-CZ" sz="2300" b="1" dirty="0">
              <a:solidFill>
                <a:schemeClr val="tx2"/>
              </a:solidFill>
            </a:endParaRPr>
          </a:p>
          <a:p>
            <a:pPr eaLnBrk="1" hangingPunct="1"/>
            <a:endParaRPr lang="cs-CZ" sz="2300" dirty="0"/>
          </a:p>
          <a:p>
            <a:pPr eaLnBrk="1" hangingPunct="1"/>
            <a:r>
              <a:rPr lang="cs-CZ" sz="2300" dirty="0"/>
              <a:t>pouze nemoci vedoucí ke smrti</a:t>
            </a:r>
          </a:p>
          <a:p>
            <a:pPr eaLnBrk="1" hangingPunct="1"/>
            <a:r>
              <a:rPr lang="cs-CZ" sz="2300" dirty="0"/>
              <a:t>informace o lidech, kteří nepatří do živé populace</a:t>
            </a:r>
          </a:p>
          <a:p>
            <a:pPr eaLnBrk="1" hangingPunct="1"/>
            <a:r>
              <a:rPr lang="cs-CZ" sz="2300" dirty="0"/>
              <a:t>neznámá spolehlivost </a:t>
            </a:r>
            <a:r>
              <a:rPr lang="cs-CZ" sz="2300" i="1" dirty="0"/>
              <a:t>(neznámá míra přesnosti „odhadu“ příčiny smrti, neznámá chybovost při vyplňování a kódování)</a:t>
            </a:r>
          </a:p>
        </p:txBody>
      </p:sp>
      <p:sp>
        <p:nvSpPr>
          <p:cNvPr id="56325" name="Rectangle 6"/>
          <p:cNvSpPr>
            <a:spLocks noChangeArrowheads="1"/>
          </p:cNvSpPr>
          <p:nvPr/>
        </p:nvSpPr>
        <p:spPr bwMode="auto">
          <a:xfrm>
            <a:off x="767408" y="1845208"/>
            <a:ext cx="5112494" cy="47521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6326" name="Rectangle 7"/>
          <p:cNvSpPr>
            <a:spLocks noChangeArrowheads="1"/>
          </p:cNvSpPr>
          <p:nvPr/>
        </p:nvSpPr>
        <p:spPr bwMode="auto">
          <a:xfrm>
            <a:off x="6192838" y="1845208"/>
            <a:ext cx="5159746" cy="46801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552" y="404664"/>
            <a:ext cx="7696200" cy="592138"/>
          </a:xfrm>
        </p:spPr>
        <p:txBody>
          <a:bodyPr/>
          <a:lstStyle/>
          <a:p>
            <a:pPr eaLnBrk="1" hangingPunct="1"/>
            <a:r>
              <a:rPr lang="cs-CZ" sz="3200" cap="all" dirty="0">
                <a:solidFill>
                  <a:srgbClr val="0000CC"/>
                </a:solidFill>
              </a:rPr>
              <a:t>     Statistika zemřelých</a:t>
            </a:r>
          </a:p>
        </p:txBody>
      </p:sp>
    </p:spTree>
    <p:extLst>
      <p:ext uri="{BB962C8B-B14F-4D97-AF65-F5344CB8AC3E}">
        <p14:creationId xmlns:p14="http://schemas.microsoft.com/office/powerpoint/2010/main" val="78826446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0BF3469F-47C4-4A0E-B4EE-1EC0B6783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1225" y="549275"/>
            <a:ext cx="7696200" cy="792163"/>
          </a:xfrm>
        </p:spPr>
        <p:txBody>
          <a:bodyPr/>
          <a:lstStyle/>
          <a:p>
            <a:pPr algn="ctr" eaLnBrk="1" hangingPunct="1"/>
            <a:r>
              <a:rPr lang="cs-CZ" altLang="cs-CZ" sz="3200" b="1">
                <a:solidFill>
                  <a:srgbClr val="0000CC"/>
                </a:solidFill>
              </a:rPr>
              <a:t>Rutinní zdravotnická statistika</a:t>
            </a:r>
            <a:br>
              <a:rPr lang="cs-CZ" altLang="cs-CZ" sz="3200" b="1">
                <a:solidFill>
                  <a:srgbClr val="0000CC"/>
                </a:solidFill>
              </a:rPr>
            </a:br>
            <a:endParaRPr lang="cs-CZ" altLang="cs-CZ" sz="3100">
              <a:solidFill>
                <a:srgbClr val="0000CC"/>
              </a:solidFill>
            </a:endParaRPr>
          </a:p>
        </p:txBody>
      </p:sp>
      <p:sp>
        <p:nvSpPr>
          <p:cNvPr id="8195" name="Zástupný symbol pro obsah 1">
            <a:extLst>
              <a:ext uri="{FF2B5EF4-FFF2-40B4-BE49-F238E27FC236}">
                <a16:creationId xmlns:a16="http://schemas.microsoft.com/office/drawing/2014/main" id="{CFC77168-9839-413A-BBD1-383B8AA88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0" y="1412875"/>
            <a:ext cx="10009188" cy="5545138"/>
          </a:xfrm>
        </p:spPr>
        <p:txBody>
          <a:bodyPr/>
          <a:lstStyle/>
          <a:p>
            <a:pPr marL="571500" indent="-571500" defTabSz="720000">
              <a:buClr>
                <a:srgbClr val="C00000"/>
              </a:buClr>
              <a:buSzPct val="100000"/>
              <a:buFont typeface="+mj-lt"/>
              <a:buAutoNum type="romanUcPeriod"/>
              <a:defRPr/>
            </a:pPr>
            <a:r>
              <a:rPr lang="cs-CZ" sz="2800" b="1" dirty="0">
                <a:solidFill>
                  <a:srgbClr val="0000CC"/>
                </a:solidFill>
              </a:rPr>
              <a:t>Zdravotnická statistika</a:t>
            </a:r>
          </a:p>
          <a:p>
            <a:pPr marL="1371600" lvl="2" indent="-571500">
              <a:buClr>
                <a:srgbClr val="C00000"/>
              </a:buClr>
              <a:buSzPct val="100000"/>
              <a:buFont typeface="+mj-lt"/>
              <a:buAutoNum type="alphaLcParenR"/>
              <a:defRPr/>
            </a:pPr>
            <a:r>
              <a:rPr lang="cs-CZ" b="1" dirty="0"/>
              <a:t>ÚZIS a NZIS</a:t>
            </a:r>
          </a:p>
          <a:p>
            <a:pPr marL="1371600" lvl="2" indent="-571500">
              <a:buClr>
                <a:srgbClr val="C00000"/>
              </a:buClr>
              <a:buSzPct val="100000"/>
              <a:buFont typeface="+mj-lt"/>
              <a:buAutoNum type="alphaLcParenR"/>
              <a:defRPr/>
            </a:pPr>
            <a:r>
              <a:rPr lang="cs-CZ" b="1" dirty="0"/>
              <a:t>Okruhy informací ve zdravotnické statistice</a:t>
            </a:r>
          </a:p>
          <a:p>
            <a:pPr marL="1371600" lvl="2" indent="-571500">
              <a:buClr>
                <a:srgbClr val="C00000"/>
              </a:buClr>
              <a:buSzPct val="100000"/>
              <a:buFont typeface="+mj-lt"/>
              <a:buAutoNum type="alphaLcParenR"/>
              <a:defRPr/>
            </a:pPr>
            <a:r>
              <a:rPr lang="cs-CZ" b="1" dirty="0"/>
              <a:t>Publikace</a:t>
            </a:r>
          </a:p>
          <a:p>
            <a:pPr marL="800100" lvl="2" indent="0">
              <a:buClr>
                <a:srgbClr val="FF0000"/>
              </a:buClr>
              <a:buSzPct val="100000"/>
              <a:buFontTx/>
              <a:buNone/>
              <a:defRPr/>
            </a:pPr>
            <a:endParaRPr lang="cs-CZ" b="1" dirty="0"/>
          </a:p>
          <a:p>
            <a:pPr marL="571500" indent="-571500">
              <a:buClr>
                <a:srgbClr val="C00000"/>
              </a:buClr>
              <a:buSzPct val="100000"/>
              <a:buFont typeface="Arial Black" pitchFamily="34" charset="0"/>
              <a:buAutoNum type="romanUcPeriod"/>
              <a:defRPr/>
            </a:pPr>
            <a:r>
              <a:rPr lang="cs-CZ" sz="2800" b="1" dirty="0">
                <a:solidFill>
                  <a:srgbClr val="0000CC"/>
                </a:solidFill>
              </a:rPr>
              <a:t>Dílčí statistiky využívané ke studiu zdravotního stavu populace</a:t>
            </a:r>
          </a:p>
          <a:p>
            <a:pPr marL="1257300" lvl="2" indent="-457200">
              <a:buClr>
                <a:srgbClr val="C00000"/>
              </a:buClr>
              <a:buSzPct val="100000"/>
              <a:buFont typeface="+mj-lt"/>
              <a:buAutoNum type="alphaLcParenR"/>
              <a:defRPr/>
            </a:pPr>
            <a:r>
              <a:rPr lang="cs-CZ" b="1" dirty="0"/>
              <a:t>Demografická statistika</a:t>
            </a:r>
          </a:p>
          <a:p>
            <a:pPr marL="1257300" lvl="2" indent="-457200">
              <a:buClr>
                <a:srgbClr val="C00000"/>
              </a:buClr>
              <a:buSzPct val="100000"/>
              <a:buFont typeface="+mj-lt"/>
              <a:buAutoNum type="alphaLcParenR"/>
              <a:defRPr/>
            </a:pPr>
            <a:r>
              <a:rPr lang="cs-CZ" b="1" dirty="0"/>
              <a:t>Statistika nemocnosti</a:t>
            </a:r>
          </a:p>
          <a:p>
            <a:pPr marL="1257300" lvl="2" indent="-457200">
              <a:buClr>
                <a:srgbClr val="C00000"/>
              </a:buClr>
              <a:buSzPct val="100000"/>
              <a:buFont typeface="+mj-lt"/>
              <a:buAutoNum type="alphaLcParenR"/>
              <a:defRPr/>
            </a:pPr>
            <a:r>
              <a:rPr lang="cs-CZ" b="1" dirty="0"/>
              <a:t>Statistika zemřelých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188640"/>
            <a:ext cx="10261600" cy="1143000"/>
          </a:xfrm>
        </p:spPr>
        <p:txBody>
          <a:bodyPr/>
          <a:lstStyle/>
          <a:p>
            <a:r>
              <a:rPr lang="cs-CZ" dirty="0">
                <a:solidFill>
                  <a:srgbClr val="0000CC"/>
                </a:solidFill>
              </a:rPr>
              <a:t>Církevní záznamy: narození, oddaní, zemřelí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Česká genealogická společnost</a:t>
            </a:r>
            <a:endParaRPr lang="cs-CZ" dirty="0"/>
          </a:p>
          <a:p>
            <a:r>
              <a:rPr lang="cs-CZ" dirty="0">
                <a:hlinkClick r:id="rId3"/>
              </a:rPr>
              <a:t>http://actapublica.eu/matriky/brno/prohlizec/268/?strana=20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7433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7408" y="1268761"/>
            <a:ext cx="5068043" cy="5451151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b="1" dirty="0">
                <a:solidFill>
                  <a:srgbClr val="C00000"/>
                </a:solidFill>
              </a:rPr>
              <a:t>Přednosti</a:t>
            </a:r>
            <a:endParaRPr lang="cs-CZ" sz="2300" b="1" dirty="0">
              <a:solidFill>
                <a:schemeClr val="tx2"/>
              </a:solidFill>
            </a:endParaRPr>
          </a:p>
          <a:p>
            <a:pPr eaLnBrk="1" hangingPunct="1"/>
            <a:endParaRPr lang="cs-CZ" sz="2300" dirty="0"/>
          </a:p>
          <a:p>
            <a:pPr eaLnBrk="1" hangingPunct="1"/>
            <a:r>
              <a:rPr lang="cs-CZ" sz="2300" dirty="0"/>
              <a:t>úmrtí je neopakovatelné, snadno rozpoznatelné</a:t>
            </a:r>
          </a:p>
          <a:p>
            <a:pPr eaLnBrk="1" hangingPunct="1"/>
            <a:r>
              <a:rPr lang="cs-CZ" sz="2300" dirty="0"/>
              <a:t>lze přesně časově určit</a:t>
            </a:r>
          </a:p>
          <a:p>
            <a:pPr eaLnBrk="1" hangingPunct="1"/>
            <a:r>
              <a:rPr lang="cs-CZ" sz="2300" dirty="0"/>
              <a:t>lze měřit p-st výskytu úmrtí v populaci</a:t>
            </a:r>
          </a:p>
          <a:p>
            <a:pPr eaLnBrk="1" hangingPunct="1"/>
            <a:r>
              <a:rPr lang="cs-CZ" sz="2300" dirty="0"/>
              <a:t>statistickou jednotkou je osoba</a:t>
            </a:r>
          </a:p>
          <a:p>
            <a:pPr eaLnBrk="1" hangingPunct="1"/>
            <a:r>
              <a:rPr lang="cs-CZ" sz="2300" dirty="0"/>
              <a:t>dlouhodobé časové řady</a:t>
            </a:r>
          </a:p>
          <a:p>
            <a:pPr eaLnBrk="1" hangingPunct="1"/>
            <a:r>
              <a:rPr lang="cs-CZ" sz="2300" dirty="0"/>
              <a:t>mezinárodní srovnání</a:t>
            </a:r>
          </a:p>
          <a:p>
            <a:pPr eaLnBrk="1" hangingPunct="1"/>
            <a:r>
              <a:rPr lang="cs-CZ" sz="2300" dirty="0"/>
              <a:t>upřesnění příčiny smrti pitvou (stále méně)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237289" y="1268761"/>
            <a:ext cx="5259311" cy="525658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b="1" dirty="0">
                <a:solidFill>
                  <a:srgbClr val="C00000"/>
                </a:solidFill>
              </a:rPr>
              <a:t>Nedostatky</a:t>
            </a:r>
            <a:endParaRPr lang="cs-CZ" sz="2300" b="1" dirty="0">
              <a:solidFill>
                <a:schemeClr val="tx2"/>
              </a:solidFill>
            </a:endParaRPr>
          </a:p>
          <a:p>
            <a:pPr eaLnBrk="1" hangingPunct="1"/>
            <a:endParaRPr lang="cs-CZ" sz="2300" dirty="0"/>
          </a:p>
          <a:p>
            <a:pPr eaLnBrk="1" hangingPunct="1"/>
            <a:r>
              <a:rPr lang="cs-CZ" sz="2300" dirty="0"/>
              <a:t>pouze nemoci vedoucí ke smrti</a:t>
            </a:r>
          </a:p>
          <a:p>
            <a:pPr eaLnBrk="1" hangingPunct="1"/>
            <a:r>
              <a:rPr lang="cs-CZ" sz="2300" dirty="0"/>
              <a:t>informace o lidech, kteří nepatří do živé populace</a:t>
            </a:r>
          </a:p>
          <a:p>
            <a:pPr eaLnBrk="1" hangingPunct="1"/>
            <a:r>
              <a:rPr lang="cs-CZ" sz="2300" dirty="0"/>
              <a:t>neznámá spolehlivost </a:t>
            </a:r>
            <a:r>
              <a:rPr lang="cs-CZ" sz="2300" i="1" dirty="0"/>
              <a:t>(neznámá míra přesnosti „odhadu“ příčiny smrti, neznámá chybovost při vyplňování a kódování)</a:t>
            </a:r>
          </a:p>
        </p:txBody>
      </p:sp>
      <p:sp>
        <p:nvSpPr>
          <p:cNvPr id="56325" name="Rectangle 6"/>
          <p:cNvSpPr>
            <a:spLocks noChangeArrowheads="1"/>
          </p:cNvSpPr>
          <p:nvPr/>
        </p:nvSpPr>
        <p:spPr bwMode="auto">
          <a:xfrm>
            <a:off x="767408" y="1845208"/>
            <a:ext cx="5112494" cy="47521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6326" name="Rectangle 7"/>
          <p:cNvSpPr>
            <a:spLocks noChangeArrowheads="1"/>
          </p:cNvSpPr>
          <p:nvPr/>
        </p:nvSpPr>
        <p:spPr bwMode="auto">
          <a:xfrm>
            <a:off x="6192838" y="1845208"/>
            <a:ext cx="5159746" cy="46801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552" y="404664"/>
            <a:ext cx="7696200" cy="592138"/>
          </a:xfrm>
        </p:spPr>
        <p:txBody>
          <a:bodyPr/>
          <a:lstStyle/>
          <a:p>
            <a:pPr eaLnBrk="1" hangingPunct="1"/>
            <a:r>
              <a:rPr lang="cs-CZ" sz="3200" cap="all" dirty="0">
                <a:solidFill>
                  <a:srgbClr val="0000CC"/>
                </a:solidFill>
              </a:rPr>
              <a:t>     Statistika zemřelých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dirty="0">
                <a:solidFill>
                  <a:srgbClr val="0000CC"/>
                </a:solidFill>
              </a:rPr>
              <a:t>Ukazatele zdravotního stavu   </a:t>
            </a:r>
            <a:br>
              <a:rPr lang="cs-CZ" sz="3600" dirty="0">
                <a:solidFill>
                  <a:srgbClr val="0000CC"/>
                </a:solidFill>
              </a:rPr>
            </a:br>
            <a:r>
              <a:rPr lang="cs-CZ" sz="3600" dirty="0">
                <a:solidFill>
                  <a:srgbClr val="0000CC"/>
                </a:solidFill>
              </a:rPr>
              <a:t>založené na evidenci úmrtí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1199456" y="1889125"/>
            <a:ext cx="7696200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0000CC"/>
              </a:buClr>
              <a:buSzTx/>
              <a:buFont typeface="Wingdings" pitchFamily="2" charset="2"/>
              <a:buNone/>
              <a:defRPr/>
            </a:pPr>
            <a:endParaRPr lang="cs-CZ" sz="2800" b="1" dirty="0">
              <a:latin typeface="+mj-lt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cs-CZ" sz="2400" b="1" dirty="0"/>
              <a:t>Hrubá míra úmrtnosti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cs-CZ" sz="1900" b="1" dirty="0"/>
              <a:t>Standardizovaná úmrtnost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cs-CZ" sz="2400" b="1" dirty="0"/>
              <a:t>Specifická úmrtnost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cs-CZ" sz="2400" b="1" dirty="0"/>
              <a:t>Kojenecká úmrtnost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cs-CZ" sz="1900" b="1" dirty="0"/>
              <a:t>Ukazatele úmrtnosti kolem porodu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cs-CZ" sz="2400" b="1" dirty="0"/>
              <a:t>Střední délka života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cs-CZ" sz="2400" b="1" dirty="0"/>
              <a:t>Úmrtnost na určitou příčinu</a:t>
            </a:r>
            <a:endParaRPr lang="cs-CZ" sz="2400" dirty="0"/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defRPr/>
            </a:pPr>
            <a:r>
              <a:rPr lang="cs-CZ" sz="2400" b="1" dirty="0"/>
              <a:t>Smrtnost</a:t>
            </a:r>
          </a:p>
        </p:txBody>
      </p:sp>
    </p:spTree>
    <p:extLst>
      <p:ext uri="{BB962C8B-B14F-4D97-AF65-F5344CB8AC3E}">
        <p14:creationId xmlns:p14="http://schemas.microsoft.com/office/powerpoint/2010/main" val="1942178500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title"/>
          </p:nvPr>
        </p:nvSpPr>
        <p:spPr>
          <a:xfrm>
            <a:off x="2279576" y="692696"/>
            <a:ext cx="8712968" cy="1143000"/>
          </a:xfrm>
        </p:spPr>
        <p:txBody>
          <a:bodyPr/>
          <a:lstStyle/>
          <a:p>
            <a:pPr eaLnBrk="1" hangingPunct="1"/>
            <a:r>
              <a:rPr lang="cs-CZ" sz="3200" b="1" dirty="0">
                <a:solidFill>
                  <a:srgbClr val="0000CC"/>
                </a:solidFill>
              </a:rPr>
              <a:t>1. Hrubá míra úmrtnosti</a:t>
            </a:r>
            <a:br>
              <a:rPr lang="cs-CZ" sz="3200" b="1" dirty="0">
                <a:solidFill>
                  <a:srgbClr val="0000CC"/>
                </a:solidFill>
              </a:rPr>
            </a:br>
            <a:endParaRPr lang="cs-CZ" sz="3200" cap="all" dirty="0"/>
          </a:p>
        </p:txBody>
      </p:sp>
      <p:sp>
        <p:nvSpPr>
          <p:cNvPr id="5734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639616" y="1988840"/>
            <a:ext cx="4889500" cy="1512168"/>
          </a:xfrm>
        </p:spPr>
        <p:txBody>
          <a:bodyPr/>
          <a:lstStyle/>
          <a:p>
            <a:pPr marL="514350" indent="-514350" algn="ctr" eaLnBrk="1" hangingPunct="1">
              <a:buClr>
                <a:srgbClr val="0000CC"/>
              </a:buClr>
              <a:buSzTx/>
              <a:buNone/>
            </a:pPr>
            <a:r>
              <a:rPr lang="cs-CZ" sz="2700" b="1" dirty="0"/>
              <a:t>počet zemřelých</a:t>
            </a:r>
          </a:p>
          <a:p>
            <a:pPr marL="514350" indent="-514350" algn="ctr" eaLnBrk="1" hangingPunct="1">
              <a:buClr>
                <a:srgbClr val="0000CC"/>
              </a:buClr>
              <a:buSzTx/>
              <a:buNone/>
            </a:pPr>
            <a:r>
              <a:rPr lang="cs-CZ" sz="2700" b="1" dirty="0"/>
              <a:t>střední stav obyv.</a:t>
            </a:r>
            <a:endParaRPr lang="cs-CZ" sz="2700" b="1" dirty="0">
              <a:solidFill>
                <a:srgbClr val="0000CC"/>
              </a:solidFill>
            </a:endParaRPr>
          </a:p>
          <a:p>
            <a:pPr marL="514350" indent="-514350" eaLnBrk="1" hangingPunct="1">
              <a:buClr>
                <a:srgbClr val="0000CC"/>
              </a:buClr>
              <a:buSzTx/>
              <a:buNone/>
            </a:pPr>
            <a:endParaRPr lang="cs-CZ" sz="2700" b="1" dirty="0"/>
          </a:p>
          <a:p>
            <a:pPr marL="514350" indent="-514350" eaLnBrk="1" hangingPunct="1">
              <a:buNone/>
            </a:pPr>
            <a:endParaRPr lang="cs-CZ" sz="2700" dirty="0"/>
          </a:p>
        </p:txBody>
      </p:sp>
      <p:sp>
        <p:nvSpPr>
          <p:cNvPr id="5734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888089" y="2205559"/>
            <a:ext cx="1800225" cy="5746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 dirty="0"/>
              <a:t>X</a:t>
            </a:r>
            <a:r>
              <a:rPr lang="cs-CZ" sz="2700" b="1" dirty="0"/>
              <a:t> 1000</a:t>
            </a:r>
          </a:p>
        </p:txBody>
      </p:sp>
      <p:sp>
        <p:nvSpPr>
          <p:cNvPr id="57349" name="Line 7"/>
          <p:cNvSpPr>
            <a:spLocks noChangeShapeType="1"/>
          </p:cNvSpPr>
          <p:nvPr/>
        </p:nvSpPr>
        <p:spPr bwMode="auto">
          <a:xfrm>
            <a:off x="3431705" y="2492896"/>
            <a:ext cx="33131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Obdélník 2"/>
          <p:cNvSpPr/>
          <p:nvPr/>
        </p:nvSpPr>
        <p:spPr bwMode="auto">
          <a:xfrm>
            <a:off x="3431704" y="1916832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343472" y="4149080"/>
            <a:ext cx="9505056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Udává počet zemřelých na 1000 obyvatel středního stavu v daném časovém intervalu.</a:t>
            </a:r>
          </a:p>
        </p:txBody>
      </p:sp>
    </p:spTree>
    <p:extLst>
      <p:ext uri="{BB962C8B-B14F-4D97-AF65-F5344CB8AC3E}">
        <p14:creationId xmlns:p14="http://schemas.microsoft.com/office/powerpoint/2010/main" val="2387427560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563" y="332656"/>
            <a:ext cx="10480030" cy="629916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207568" y="620688"/>
            <a:ext cx="7797256" cy="5909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VÝVOJ HRUBÉ MÍRY ÚMRTNOSTI NA ÚZEMÍ ČR 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 LETECH 1785 - 2016</a:t>
            </a:r>
          </a:p>
        </p:txBody>
      </p:sp>
    </p:spTree>
    <p:extLst>
      <p:ext uri="{BB962C8B-B14F-4D97-AF65-F5344CB8AC3E}">
        <p14:creationId xmlns:p14="http://schemas.microsoft.com/office/powerpoint/2010/main" val="16650473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0000CC"/>
                </a:solidFill>
              </a:rPr>
              <a:t>2. Standardizovaná úmrtnost</a:t>
            </a:r>
            <a:br>
              <a:rPr lang="cs-CZ" sz="3600" b="1" dirty="0">
                <a:solidFill>
                  <a:srgbClr val="0000CC"/>
                </a:solidFill>
              </a:rPr>
            </a:br>
            <a:endParaRPr lang="cs-CZ" dirty="0"/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1127448" y="1484784"/>
            <a:ext cx="7696200" cy="2664296"/>
          </a:xfrm>
        </p:spPr>
        <p:txBody>
          <a:bodyPr/>
          <a:lstStyle/>
          <a:p>
            <a:pPr marL="514350" indent="-514350" eaLnBrk="1" hangingPunct="1">
              <a:buClr>
                <a:srgbClr val="0000CC"/>
              </a:buClr>
              <a:buSzTx/>
              <a:buNone/>
            </a:pPr>
            <a:endParaRPr lang="cs-CZ" sz="2700" b="1" dirty="0"/>
          </a:p>
          <a:p>
            <a:pPr marL="514350" indent="-5143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lang="cs-CZ" sz="2800" b="1" dirty="0"/>
              <a:t>Přepočítaná hodnota</a:t>
            </a:r>
            <a:r>
              <a:rPr lang="cs-CZ" sz="2800" dirty="0"/>
              <a:t> hrubé úmrtnosti</a:t>
            </a:r>
          </a:p>
          <a:p>
            <a:pPr marL="514350" indent="-5143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endParaRPr lang="cs-CZ" sz="2800" b="1" dirty="0"/>
          </a:p>
          <a:p>
            <a:pPr marL="514350" indent="-5143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lang="cs-CZ" sz="2800" b="1" dirty="0"/>
              <a:t>Srovnávání úmrtností </a:t>
            </a:r>
            <a:r>
              <a:rPr lang="cs-CZ" sz="2800" dirty="0"/>
              <a:t>v populacích s rozdílnou věkovou strukturou</a:t>
            </a:r>
          </a:p>
          <a:p>
            <a:pPr marL="514350" indent="-5143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27448" y="4725144"/>
            <a:ext cx="9505056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Udává počet zemřelých na 1000 obyvatel ve „standardu“ v daném časovém intervalu.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0AF449E-A603-47E0-A639-8CC90CBB4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6972" y="0"/>
            <a:ext cx="41980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199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60DFDF6-670B-40C2-9BCF-AA57A8DEB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885" y="0"/>
            <a:ext cx="433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9733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7568" y="1628800"/>
            <a:ext cx="7842448" cy="3600400"/>
          </a:xfrm>
        </p:spPr>
        <p:txBody>
          <a:bodyPr/>
          <a:lstStyle/>
          <a:p>
            <a:pPr marL="514350" indent="-514350" eaLnBrk="1" hangingPunct="1">
              <a:buClr>
                <a:srgbClr val="0000CC"/>
              </a:buClr>
              <a:buSzTx/>
              <a:buNone/>
            </a:pPr>
            <a:endParaRPr lang="cs-CZ" sz="2700" b="1" dirty="0"/>
          </a:p>
          <a:p>
            <a:pPr marL="514350" indent="-514350" eaLnBrk="1" hangingPunct="1">
              <a:buClr>
                <a:srgbClr val="0000CC"/>
              </a:buClr>
              <a:buSzTx/>
              <a:buNone/>
            </a:pPr>
            <a:r>
              <a:rPr lang="cs-CZ" sz="2700" b="1" dirty="0"/>
              <a:t>	počet zemřelých ve věku x</a:t>
            </a:r>
          </a:p>
          <a:p>
            <a:pPr marL="514350" indent="-514350" eaLnBrk="1" hangingPunct="1">
              <a:buClr>
                <a:srgbClr val="0000CC"/>
              </a:buClr>
              <a:buSzTx/>
              <a:buNone/>
            </a:pPr>
            <a:r>
              <a:rPr lang="cs-CZ" sz="2700" b="1" dirty="0"/>
              <a:t>	střední stav obyv. ve věku x</a:t>
            </a:r>
            <a:endParaRPr lang="cs-CZ" sz="2700" b="1" dirty="0">
              <a:solidFill>
                <a:srgbClr val="0000CC"/>
              </a:solidFill>
            </a:endParaRPr>
          </a:p>
          <a:p>
            <a:pPr marL="514350" indent="-514350" eaLnBrk="1" hangingPunct="1">
              <a:buClr>
                <a:srgbClr val="0000CC"/>
              </a:buClr>
              <a:buSzTx/>
              <a:buNone/>
            </a:pPr>
            <a:endParaRPr lang="cs-CZ" sz="2700" b="1" dirty="0"/>
          </a:p>
          <a:p>
            <a:pPr eaLnBrk="1" hangingPunct="1"/>
            <a:r>
              <a:rPr lang="cs-CZ" sz="2400" dirty="0"/>
              <a:t>za </a:t>
            </a:r>
            <a:r>
              <a:rPr lang="cs-CZ" sz="2400" b="1" dirty="0"/>
              <a:t>x</a:t>
            </a:r>
            <a:r>
              <a:rPr lang="cs-CZ" sz="2400" dirty="0"/>
              <a:t> se dosazuje buď konkrétní věk (20 let) nebo věková skupina (20-25 let).</a:t>
            </a:r>
          </a:p>
        </p:txBody>
      </p:sp>
      <p:sp>
        <p:nvSpPr>
          <p:cNvPr id="5939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824192" y="2348780"/>
            <a:ext cx="1800225" cy="5762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 dirty="0"/>
              <a:t>X</a:t>
            </a:r>
            <a:r>
              <a:rPr lang="cs-CZ" sz="2700" b="1" dirty="0"/>
              <a:t> 1000</a:t>
            </a:r>
          </a:p>
        </p:txBody>
      </p:sp>
      <p:sp>
        <p:nvSpPr>
          <p:cNvPr id="59396" name="Line 5"/>
          <p:cNvSpPr>
            <a:spLocks noChangeShapeType="1"/>
          </p:cNvSpPr>
          <p:nvPr/>
        </p:nvSpPr>
        <p:spPr bwMode="auto">
          <a:xfrm>
            <a:off x="2711624" y="2636912"/>
            <a:ext cx="482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9397" name="Rectangle 4"/>
          <p:cNvSpPr>
            <a:spLocks noGrp="1" noChangeArrowheads="1"/>
          </p:cNvSpPr>
          <p:nvPr>
            <p:ph type="title"/>
          </p:nvPr>
        </p:nvSpPr>
        <p:spPr>
          <a:xfrm>
            <a:off x="2242816" y="836712"/>
            <a:ext cx="8425185" cy="1143000"/>
          </a:xfrm>
        </p:spPr>
        <p:txBody>
          <a:bodyPr/>
          <a:lstStyle/>
          <a:p>
            <a:r>
              <a:rPr lang="cs-CZ" sz="3600" b="1" dirty="0">
                <a:solidFill>
                  <a:srgbClr val="0000CC"/>
                </a:solidFill>
              </a:rPr>
              <a:t>3. Specifická úmrtnost</a:t>
            </a:r>
            <a:br>
              <a:rPr lang="cs-CZ" sz="3600" b="1" dirty="0">
                <a:solidFill>
                  <a:srgbClr val="0000CC"/>
                </a:solidFill>
              </a:rPr>
            </a:br>
            <a:r>
              <a:rPr lang="cs-CZ" sz="3600" b="1" dirty="0">
                <a:solidFill>
                  <a:srgbClr val="0000CC"/>
                </a:solidFill>
              </a:rPr>
              <a:t>	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983432" y="5278401"/>
            <a:ext cx="9505056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Udává počet zemřelých ve věku x, na 1000 obyvatel středního stavu ve věku x v daném časovém intervalu.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BA564959-E464-4AE2-BFFF-05832B9216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196" y="0"/>
            <a:ext cx="83716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69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9F35EB5-3871-4675-AF3D-EC03781CC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620713"/>
            <a:ext cx="7696200" cy="792162"/>
          </a:xfrm>
        </p:spPr>
        <p:txBody>
          <a:bodyPr/>
          <a:lstStyle/>
          <a:p>
            <a:pPr eaLnBrk="1" hangingPunct="1">
              <a:defRPr/>
            </a:pPr>
            <a:r>
              <a:rPr lang="cs-CZ" b="1" cap="all" dirty="0">
                <a:solidFill>
                  <a:srgbClr val="0000CC"/>
                </a:solidFill>
              </a:rPr>
              <a:t>Rutinní statistiky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F30539A-A2BA-4717-BAE6-E21BB796DFD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1225" y="1628775"/>
            <a:ext cx="7848600" cy="4824413"/>
          </a:xfrm>
        </p:spPr>
        <p:txBody>
          <a:bodyPr/>
          <a:lstStyle/>
          <a:p>
            <a:pPr marL="0" indent="0" eaLnBrk="1" hangingPunct="1"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eaLnBrk="1" hangingPunct="1">
              <a:buClr>
                <a:schemeClr val="hlink"/>
              </a:buClr>
              <a:defRPr/>
            </a:pPr>
            <a:r>
              <a:rPr lang="cs-CZ" dirty="0"/>
              <a:t>odvětvové rutinní statistiky </a:t>
            </a:r>
            <a:r>
              <a:rPr lang="cs-CZ" dirty="0">
                <a:hlinkClick r:id="rId4"/>
              </a:rPr>
              <a:t>www.czso.cz</a:t>
            </a:r>
            <a:endParaRPr lang="cs-CZ" dirty="0"/>
          </a:p>
          <a:p>
            <a:pPr eaLnBrk="1" hangingPunct="1">
              <a:buClr>
                <a:schemeClr val="hlink"/>
              </a:buClr>
              <a:defRPr/>
            </a:pPr>
            <a:endParaRPr lang="cs-CZ" b="1" dirty="0"/>
          </a:p>
          <a:p>
            <a:pPr eaLnBrk="1" hangingPunct="1">
              <a:buClr>
                <a:schemeClr val="hlink"/>
              </a:buClr>
              <a:defRPr/>
            </a:pPr>
            <a:r>
              <a:rPr lang="cs-CZ" b="1" dirty="0"/>
              <a:t>systematicky a pravidelně </a:t>
            </a:r>
            <a:r>
              <a:rPr lang="cs-CZ" dirty="0"/>
              <a:t>sbíraná data</a:t>
            </a:r>
          </a:p>
          <a:p>
            <a:pPr marL="0" indent="0" eaLnBrk="1" hangingPunct="1"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eaLnBrk="1" hangingPunct="1">
              <a:buClr>
                <a:schemeClr val="hlink"/>
              </a:buClr>
              <a:defRPr/>
            </a:pPr>
            <a:r>
              <a:rPr lang="cs-CZ" dirty="0"/>
              <a:t>soubory </a:t>
            </a:r>
            <a:r>
              <a:rPr lang="cs-CZ" b="1" dirty="0"/>
              <a:t>uspořádaných </a:t>
            </a:r>
            <a:r>
              <a:rPr lang="cs-CZ" b="1" dirty="0">
                <a:solidFill>
                  <a:srgbClr val="FF0000"/>
                </a:solidFill>
              </a:rPr>
              <a:t>dat</a:t>
            </a:r>
            <a:r>
              <a:rPr lang="cs-CZ" dirty="0"/>
              <a:t> a </a:t>
            </a:r>
            <a:r>
              <a:rPr lang="cs-CZ" b="1" dirty="0">
                <a:solidFill>
                  <a:srgbClr val="FF0000"/>
                </a:solidFill>
              </a:rPr>
              <a:t>ukazatelů</a:t>
            </a:r>
          </a:p>
          <a:p>
            <a:pPr eaLnBrk="1" hangingPunct="1">
              <a:buClr>
                <a:schemeClr val="hlink"/>
              </a:buClr>
              <a:defRPr/>
            </a:pPr>
            <a:endParaRPr lang="cs-CZ" b="1" dirty="0">
              <a:solidFill>
                <a:schemeClr val="tx2"/>
              </a:solidFill>
            </a:endParaRPr>
          </a:p>
          <a:p>
            <a:pPr marL="0" indent="0" eaLnBrk="1" hangingPunct="1"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eaLnBrk="1" hangingPunct="1"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endParaRPr lang="cs-CZ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63552" y="1196752"/>
            <a:ext cx="8274994" cy="4896544"/>
          </a:xfrm>
        </p:spPr>
        <p:txBody>
          <a:bodyPr/>
          <a:lstStyle/>
          <a:p>
            <a:pPr marL="514350" indent="-514350" eaLnBrk="1" hangingPunct="1">
              <a:buClr>
                <a:srgbClr val="0000CC"/>
              </a:buClr>
              <a:buSzTx/>
              <a:buNone/>
            </a:pPr>
            <a:r>
              <a:rPr lang="cs-CZ" sz="2300" b="1" dirty="0"/>
              <a:t>	    počet zemřelých do 1 roku</a:t>
            </a:r>
          </a:p>
          <a:p>
            <a:pPr marL="514350" indent="-514350" eaLnBrk="1" hangingPunct="1">
              <a:buClr>
                <a:srgbClr val="0000CC"/>
              </a:buClr>
              <a:buSzTx/>
              <a:buNone/>
            </a:pPr>
            <a:r>
              <a:rPr lang="cs-CZ" sz="2300" b="1" dirty="0"/>
              <a:t>	        počet živě narozených</a:t>
            </a:r>
            <a:endParaRPr lang="cs-CZ" sz="2300" b="1" dirty="0">
              <a:solidFill>
                <a:srgbClr val="0000CC"/>
              </a:solidFill>
            </a:endParaRPr>
          </a:p>
          <a:p>
            <a:pPr marL="514350" indent="-514350" eaLnBrk="1" hangingPunct="1">
              <a:buClr>
                <a:srgbClr val="0000CC"/>
              </a:buClr>
              <a:buSzTx/>
              <a:buNone/>
            </a:pPr>
            <a:endParaRPr lang="cs-CZ" sz="2300" b="1" dirty="0"/>
          </a:p>
          <a:p>
            <a:pPr marL="0" indent="0" eaLnBrk="1" hangingPunct="1">
              <a:buClr>
                <a:srgbClr val="C00000"/>
              </a:buClr>
              <a:buSzPct val="150000"/>
              <a:buNone/>
            </a:pPr>
            <a:endParaRPr lang="cs-CZ" dirty="0"/>
          </a:p>
          <a:p>
            <a:pPr eaLnBrk="1" hangingPunct="1">
              <a:buClr>
                <a:srgbClr val="C00000"/>
              </a:buClr>
              <a:buSzPct val="150000"/>
              <a:buFont typeface="Arial" pitchFamily="34" charset="0"/>
              <a:buChar char="•"/>
            </a:pPr>
            <a:endParaRPr lang="cs-CZ" sz="1200" dirty="0"/>
          </a:p>
          <a:p>
            <a:pPr eaLnBrk="1" hangingPunct="1">
              <a:buClr>
                <a:srgbClr val="C00000"/>
              </a:buClr>
              <a:buSzPct val="150000"/>
              <a:buFont typeface="Arial" pitchFamily="34" charset="0"/>
              <a:buChar char="•"/>
            </a:pPr>
            <a:r>
              <a:rPr lang="cs-CZ" dirty="0"/>
              <a:t>Ukazatel zdravotního stavu i socioekon. poměrů</a:t>
            </a:r>
          </a:p>
          <a:p>
            <a:pPr eaLnBrk="1" hangingPunct="1">
              <a:buClr>
                <a:srgbClr val="C00000"/>
              </a:buClr>
              <a:buSzPct val="150000"/>
              <a:buFont typeface="Arial" pitchFamily="34" charset="0"/>
              <a:buChar char="•"/>
            </a:pPr>
            <a:r>
              <a:rPr lang="cs-CZ" dirty="0"/>
              <a:t>Další ukazatele úmrtnosti kolem porodu:	</a:t>
            </a:r>
          </a:p>
          <a:p>
            <a:pPr lvl="1" eaLnBrk="1" hangingPunct="1">
              <a:buClr>
                <a:srgbClr val="3D3DF5"/>
              </a:buClr>
              <a:buFont typeface="Arial" pitchFamily="34" charset="0"/>
              <a:buChar char="•"/>
            </a:pPr>
            <a:r>
              <a:rPr lang="cs-CZ" sz="2800" dirty="0"/>
              <a:t>  </a:t>
            </a:r>
            <a:r>
              <a:rPr lang="cs-CZ" dirty="0"/>
              <a:t>poporodní (0 – 2 dny)</a:t>
            </a:r>
          </a:p>
          <a:p>
            <a:pPr lvl="1" eaLnBrk="1" hangingPunct="1">
              <a:buClr>
                <a:srgbClr val="3D3DF5"/>
              </a:buClr>
              <a:buFont typeface="Arial" pitchFamily="34" charset="0"/>
              <a:buChar char="•"/>
            </a:pPr>
            <a:r>
              <a:rPr lang="cs-CZ" dirty="0"/>
              <a:t>	časná (0 – 6 dnů)</a:t>
            </a:r>
          </a:p>
          <a:p>
            <a:pPr lvl="1" eaLnBrk="1" hangingPunct="1">
              <a:buClr>
                <a:srgbClr val="3D3DF5"/>
              </a:buClr>
              <a:buFont typeface="Arial" pitchFamily="34" charset="0"/>
              <a:buChar char="•"/>
            </a:pPr>
            <a:r>
              <a:rPr lang="cs-CZ" dirty="0"/>
              <a:t>	novorozenecká (do 27 dnů)</a:t>
            </a:r>
          </a:p>
          <a:p>
            <a:pPr lvl="1" eaLnBrk="1" hangingPunct="1">
              <a:buClr>
                <a:srgbClr val="3D3DF5"/>
              </a:buClr>
              <a:buFont typeface="Arial" pitchFamily="34" charset="0"/>
              <a:buChar char="•"/>
            </a:pPr>
            <a:r>
              <a:rPr lang="cs-CZ" dirty="0"/>
              <a:t>	ponovorozenecká (od 28 dnů do 1 roku)</a:t>
            </a:r>
          </a:p>
          <a:p>
            <a:pPr lvl="1" eaLnBrk="1" hangingPunct="1">
              <a:buClr>
                <a:srgbClr val="3D3DF5"/>
              </a:buClr>
              <a:buFont typeface="Arial" pitchFamily="34" charset="0"/>
              <a:buChar char="•"/>
            </a:pPr>
            <a:r>
              <a:rPr lang="cs-CZ" dirty="0"/>
              <a:t>	perinatální (mrtvě narození + časná úmrtnost)</a:t>
            </a:r>
          </a:p>
          <a:p>
            <a:pPr marL="514350" indent="-514350" eaLnBrk="1" hangingPunct="1">
              <a:buClr>
                <a:srgbClr val="E40404"/>
              </a:buClr>
              <a:buSzTx/>
              <a:buFont typeface="Wingdings" pitchFamily="2" charset="2"/>
              <a:buChar char="§"/>
            </a:pPr>
            <a:endParaRPr lang="cs-CZ" sz="2300" dirty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608169" y="1412776"/>
            <a:ext cx="1800225" cy="5762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600" b="1" dirty="0"/>
              <a:t>X</a:t>
            </a:r>
            <a:r>
              <a:rPr lang="cs-CZ" sz="2300" b="1" dirty="0"/>
              <a:t> 1000</a:t>
            </a:r>
          </a:p>
        </p:txBody>
      </p:sp>
      <p:sp>
        <p:nvSpPr>
          <p:cNvPr id="60420" name="Line 5"/>
          <p:cNvSpPr>
            <a:spLocks noChangeShapeType="1"/>
          </p:cNvSpPr>
          <p:nvPr/>
        </p:nvSpPr>
        <p:spPr bwMode="auto">
          <a:xfrm>
            <a:off x="2639616" y="1628800"/>
            <a:ext cx="482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0421" name="Rectangle 4"/>
          <p:cNvSpPr>
            <a:spLocks noGrp="1" noChangeArrowheads="1"/>
          </p:cNvSpPr>
          <p:nvPr>
            <p:ph type="title"/>
          </p:nvPr>
        </p:nvSpPr>
        <p:spPr>
          <a:xfrm>
            <a:off x="2279576" y="404664"/>
            <a:ext cx="8280722" cy="1143000"/>
          </a:xfrm>
        </p:spPr>
        <p:txBody>
          <a:bodyPr/>
          <a:lstStyle/>
          <a:p>
            <a:r>
              <a:rPr lang="cs-CZ" sz="3600" b="1" dirty="0">
                <a:solidFill>
                  <a:srgbClr val="0000CC"/>
                </a:solidFill>
              </a:rPr>
              <a:t>4. Kojenecká úmrtnost</a:t>
            </a:r>
            <a:br>
              <a:rPr lang="cs-CZ" sz="3600" b="1" dirty="0"/>
            </a:br>
            <a:r>
              <a:rPr lang="cs-CZ" sz="3600" b="1" dirty="0"/>
              <a:t> 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7368" y="2317860"/>
            <a:ext cx="11095158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Udává počet zemřelých dětí do 1 roku věku na 1000 živě narozených dětí v daném časovém intervalu.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08" y="15473"/>
            <a:ext cx="10750732" cy="684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1056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7568" y="1484784"/>
            <a:ext cx="7696200" cy="4038600"/>
          </a:xfrm>
        </p:spPr>
        <p:txBody>
          <a:bodyPr/>
          <a:lstStyle/>
          <a:p>
            <a:pPr marL="590550" indent="-590550" eaLnBrk="1" hangingPunct="1">
              <a:buClr>
                <a:srgbClr val="0000CC"/>
              </a:buClr>
              <a:buSzTx/>
              <a:buNone/>
            </a:pPr>
            <a:endParaRPr lang="cs-CZ" sz="2700" b="1" dirty="0"/>
          </a:p>
          <a:p>
            <a:pPr marL="590550" indent="-5905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endParaRPr lang="cs-CZ" sz="2700" b="1" dirty="0"/>
          </a:p>
          <a:p>
            <a:pPr marL="590550" indent="-5905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endParaRPr lang="cs-CZ" sz="2700" b="1" dirty="0"/>
          </a:p>
          <a:p>
            <a:pPr marL="590550" indent="-5905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lang="cs-CZ" sz="2700" b="1" dirty="0">
                <a:hlinkClick r:id="rId3"/>
              </a:rPr>
              <a:t>ukazatel úmrtnostních tabulek</a:t>
            </a:r>
            <a:endParaRPr lang="cs-CZ" sz="2700" b="1" dirty="0"/>
          </a:p>
          <a:p>
            <a:pPr marL="590550" indent="-5905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lang="cs-CZ" sz="2700" b="1" dirty="0"/>
              <a:t>hypotetický ukazatel</a:t>
            </a:r>
          </a:p>
          <a:p>
            <a:pPr marL="590550" indent="-5905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endParaRPr lang="cs-CZ" sz="2700" b="1" dirty="0"/>
          </a:p>
        </p:txBody>
      </p:sp>
      <p:sp>
        <p:nvSpPr>
          <p:cNvPr id="61443" name="Rectangle 4"/>
          <p:cNvSpPr>
            <a:spLocks noGrp="1" noChangeArrowheads="1"/>
          </p:cNvSpPr>
          <p:nvPr>
            <p:ph type="title"/>
          </p:nvPr>
        </p:nvSpPr>
        <p:spPr>
          <a:xfrm>
            <a:off x="2153221" y="476672"/>
            <a:ext cx="8497193" cy="1143000"/>
          </a:xfrm>
        </p:spPr>
        <p:txBody>
          <a:bodyPr/>
          <a:lstStyle/>
          <a:p>
            <a:r>
              <a:rPr lang="cs-CZ" sz="3600" b="1" dirty="0">
                <a:solidFill>
                  <a:srgbClr val="0000CC"/>
                </a:solidFill>
              </a:rPr>
              <a:t>5. Střední délka života e</a:t>
            </a:r>
            <a:r>
              <a:rPr lang="cs-CZ" sz="3600" b="1" baseline="-25000" dirty="0">
                <a:solidFill>
                  <a:srgbClr val="0000CC"/>
                </a:solidFill>
              </a:rPr>
              <a:t>x</a:t>
            </a:r>
            <a:br>
              <a:rPr lang="cs-CZ" sz="3600" b="1" baseline="-25000" dirty="0">
                <a:solidFill>
                  <a:srgbClr val="0000CC"/>
                </a:solidFill>
              </a:rPr>
            </a:br>
            <a:endParaRPr lang="cs-CZ" sz="3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45358" y="1700808"/>
            <a:ext cx="9505056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D0505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Udává průměrný počet roků, které má naději prožít osoba právě x-letá.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ovéPole 4">
            <a:extLst>
              <a:ext uri="{FF2B5EF4-FFF2-40B4-BE49-F238E27FC236}">
                <a16:creationId xmlns:a16="http://schemas.microsoft.com/office/drawing/2014/main" id="{14D4E807-B540-428A-9D50-1FB917AD6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0038" y="6581776"/>
            <a:ext cx="2762250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cs-CZ" altLang="cs-CZ" sz="1000" i="1"/>
              <a:t>Zdroj: ÚZIS: Zdravotnická ročenka ČR 2017</a:t>
            </a:r>
          </a:p>
        </p:txBody>
      </p:sp>
      <p:pic>
        <p:nvPicPr>
          <p:cNvPr id="77827" name="Obrázek 1">
            <a:extLst>
              <a:ext uri="{FF2B5EF4-FFF2-40B4-BE49-F238E27FC236}">
                <a16:creationId xmlns:a16="http://schemas.microsoft.com/office/drawing/2014/main" id="{0EE34A9D-B892-46C8-88C5-2AC5BBB32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188914"/>
            <a:ext cx="8353425" cy="633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Obrázek 3">
            <a:extLst>
              <a:ext uri="{FF2B5EF4-FFF2-40B4-BE49-F238E27FC236}">
                <a16:creationId xmlns:a16="http://schemas.microsoft.com/office/drawing/2014/main" id="{9038CA5A-FA04-43F1-9D2D-F6BA7C4F7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8" y="1"/>
            <a:ext cx="4824412" cy="672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95A37C3F-2E21-4D0A-97B3-CDBD6CE19E4D}"/>
              </a:ext>
            </a:extLst>
          </p:cNvPr>
          <p:cNvCxnSpPr/>
          <p:nvPr/>
        </p:nvCxnSpPr>
        <p:spPr>
          <a:xfrm>
            <a:off x="2855913" y="2276475"/>
            <a:ext cx="1008062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852" name="TextovéPole 5">
            <a:extLst>
              <a:ext uri="{FF2B5EF4-FFF2-40B4-BE49-F238E27FC236}">
                <a16:creationId xmlns:a16="http://schemas.microsoft.com/office/drawing/2014/main" id="{ECB27091-3211-4449-84BE-23E454167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1764" y="6453188"/>
            <a:ext cx="2916237" cy="24606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cs-CZ" altLang="cs-CZ" sz="1000" i="1"/>
              <a:t>Zdroj: ÚZIS: Zdravotnická ročenka ČR 2017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42787FD-DE29-4C3D-BA4F-E490438002D5}"/>
              </a:ext>
            </a:extLst>
          </p:cNvPr>
          <p:cNvCxnSpPr>
            <a:cxnSpLocks/>
          </p:cNvCxnSpPr>
          <p:nvPr/>
        </p:nvCxnSpPr>
        <p:spPr>
          <a:xfrm>
            <a:off x="3216275" y="1700213"/>
            <a:ext cx="647700" cy="0"/>
          </a:xfrm>
          <a:prstGeom prst="line">
            <a:avLst/>
          </a:prstGeom>
          <a:ln w="317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552" y="1916832"/>
            <a:ext cx="7918648" cy="4320480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cs-CZ" dirty="0">
                <a:solidFill>
                  <a:srgbClr val="0000CC"/>
                </a:solidFill>
                <a:latin typeface="+mj-lt"/>
              </a:rPr>
              <a:t>Struktura zemřelých podle příčin smrti</a:t>
            </a:r>
          </a:p>
          <a:p>
            <a:pPr lvl="1" eaLnBrk="1" hangingPunct="1">
              <a:buClr>
                <a:srgbClr val="3D3DF5"/>
              </a:buClr>
            </a:pPr>
            <a:r>
              <a:rPr lang="cs-CZ" sz="2800" dirty="0"/>
              <a:t>Klasifikace příčin smrti podle MKN</a:t>
            </a:r>
          </a:p>
          <a:p>
            <a:pPr lvl="1" eaLnBrk="1" hangingPunct="1">
              <a:buClr>
                <a:srgbClr val="3D3DF5"/>
              </a:buClr>
            </a:pPr>
            <a:r>
              <a:rPr lang="cs-CZ" sz="2800" dirty="0"/>
              <a:t>Podle pohlaví a věku</a:t>
            </a:r>
          </a:p>
          <a:p>
            <a:pPr lvl="1" eaLnBrk="1" hangingPunct="1"/>
            <a:endParaRPr lang="cs-CZ" sz="2800" dirty="0"/>
          </a:p>
          <a:p>
            <a:pPr eaLnBrk="1" hangingPunct="1">
              <a:buClr>
                <a:schemeClr val="tx2"/>
              </a:buClr>
            </a:pPr>
            <a:r>
              <a:rPr lang="cs-CZ" sz="2800" b="1" dirty="0"/>
              <a:t>Srovnávání</a:t>
            </a:r>
          </a:p>
          <a:p>
            <a:pPr lvl="1" eaLnBrk="1" hangingPunct="1">
              <a:buClr>
                <a:srgbClr val="3D3DF5"/>
              </a:buClr>
            </a:pPr>
            <a:r>
              <a:rPr lang="cs-CZ" dirty="0"/>
              <a:t>Standardizace úmrtnosti podle příčin smrti</a:t>
            </a:r>
          </a:p>
          <a:p>
            <a:pPr lvl="1" eaLnBrk="1" hangingPunct="1">
              <a:buClr>
                <a:srgbClr val="3D3DF5"/>
              </a:buClr>
            </a:pPr>
            <a:r>
              <a:rPr lang="cs-CZ" dirty="0"/>
              <a:t>Neznámá přesnost</a:t>
            </a:r>
          </a:p>
          <a:p>
            <a:pPr lvl="1" eaLnBrk="1" hangingPunct="1"/>
            <a:endParaRPr lang="cs-CZ" b="1" dirty="0"/>
          </a:p>
        </p:txBody>
      </p:sp>
      <p:sp>
        <p:nvSpPr>
          <p:cNvPr id="63491" name="Rectangle 4"/>
          <p:cNvSpPr>
            <a:spLocks noGrp="1" noChangeArrowheads="1"/>
          </p:cNvSpPr>
          <p:nvPr>
            <p:ph type="title"/>
          </p:nvPr>
        </p:nvSpPr>
        <p:spPr>
          <a:xfrm>
            <a:off x="1919536" y="1052736"/>
            <a:ext cx="8352532" cy="519336"/>
          </a:xfrm>
        </p:spPr>
        <p:txBody>
          <a:bodyPr/>
          <a:lstStyle/>
          <a:p>
            <a:pPr eaLnBrk="1" hangingPunct="1"/>
            <a:r>
              <a:rPr lang="cs-CZ" sz="3200" cap="all" dirty="0">
                <a:solidFill>
                  <a:srgbClr val="0000CC"/>
                </a:solidFill>
              </a:rPr>
              <a:t>statistika příčin smrti</a:t>
            </a:r>
            <a:br>
              <a:rPr lang="cs-CZ" sz="3200" cap="all" dirty="0">
                <a:solidFill>
                  <a:srgbClr val="92D050"/>
                </a:solidFill>
              </a:rPr>
            </a:br>
            <a:endParaRPr lang="cs-CZ" sz="3200" dirty="0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31504" y="1268760"/>
            <a:ext cx="9505056" cy="3966592"/>
          </a:xfrm>
        </p:spPr>
        <p:txBody>
          <a:bodyPr/>
          <a:lstStyle/>
          <a:p>
            <a:pPr marL="514350" indent="-514350" eaLnBrk="1" hangingPunct="1">
              <a:buClr>
                <a:srgbClr val="0000CC"/>
              </a:buClr>
              <a:buSzTx/>
              <a:buNone/>
            </a:pPr>
            <a:endParaRPr lang="cs-CZ" sz="2700" b="1" dirty="0"/>
          </a:p>
          <a:p>
            <a:pPr marL="514350" indent="-514350" eaLnBrk="1" hangingPunct="1">
              <a:buClr>
                <a:srgbClr val="0000CC"/>
              </a:buClr>
              <a:buSzTx/>
              <a:buNone/>
            </a:pPr>
            <a:r>
              <a:rPr lang="cs-CZ" sz="2700" b="1" dirty="0"/>
              <a:t>		počet úmrtí na určitou nemoc</a:t>
            </a:r>
          </a:p>
          <a:p>
            <a:pPr marL="514350" indent="-514350" eaLnBrk="1" hangingPunct="1">
              <a:buClr>
                <a:srgbClr val="0000CC"/>
              </a:buClr>
              <a:buSzTx/>
              <a:buNone/>
            </a:pPr>
            <a:r>
              <a:rPr lang="cs-CZ" sz="2700" b="1" dirty="0"/>
              <a:t>             střední stav obyvatelstva</a:t>
            </a:r>
          </a:p>
          <a:p>
            <a:pPr marL="514350" indent="-5143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endParaRPr lang="cs-CZ" sz="2700" dirty="0"/>
          </a:p>
          <a:p>
            <a:pPr marL="514350" indent="-5143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endParaRPr lang="cs-CZ" sz="2700" dirty="0"/>
          </a:p>
          <a:p>
            <a:pPr marL="514350" indent="-5143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endParaRPr lang="cs-CZ" sz="2700" dirty="0"/>
          </a:p>
          <a:p>
            <a:pPr marL="514350" indent="-5143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lang="cs-CZ" sz="2700" dirty="0"/>
              <a:t>souvisí jak s mírou výskytu onemocnění v populaci, tak s klinickou závažností onemocnění </a:t>
            </a:r>
          </a:p>
        </p:txBody>
      </p:sp>
      <p:sp>
        <p:nvSpPr>
          <p:cNvPr id="624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791279" y="1958476"/>
            <a:ext cx="1800225" cy="5762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 dirty="0"/>
              <a:t>X</a:t>
            </a:r>
            <a:r>
              <a:rPr lang="cs-CZ" sz="2700" b="1" dirty="0"/>
              <a:t> 1000</a:t>
            </a:r>
          </a:p>
        </p:txBody>
      </p:sp>
      <p:sp>
        <p:nvSpPr>
          <p:cNvPr id="62468" name="Line 5"/>
          <p:cNvSpPr>
            <a:spLocks noChangeShapeType="1"/>
          </p:cNvSpPr>
          <p:nvPr/>
        </p:nvSpPr>
        <p:spPr bwMode="auto">
          <a:xfrm>
            <a:off x="1703512" y="2276872"/>
            <a:ext cx="684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2469" name="Rectangle 4"/>
          <p:cNvSpPr>
            <a:spLocks noGrp="1" noChangeArrowheads="1"/>
          </p:cNvSpPr>
          <p:nvPr>
            <p:ph type="title"/>
          </p:nvPr>
        </p:nvSpPr>
        <p:spPr>
          <a:xfrm>
            <a:off x="1055440" y="238336"/>
            <a:ext cx="8425185" cy="1143000"/>
          </a:xfrm>
        </p:spPr>
        <p:txBody>
          <a:bodyPr/>
          <a:lstStyle/>
          <a:p>
            <a:r>
              <a:rPr lang="cs-CZ" sz="3600" b="1" dirty="0">
                <a:solidFill>
                  <a:srgbClr val="0000CC"/>
                </a:solidFill>
              </a:rPr>
              <a:t>6. Úmrtnost na určitou příčinu</a:t>
            </a:r>
            <a:endParaRPr lang="cs-CZ" sz="3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23392" y="2924945"/>
            <a:ext cx="10676462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Udává počet zemřelých na určitou nemoc v daném časovém intervalu, na 1000 obyvatel středního stavu</a:t>
            </a:r>
          </a:p>
        </p:txBody>
      </p:sp>
    </p:spTree>
    <p:extLst>
      <p:ext uri="{BB962C8B-B14F-4D97-AF65-F5344CB8AC3E}">
        <p14:creationId xmlns:p14="http://schemas.microsoft.com/office/powerpoint/2010/main" val="1158999357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613" y="75864"/>
            <a:ext cx="5046662" cy="679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09965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31504" y="1196752"/>
            <a:ext cx="7842250" cy="4038600"/>
          </a:xfrm>
        </p:spPr>
        <p:txBody>
          <a:bodyPr/>
          <a:lstStyle/>
          <a:p>
            <a:pPr marL="514350" indent="-514350" eaLnBrk="1" hangingPunct="1">
              <a:buClr>
                <a:srgbClr val="0000CC"/>
              </a:buClr>
              <a:buSzTx/>
              <a:buNone/>
            </a:pPr>
            <a:endParaRPr lang="cs-CZ" sz="2700" b="1" dirty="0"/>
          </a:p>
          <a:p>
            <a:pPr marL="514350" indent="-514350" eaLnBrk="1" hangingPunct="1">
              <a:buClr>
                <a:srgbClr val="0000CC"/>
              </a:buClr>
              <a:buSzTx/>
              <a:buNone/>
            </a:pPr>
            <a:r>
              <a:rPr lang="cs-CZ" sz="2700" b="1" dirty="0"/>
              <a:t>		počet úmrtí na určitou nemoc</a:t>
            </a:r>
          </a:p>
          <a:p>
            <a:pPr marL="514350" indent="-514350" eaLnBrk="1" hangingPunct="1">
              <a:buClr>
                <a:srgbClr val="0000CC"/>
              </a:buClr>
              <a:buSzTx/>
              <a:buNone/>
            </a:pPr>
            <a:r>
              <a:rPr lang="cs-CZ" sz="2700" b="1" dirty="0"/>
              <a:t>výchozí počet nemocných na tutéž nemoc</a:t>
            </a:r>
            <a:endParaRPr lang="cs-CZ" sz="2700" b="1" dirty="0">
              <a:solidFill>
                <a:srgbClr val="0000CC"/>
              </a:solidFill>
            </a:endParaRPr>
          </a:p>
          <a:p>
            <a:pPr marL="514350" indent="-514350" eaLnBrk="1" hangingPunct="1">
              <a:buClr>
                <a:srgbClr val="0000CC"/>
              </a:buClr>
              <a:buSzTx/>
              <a:buNone/>
            </a:pPr>
            <a:endParaRPr lang="cs-CZ" sz="2700" b="1" dirty="0"/>
          </a:p>
          <a:p>
            <a:pPr marL="514350" indent="-5143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endParaRPr lang="cs-CZ" sz="2700" dirty="0"/>
          </a:p>
          <a:p>
            <a:pPr marL="514350" indent="-5143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endParaRPr lang="cs-CZ" sz="2700" dirty="0"/>
          </a:p>
          <a:p>
            <a:pPr marL="514350" indent="-5143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lang="cs-CZ" sz="2700" dirty="0"/>
              <a:t>posuzování klinické závažnosti nemoci nebo úspěšnosti léčby</a:t>
            </a:r>
          </a:p>
          <a:p>
            <a:pPr marL="514350" indent="-5143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lang="cs-CZ" sz="2700" dirty="0"/>
              <a:t>smrtnost a úmrtnost určité nemoci </a:t>
            </a:r>
          </a:p>
          <a:p>
            <a:pPr marL="914400" lvl="1" indent="-514350" eaLnBrk="1" hangingPunct="1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lang="cs-CZ" sz="2300" dirty="0"/>
              <a:t>Např. tetanus má vysokou smrtnost, ale nízkou úmrtnost, u IM je to naopak.</a:t>
            </a:r>
          </a:p>
        </p:txBody>
      </p:sp>
      <p:sp>
        <p:nvSpPr>
          <p:cNvPr id="624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791279" y="1958476"/>
            <a:ext cx="1800225" cy="5762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 dirty="0"/>
              <a:t>X</a:t>
            </a:r>
            <a:r>
              <a:rPr lang="cs-CZ" sz="2700" b="1" dirty="0"/>
              <a:t> 1000</a:t>
            </a:r>
          </a:p>
        </p:txBody>
      </p:sp>
      <p:sp>
        <p:nvSpPr>
          <p:cNvPr id="62468" name="Line 5"/>
          <p:cNvSpPr>
            <a:spLocks noChangeShapeType="1"/>
          </p:cNvSpPr>
          <p:nvPr/>
        </p:nvSpPr>
        <p:spPr bwMode="auto">
          <a:xfrm>
            <a:off x="1703512" y="2276872"/>
            <a:ext cx="684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2469" name="Rectangle 4"/>
          <p:cNvSpPr>
            <a:spLocks noGrp="1" noChangeArrowheads="1"/>
          </p:cNvSpPr>
          <p:nvPr>
            <p:ph type="title"/>
          </p:nvPr>
        </p:nvSpPr>
        <p:spPr>
          <a:xfrm>
            <a:off x="2242816" y="548680"/>
            <a:ext cx="8425185" cy="1143000"/>
          </a:xfrm>
        </p:spPr>
        <p:txBody>
          <a:bodyPr/>
          <a:lstStyle/>
          <a:p>
            <a:r>
              <a:rPr lang="cs-CZ" sz="3600" b="1" dirty="0">
                <a:solidFill>
                  <a:srgbClr val="0000CC"/>
                </a:solidFill>
              </a:rPr>
              <a:t>7. Smrtnost</a:t>
            </a:r>
            <a:br>
              <a:rPr lang="cs-CZ" sz="3600" b="1" dirty="0">
                <a:solidFill>
                  <a:srgbClr val="0000CC"/>
                </a:solidFill>
              </a:rPr>
            </a:br>
            <a:endParaRPr lang="cs-CZ" sz="3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23392" y="2924945"/>
            <a:ext cx="10676462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Udává počet zemřelých na určitou nemoc v daném časovém intervalu, na 1000 lidí se stejnou nemocí na počátku daného časového intervalu.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83432" y="188640"/>
            <a:ext cx="10261600" cy="1143000"/>
          </a:xfrm>
        </p:spPr>
        <p:txBody>
          <a:bodyPr/>
          <a:lstStyle/>
          <a:p>
            <a:r>
              <a:rPr lang="cs-CZ" sz="3600" dirty="0">
                <a:solidFill>
                  <a:srgbClr val="0000CC"/>
                </a:solidFill>
              </a:rPr>
              <a:t>Úmrtnost X smrtnost x smrtelnost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11424" y="1556792"/>
            <a:ext cx="10261600" cy="4038600"/>
          </a:xfrm>
        </p:spPr>
        <p:txBody>
          <a:bodyPr/>
          <a:lstStyle/>
          <a:p>
            <a:r>
              <a:rPr lang="cs-CZ" sz="2400" b="1" dirty="0"/>
              <a:t>Úmrtnost</a:t>
            </a:r>
            <a:r>
              <a:rPr lang="cs-CZ" sz="2400" dirty="0"/>
              <a:t> podle příčiny smrti = počet zemřelých na danou nemoc na 1000 obyvatel středního stavu.</a:t>
            </a:r>
          </a:p>
          <a:p>
            <a:r>
              <a:rPr lang="cs-CZ" sz="2400" b="1" dirty="0"/>
              <a:t>Smrtnost</a:t>
            </a:r>
            <a:r>
              <a:rPr lang="cs-CZ" sz="2400" dirty="0"/>
              <a:t> = podíl zemřelých na danou nemoc z celkového počtu nemocných.</a:t>
            </a:r>
          </a:p>
          <a:p>
            <a:r>
              <a:rPr lang="cs-CZ" sz="2400" b="1" dirty="0"/>
              <a:t>Smrtnost a úmrtnost určité nemoci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/>
              <a:t>		</a:t>
            </a:r>
          </a:p>
          <a:p>
            <a:pPr marL="0" indent="0">
              <a:buNone/>
            </a:pPr>
            <a:r>
              <a:rPr lang="cs-CZ" sz="2400" dirty="0"/>
              <a:t>	 </a:t>
            </a:r>
          </a:p>
          <a:p>
            <a:pPr marL="0" indent="0">
              <a:buNone/>
            </a:pPr>
            <a:r>
              <a:rPr lang="cs-CZ" sz="2400" dirty="0"/>
              <a:t>Někdy se v české demografii rozlišuje </a:t>
            </a:r>
            <a:r>
              <a:rPr lang="cs-CZ" sz="2400" b="1" dirty="0">
                <a:solidFill>
                  <a:srgbClr val="00B050"/>
                </a:solidFill>
              </a:rPr>
              <a:t>smrtnost (letalita) </a:t>
            </a:r>
            <a:r>
              <a:rPr lang="cs-CZ" sz="2400" dirty="0">
                <a:solidFill>
                  <a:srgbClr val="00B050"/>
                </a:solidFill>
              </a:rPr>
              <a:t>= úmrtnost na určitou příčinu </a:t>
            </a:r>
            <a:r>
              <a:rPr lang="cs-CZ" sz="2400" dirty="0"/>
              <a:t>a </a:t>
            </a:r>
            <a:r>
              <a:rPr lang="cs-CZ" sz="2400" b="1" dirty="0">
                <a:solidFill>
                  <a:srgbClr val="7030A0"/>
                </a:solidFill>
              </a:rPr>
              <a:t>smrtelnost (fatalita) </a:t>
            </a:r>
            <a:r>
              <a:rPr lang="cs-CZ" sz="2400" dirty="0">
                <a:solidFill>
                  <a:srgbClr val="7030A0"/>
                </a:solidFill>
              </a:rPr>
              <a:t>= smrtnost</a:t>
            </a:r>
            <a:r>
              <a:rPr lang="cs-CZ" sz="2400" dirty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209" y="4149080"/>
            <a:ext cx="957235" cy="86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27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341C453-41DC-479C-ABDD-F33E17089F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1225" y="476250"/>
            <a:ext cx="10080625" cy="1008063"/>
          </a:xfrm>
        </p:spPr>
        <p:txBody>
          <a:bodyPr/>
          <a:lstStyle/>
          <a:p>
            <a:pPr indent="-552450" eaLnBrk="1" hangingPunct="1">
              <a:lnSpc>
                <a:spcPct val="120000"/>
              </a:lnSpc>
              <a:defRPr/>
            </a:pPr>
            <a:r>
              <a:rPr lang="cs-CZ" sz="3600" cap="all" dirty="0">
                <a:solidFill>
                  <a:srgbClr val="0000CC"/>
                </a:solidFill>
              </a:rPr>
              <a:t>Rutinní zdravotnická statistika</a:t>
            </a: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C83A249E-BD72-4575-9E42-AD432B3619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5688" y="2133600"/>
            <a:ext cx="7696200" cy="4895850"/>
          </a:xfrm>
        </p:spPr>
        <p:txBody>
          <a:bodyPr/>
          <a:lstStyle/>
          <a:p>
            <a:pPr marL="0" lvl="1" indent="0" eaLnBrk="1" hangingPunct="1">
              <a:buClr>
                <a:schemeClr val="tx2"/>
              </a:buClr>
              <a:buSzTx/>
              <a:buFontTx/>
              <a:buNone/>
              <a:defRPr/>
            </a:pPr>
            <a:r>
              <a:rPr lang="cs-CZ" sz="2800" cap="all" dirty="0">
                <a:solidFill>
                  <a:srgbClr val="C00000"/>
                </a:solidFill>
                <a:latin typeface="+mj-lt"/>
              </a:rPr>
              <a:t>Okruhy informací: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/>
              <a:t>Obyvatelstvo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/>
              <a:t>Zdravotní stav 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/>
              <a:t>Síť a činnost zdravotnických zařízení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/>
              <a:t>Pracovníci</a:t>
            </a:r>
            <a:r>
              <a:rPr lang="cs-CZ" dirty="0"/>
              <a:t> </a:t>
            </a:r>
            <a:r>
              <a:rPr lang="cs-CZ" b="1" dirty="0"/>
              <a:t>ve zdravotnictví</a:t>
            </a:r>
          </a:p>
          <a:p>
            <a:pPr marL="990600" lvl="1" indent="-590550" eaLnBrk="1" hangingPunct="1">
              <a:buClr>
                <a:schemeClr val="tx2"/>
              </a:buClr>
              <a:buSzTx/>
              <a:buFont typeface="Wingdings" pitchFamily="2" charset="2"/>
              <a:buAutoNum type="arabicPeriod"/>
              <a:defRPr/>
            </a:pPr>
            <a:r>
              <a:rPr lang="cs-CZ" b="1" dirty="0"/>
              <a:t>Ekonomické údaje</a:t>
            </a:r>
          </a:p>
          <a:p>
            <a:pPr marL="400050" lvl="1" indent="0" eaLnBrk="1" hangingPunct="1">
              <a:buClr>
                <a:schemeClr val="tx2"/>
              </a:buClr>
              <a:buSzTx/>
              <a:buFontTx/>
              <a:buNone/>
              <a:defRPr/>
            </a:pPr>
            <a:endParaRPr lang="cs-CZ" b="1" dirty="0"/>
          </a:p>
          <a:p>
            <a:pPr marL="590550" indent="-590550" eaLnBrk="1" hangingPunct="1">
              <a:buSzTx/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105476" name="Text Box 4">
            <a:extLst>
              <a:ext uri="{FF2B5EF4-FFF2-40B4-BE49-F238E27FC236}">
                <a16:creationId xmlns:a16="http://schemas.microsoft.com/office/drawing/2014/main" id="{14E7685C-9014-489D-AD9C-B52F042D5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44488" y="4673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224D0EC0-E480-4947-9761-2CB1FCE477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1225" y="566738"/>
            <a:ext cx="8567738" cy="790575"/>
          </a:xfrm>
        </p:spPr>
        <p:txBody>
          <a:bodyPr/>
          <a:lstStyle/>
          <a:p>
            <a:pPr eaLnBrk="1" hangingPunct="1"/>
            <a:r>
              <a:rPr lang="cs-CZ" altLang="cs-CZ" sz="3100">
                <a:solidFill>
                  <a:srgbClr val="0000CC"/>
                </a:solidFill>
              </a:rPr>
              <a:t>ÚZIS a NZIS</a:t>
            </a:r>
            <a:br>
              <a:rPr lang="cs-CZ" altLang="cs-CZ" sz="3100">
                <a:solidFill>
                  <a:srgbClr val="0000CC"/>
                </a:solidFill>
              </a:rPr>
            </a:br>
            <a:r>
              <a:rPr lang="cs-CZ" altLang="cs-CZ" sz="3100">
                <a:solidFill>
                  <a:srgbClr val="0000CC"/>
                </a:solidFill>
              </a:rPr>
              <a:t>	</a:t>
            </a:r>
            <a:endParaRPr lang="cs-CZ" altLang="cs-CZ" sz="2200">
              <a:solidFill>
                <a:srgbClr val="0000CC"/>
              </a:solidFill>
            </a:endParaRP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1CFEEADE-CBD1-479B-873B-55E3218162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2663" y="1357313"/>
            <a:ext cx="9793287" cy="53848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>
                <a:solidFill>
                  <a:srgbClr val="0000CC"/>
                </a:solidFill>
              </a:rPr>
              <a:t>Ústav zdravotnických informací a statistiky</a:t>
            </a:r>
            <a:endParaRPr lang="cs-CZ" sz="2800" b="1" dirty="0"/>
          </a:p>
          <a:p>
            <a:pPr lvl="1" eaLnBrk="1" hangingPunct="1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cs-CZ" sz="2100" dirty="0"/>
              <a:t>Ministerstvo  zdravotnictví ČR  </a:t>
            </a:r>
          </a:p>
          <a:p>
            <a:pPr lvl="1" eaLnBrk="1" hangingPunct="1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cs-CZ" sz="2400" b="1" dirty="0">
                <a:hlinkClick r:id="rId3"/>
              </a:rPr>
              <a:t>www.uzis.cz</a:t>
            </a:r>
            <a:r>
              <a:rPr lang="cs-CZ" sz="2400" dirty="0"/>
              <a:t> </a:t>
            </a:r>
            <a:endParaRPr lang="cs-CZ" sz="2100" dirty="0"/>
          </a:p>
          <a:p>
            <a:pPr lvl="1" eaLnBrk="1" hangingPunct="1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cs-CZ" sz="2400" b="1" dirty="0">
                <a:solidFill>
                  <a:schemeClr val="accent2">
                    <a:lumMod val="20000"/>
                    <a:lumOff val="80000"/>
                  </a:schemeClr>
                </a:solidFill>
                <a:hlinkClick r:id="rId4"/>
              </a:rPr>
              <a:t>www.nczisk.sk</a:t>
            </a:r>
            <a:endParaRPr lang="cs-CZ" sz="2400" b="1" dirty="0">
              <a:solidFill>
                <a:schemeClr val="bg2"/>
              </a:solidFill>
            </a:endParaRPr>
          </a:p>
          <a:p>
            <a:pPr marL="114300" indent="0" eaLnBrk="1" hangingPunct="1">
              <a:buFont typeface="Wingdings" panose="05000000000000000000" pitchFamily="2" charset="2"/>
              <a:buNone/>
              <a:defRPr/>
            </a:pPr>
            <a:endParaRPr lang="cs-CZ" sz="2600" b="1" dirty="0">
              <a:solidFill>
                <a:srgbClr val="0000CC"/>
              </a:solidFill>
            </a:endParaRPr>
          </a:p>
          <a:p>
            <a:pPr marL="457200" eaLnBrk="1" hangingPunct="1">
              <a:defRPr/>
            </a:pPr>
            <a:r>
              <a:rPr lang="cs-CZ" sz="2800" b="1" dirty="0">
                <a:solidFill>
                  <a:srgbClr val="0000CC"/>
                </a:solidFill>
              </a:rPr>
              <a:t>Národní zdravotnický informační systém</a:t>
            </a:r>
          </a:p>
          <a:p>
            <a:pPr marL="857250" lvl="1" eaLnBrk="1" hangingPunct="1"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cs-CZ" sz="2000" dirty="0"/>
              <a:t>sběr a zpracování zdravotnických informací </a:t>
            </a:r>
          </a:p>
          <a:p>
            <a:pPr marL="857250" lvl="1" eaLnBrk="1" hangingPunct="1">
              <a:buClrTx/>
              <a:defRPr/>
            </a:pPr>
            <a:r>
              <a:rPr lang="cs-CZ" sz="2000" dirty="0"/>
              <a:t>vedení zdravotních registrů </a:t>
            </a:r>
          </a:p>
          <a:p>
            <a:pPr marL="857250" lvl="1" eaLnBrk="1" hangingPunct="1">
              <a:buClrTx/>
              <a:defRPr/>
            </a:pPr>
            <a:r>
              <a:rPr lang="cs-CZ" sz="2000" dirty="0"/>
              <a:t>poskytování informací </a:t>
            </a:r>
          </a:p>
          <a:p>
            <a:pPr marL="857250" lvl="1" eaLnBrk="1" hangingPunct="1">
              <a:buClrTx/>
              <a:defRPr/>
            </a:pPr>
            <a:r>
              <a:rPr lang="cs-CZ" sz="2000" dirty="0"/>
              <a:t>využívání informací</a:t>
            </a:r>
            <a:endParaRPr lang="cs-CZ" dirty="0"/>
          </a:p>
        </p:txBody>
      </p:sp>
      <p:sp>
        <p:nvSpPr>
          <p:cNvPr id="107524" name="Obdélník 1">
            <a:extLst>
              <a:ext uri="{FF2B5EF4-FFF2-40B4-BE49-F238E27FC236}">
                <a16:creationId xmlns:a16="http://schemas.microsoft.com/office/drawing/2014/main" id="{F61000A4-B00E-492D-A2A6-587C5F5E8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3" y="3141663"/>
            <a:ext cx="46037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4">
            <a:extLst>
              <a:ext uri="{FF2B5EF4-FFF2-40B4-BE49-F238E27FC236}">
                <a16:creationId xmlns:a16="http://schemas.microsoft.com/office/drawing/2014/main" id="{11F31192-E8CC-4CFA-97B9-65E73E5F8B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1225" y="333375"/>
            <a:ext cx="8058150" cy="1143000"/>
          </a:xfrm>
        </p:spPr>
        <p:txBody>
          <a:bodyPr/>
          <a:lstStyle/>
          <a:p>
            <a:pPr eaLnBrk="1" hangingPunct="1"/>
            <a:br>
              <a:rPr lang="cs-CZ" altLang="cs-CZ"/>
            </a:br>
            <a:r>
              <a:rPr lang="cs-CZ" altLang="cs-CZ" sz="3000">
                <a:solidFill>
                  <a:srgbClr val="0000CC"/>
                </a:solidFill>
                <a:hlinkClick r:id="rId3"/>
              </a:rPr>
              <a:t>NZIS: Registry a informační systémy</a:t>
            </a:r>
            <a:endParaRPr lang="cs-CZ" altLang="cs-CZ" sz="3000">
              <a:solidFill>
                <a:srgbClr val="0000CC"/>
              </a:solidFill>
            </a:endParaRPr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CA200358-88CD-4EFB-B091-570304F21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1905000"/>
            <a:ext cx="10261600" cy="469265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0000CC"/>
                </a:solidFill>
              </a:rPr>
              <a:t>ČSÚ </a:t>
            </a:r>
            <a:r>
              <a:rPr lang="cs-CZ" sz="2800" dirty="0">
                <a:hlinkClick r:id="rId4"/>
              </a:rPr>
              <a:t>www.czso.cz</a:t>
            </a:r>
            <a:r>
              <a:rPr lang="cs-CZ" sz="2800" dirty="0"/>
              <a:t>  (ŠÚ SR </a:t>
            </a:r>
            <a:r>
              <a:rPr lang="cs-CZ" sz="2800" dirty="0">
                <a:hlinkClick r:id="rId5"/>
              </a:rPr>
              <a:t>www.statistics.sk</a:t>
            </a:r>
            <a:r>
              <a:rPr lang="cs-CZ" sz="2800" dirty="0"/>
              <a:t>)</a:t>
            </a:r>
            <a:endParaRPr lang="cs-CZ" sz="2800" b="1" dirty="0">
              <a:solidFill>
                <a:srgbClr val="0000CC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0000CC"/>
                </a:solidFill>
              </a:rPr>
              <a:t>ÚZIS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0000CC"/>
                </a:solidFill>
              </a:rPr>
              <a:t>SZÚ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0000CC"/>
                </a:solidFill>
              </a:rPr>
              <a:t>ČSSZ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0000CC"/>
                </a:solidFill>
              </a:rPr>
              <a:t>NCONZO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0000CC"/>
                </a:solidFill>
              </a:rPr>
              <a:t>MŠMT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0000CC"/>
                </a:solidFill>
              </a:rPr>
              <a:t>MPSV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0000CC"/>
                </a:solidFill>
              </a:rPr>
              <a:t>MF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>
                <a:solidFill>
                  <a:srgbClr val="0000CC"/>
                </a:solidFill>
              </a:rPr>
              <a:t>ZP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600" b="1" dirty="0">
              <a:solidFill>
                <a:srgbClr val="0000CC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600" b="1" dirty="0">
              <a:solidFill>
                <a:srgbClr val="0000CC"/>
              </a:solidFill>
            </a:endParaRPr>
          </a:p>
          <a:p>
            <a:pPr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109572" name="Oválný popisek 3">
            <a:extLst>
              <a:ext uri="{FF2B5EF4-FFF2-40B4-BE49-F238E27FC236}">
                <a16:creationId xmlns:a16="http://schemas.microsoft.com/office/drawing/2014/main" id="{CD78761B-BDF4-4C5D-8BF4-0BC85BEBF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3788" y="4581525"/>
            <a:ext cx="914400" cy="612775"/>
          </a:xfrm>
          <a:prstGeom prst="wedgeEllipse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9573" name="Obláček 5">
            <a:extLst>
              <a:ext uri="{FF2B5EF4-FFF2-40B4-BE49-F238E27FC236}">
                <a16:creationId xmlns:a16="http://schemas.microsoft.com/office/drawing/2014/main" id="{B89225C4-4274-4C07-85BB-EA7F0A03C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6088" y="4221163"/>
            <a:ext cx="914400" cy="828675"/>
          </a:xfrm>
          <a:prstGeom prst="cloudCallout">
            <a:avLst>
              <a:gd name="adj1" fmla="val -20833"/>
              <a:gd name="adj2" fmla="val 625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9574" name="Obdélník 3">
            <a:extLst>
              <a:ext uri="{FF2B5EF4-FFF2-40B4-BE49-F238E27FC236}">
                <a16:creationId xmlns:a16="http://schemas.microsoft.com/office/drawing/2014/main" id="{47A68B56-C83E-40A9-A425-E839459B9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1916113"/>
            <a:ext cx="44450" cy="4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5F5F5F"/>
              </a:buClr>
              <a:buSzPct val="70000"/>
              <a:buFont typeface="Wingdings" panose="05000000000000000000" pitchFamily="2" charset="2"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2">
            <a:extLst>
              <a:ext uri="{FF2B5EF4-FFF2-40B4-BE49-F238E27FC236}">
                <a16:creationId xmlns:a16="http://schemas.microsoft.com/office/drawing/2014/main" id="{AD3DCBFE-64F7-4C72-ACC1-13F3711BA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5" y="404813"/>
            <a:ext cx="7983538" cy="863600"/>
          </a:xfrm>
        </p:spPr>
        <p:txBody>
          <a:bodyPr/>
          <a:lstStyle/>
          <a:p>
            <a:pPr>
              <a:defRPr/>
            </a:pPr>
            <a:r>
              <a:rPr lang="cs-CZ" sz="3200" cap="all" dirty="0">
                <a:solidFill>
                  <a:srgbClr val="0000CC"/>
                </a:solidFill>
              </a:rPr>
              <a:t>Publikace údajů ze  zdravotnické statistiky</a:t>
            </a:r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18CACC5F-35E3-4E20-ACE9-726A8CEC1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484313"/>
            <a:ext cx="8640763" cy="5976937"/>
          </a:xfrm>
        </p:spPr>
        <p:txBody>
          <a:bodyPr/>
          <a:lstStyle/>
          <a:p>
            <a:pPr marL="0" indent="0" eaLnBrk="1" hangingPunct="1"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None/>
              <a:defRPr/>
            </a:pPr>
            <a:r>
              <a:rPr lang="cs-CZ" sz="2400" b="1" dirty="0">
                <a:solidFill>
                  <a:srgbClr val="92D050"/>
                </a:solidFill>
                <a:latin typeface="+mj-lt"/>
                <a:hlinkClick r:id="rId3"/>
              </a:rPr>
              <a:t>Zdravotnická ročenka ČR</a:t>
            </a:r>
            <a:endParaRPr lang="cs-CZ" sz="2400" dirty="0">
              <a:solidFill>
                <a:srgbClr val="92D050"/>
              </a:solidFill>
              <a:latin typeface="+mj-lt"/>
            </a:endParaRPr>
          </a:p>
          <a:p>
            <a:pPr lvl="1" eaLnBrk="1" hangingPunct="1">
              <a:spcAft>
                <a:spcPts val="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cs-CZ" sz="2400" dirty="0"/>
              <a:t>Souhrnná publikace, obsahuje 7 kapitol</a:t>
            </a:r>
          </a:p>
          <a:p>
            <a:pPr lvl="1">
              <a:spcAft>
                <a:spcPts val="80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cs-CZ" sz="2400" dirty="0"/>
              <a:t>Vycházela každoročně od r. 1960 do r. 2015</a:t>
            </a:r>
          </a:p>
          <a:p>
            <a:pPr lvl="2">
              <a:spcAft>
                <a:spcPts val="1200"/>
              </a:spcAft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cs-CZ" sz="2000" dirty="0"/>
              <a:t>Od r. 2006 ročenky pro jednotlivé kraje</a:t>
            </a:r>
          </a:p>
          <a:p>
            <a:pPr marL="0" indent="0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2400" b="1" dirty="0">
                <a:latin typeface="+mj-lt"/>
                <a:hlinkClick r:id="rId3"/>
              </a:rPr>
              <a:t>Zdravotnická statistika</a:t>
            </a:r>
            <a:endParaRPr lang="cs-CZ" sz="2400" b="1" dirty="0">
              <a:latin typeface="+mj-lt"/>
            </a:endParaRPr>
          </a:p>
          <a:p>
            <a:pPr marL="742950" lvl="2" indent="-342900">
              <a:spcAft>
                <a:spcPts val="1200"/>
              </a:spcAft>
              <a:buClr>
                <a:schemeClr val="tx2"/>
              </a:buClr>
              <a:defRPr/>
            </a:pPr>
            <a:r>
              <a:rPr lang="cs-CZ" sz="2400" dirty="0"/>
              <a:t>monotematické publikace (např.: Zemřelí, Narození a zemřelí do 1 roku, Péče o nemocné cukrovkou, Potraty, Infekční nemoci, Hospitalizovaní).</a:t>
            </a:r>
          </a:p>
          <a:p>
            <a:pPr marL="0" indent="0" eaLnBrk="1" hangingPunct="1">
              <a:spcAft>
                <a:spcPts val="0"/>
              </a:spcAft>
              <a:buClr>
                <a:schemeClr val="tx2"/>
              </a:buClr>
              <a:buFont typeface="Wingdings" panose="05000000000000000000" pitchFamily="2" charset="2"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Databáze</a:t>
            </a:r>
          </a:p>
          <a:p>
            <a:pPr lvl="1" eaLnBrk="1" hangingPunct="1">
              <a:spcAft>
                <a:spcPts val="0"/>
              </a:spcAft>
              <a:buClr>
                <a:schemeClr val="tx2"/>
              </a:buClr>
              <a:defRPr/>
            </a:pPr>
            <a:r>
              <a:rPr lang="cs-CZ" sz="2400" b="1" dirty="0">
                <a:hlinkClick r:id="rId4"/>
              </a:rPr>
              <a:t>WHO</a:t>
            </a:r>
            <a:r>
              <a:rPr lang="cs-CZ" sz="2400" b="1" dirty="0"/>
              <a:t>, </a:t>
            </a:r>
            <a:r>
              <a:rPr lang="cs-CZ" sz="2400" b="1" dirty="0">
                <a:hlinkClick r:id="rId5"/>
              </a:rPr>
              <a:t>Eurostat</a:t>
            </a:r>
            <a:r>
              <a:rPr lang="cs-CZ" sz="2400" b="1" dirty="0"/>
              <a:t>, </a:t>
            </a:r>
            <a:r>
              <a:rPr lang="cs-CZ" sz="2400" b="1" dirty="0">
                <a:hlinkClick r:id="rId6"/>
              </a:rPr>
              <a:t>OECD</a:t>
            </a:r>
            <a:r>
              <a:rPr lang="cs-CZ" sz="2400" b="1" dirty="0"/>
              <a:t>, </a:t>
            </a:r>
            <a:r>
              <a:rPr lang="cs-CZ" sz="2400" b="1" dirty="0">
                <a:hlinkClick r:id="rId7"/>
              </a:rPr>
              <a:t>World Bank</a:t>
            </a:r>
            <a:r>
              <a:rPr lang="cs-CZ" sz="2400" b="1" dirty="0"/>
              <a:t>, </a:t>
            </a:r>
            <a:r>
              <a:rPr lang="cs-CZ" sz="2400" b="1" dirty="0">
                <a:hlinkClick r:id="rId8"/>
              </a:rPr>
              <a:t>OSN</a:t>
            </a:r>
            <a:endParaRPr lang="cs-CZ" sz="2400" b="1" dirty="0"/>
          </a:p>
          <a:p>
            <a:pPr lvl="1">
              <a:spcAft>
                <a:spcPts val="800"/>
              </a:spcAft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/>
            </a:pPr>
            <a:endParaRPr lang="cs-CZ" sz="19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99EC0-725B-4AF7-B691-7B85EE5B3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9650" y="1557338"/>
            <a:ext cx="7772400" cy="1362075"/>
          </a:xfrm>
        </p:spPr>
        <p:txBody>
          <a:bodyPr/>
          <a:lstStyle/>
          <a:p>
            <a:pPr marL="571500" indent="-571500">
              <a:buClr>
                <a:srgbClr val="FF0000"/>
              </a:buClr>
              <a:buFont typeface="+mj-lt"/>
              <a:buAutoNum type="romanUcPeriod" startAt="2"/>
              <a:defRPr/>
            </a:pPr>
            <a:r>
              <a:rPr lang="cs-CZ" sz="3200" dirty="0">
                <a:solidFill>
                  <a:srgbClr val="0000CC"/>
                </a:solidFill>
              </a:rPr>
              <a:t>Dílčí Statistiky využívané ke studiu zdravotního stavu populace</a:t>
            </a:r>
          </a:p>
        </p:txBody>
      </p:sp>
      <p:sp>
        <p:nvSpPr>
          <p:cNvPr id="113667" name="Zástupný symbol pro text 2">
            <a:extLst>
              <a:ext uri="{FF2B5EF4-FFF2-40B4-BE49-F238E27FC236}">
                <a16:creationId xmlns:a16="http://schemas.microsoft.com/office/drawing/2014/main" id="{ADD6AFA0-8BC0-4F0A-BFC9-D50D9484F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Studio">
  <a:themeElements>
    <a:clrScheme name="1_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1_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udio">
  <a:themeElements>
    <a:clrScheme name="Studio 3">
      <a:dk1>
        <a:srgbClr val="000000"/>
      </a:dk1>
      <a:lt1>
        <a:srgbClr val="FFFFFF"/>
      </a:lt1>
      <a:dk2>
        <a:srgbClr val="CD0505"/>
      </a:dk2>
      <a:lt2>
        <a:srgbClr val="5F5F5F"/>
      </a:lt2>
      <a:accent1>
        <a:srgbClr val="D2D5DE"/>
      </a:accent1>
      <a:accent2>
        <a:srgbClr val="D55757"/>
      </a:accent2>
      <a:accent3>
        <a:srgbClr val="FFFFFF"/>
      </a:accent3>
      <a:accent4>
        <a:srgbClr val="000000"/>
      </a:accent4>
      <a:accent5>
        <a:srgbClr val="E5E7EC"/>
      </a:accent5>
      <a:accent6>
        <a:srgbClr val="C14E4E"/>
      </a:accent6>
      <a:hlink>
        <a:srgbClr val="F42D1E"/>
      </a:hlink>
      <a:folHlink>
        <a:srgbClr val="7C849E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Studio">
  <a:themeElements>
    <a:clrScheme name="Studio 3">
      <a:dk1>
        <a:srgbClr val="000000"/>
      </a:dk1>
      <a:lt1>
        <a:srgbClr val="FFFFFF"/>
      </a:lt1>
      <a:dk2>
        <a:srgbClr val="CD0505"/>
      </a:dk2>
      <a:lt2>
        <a:srgbClr val="5F5F5F"/>
      </a:lt2>
      <a:accent1>
        <a:srgbClr val="D2D5DE"/>
      </a:accent1>
      <a:accent2>
        <a:srgbClr val="D55757"/>
      </a:accent2>
      <a:accent3>
        <a:srgbClr val="FFFFFF"/>
      </a:accent3>
      <a:accent4>
        <a:srgbClr val="000000"/>
      </a:accent4>
      <a:accent5>
        <a:srgbClr val="E5E7EC"/>
      </a:accent5>
      <a:accent6>
        <a:srgbClr val="C14E4E"/>
      </a:accent6>
      <a:hlink>
        <a:srgbClr val="F42D1E"/>
      </a:hlink>
      <a:folHlink>
        <a:srgbClr val="7C849E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tudio">
  <a:themeElements>
    <a:clrScheme name="Studio 3">
      <a:dk1>
        <a:srgbClr val="000000"/>
      </a:dk1>
      <a:lt1>
        <a:srgbClr val="FFFFFF"/>
      </a:lt1>
      <a:dk2>
        <a:srgbClr val="CD0505"/>
      </a:dk2>
      <a:lt2>
        <a:srgbClr val="5F5F5F"/>
      </a:lt2>
      <a:accent1>
        <a:srgbClr val="D2D5DE"/>
      </a:accent1>
      <a:accent2>
        <a:srgbClr val="D55757"/>
      </a:accent2>
      <a:accent3>
        <a:srgbClr val="FFFFFF"/>
      </a:accent3>
      <a:accent4>
        <a:srgbClr val="000000"/>
      </a:accent4>
      <a:accent5>
        <a:srgbClr val="E5E7EC"/>
      </a:accent5>
      <a:accent6>
        <a:srgbClr val="C14E4E"/>
      </a:accent6>
      <a:hlink>
        <a:srgbClr val="F42D1E"/>
      </a:hlink>
      <a:folHlink>
        <a:srgbClr val="7C849E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0000"/>
          <a:buFont typeface="Wingdings" pitchFamily="2" charset="2"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Studio 3">
    <a:dk1>
      <a:srgbClr val="000000"/>
    </a:dk1>
    <a:lt1>
      <a:srgbClr val="FFFFFF"/>
    </a:lt1>
    <a:dk2>
      <a:srgbClr val="CD0505"/>
    </a:dk2>
    <a:lt2>
      <a:srgbClr val="5F5F5F"/>
    </a:lt2>
    <a:accent1>
      <a:srgbClr val="D2D5DE"/>
    </a:accent1>
    <a:accent2>
      <a:srgbClr val="D55757"/>
    </a:accent2>
    <a:accent3>
      <a:srgbClr val="FFFFFF"/>
    </a:accent3>
    <a:accent4>
      <a:srgbClr val="000000"/>
    </a:accent4>
    <a:accent5>
      <a:srgbClr val="E5E7EC"/>
    </a:accent5>
    <a:accent6>
      <a:srgbClr val="C14E4E"/>
    </a:accent6>
    <a:hlink>
      <a:srgbClr val="F42D1E"/>
    </a:hlink>
    <a:folHlink>
      <a:srgbClr val="7C849E"/>
    </a:folHlink>
  </a:clrScheme>
</a:themeOverride>
</file>

<file path=ppt/theme/themeOverride2.xml><?xml version="1.0" encoding="utf-8"?>
<a:themeOverride xmlns:a="http://schemas.openxmlformats.org/drawingml/2006/main">
  <a:clrScheme name="1_Studio 3">
    <a:dk1>
      <a:srgbClr val="000000"/>
    </a:dk1>
    <a:lt1>
      <a:srgbClr val="FFFFFF"/>
    </a:lt1>
    <a:dk2>
      <a:srgbClr val="CD0505"/>
    </a:dk2>
    <a:lt2>
      <a:srgbClr val="5F5F5F"/>
    </a:lt2>
    <a:accent1>
      <a:srgbClr val="D2D5DE"/>
    </a:accent1>
    <a:accent2>
      <a:srgbClr val="D55757"/>
    </a:accent2>
    <a:accent3>
      <a:srgbClr val="FFFFFF"/>
    </a:accent3>
    <a:accent4>
      <a:srgbClr val="000000"/>
    </a:accent4>
    <a:accent5>
      <a:srgbClr val="E5E7EC"/>
    </a:accent5>
    <a:accent6>
      <a:srgbClr val="C14E4E"/>
    </a:accent6>
    <a:hlink>
      <a:srgbClr val="F42D1E"/>
    </a:hlink>
    <a:folHlink>
      <a:srgbClr val="7C849E"/>
    </a:folHlink>
  </a:clrScheme>
</a:themeOverride>
</file>

<file path=ppt/theme/themeOverride3.xml><?xml version="1.0" encoding="utf-8"?>
<a:themeOverride xmlns:a="http://schemas.openxmlformats.org/drawingml/2006/main">
  <a:clrScheme name="1_Studio 3">
    <a:dk1>
      <a:srgbClr val="000000"/>
    </a:dk1>
    <a:lt1>
      <a:srgbClr val="FFFFFF"/>
    </a:lt1>
    <a:dk2>
      <a:srgbClr val="CD0505"/>
    </a:dk2>
    <a:lt2>
      <a:srgbClr val="5F5F5F"/>
    </a:lt2>
    <a:accent1>
      <a:srgbClr val="D2D5DE"/>
    </a:accent1>
    <a:accent2>
      <a:srgbClr val="D55757"/>
    </a:accent2>
    <a:accent3>
      <a:srgbClr val="FFFFFF"/>
    </a:accent3>
    <a:accent4>
      <a:srgbClr val="000000"/>
    </a:accent4>
    <a:accent5>
      <a:srgbClr val="E5E7EC"/>
    </a:accent5>
    <a:accent6>
      <a:srgbClr val="C14E4E"/>
    </a:accent6>
    <a:hlink>
      <a:srgbClr val="F42D1E"/>
    </a:hlink>
    <a:folHlink>
      <a:srgbClr val="7C849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1474</Words>
  <Application>Microsoft Office PowerPoint</Application>
  <PresentationFormat>Širokoúhlá obrazovka</PresentationFormat>
  <Paragraphs>370</Paragraphs>
  <Slides>49</Slides>
  <Notes>43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49</vt:i4>
      </vt:variant>
    </vt:vector>
  </HeadingPairs>
  <TitlesOfParts>
    <vt:vector size="61" baseType="lpstr">
      <vt:lpstr>Arial</vt:lpstr>
      <vt:lpstr>Arial Black</vt:lpstr>
      <vt:lpstr>Arial Unicode MS</vt:lpstr>
      <vt:lpstr>Calibri</vt:lpstr>
      <vt:lpstr>Garamond</vt:lpstr>
      <vt:lpstr>Rod</vt:lpstr>
      <vt:lpstr>Times New Roman</vt:lpstr>
      <vt:lpstr>Wingdings</vt:lpstr>
      <vt:lpstr>1_Studio</vt:lpstr>
      <vt:lpstr>Studio</vt:lpstr>
      <vt:lpstr>3_Studio</vt:lpstr>
      <vt:lpstr>2_Studio</vt:lpstr>
      <vt:lpstr>      </vt:lpstr>
      <vt:lpstr>Hodnocení zdravotního stavu populace</vt:lpstr>
      <vt:lpstr>Rutinní zdravotnická statistika </vt:lpstr>
      <vt:lpstr>Rutinní statistiky</vt:lpstr>
      <vt:lpstr>Rutinní zdravotnická statistika</vt:lpstr>
      <vt:lpstr>ÚZIS a NZIS  </vt:lpstr>
      <vt:lpstr> NZIS: Registry a informační systémy</vt:lpstr>
      <vt:lpstr>Publikace údajů ze  zdravotnické statistiky</vt:lpstr>
      <vt:lpstr>Dílčí Statistiky využívané ke studiu zdravotního stavu populace</vt:lpstr>
      <vt:lpstr>Ukazatele pro hodnocení    zdravotního stavu</vt:lpstr>
      <vt:lpstr>Ukazatele pro hodnocení    zdravotního stavu</vt:lpstr>
      <vt:lpstr>STATISTIKA NEMOCNOSTI</vt:lpstr>
      <vt:lpstr>Mezinárodní klasifikace nemocí</vt:lpstr>
      <vt:lpstr>Prezentace aplikace PowerPoint</vt:lpstr>
      <vt:lpstr>Prezentace aplikace PowerPoint</vt:lpstr>
      <vt:lpstr>Prezentace aplikace PowerPoint</vt:lpstr>
      <vt:lpstr>STATISTIKA NEMOCNOSTI</vt:lpstr>
      <vt:lpstr>Ukazatele zdravotního stavu    založené na evidenci nemocí</vt:lpstr>
      <vt:lpstr>Statistika nemocnosti</vt:lpstr>
      <vt:lpstr>Fenomén ledovce</vt:lpstr>
      <vt:lpstr>Statistika nemocnosti</vt:lpstr>
      <vt:lpstr>STATISTIKA ÚMRTNOSTI</vt:lpstr>
      <vt:lpstr>STATISTIKA ÚMRTNOSTI</vt:lpstr>
      <vt:lpstr>STATISTIKA zemřelých</vt:lpstr>
      <vt:lpstr>STATISTIKA PŘÍČIN SMRTI</vt:lpstr>
      <vt:lpstr>Význam statistiky Úmrtnosti</vt:lpstr>
      <vt:lpstr>Význam statistiky úmrtnosti</vt:lpstr>
      <vt:lpstr>Statistika ÚMRTNOSTI</vt:lpstr>
      <vt:lpstr>     Statistika zemřelých</vt:lpstr>
      <vt:lpstr>Církevní záznamy: narození, oddaní, zemřelí</vt:lpstr>
      <vt:lpstr>     Statistika zemřelých</vt:lpstr>
      <vt:lpstr>Ukazatele zdravotního stavu    založené na evidenci úmrtí</vt:lpstr>
      <vt:lpstr>1. Hrubá míra úmrtnosti </vt:lpstr>
      <vt:lpstr>Prezentace aplikace PowerPoint</vt:lpstr>
      <vt:lpstr>2. Standardizovaná úmrtnost </vt:lpstr>
      <vt:lpstr>Prezentace aplikace PowerPoint</vt:lpstr>
      <vt:lpstr>Prezentace aplikace PowerPoint</vt:lpstr>
      <vt:lpstr>3. Specifická úmrtnost  </vt:lpstr>
      <vt:lpstr>Prezentace aplikace PowerPoint</vt:lpstr>
      <vt:lpstr>4. Kojenecká úmrtnost  </vt:lpstr>
      <vt:lpstr>Prezentace aplikace PowerPoint</vt:lpstr>
      <vt:lpstr>5. Střední délka života ex </vt:lpstr>
      <vt:lpstr>Prezentace aplikace PowerPoint</vt:lpstr>
      <vt:lpstr>Prezentace aplikace PowerPoint</vt:lpstr>
      <vt:lpstr>statistika příčin smrti </vt:lpstr>
      <vt:lpstr>6. Úmrtnost na určitou příčinu</vt:lpstr>
      <vt:lpstr>Prezentace aplikace PowerPoint</vt:lpstr>
      <vt:lpstr>7. Smrtnost </vt:lpstr>
      <vt:lpstr>Úmrtnost X smrtnost x smrtelnost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>Pavlína Kaňová</dc:creator>
  <cp:lastModifiedBy>Pavlína Kaňová</cp:lastModifiedBy>
  <cp:revision>5</cp:revision>
  <dcterms:created xsi:type="dcterms:W3CDTF">2020-10-14T07:08:08Z</dcterms:created>
  <dcterms:modified xsi:type="dcterms:W3CDTF">2020-10-14T11:47:58Z</dcterms:modified>
</cp:coreProperties>
</file>