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807" r:id="rId2"/>
    <p:sldMasterId id="2147483820" r:id="rId3"/>
    <p:sldMasterId id="2147483835" r:id="rId4"/>
    <p:sldMasterId id="2147483849" r:id="rId5"/>
    <p:sldMasterId id="2147483861" r:id="rId6"/>
    <p:sldMasterId id="2147483873" r:id="rId7"/>
  </p:sldMasterIdLst>
  <p:notesMasterIdLst>
    <p:notesMasterId r:id="rId92"/>
  </p:notesMasterIdLst>
  <p:handoutMasterIdLst>
    <p:handoutMasterId r:id="rId93"/>
  </p:handoutMasterIdLst>
  <p:sldIdLst>
    <p:sldId id="512" r:id="rId8"/>
    <p:sldId id="456" r:id="rId9"/>
    <p:sldId id="457" r:id="rId10"/>
    <p:sldId id="458" r:id="rId11"/>
    <p:sldId id="459" r:id="rId12"/>
    <p:sldId id="467" r:id="rId13"/>
    <p:sldId id="468" r:id="rId14"/>
    <p:sldId id="464" r:id="rId15"/>
    <p:sldId id="532" r:id="rId16"/>
    <p:sldId id="471" r:id="rId17"/>
    <p:sldId id="466" r:id="rId18"/>
    <p:sldId id="475" r:id="rId19"/>
    <p:sldId id="526" r:id="rId20"/>
    <p:sldId id="474" r:id="rId21"/>
    <p:sldId id="515" r:id="rId22"/>
    <p:sldId id="912" r:id="rId23"/>
    <p:sldId id="913" r:id="rId24"/>
    <p:sldId id="312" r:id="rId25"/>
    <p:sldId id="497" r:id="rId26"/>
    <p:sldId id="443" r:id="rId27"/>
    <p:sldId id="491" r:id="rId28"/>
    <p:sldId id="492" r:id="rId29"/>
    <p:sldId id="486" r:id="rId30"/>
    <p:sldId id="487" r:id="rId31"/>
    <p:sldId id="494" r:id="rId32"/>
    <p:sldId id="447" r:id="rId33"/>
    <p:sldId id="527" r:id="rId34"/>
    <p:sldId id="408" r:id="rId35"/>
    <p:sldId id="393" r:id="rId36"/>
    <p:sldId id="403" r:id="rId37"/>
    <p:sldId id="411" r:id="rId38"/>
    <p:sldId id="404" r:id="rId39"/>
    <p:sldId id="405" r:id="rId40"/>
    <p:sldId id="424" r:id="rId41"/>
    <p:sldId id="273" r:id="rId42"/>
    <p:sldId id="369" r:id="rId43"/>
    <p:sldId id="370" r:id="rId44"/>
    <p:sldId id="374" r:id="rId45"/>
    <p:sldId id="422" r:id="rId46"/>
    <p:sldId id="280" r:id="rId47"/>
    <p:sldId id="317" r:id="rId48"/>
    <p:sldId id="505" r:id="rId49"/>
    <p:sldId id="506" r:id="rId50"/>
    <p:sldId id="507" r:id="rId51"/>
    <p:sldId id="281" r:id="rId52"/>
    <p:sldId id="481" r:id="rId53"/>
    <p:sldId id="283" r:id="rId54"/>
    <p:sldId id="375" r:id="rId55"/>
    <p:sldId id="376" r:id="rId56"/>
    <p:sldId id="479" r:id="rId57"/>
    <p:sldId id="282" r:id="rId58"/>
    <p:sldId id="329" r:id="rId59"/>
    <p:sldId id="284" r:id="rId60"/>
    <p:sldId id="285" r:id="rId61"/>
    <p:sldId id="290" r:id="rId62"/>
    <p:sldId id="328" r:id="rId63"/>
    <p:sldId id="482" r:id="rId64"/>
    <p:sldId id="293" r:id="rId65"/>
    <p:sldId id="367" r:id="rId66"/>
    <p:sldId id="327" r:id="rId67"/>
    <p:sldId id="483" r:id="rId68"/>
    <p:sldId id="484" r:id="rId69"/>
    <p:sldId id="295" r:id="rId70"/>
    <p:sldId id="326" r:id="rId71"/>
    <p:sldId id="299" r:id="rId72"/>
    <p:sldId id="296" r:id="rId73"/>
    <p:sldId id="297" r:id="rId74"/>
    <p:sldId id="325" r:id="rId75"/>
    <p:sldId id="318" r:id="rId76"/>
    <p:sldId id="302" r:id="rId77"/>
    <p:sldId id="303" r:id="rId78"/>
    <p:sldId id="304" r:id="rId79"/>
    <p:sldId id="331" r:id="rId80"/>
    <p:sldId id="528" r:id="rId81"/>
    <p:sldId id="322" r:id="rId82"/>
    <p:sldId id="305" r:id="rId83"/>
    <p:sldId id="321" r:id="rId84"/>
    <p:sldId id="306" r:id="rId85"/>
    <p:sldId id="320" r:id="rId86"/>
    <p:sldId id="307" r:id="rId87"/>
    <p:sldId id="319" r:id="rId88"/>
    <p:sldId id="495" r:id="rId89"/>
    <p:sldId id="274" r:id="rId90"/>
    <p:sldId id="388" r:id="rId91"/>
  </p:sldIdLst>
  <p:sldSz cx="9144000" cy="6858000" type="screen4x3"/>
  <p:notesSz cx="6797675" cy="9926638"/>
  <p:custDataLst>
    <p:tags r:id="rId94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E3CA"/>
    <a:srgbClr val="0000FF"/>
    <a:srgbClr val="333399"/>
    <a:srgbClr val="0000CC"/>
    <a:srgbClr val="FF9900"/>
    <a:srgbClr val="000066"/>
    <a:srgbClr val="FF3300"/>
    <a:srgbClr val="CC0000"/>
    <a:srgbClr val="E3BCBB"/>
    <a:srgbClr val="FDA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3917" autoAdjust="0"/>
  </p:normalViewPr>
  <p:slideViewPr>
    <p:cSldViewPr>
      <p:cViewPr varScale="1">
        <p:scale>
          <a:sx n="81" d="100"/>
          <a:sy n="81" d="100"/>
        </p:scale>
        <p:origin x="119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presProps" Target="pres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KOJENECKÉ ÚMRTNOSTI V ČR</a:t>
            </a:r>
          </a:p>
        </c:rich>
      </c:tx>
      <c:layout>
        <c:manualLayout>
          <c:xMode val="edge"/>
          <c:yMode val="edge"/>
          <c:x val="0.3064852483717313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03937007874015"/>
          <c:y val="2.5428331875182269E-2"/>
          <c:w val="0.87129396325459318"/>
          <c:h val="0.68729986876640425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FF9900"/>
            </a:solidFill>
            <a:ln>
              <a:noFill/>
            </a:ln>
            <a:effectLst/>
          </c:spPr>
          <c:cat>
            <c:numRef>
              <c:f>List1!$E$32:$E$236</c:f>
              <c:numCache>
                <c:formatCode>General</c:formatCode>
                <c:ptCount val="205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  <c:pt idx="109">
                  <c:v>1918</c:v>
                </c:pt>
                <c:pt idx="110">
                  <c:v>1919</c:v>
                </c:pt>
                <c:pt idx="111">
                  <c:v>1920</c:v>
                </c:pt>
                <c:pt idx="112">
                  <c:v>1921</c:v>
                </c:pt>
                <c:pt idx="113">
                  <c:v>1922</c:v>
                </c:pt>
                <c:pt idx="114">
                  <c:v>1923</c:v>
                </c:pt>
                <c:pt idx="115">
                  <c:v>1924</c:v>
                </c:pt>
                <c:pt idx="116">
                  <c:v>1925</c:v>
                </c:pt>
                <c:pt idx="117">
                  <c:v>1926</c:v>
                </c:pt>
                <c:pt idx="118">
                  <c:v>1927</c:v>
                </c:pt>
                <c:pt idx="119">
                  <c:v>1928</c:v>
                </c:pt>
                <c:pt idx="120">
                  <c:v>1929</c:v>
                </c:pt>
                <c:pt idx="121">
                  <c:v>1930</c:v>
                </c:pt>
                <c:pt idx="122">
                  <c:v>1931</c:v>
                </c:pt>
                <c:pt idx="123">
                  <c:v>1932</c:v>
                </c:pt>
                <c:pt idx="124">
                  <c:v>1933</c:v>
                </c:pt>
                <c:pt idx="125">
                  <c:v>1934</c:v>
                </c:pt>
                <c:pt idx="126">
                  <c:v>1935</c:v>
                </c:pt>
                <c:pt idx="127">
                  <c:v>1936</c:v>
                </c:pt>
                <c:pt idx="128">
                  <c:v>1937</c:v>
                </c:pt>
                <c:pt idx="129">
                  <c:v>1938</c:v>
                </c:pt>
                <c:pt idx="130">
                  <c:v>1939</c:v>
                </c:pt>
                <c:pt idx="131">
                  <c:v>1940</c:v>
                </c:pt>
                <c:pt idx="132">
                  <c:v>1941</c:v>
                </c:pt>
                <c:pt idx="133">
                  <c:v>1942</c:v>
                </c:pt>
                <c:pt idx="134">
                  <c:v>1943</c:v>
                </c:pt>
                <c:pt idx="135">
                  <c:v>1944</c:v>
                </c:pt>
                <c:pt idx="136">
                  <c:v>1945</c:v>
                </c:pt>
                <c:pt idx="137">
                  <c:v>1946</c:v>
                </c:pt>
                <c:pt idx="138">
                  <c:v>1947</c:v>
                </c:pt>
                <c:pt idx="139">
                  <c:v>1948</c:v>
                </c:pt>
                <c:pt idx="140">
                  <c:v>1949</c:v>
                </c:pt>
                <c:pt idx="141">
                  <c:v>1950</c:v>
                </c:pt>
                <c:pt idx="142">
                  <c:v>1951</c:v>
                </c:pt>
                <c:pt idx="143">
                  <c:v>1952</c:v>
                </c:pt>
                <c:pt idx="144">
                  <c:v>1953</c:v>
                </c:pt>
                <c:pt idx="145">
                  <c:v>1954</c:v>
                </c:pt>
                <c:pt idx="146">
                  <c:v>1955</c:v>
                </c:pt>
                <c:pt idx="147">
                  <c:v>1956</c:v>
                </c:pt>
                <c:pt idx="148">
                  <c:v>1957</c:v>
                </c:pt>
                <c:pt idx="149">
                  <c:v>1958</c:v>
                </c:pt>
                <c:pt idx="150">
                  <c:v>1959</c:v>
                </c:pt>
                <c:pt idx="151">
                  <c:v>1960</c:v>
                </c:pt>
                <c:pt idx="152">
                  <c:v>1961</c:v>
                </c:pt>
                <c:pt idx="153">
                  <c:v>1962</c:v>
                </c:pt>
                <c:pt idx="154">
                  <c:v>1963</c:v>
                </c:pt>
                <c:pt idx="155">
                  <c:v>1964</c:v>
                </c:pt>
                <c:pt idx="156">
                  <c:v>1965</c:v>
                </c:pt>
                <c:pt idx="157">
                  <c:v>1966</c:v>
                </c:pt>
                <c:pt idx="158">
                  <c:v>1967</c:v>
                </c:pt>
                <c:pt idx="159">
                  <c:v>1968</c:v>
                </c:pt>
                <c:pt idx="160">
                  <c:v>1969</c:v>
                </c:pt>
                <c:pt idx="161">
                  <c:v>1970</c:v>
                </c:pt>
                <c:pt idx="162">
                  <c:v>1971</c:v>
                </c:pt>
                <c:pt idx="163">
                  <c:v>1972</c:v>
                </c:pt>
                <c:pt idx="164">
                  <c:v>1973</c:v>
                </c:pt>
                <c:pt idx="165">
                  <c:v>1974</c:v>
                </c:pt>
                <c:pt idx="166">
                  <c:v>1975</c:v>
                </c:pt>
                <c:pt idx="167">
                  <c:v>1976</c:v>
                </c:pt>
                <c:pt idx="168">
                  <c:v>1977</c:v>
                </c:pt>
                <c:pt idx="169">
                  <c:v>1978</c:v>
                </c:pt>
                <c:pt idx="170">
                  <c:v>1979</c:v>
                </c:pt>
                <c:pt idx="171">
                  <c:v>1980</c:v>
                </c:pt>
                <c:pt idx="172">
                  <c:v>1981</c:v>
                </c:pt>
                <c:pt idx="173">
                  <c:v>1982</c:v>
                </c:pt>
                <c:pt idx="174">
                  <c:v>1983</c:v>
                </c:pt>
                <c:pt idx="175">
                  <c:v>1984</c:v>
                </c:pt>
                <c:pt idx="176">
                  <c:v>1985</c:v>
                </c:pt>
                <c:pt idx="177">
                  <c:v>1986</c:v>
                </c:pt>
                <c:pt idx="178">
                  <c:v>1987</c:v>
                </c:pt>
                <c:pt idx="179">
                  <c:v>1988</c:v>
                </c:pt>
                <c:pt idx="180">
                  <c:v>1989</c:v>
                </c:pt>
                <c:pt idx="181">
                  <c:v>1990</c:v>
                </c:pt>
                <c:pt idx="182">
                  <c:v>1991</c:v>
                </c:pt>
                <c:pt idx="183">
                  <c:v>1992</c:v>
                </c:pt>
                <c:pt idx="184">
                  <c:v>1993</c:v>
                </c:pt>
                <c:pt idx="185">
                  <c:v>1994</c:v>
                </c:pt>
                <c:pt idx="186">
                  <c:v>1995</c:v>
                </c:pt>
                <c:pt idx="187">
                  <c:v>1996</c:v>
                </c:pt>
                <c:pt idx="188">
                  <c:v>1997</c:v>
                </c:pt>
                <c:pt idx="189">
                  <c:v>1998</c:v>
                </c:pt>
                <c:pt idx="190">
                  <c:v>1999</c:v>
                </c:pt>
                <c:pt idx="191">
                  <c:v>2000</c:v>
                </c:pt>
                <c:pt idx="192">
                  <c:v>2001</c:v>
                </c:pt>
                <c:pt idx="193">
                  <c:v>2002</c:v>
                </c:pt>
                <c:pt idx="194">
                  <c:v>2003</c:v>
                </c:pt>
                <c:pt idx="195">
                  <c:v>2004</c:v>
                </c:pt>
                <c:pt idx="196">
                  <c:v>2005</c:v>
                </c:pt>
                <c:pt idx="197">
                  <c:v>2006</c:v>
                </c:pt>
                <c:pt idx="198">
                  <c:v>2007</c:v>
                </c:pt>
                <c:pt idx="199">
                  <c:v>2008</c:v>
                </c:pt>
                <c:pt idx="200">
                  <c:v>2009</c:v>
                </c:pt>
                <c:pt idx="201">
                  <c:v>2010</c:v>
                </c:pt>
                <c:pt idx="202">
                  <c:v>2011</c:v>
                </c:pt>
                <c:pt idx="203">
                  <c:v>2012</c:v>
                </c:pt>
                <c:pt idx="204">
                  <c:v>2013</c:v>
                </c:pt>
              </c:numCache>
            </c:numRef>
          </c:cat>
          <c:val>
            <c:numRef>
              <c:f>List1!$G$32:$G$236</c:f>
              <c:numCache>
                <c:formatCode>0.0</c:formatCode>
                <c:ptCount val="205"/>
                <c:pt idx="0">
                  <c:v>281.88852074697621</c:v>
                </c:pt>
                <c:pt idx="1">
                  <c:v>303.84008628727815</c:v>
                </c:pt>
                <c:pt idx="2">
                  <c:v>270.68358275397043</c:v>
                </c:pt>
                <c:pt idx="3">
                  <c:v>285.88958759735874</c:v>
                </c:pt>
                <c:pt idx="4">
                  <c:v>248.95433990201209</c:v>
                </c:pt>
                <c:pt idx="5">
                  <c:v>288.23054924103542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268.68032539921666</c:v>
                </c:pt>
                <c:pt idx="11">
                  <c:v>226.34930064962742</c:v>
                </c:pt>
                <c:pt idx="12">
                  <c:v>237.66383295531276</c:v>
                </c:pt>
                <c:pt idx="13">
                  <c:v>263.95199627368333</c:v>
                </c:pt>
                <c:pt idx="14">
                  <c:v>249.68746052419513</c:v>
                </c:pt>
                <c:pt idx="15">
                  <c:v>239.40325433941115</c:v>
                </c:pt>
                <c:pt idx="16">
                  <c:v>238.11494771873055</c:v>
                </c:pt>
                <c:pt idx="17">
                  <c:v>237.2188311825459</c:v>
                </c:pt>
                <c:pt idx="18">
                  <c:v>262.18878989118014</c:v>
                </c:pt>
                <c:pt idx="19">
                  <c:v>284.56613115805226</c:v>
                </c:pt>
                <c:pt idx="20">
                  <c:v>268.72674031195749</c:v>
                </c:pt>
                <c:pt idx="21">
                  <c:v>244.02457391319146</c:v>
                </c:pt>
                <c:pt idx="22">
                  <c:v>248.05706793098358</c:v>
                </c:pt>
                <c:pt idx="23">
                  <c:v>256.0373570893176</c:v>
                </c:pt>
                <c:pt idx="24">
                  <c:v>277.0149913802635</c:v>
                </c:pt>
                <c:pt idx="25">
                  <c:v>294.77297859347408</c:v>
                </c:pt>
                <c:pt idx="26">
                  <c:v>266.0820676344718</c:v>
                </c:pt>
                <c:pt idx="27">
                  <c:v>246.67819064824562</c:v>
                </c:pt>
                <c:pt idx="28">
                  <c:v>271.14524105911249</c:v>
                </c:pt>
                <c:pt idx="29">
                  <c:v>237.07092874001077</c:v>
                </c:pt>
                <c:pt idx="30">
                  <c:v>269.04358424255582</c:v>
                </c:pt>
                <c:pt idx="31">
                  <c:v>240.01627857312667</c:v>
                </c:pt>
                <c:pt idx="32">
                  <c:v>254.25557420282908</c:v>
                </c:pt>
                <c:pt idx="33">
                  <c:v>257.46840826925444</c:v>
                </c:pt>
                <c:pt idx="34">
                  <c:v>290.23290096701572</c:v>
                </c:pt>
                <c:pt idx="35">
                  <c:v>228.18266182975185</c:v>
                </c:pt>
                <c:pt idx="36">
                  <c:v>255.87417173613153</c:v>
                </c:pt>
                <c:pt idx="37">
                  <c:v>257.25866198370107</c:v>
                </c:pt>
                <c:pt idx="38">
                  <c:v>257.99178907629147</c:v>
                </c:pt>
                <c:pt idx="39">
                  <c:v>270.49069587303876</c:v>
                </c:pt>
                <c:pt idx="40">
                  <c:v>243.79760887506117</c:v>
                </c:pt>
                <c:pt idx="41">
                  <c:v>268.33467561521252</c:v>
                </c:pt>
                <c:pt idx="42">
                  <c:v>246.78245923033666</c:v>
                </c:pt>
                <c:pt idx="43">
                  <c:v>261.78545117690396</c:v>
                </c:pt>
                <c:pt idx="44">
                  <c:v>240.2216707405818</c:v>
                </c:pt>
                <c:pt idx="45">
                  <c:v>242.15691334449122</c:v>
                </c:pt>
                <c:pt idx="46">
                  <c:v>269.67840114538353</c:v>
                </c:pt>
                <c:pt idx="47">
                  <c:v>251.36164302323766</c:v>
                </c:pt>
                <c:pt idx="48">
                  <c:v>242.96585788743275</c:v>
                </c:pt>
                <c:pt idx="49">
                  <c:v>259.28788490927298</c:v>
                </c:pt>
                <c:pt idx="50">
                  <c:v>253.26656265671144</c:v>
                </c:pt>
                <c:pt idx="51">
                  <c:v>242.625376916958</c:v>
                </c:pt>
                <c:pt idx="52">
                  <c:v>265.89947297453767</c:v>
                </c:pt>
                <c:pt idx="53">
                  <c:v>259.37133825155962</c:v>
                </c:pt>
                <c:pt idx="54">
                  <c:v>260.36889465309997</c:v>
                </c:pt>
                <c:pt idx="55">
                  <c:v>276.52995520234697</c:v>
                </c:pt>
                <c:pt idx="56">
                  <c:v>261.87436645251466</c:v>
                </c:pt>
                <c:pt idx="57">
                  <c:v>293.5902120806096</c:v>
                </c:pt>
                <c:pt idx="58">
                  <c:v>268.46417036589145</c:v>
                </c:pt>
                <c:pt idx="59">
                  <c:v>248.65560572193374</c:v>
                </c:pt>
                <c:pt idx="60">
                  <c:v>254.0891048453326</c:v>
                </c:pt>
                <c:pt idx="61">
                  <c:v>249.62250839053402</c:v>
                </c:pt>
                <c:pt idx="62">
                  <c:v>247.99298120625625</c:v>
                </c:pt>
                <c:pt idx="63">
                  <c:v>280.89759801834072</c:v>
                </c:pt>
                <c:pt idx="64">
                  <c:v>292.54908874539967</c:v>
                </c:pt>
                <c:pt idx="65">
                  <c:v>253.47083240094932</c:v>
                </c:pt>
                <c:pt idx="66">
                  <c:v>235.10428610076912</c:v>
                </c:pt>
                <c:pt idx="67">
                  <c:v>253.19002857025342</c:v>
                </c:pt>
                <c:pt idx="68">
                  <c:v>280.24373571094492</c:v>
                </c:pt>
                <c:pt idx="69">
                  <c:v>266.12756264236901</c:v>
                </c:pt>
                <c:pt idx="70">
                  <c:v>245.25086015555937</c:v>
                </c:pt>
                <c:pt idx="71">
                  <c:v>257.94598686872644</c:v>
                </c:pt>
                <c:pt idx="72">
                  <c:v>270.16040394628487</c:v>
                </c:pt>
                <c:pt idx="73">
                  <c:v>263.90187902542175</c:v>
                </c:pt>
                <c:pt idx="74">
                  <c:v>263.08473789174695</c:v>
                </c:pt>
                <c:pt idx="75">
                  <c:v>264.49698849986277</c:v>
                </c:pt>
                <c:pt idx="76">
                  <c:v>262.32794208063035</c:v>
                </c:pt>
                <c:pt idx="77">
                  <c:v>273.51412648837959</c:v>
                </c:pt>
                <c:pt idx="78">
                  <c:v>255.28937629207044</c:v>
                </c:pt>
                <c:pt idx="79">
                  <c:v>264.32245477119545</c:v>
                </c:pt>
                <c:pt idx="80">
                  <c:v>248.70887967803529</c:v>
                </c:pt>
                <c:pt idx="81">
                  <c:v>278.43437220278298</c:v>
                </c:pt>
                <c:pt idx="82">
                  <c:v>253.61659581999459</c:v>
                </c:pt>
                <c:pt idx="83">
                  <c:v>272.96831499403419</c:v>
                </c:pt>
                <c:pt idx="84">
                  <c:v>254.20530731863983</c:v>
                </c:pt>
                <c:pt idx="85">
                  <c:v>265.82868803971218</c:v>
                </c:pt>
                <c:pt idx="86">
                  <c:v>248.3125420727381</c:v>
                </c:pt>
                <c:pt idx="87">
                  <c:v>238.98483355598407</c:v>
                </c:pt>
                <c:pt idx="88">
                  <c:v>241.52036243328865</c:v>
                </c:pt>
                <c:pt idx="89">
                  <c:v>236.28640293520439</c:v>
                </c:pt>
                <c:pt idx="90">
                  <c:v>235.58364443042694</c:v>
                </c:pt>
                <c:pt idx="91">
                  <c:v>239.19894030762532</c:v>
                </c:pt>
                <c:pt idx="92">
                  <c:v>221.1978593854642</c:v>
                </c:pt>
                <c:pt idx="93">
                  <c:v>219.30105899244347</c:v>
                </c:pt>
                <c:pt idx="94">
                  <c:v>221.99670096614562</c:v>
                </c:pt>
                <c:pt idx="95">
                  <c:v>223.69636199140353</c:v>
                </c:pt>
                <c:pt idx="96">
                  <c:v>241.89618326709143</c:v>
                </c:pt>
                <c:pt idx="97">
                  <c:v>204.90095677446729</c:v>
                </c:pt>
                <c:pt idx="98">
                  <c:v>214.20177832325791</c:v>
                </c:pt>
                <c:pt idx="99">
                  <c:v>206.59699712159323</c:v>
                </c:pt>
                <c:pt idx="100">
                  <c:v>210.4928853470235</c:v>
                </c:pt>
                <c:pt idx="101">
                  <c:v>189.7015394919778</c:v>
                </c:pt>
                <c:pt idx="102">
                  <c:v>202.50261193255335</c:v>
                </c:pt>
                <c:pt idx="103">
                  <c:v>186.49774581977971</c:v>
                </c:pt>
                <c:pt idx="104">
                  <c:v>184.30160692212607</c:v>
                </c:pt>
                <c:pt idx="105">
                  <c:v>179.39600656902306</c:v>
                </c:pt>
                <c:pt idx="106">
                  <c:v>215.49847627340009</c:v>
                </c:pt>
                <c:pt idx="107">
                  <c:v>189.58569584412064</c:v>
                </c:pt>
                <c:pt idx="108">
                  <c:v>181.49799867628982</c:v>
                </c:pt>
                <c:pt idx="109">
                  <c:v>194.10510951326515</c:v>
                </c:pt>
                <c:pt idx="110">
                  <c:v>146.5137735600369</c:v>
                </c:pt>
                <c:pt idx="111">
                  <c:v>169.36828682132523</c:v>
                </c:pt>
                <c:pt idx="112">
                  <c:v>167.29179379744326</c:v>
                </c:pt>
                <c:pt idx="113">
                  <c:v>158.30143771509438</c:v>
                </c:pt>
                <c:pt idx="114">
                  <c:v>136.27658251461261</c:v>
                </c:pt>
                <c:pt idx="115">
                  <c:v>138.2037100142424</c:v>
                </c:pt>
                <c:pt idx="116">
                  <c:v>131.83037396643834</c:v>
                </c:pt>
                <c:pt idx="117">
                  <c:v>136.27264538084276</c:v>
                </c:pt>
                <c:pt idx="118">
                  <c:v>140.96046686566592</c:v>
                </c:pt>
                <c:pt idx="119">
                  <c:v>127.13576016310746</c:v>
                </c:pt>
                <c:pt idx="120">
                  <c:v>127.79714769727771</c:v>
                </c:pt>
                <c:pt idx="121">
                  <c:v>121.93568312550669</c:v>
                </c:pt>
                <c:pt idx="122">
                  <c:v>114.73697085834854</c:v>
                </c:pt>
                <c:pt idx="123">
                  <c:v>112.8326601784692</c:v>
                </c:pt>
                <c:pt idx="124">
                  <c:v>111.58846998598192</c:v>
                </c:pt>
                <c:pt idx="125">
                  <c:v>107.75715906034775</c:v>
                </c:pt>
                <c:pt idx="126">
                  <c:v>105.25632465316419</c:v>
                </c:pt>
                <c:pt idx="127">
                  <c:v>103.13813357638361</c:v>
                </c:pt>
                <c:pt idx="128">
                  <c:v>100.73976255801431</c:v>
                </c:pt>
                <c:pt idx="129">
                  <c:v>92.713652346735969</c:v>
                </c:pt>
                <c:pt idx="130">
                  <c:v>82.809965478517654</c:v>
                </c:pt>
                <c:pt idx="131">
                  <c:v>82.547937792086884</c:v>
                </c:pt>
                <c:pt idx="132">
                  <c:v>85.595439249831273</c:v>
                </c:pt>
                <c:pt idx="133">
                  <c:v>89.652161257458886</c:v>
                </c:pt>
                <c:pt idx="134">
                  <c:v>92.377728182306242</c:v>
                </c:pt>
                <c:pt idx="135">
                  <c:v>95.189479674867385</c:v>
                </c:pt>
                <c:pt idx="136">
                  <c:v>123.45634507832858</c:v>
                </c:pt>
                <c:pt idx="137">
                  <c:v>93.706938333317481</c:v>
                </c:pt>
                <c:pt idx="138">
                  <c:v>77.206220222980008</c:v>
                </c:pt>
                <c:pt idx="139">
                  <c:v>71.462870949316866</c:v>
                </c:pt>
                <c:pt idx="140">
                  <c:v>67.143257639472949</c:v>
                </c:pt>
                <c:pt idx="141">
                  <c:v>64.181458099935753</c:v>
                </c:pt>
                <c:pt idx="142">
                  <c:v>57.126690736649245</c:v>
                </c:pt>
                <c:pt idx="143">
                  <c:v>44.903215778575905</c:v>
                </c:pt>
                <c:pt idx="144">
                  <c:v>34.970182037357937</c:v>
                </c:pt>
                <c:pt idx="145">
                  <c:v>30.201541549387773</c:v>
                </c:pt>
                <c:pt idx="146">
                  <c:v>27.89466703642524</c:v>
                </c:pt>
                <c:pt idx="147">
                  <c:v>25.727805844599377</c:v>
                </c:pt>
                <c:pt idx="148">
                  <c:v>25.214084887633582</c:v>
                </c:pt>
                <c:pt idx="149">
                  <c:v>24.414158942452843</c:v>
                </c:pt>
                <c:pt idx="150">
                  <c:v>21.095966879099407</c:v>
                </c:pt>
                <c:pt idx="151">
                  <c:v>20.026536518750145</c:v>
                </c:pt>
                <c:pt idx="152">
                  <c:v>19.340706309771864</c:v>
                </c:pt>
                <c:pt idx="153">
                  <c:v>21.077143092462396</c:v>
                </c:pt>
                <c:pt idx="154">
                  <c:v>19.665412523515183</c:v>
                </c:pt>
                <c:pt idx="155">
                  <c:v>19.090791348270951</c:v>
                </c:pt>
                <c:pt idx="156">
                  <c:v>23.718444363054299</c:v>
                </c:pt>
                <c:pt idx="157">
                  <c:v>21.925163995976252</c:v>
                </c:pt>
                <c:pt idx="158">
                  <c:v>21.473766323818328</c:v>
                </c:pt>
                <c:pt idx="159">
                  <c:v>21.602625202820203</c:v>
                </c:pt>
                <c:pt idx="160">
                  <c:v>21.744141375336149</c:v>
                </c:pt>
                <c:pt idx="161">
                  <c:v>20.200858891556486</c:v>
                </c:pt>
                <c:pt idx="162">
                  <c:v>20.197172136463873</c:v>
                </c:pt>
                <c:pt idx="163">
                  <c:v>19.515950654095967</c:v>
                </c:pt>
                <c:pt idx="164">
                  <c:v>19.455295735900961</c:v>
                </c:pt>
                <c:pt idx="165">
                  <c:v>19.277604716422523</c:v>
                </c:pt>
                <c:pt idx="166">
                  <c:v>19.361129651259805</c:v>
                </c:pt>
                <c:pt idx="167">
                  <c:v>19.105764817641344</c:v>
                </c:pt>
                <c:pt idx="168">
                  <c:v>18.744188861319412</c:v>
                </c:pt>
                <c:pt idx="169">
                  <c:v>17.06530427443111</c:v>
                </c:pt>
                <c:pt idx="170">
                  <c:v>15.838523751975458</c:v>
                </c:pt>
                <c:pt idx="171">
                  <c:v>16.852946339750719</c:v>
                </c:pt>
                <c:pt idx="172">
                  <c:v>15.411456818842687</c:v>
                </c:pt>
                <c:pt idx="173">
                  <c:v>15.027727215002328</c:v>
                </c:pt>
                <c:pt idx="174">
                  <c:v>14.530928247629719</c:v>
                </c:pt>
                <c:pt idx="175">
                  <c:v>14.108265603435056</c:v>
                </c:pt>
                <c:pt idx="176">
                  <c:v>12.466790794886702</c:v>
                </c:pt>
                <c:pt idx="177">
                  <c:v>12.290410630192866</c:v>
                </c:pt>
                <c:pt idx="178">
                  <c:v>12.045431978063107</c:v>
                </c:pt>
                <c:pt idx="179">
                  <c:v>11.027610483390745</c:v>
                </c:pt>
                <c:pt idx="180">
                  <c:v>9.9722646389728578</c:v>
                </c:pt>
                <c:pt idx="181">
                  <c:v>10.799301491988603</c:v>
                </c:pt>
                <c:pt idx="182">
                  <c:v>10.382361581396786</c:v>
                </c:pt>
                <c:pt idx="183">
                  <c:v>9.8927735097161165</c:v>
                </c:pt>
                <c:pt idx="184">
                  <c:v>8.4941127866143358</c:v>
                </c:pt>
                <c:pt idx="185">
                  <c:v>7.947156569305398</c:v>
                </c:pt>
                <c:pt idx="186">
                  <c:v>7.7005525666774197</c:v>
                </c:pt>
                <c:pt idx="187">
                  <c:v>6.0478075315657964</c:v>
                </c:pt>
                <c:pt idx="188">
                  <c:v>5.8572421324332371</c:v>
                </c:pt>
                <c:pt idx="189">
                  <c:v>5.2134533605787823</c:v>
                </c:pt>
                <c:pt idx="190">
                  <c:v>4.616020833566183</c:v>
                </c:pt>
                <c:pt idx="191">
                  <c:v>4.1029589704102962</c:v>
                </c:pt>
                <c:pt idx="192">
                  <c:v>3.9684726891914233</c:v>
                </c:pt>
                <c:pt idx="193">
                  <c:v>4.1493328734938464</c:v>
                </c:pt>
                <c:pt idx="194">
                  <c:v>3.8960345839782247</c:v>
                </c:pt>
                <c:pt idx="195">
                  <c:v>3.7475425950196595</c:v>
                </c:pt>
                <c:pt idx="196">
                  <c:v>3.3949379225328</c:v>
                </c:pt>
                <c:pt idx="197">
                  <c:v>3.3260575823718947</c:v>
                </c:pt>
                <c:pt idx="198">
                  <c:v>3.1404843324726079</c:v>
                </c:pt>
                <c:pt idx="199">
                  <c:v>2.8267960190683281</c:v>
                </c:pt>
                <c:pt idx="200">
                  <c:v>2.881333017879474</c:v>
                </c:pt>
                <c:pt idx="201">
                  <c:v>2.6717198876682628</c:v>
                </c:pt>
                <c:pt idx="202">
                  <c:v>2.7421714685340426</c:v>
                </c:pt>
                <c:pt idx="203">
                  <c:v>2.6248894783377539</c:v>
                </c:pt>
                <c:pt idx="204">
                  <c:v>2.4824123427415197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7-478F-A2A7-02DBEAB09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26048"/>
        <c:axId val="211821704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List1!$E$32:$E$236</c15:sqref>
                        </c15:formulaRef>
                      </c:ext>
                    </c:extLst>
                    <c:numCache>
                      <c:formatCode>General</c:formatCode>
                      <c:ptCount val="205"/>
                      <c:pt idx="0">
                        <c:v>1809</c:v>
                      </c:pt>
                      <c:pt idx="1">
                        <c:v>1810</c:v>
                      </c:pt>
                      <c:pt idx="2">
                        <c:v>1811</c:v>
                      </c:pt>
                      <c:pt idx="3">
                        <c:v>1812</c:v>
                      </c:pt>
                      <c:pt idx="4">
                        <c:v>1813</c:v>
                      </c:pt>
                      <c:pt idx="5">
                        <c:v>1814</c:v>
                      </c:pt>
                      <c:pt idx="6">
                        <c:v>1815</c:v>
                      </c:pt>
                      <c:pt idx="7">
                        <c:v>1816</c:v>
                      </c:pt>
                      <c:pt idx="8">
                        <c:v>1817</c:v>
                      </c:pt>
                      <c:pt idx="9">
                        <c:v>1818</c:v>
                      </c:pt>
                      <c:pt idx="10">
                        <c:v>1819</c:v>
                      </c:pt>
                      <c:pt idx="11">
                        <c:v>1820</c:v>
                      </c:pt>
                      <c:pt idx="12">
                        <c:v>1821</c:v>
                      </c:pt>
                      <c:pt idx="13">
                        <c:v>1822</c:v>
                      </c:pt>
                      <c:pt idx="14">
                        <c:v>1823</c:v>
                      </c:pt>
                      <c:pt idx="15">
                        <c:v>1824</c:v>
                      </c:pt>
                      <c:pt idx="16">
                        <c:v>1825</c:v>
                      </c:pt>
                      <c:pt idx="17">
                        <c:v>1826</c:v>
                      </c:pt>
                      <c:pt idx="18">
                        <c:v>1827</c:v>
                      </c:pt>
                      <c:pt idx="19">
                        <c:v>1828</c:v>
                      </c:pt>
                      <c:pt idx="20">
                        <c:v>1829</c:v>
                      </c:pt>
                      <c:pt idx="21">
                        <c:v>1830</c:v>
                      </c:pt>
                      <c:pt idx="22">
                        <c:v>1831</c:v>
                      </c:pt>
                      <c:pt idx="23">
                        <c:v>1832</c:v>
                      </c:pt>
                      <c:pt idx="24">
                        <c:v>1833</c:v>
                      </c:pt>
                      <c:pt idx="25">
                        <c:v>1834</c:v>
                      </c:pt>
                      <c:pt idx="26">
                        <c:v>1835</c:v>
                      </c:pt>
                      <c:pt idx="27">
                        <c:v>1836</c:v>
                      </c:pt>
                      <c:pt idx="28">
                        <c:v>1837</c:v>
                      </c:pt>
                      <c:pt idx="29">
                        <c:v>1838</c:v>
                      </c:pt>
                      <c:pt idx="30">
                        <c:v>1839</c:v>
                      </c:pt>
                      <c:pt idx="31">
                        <c:v>1840</c:v>
                      </c:pt>
                      <c:pt idx="32">
                        <c:v>1841</c:v>
                      </c:pt>
                      <c:pt idx="33">
                        <c:v>1842</c:v>
                      </c:pt>
                      <c:pt idx="34">
                        <c:v>1843</c:v>
                      </c:pt>
                      <c:pt idx="35">
                        <c:v>1844</c:v>
                      </c:pt>
                      <c:pt idx="36">
                        <c:v>1845</c:v>
                      </c:pt>
                      <c:pt idx="37">
                        <c:v>1846</c:v>
                      </c:pt>
                      <c:pt idx="38">
                        <c:v>1847</c:v>
                      </c:pt>
                      <c:pt idx="39">
                        <c:v>1848</c:v>
                      </c:pt>
                      <c:pt idx="40">
                        <c:v>1849</c:v>
                      </c:pt>
                      <c:pt idx="41">
                        <c:v>1850</c:v>
                      </c:pt>
                      <c:pt idx="42">
                        <c:v>1851</c:v>
                      </c:pt>
                      <c:pt idx="43">
                        <c:v>1852</c:v>
                      </c:pt>
                      <c:pt idx="44">
                        <c:v>1853</c:v>
                      </c:pt>
                      <c:pt idx="45">
                        <c:v>1854</c:v>
                      </c:pt>
                      <c:pt idx="46">
                        <c:v>1855</c:v>
                      </c:pt>
                      <c:pt idx="47">
                        <c:v>1856</c:v>
                      </c:pt>
                      <c:pt idx="48">
                        <c:v>1857</c:v>
                      </c:pt>
                      <c:pt idx="49">
                        <c:v>1858</c:v>
                      </c:pt>
                      <c:pt idx="50">
                        <c:v>1859</c:v>
                      </c:pt>
                      <c:pt idx="51">
                        <c:v>1860</c:v>
                      </c:pt>
                      <c:pt idx="52">
                        <c:v>1861</c:v>
                      </c:pt>
                      <c:pt idx="53">
                        <c:v>1862</c:v>
                      </c:pt>
                      <c:pt idx="54">
                        <c:v>1863</c:v>
                      </c:pt>
                      <c:pt idx="55">
                        <c:v>1864</c:v>
                      </c:pt>
                      <c:pt idx="56">
                        <c:v>1865</c:v>
                      </c:pt>
                      <c:pt idx="57">
                        <c:v>1866</c:v>
                      </c:pt>
                      <c:pt idx="58">
                        <c:v>1867</c:v>
                      </c:pt>
                      <c:pt idx="59">
                        <c:v>1868</c:v>
                      </c:pt>
                      <c:pt idx="60">
                        <c:v>1869</c:v>
                      </c:pt>
                      <c:pt idx="61">
                        <c:v>1870</c:v>
                      </c:pt>
                      <c:pt idx="62">
                        <c:v>1871</c:v>
                      </c:pt>
                      <c:pt idx="63">
                        <c:v>1872</c:v>
                      </c:pt>
                      <c:pt idx="64">
                        <c:v>1873</c:v>
                      </c:pt>
                      <c:pt idx="65">
                        <c:v>1874</c:v>
                      </c:pt>
                      <c:pt idx="66">
                        <c:v>1875</c:v>
                      </c:pt>
                      <c:pt idx="67">
                        <c:v>1876</c:v>
                      </c:pt>
                      <c:pt idx="68">
                        <c:v>1877</c:v>
                      </c:pt>
                      <c:pt idx="69">
                        <c:v>1878</c:v>
                      </c:pt>
                      <c:pt idx="70">
                        <c:v>1879</c:v>
                      </c:pt>
                      <c:pt idx="71">
                        <c:v>1880</c:v>
                      </c:pt>
                      <c:pt idx="72">
                        <c:v>1881</c:v>
                      </c:pt>
                      <c:pt idx="73">
                        <c:v>1882</c:v>
                      </c:pt>
                      <c:pt idx="74">
                        <c:v>1883</c:v>
                      </c:pt>
                      <c:pt idx="75">
                        <c:v>1884</c:v>
                      </c:pt>
                      <c:pt idx="76">
                        <c:v>1885</c:v>
                      </c:pt>
                      <c:pt idx="77">
                        <c:v>1886</c:v>
                      </c:pt>
                      <c:pt idx="78">
                        <c:v>1887</c:v>
                      </c:pt>
                      <c:pt idx="79">
                        <c:v>1888</c:v>
                      </c:pt>
                      <c:pt idx="80">
                        <c:v>1889</c:v>
                      </c:pt>
                      <c:pt idx="81">
                        <c:v>1890</c:v>
                      </c:pt>
                      <c:pt idx="82">
                        <c:v>1891</c:v>
                      </c:pt>
                      <c:pt idx="83">
                        <c:v>1892</c:v>
                      </c:pt>
                      <c:pt idx="84">
                        <c:v>1893</c:v>
                      </c:pt>
                      <c:pt idx="85">
                        <c:v>1894</c:v>
                      </c:pt>
                      <c:pt idx="86">
                        <c:v>1895</c:v>
                      </c:pt>
                      <c:pt idx="87">
                        <c:v>1896</c:v>
                      </c:pt>
                      <c:pt idx="88">
                        <c:v>1897</c:v>
                      </c:pt>
                      <c:pt idx="89">
                        <c:v>1898</c:v>
                      </c:pt>
                      <c:pt idx="90">
                        <c:v>1899</c:v>
                      </c:pt>
                      <c:pt idx="91">
                        <c:v>1900</c:v>
                      </c:pt>
                      <c:pt idx="92">
                        <c:v>1901</c:v>
                      </c:pt>
                      <c:pt idx="93">
                        <c:v>1902</c:v>
                      </c:pt>
                      <c:pt idx="94">
                        <c:v>1903</c:v>
                      </c:pt>
                      <c:pt idx="95">
                        <c:v>1904</c:v>
                      </c:pt>
                      <c:pt idx="96">
                        <c:v>1905</c:v>
                      </c:pt>
                      <c:pt idx="97">
                        <c:v>1906</c:v>
                      </c:pt>
                      <c:pt idx="98">
                        <c:v>1907</c:v>
                      </c:pt>
                      <c:pt idx="99">
                        <c:v>1908</c:v>
                      </c:pt>
                      <c:pt idx="100">
                        <c:v>1909</c:v>
                      </c:pt>
                      <c:pt idx="101">
                        <c:v>1910</c:v>
                      </c:pt>
                      <c:pt idx="102">
                        <c:v>1911</c:v>
                      </c:pt>
                      <c:pt idx="103">
                        <c:v>1912</c:v>
                      </c:pt>
                      <c:pt idx="104">
                        <c:v>1913</c:v>
                      </c:pt>
                      <c:pt idx="105">
                        <c:v>1914</c:v>
                      </c:pt>
                      <c:pt idx="106">
                        <c:v>1915</c:v>
                      </c:pt>
                      <c:pt idx="107">
                        <c:v>1916</c:v>
                      </c:pt>
                      <c:pt idx="108">
                        <c:v>1917</c:v>
                      </c:pt>
                      <c:pt idx="109">
                        <c:v>1918</c:v>
                      </c:pt>
                      <c:pt idx="110">
                        <c:v>1919</c:v>
                      </c:pt>
                      <c:pt idx="111">
                        <c:v>1920</c:v>
                      </c:pt>
                      <c:pt idx="112">
                        <c:v>1921</c:v>
                      </c:pt>
                      <c:pt idx="113">
                        <c:v>1922</c:v>
                      </c:pt>
                      <c:pt idx="114">
                        <c:v>1923</c:v>
                      </c:pt>
                      <c:pt idx="115">
                        <c:v>1924</c:v>
                      </c:pt>
                      <c:pt idx="116">
                        <c:v>1925</c:v>
                      </c:pt>
                      <c:pt idx="117">
                        <c:v>1926</c:v>
                      </c:pt>
                      <c:pt idx="118">
                        <c:v>1927</c:v>
                      </c:pt>
                      <c:pt idx="119">
                        <c:v>1928</c:v>
                      </c:pt>
                      <c:pt idx="120">
                        <c:v>1929</c:v>
                      </c:pt>
                      <c:pt idx="121">
                        <c:v>1930</c:v>
                      </c:pt>
                      <c:pt idx="122">
                        <c:v>1931</c:v>
                      </c:pt>
                      <c:pt idx="123">
                        <c:v>1932</c:v>
                      </c:pt>
                      <c:pt idx="124">
                        <c:v>1933</c:v>
                      </c:pt>
                      <c:pt idx="125">
                        <c:v>1934</c:v>
                      </c:pt>
                      <c:pt idx="126">
                        <c:v>1935</c:v>
                      </c:pt>
                      <c:pt idx="127">
                        <c:v>1936</c:v>
                      </c:pt>
                      <c:pt idx="128">
                        <c:v>1937</c:v>
                      </c:pt>
                      <c:pt idx="129">
                        <c:v>1938</c:v>
                      </c:pt>
                      <c:pt idx="130">
                        <c:v>1939</c:v>
                      </c:pt>
                      <c:pt idx="131">
                        <c:v>1940</c:v>
                      </c:pt>
                      <c:pt idx="132">
                        <c:v>1941</c:v>
                      </c:pt>
                      <c:pt idx="133">
                        <c:v>1942</c:v>
                      </c:pt>
                      <c:pt idx="134">
                        <c:v>1943</c:v>
                      </c:pt>
                      <c:pt idx="135">
                        <c:v>1944</c:v>
                      </c:pt>
                      <c:pt idx="136">
                        <c:v>1945</c:v>
                      </c:pt>
                      <c:pt idx="137">
                        <c:v>1946</c:v>
                      </c:pt>
                      <c:pt idx="138">
                        <c:v>1947</c:v>
                      </c:pt>
                      <c:pt idx="139">
                        <c:v>1948</c:v>
                      </c:pt>
                      <c:pt idx="140">
                        <c:v>1949</c:v>
                      </c:pt>
                      <c:pt idx="141">
                        <c:v>1950</c:v>
                      </c:pt>
                      <c:pt idx="142">
                        <c:v>1951</c:v>
                      </c:pt>
                      <c:pt idx="143">
                        <c:v>1952</c:v>
                      </c:pt>
                      <c:pt idx="144">
                        <c:v>1953</c:v>
                      </c:pt>
                      <c:pt idx="145">
                        <c:v>1954</c:v>
                      </c:pt>
                      <c:pt idx="146">
                        <c:v>1955</c:v>
                      </c:pt>
                      <c:pt idx="147">
                        <c:v>1956</c:v>
                      </c:pt>
                      <c:pt idx="148">
                        <c:v>1957</c:v>
                      </c:pt>
                      <c:pt idx="149">
                        <c:v>1958</c:v>
                      </c:pt>
                      <c:pt idx="150">
                        <c:v>1959</c:v>
                      </c:pt>
                      <c:pt idx="151">
                        <c:v>1960</c:v>
                      </c:pt>
                      <c:pt idx="152">
                        <c:v>1961</c:v>
                      </c:pt>
                      <c:pt idx="153">
                        <c:v>1962</c:v>
                      </c:pt>
                      <c:pt idx="154">
                        <c:v>1963</c:v>
                      </c:pt>
                      <c:pt idx="155">
                        <c:v>1964</c:v>
                      </c:pt>
                      <c:pt idx="156">
                        <c:v>1965</c:v>
                      </c:pt>
                      <c:pt idx="157">
                        <c:v>1966</c:v>
                      </c:pt>
                      <c:pt idx="158">
                        <c:v>1967</c:v>
                      </c:pt>
                      <c:pt idx="159">
                        <c:v>1968</c:v>
                      </c:pt>
                      <c:pt idx="160">
                        <c:v>1969</c:v>
                      </c:pt>
                      <c:pt idx="161">
                        <c:v>1970</c:v>
                      </c:pt>
                      <c:pt idx="162">
                        <c:v>1971</c:v>
                      </c:pt>
                      <c:pt idx="163">
                        <c:v>1972</c:v>
                      </c:pt>
                      <c:pt idx="164">
                        <c:v>1973</c:v>
                      </c:pt>
                      <c:pt idx="165">
                        <c:v>1974</c:v>
                      </c:pt>
                      <c:pt idx="166">
                        <c:v>1975</c:v>
                      </c:pt>
                      <c:pt idx="167">
                        <c:v>1976</c:v>
                      </c:pt>
                      <c:pt idx="168">
                        <c:v>1977</c:v>
                      </c:pt>
                      <c:pt idx="169">
                        <c:v>1978</c:v>
                      </c:pt>
                      <c:pt idx="170">
                        <c:v>1979</c:v>
                      </c:pt>
                      <c:pt idx="171">
                        <c:v>1980</c:v>
                      </c:pt>
                      <c:pt idx="172">
                        <c:v>1981</c:v>
                      </c:pt>
                      <c:pt idx="173">
                        <c:v>1982</c:v>
                      </c:pt>
                      <c:pt idx="174">
                        <c:v>1983</c:v>
                      </c:pt>
                      <c:pt idx="175">
                        <c:v>1984</c:v>
                      </c:pt>
                      <c:pt idx="176">
                        <c:v>1985</c:v>
                      </c:pt>
                      <c:pt idx="177">
                        <c:v>1986</c:v>
                      </c:pt>
                      <c:pt idx="178">
                        <c:v>1987</c:v>
                      </c:pt>
                      <c:pt idx="179">
                        <c:v>1988</c:v>
                      </c:pt>
                      <c:pt idx="180">
                        <c:v>1989</c:v>
                      </c:pt>
                      <c:pt idx="181">
                        <c:v>1990</c:v>
                      </c:pt>
                      <c:pt idx="182">
                        <c:v>1991</c:v>
                      </c:pt>
                      <c:pt idx="183">
                        <c:v>1992</c:v>
                      </c:pt>
                      <c:pt idx="184">
                        <c:v>1993</c:v>
                      </c:pt>
                      <c:pt idx="185">
                        <c:v>1994</c:v>
                      </c:pt>
                      <c:pt idx="186">
                        <c:v>1995</c:v>
                      </c:pt>
                      <c:pt idx="187">
                        <c:v>1996</c:v>
                      </c:pt>
                      <c:pt idx="188">
                        <c:v>1997</c:v>
                      </c:pt>
                      <c:pt idx="189">
                        <c:v>1998</c:v>
                      </c:pt>
                      <c:pt idx="190">
                        <c:v>1999</c:v>
                      </c:pt>
                      <c:pt idx="191">
                        <c:v>2000</c:v>
                      </c:pt>
                      <c:pt idx="192">
                        <c:v>2001</c:v>
                      </c:pt>
                      <c:pt idx="193">
                        <c:v>2002</c:v>
                      </c:pt>
                      <c:pt idx="194">
                        <c:v>2003</c:v>
                      </c:pt>
                      <c:pt idx="195">
                        <c:v>2004</c:v>
                      </c:pt>
                      <c:pt idx="196">
                        <c:v>2005</c:v>
                      </c:pt>
                      <c:pt idx="197">
                        <c:v>2006</c:v>
                      </c:pt>
                      <c:pt idx="198">
                        <c:v>2007</c:v>
                      </c:pt>
                      <c:pt idx="199">
                        <c:v>2008</c:v>
                      </c:pt>
                      <c:pt idx="200">
                        <c:v>2009</c:v>
                      </c:pt>
                      <c:pt idx="201">
                        <c:v>2010</c:v>
                      </c:pt>
                      <c:pt idx="202">
                        <c:v>2011</c:v>
                      </c:pt>
                      <c:pt idx="203">
                        <c:v>2012</c:v>
                      </c:pt>
                      <c:pt idx="20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List1!$F$32:$F$236</c15:sqref>
                        </c15:formulaRef>
                      </c:ext>
                    </c:extLst>
                    <c:numCache>
                      <c:formatCode>General</c:formatCode>
                      <c:ptCount val="20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F77-478F-A2A7-02DBEAB09F94}"/>
                  </c:ext>
                </c:extLst>
              </c15:ser>
            </c15:filteredAreaSeries>
          </c:ext>
        </c:extLst>
      </c:areaChart>
      <c:catAx>
        <c:axId val="21172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821704"/>
        <c:crosses val="autoZero"/>
        <c:auto val="1"/>
        <c:lblAlgn val="ctr"/>
        <c:lblOffset val="100"/>
        <c:noMultiLvlLbl val="0"/>
      </c:catAx>
      <c:valAx>
        <c:axId val="21182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726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49671916010545E-2"/>
          <c:y val="9.050319881889772E-2"/>
          <c:w val="0.52932906824146986"/>
          <c:h val="0.79399360236220473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22D-442C-9DA2-70A03EB8B6A4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822D-442C-9DA2-70A03EB8B6A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822D-442C-9DA2-70A03EB8B6A4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22D-442C-9DA2-70A03EB8B6A4}"/>
              </c:ext>
            </c:extLst>
          </c:dPt>
          <c:dLbls>
            <c:dLbl>
              <c:idx val="0"/>
              <c:layout>
                <c:manualLayout>
                  <c:x val="-6.3987511294694724E-2"/>
                  <c:y val="0.1473955732667562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2D-442C-9DA2-70A03EB8B6A4}"/>
                </c:ext>
              </c:extLst>
            </c:dLbl>
            <c:dLbl>
              <c:idx val="1"/>
              <c:layout>
                <c:manualLayout>
                  <c:x val="-0.15081586286089252"/>
                  <c:y val="-7.410728346456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2D-442C-9DA2-70A03EB8B6A4}"/>
                </c:ext>
              </c:extLst>
            </c:dLbl>
            <c:dLbl>
              <c:idx val="2"/>
              <c:layout>
                <c:manualLayout>
                  <c:x val="0.18104363517060382"/>
                  <c:y val="-8.2664616141732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2D-442C-9DA2-70A03EB8B6A4}"/>
                </c:ext>
              </c:extLst>
            </c:dLbl>
            <c:dLbl>
              <c:idx val="3"/>
              <c:layout>
                <c:manualLayout>
                  <c:x val="7.8927165354330794E-2"/>
                  <c:y val="0.1588439960629924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2D-442C-9DA2-70A03EB8B6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Genetický základ</c:v>
                </c:pt>
                <c:pt idx="1">
                  <c:v>Životní styl</c:v>
                </c:pt>
                <c:pt idx="2">
                  <c:v>Životní prostředí</c:v>
                </c:pt>
                <c:pt idx="3">
                  <c:v>Zdravotnictví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0.35000000000000003</c:v>
                </c:pt>
                <c:pt idx="3">
                  <c:v>0.15000000000000002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2D-442C-9DA2-70A03EB8B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65746095262682325"/>
          <c:y val="0.22006769733051662"/>
          <c:w val="0.3425390473731767"/>
          <c:h val="0.4379133858267716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37779836343987E-2"/>
                  <c:y val="7.78099818974363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A3-43B6-8D1A-BAC757E6016A}"/>
                </c:ext>
              </c:extLst>
            </c:dLbl>
            <c:dLbl>
              <c:idx val="1"/>
              <c:layout>
                <c:manualLayout>
                  <c:x val="6.5359477124183078E-3"/>
                  <c:y val="7.521631583418841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A3-43B6-8D1A-BAC757E6016A}"/>
                </c:ext>
              </c:extLst>
            </c:dLbl>
            <c:dLbl>
              <c:idx val="2"/>
              <c:layout>
                <c:manualLayout>
                  <c:x val="8.1699346405228763E-3"/>
                  <c:y val="7.26226497709404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A3-43B6-8D1A-BAC757E6016A}"/>
                </c:ext>
              </c:extLst>
            </c:dLbl>
            <c:dLbl>
              <c:idx val="3"/>
              <c:layout>
                <c:manualLayout>
                  <c:x val="8.1699346405228763E-3"/>
                  <c:y val="7.78099818974363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A3-43B6-8D1A-BAC757E601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63.8</c:v>
                </c:pt>
                <c:pt idx="1">
                  <c:v>72.7</c:v>
                </c:pt>
                <c:pt idx="2">
                  <c:v>76.2</c:v>
                </c:pt>
                <c:pt idx="3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A3-43B6-8D1A-BAC757E6016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77.2</c:v>
                </c:pt>
                <c:pt idx="1">
                  <c:v>78.400000000000006</c:v>
                </c:pt>
                <c:pt idx="2">
                  <c:v>81.099999999999994</c:v>
                </c:pt>
                <c:pt idx="3">
                  <c:v>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A3-43B6-8D1A-BAC757E60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215629184"/>
        <c:axId val="216847336"/>
        <c:axId val="217500960"/>
      </c:bar3DChart>
      <c:catAx>
        <c:axId val="215629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cs-CZ"/>
                  <a:t>Nejvyšší dosažené vzdělání</a:t>
                </a:r>
              </a:p>
            </c:rich>
          </c:tx>
          <c:layout>
            <c:manualLayout>
              <c:xMode val="edge"/>
              <c:yMode val="edge"/>
              <c:x val="0.14018973454511574"/>
              <c:y val="0.884941110516525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16847336"/>
        <c:crosses val="autoZero"/>
        <c:auto val="1"/>
        <c:lblAlgn val="ctr"/>
        <c:lblOffset val="100"/>
        <c:noMultiLvlLbl val="0"/>
      </c:catAx>
      <c:valAx>
        <c:axId val="21684733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cs-CZ"/>
                  <a:t>Střední délka života</a:t>
                </a:r>
              </a:p>
            </c:rich>
          </c:tx>
          <c:layout>
            <c:manualLayout>
              <c:xMode val="edge"/>
              <c:yMode val="edge"/>
              <c:x val="2.1670602068254337E-2"/>
              <c:y val="0.101211018525596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5629184"/>
        <c:crosses val="autoZero"/>
        <c:crossBetween val="between"/>
      </c:valAx>
      <c:serAx>
        <c:axId val="217500960"/>
        <c:scaling>
          <c:orientation val="minMax"/>
        </c:scaling>
        <c:delete val="1"/>
        <c:axPos val="b"/>
        <c:majorTickMark val="out"/>
        <c:minorTickMark val="none"/>
        <c:tickLblPos val="none"/>
        <c:crossAx val="216847336"/>
        <c:crosses val="autoZero"/>
      </c:serAx>
      <c:spPr>
        <a:noFill/>
        <a:ln w="25399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87FFC-C0AC-44D0-A41D-9C92A4C668B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34ECF5-EB82-4D72-AF12-AC5A916F72EE}">
      <dgm:prSet phldrT="[Text]" phldr="1"/>
      <dgm:spPr>
        <a:solidFill>
          <a:srgbClr val="FFCC00"/>
        </a:solidFill>
      </dgm:spPr>
      <dgm:t>
        <a:bodyPr/>
        <a:lstStyle/>
        <a:p>
          <a:endParaRPr lang="cs-CZ" dirty="0"/>
        </a:p>
      </dgm:t>
    </dgm:pt>
    <dgm:pt modelId="{E169D9C5-05CE-43D3-9387-AA61B4094FF1}" type="parTrans" cxnId="{F11DF450-0A33-4C66-9ED2-F4C396C34DBB}">
      <dgm:prSet/>
      <dgm:spPr/>
      <dgm:t>
        <a:bodyPr/>
        <a:lstStyle/>
        <a:p>
          <a:endParaRPr lang="cs-CZ"/>
        </a:p>
      </dgm:t>
    </dgm:pt>
    <dgm:pt modelId="{1C287407-6093-40F2-834F-5907CFB4F5A9}" type="sibTrans" cxnId="{F11DF450-0A33-4C66-9ED2-F4C396C34DBB}">
      <dgm:prSet/>
      <dgm:spPr/>
      <dgm:t>
        <a:bodyPr/>
        <a:lstStyle/>
        <a:p>
          <a:endParaRPr lang="cs-CZ"/>
        </a:p>
      </dgm:t>
    </dgm:pt>
    <dgm:pt modelId="{68766482-9786-4122-8844-8AD69FAD86F2}">
      <dgm:prSet phldrT="[Text]" phldr="1"/>
      <dgm:spPr>
        <a:solidFill>
          <a:srgbClr val="92D050"/>
        </a:solidFill>
      </dgm:spPr>
      <dgm:t>
        <a:bodyPr/>
        <a:lstStyle/>
        <a:p>
          <a:endParaRPr lang="cs-CZ" dirty="0"/>
        </a:p>
      </dgm:t>
    </dgm:pt>
    <dgm:pt modelId="{02B64B4A-592A-48F8-9030-29E922E6EA7F}" type="parTrans" cxnId="{F79ADEA2-3141-431A-9237-116A141E4168}">
      <dgm:prSet/>
      <dgm:spPr/>
      <dgm:t>
        <a:bodyPr/>
        <a:lstStyle/>
        <a:p>
          <a:endParaRPr lang="cs-CZ"/>
        </a:p>
      </dgm:t>
    </dgm:pt>
    <dgm:pt modelId="{776599F6-2952-4786-A248-ABDDB272CE36}" type="sibTrans" cxnId="{F79ADEA2-3141-431A-9237-116A141E4168}">
      <dgm:prSet/>
      <dgm:spPr/>
      <dgm:t>
        <a:bodyPr/>
        <a:lstStyle/>
        <a:p>
          <a:endParaRPr lang="cs-CZ"/>
        </a:p>
      </dgm:t>
    </dgm:pt>
    <dgm:pt modelId="{2205E441-73C7-436B-ADF2-B6C8F7373AD2}">
      <dgm:prSet phldrT="[Text]" phldr="1"/>
      <dgm:spPr>
        <a:solidFill>
          <a:srgbClr val="FDAE67"/>
        </a:solidFill>
        <a:effectLst/>
      </dgm:spPr>
      <dgm:t>
        <a:bodyPr/>
        <a:lstStyle/>
        <a:p>
          <a:endParaRPr lang="cs-CZ"/>
        </a:p>
      </dgm:t>
    </dgm:pt>
    <dgm:pt modelId="{B7B6DB79-4452-45ED-B859-5943D5146518}" type="parTrans" cxnId="{A610CDB8-308E-4819-9AE7-431949C1EBB2}">
      <dgm:prSet/>
      <dgm:spPr/>
      <dgm:t>
        <a:bodyPr/>
        <a:lstStyle/>
        <a:p>
          <a:endParaRPr lang="cs-CZ"/>
        </a:p>
      </dgm:t>
    </dgm:pt>
    <dgm:pt modelId="{303D8AAD-82E3-4BB6-94A8-1DEB28674123}" type="sibTrans" cxnId="{A610CDB8-308E-4819-9AE7-431949C1EBB2}">
      <dgm:prSet/>
      <dgm:spPr/>
      <dgm:t>
        <a:bodyPr/>
        <a:lstStyle/>
        <a:p>
          <a:endParaRPr lang="cs-CZ"/>
        </a:p>
      </dgm:t>
    </dgm:pt>
    <dgm:pt modelId="{DB5DE27F-DFDD-4F4D-AE31-9DB8AE785D80}">
      <dgm:prSet phldrT="[Text]" phldr="1"/>
      <dgm:spPr>
        <a:solidFill>
          <a:schemeClr val="bg1"/>
        </a:solidFill>
      </dgm:spPr>
      <dgm:t>
        <a:bodyPr/>
        <a:lstStyle/>
        <a:p>
          <a:endParaRPr lang="cs-CZ" dirty="0"/>
        </a:p>
      </dgm:t>
    </dgm:pt>
    <dgm:pt modelId="{FEDC9389-5C48-448B-931D-1C4D62D883EB}" type="parTrans" cxnId="{12C307BE-B94D-4253-8CF0-E4EE40489DB5}">
      <dgm:prSet/>
      <dgm:spPr/>
      <dgm:t>
        <a:bodyPr/>
        <a:lstStyle/>
        <a:p>
          <a:endParaRPr lang="cs-CZ"/>
        </a:p>
      </dgm:t>
    </dgm:pt>
    <dgm:pt modelId="{E46DD851-3A1C-40CF-A598-66AFD544B82B}" type="sibTrans" cxnId="{12C307BE-B94D-4253-8CF0-E4EE40489DB5}">
      <dgm:prSet/>
      <dgm:spPr/>
      <dgm:t>
        <a:bodyPr/>
        <a:lstStyle/>
        <a:p>
          <a:endParaRPr lang="cs-CZ"/>
        </a:p>
      </dgm:t>
    </dgm:pt>
    <dgm:pt modelId="{8672EAD3-05E1-4187-87D3-1DA2A01F570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96A27389-7AEB-4DBB-A339-6B5B22D28DE0}" type="parTrans" cxnId="{43503406-A794-4E65-BCB8-5A4B83D2B08B}">
      <dgm:prSet/>
      <dgm:spPr/>
      <dgm:t>
        <a:bodyPr/>
        <a:lstStyle/>
        <a:p>
          <a:endParaRPr lang="cs-CZ"/>
        </a:p>
      </dgm:t>
    </dgm:pt>
    <dgm:pt modelId="{1E95DCE6-4908-4BAA-8111-7610B492D9FF}" type="sibTrans" cxnId="{43503406-A794-4E65-BCB8-5A4B83D2B08B}">
      <dgm:prSet/>
      <dgm:spPr/>
      <dgm:t>
        <a:bodyPr/>
        <a:lstStyle/>
        <a:p>
          <a:endParaRPr lang="cs-CZ"/>
        </a:p>
      </dgm:t>
    </dgm:pt>
    <dgm:pt modelId="{E10BBC79-2B8A-46EA-966A-F29603F5E1CA}" type="pres">
      <dgm:prSet presAssocID="{5B187FFC-C0AC-44D0-A41D-9C92A4C668B8}" presName="Name0" presStyleCnt="0">
        <dgm:presLayoutVars>
          <dgm:chMax val="7"/>
          <dgm:resizeHandles val="exact"/>
        </dgm:presLayoutVars>
      </dgm:prSet>
      <dgm:spPr/>
    </dgm:pt>
    <dgm:pt modelId="{DAE43905-106D-4FFF-BE14-9628E244AD69}" type="pres">
      <dgm:prSet presAssocID="{5B187FFC-C0AC-44D0-A41D-9C92A4C668B8}" presName="comp1" presStyleCnt="0"/>
      <dgm:spPr/>
    </dgm:pt>
    <dgm:pt modelId="{130A90EC-A2BD-4DED-9E3B-A9C24221AEA1}" type="pres">
      <dgm:prSet presAssocID="{5B187FFC-C0AC-44D0-A41D-9C92A4C668B8}" presName="circle1" presStyleLbl="node1" presStyleIdx="0" presStyleCnt="5" custAng="6740144" custLinFactNeighborX="134" custLinFactNeighborY="-6436"/>
      <dgm:spPr>
        <a:prstGeom prst="chord">
          <a:avLst/>
        </a:prstGeom>
      </dgm:spPr>
    </dgm:pt>
    <dgm:pt modelId="{29E20F03-3ED2-4C54-ABF3-329390FCF587}" type="pres">
      <dgm:prSet presAssocID="{5B187FFC-C0AC-44D0-A41D-9C92A4C668B8}" presName="c1text" presStyleLbl="node1" presStyleIdx="0" presStyleCnt="5">
        <dgm:presLayoutVars>
          <dgm:bulletEnabled val="1"/>
        </dgm:presLayoutVars>
      </dgm:prSet>
      <dgm:spPr/>
    </dgm:pt>
    <dgm:pt modelId="{6A20623A-2599-46DD-AF52-98BB236527A1}" type="pres">
      <dgm:prSet presAssocID="{5B187FFC-C0AC-44D0-A41D-9C92A4C668B8}" presName="comp2" presStyleCnt="0"/>
      <dgm:spPr/>
    </dgm:pt>
    <dgm:pt modelId="{A3FFB657-D5B8-4493-9346-5AB0AE30D83E}" type="pres">
      <dgm:prSet presAssocID="{5B187FFC-C0AC-44D0-A41D-9C92A4C668B8}" presName="circle2" presStyleLbl="node1" presStyleIdx="1" presStyleCnt="5" custAng="6745332" custLinFactNeighborX="-619" custLinFactNeighborY="-13695"/>
      <dgm:spPr>
        <a:prstGeom prst="chord">
          <a:avLst/>
        </a:prstGeom>
      </dgm:spPr>
    </dgm:pt>
    <dgm:pt modelId="{C3217CA4-34A7-4824-8986-FC3594A3EB5E}" type="pres">
      <dgm:prSet presAssocID="{5B187FFC-C0AC-44D0-A41D-9C92A4C668B8}" presName="c2text" presStyleLbl="node1" presStyleIdx="1" presStyleCnt="5">
        <dgm:presLayoutVars>
          <dgm:bulletEnabled val="1"/>
        </dgm:presLayoutVars>
      </dgm:prSet>
      <dgm:spPr/>
    </dgm:pt>
    <dgm:pt modelId="{1D91E894-A25F-43DC-A187-43F456061CFA}" type="pres">
      <dgm:prSet presAssocID="{5B187FFC-C0AC-44D0-A41D-9C92A4C668B8}" presName="comp3" presStyleCnt="0"/>
      <dgm:spPr/>
    </dgm:pt>
    <dgm:pt modelId="{73B2018F-7E12-4C6A-83A2-D2BAD44F3A10}" type="pres">
      <dgm:prSet presAssocID="{5B187FFC-C0AC-44D0-A41D-9C92A4C668B8}" presName="circle3" presStyleLbl="node1" presStyleIdx="2" presStyleCnt="5" custAng="6768801" custLinFactNeighborX="192" custLinFactNeighborY="-23076"/>
      <dgm:spPr>
        <a:prstGeom prst="chord">
          <a:avLst/>
        </a:prstGeom>
      </dgm:spPr>
    </dgm:pt>
    <dgm:pt modelId="{FA4A2432-EB46-4D17-ACE5-40EE00381623}" type="pres">
      <dgm:prSet presAssocID="{5B187FFC-C0AC-44D0-A41D-9C92A4C668B8}" presName="c3text" presStyleLbl="node1" presStyleIdx="2" presStyleCnt="5">
        <dgm:presLayoutVars>
          <dgm:bulletEnabled val="1"/>
        </dgm:presLayoutVars>
      </dgm:prSet>
      <dgm:spPr/>
    </dgm:pt>
    <dgm:pt modelId="{06BFBECF-4E6D-47DB-8B56-D73BA487E2BF}" type="pres">
      <dgm:prSet presAssocID="{5B187FFC-C0AC-44D0-A41D-9C92A4C668B8}" presName="comp4" presStyleCnt="0"/>
      <dgm:spPr/>
    </dgm:pt>
    <dgm:pt modelId="{84859408-E004-4C50-B85F-DABB585ED53C}" type="pres">
      <dgm:prSet presAssocID="{5B187FFC-C0AC-44D0-A41D-9C92A4C668B8}" presName="circle4" presStyleLbl="node1" presStyleIdx="3" presStyleCnt="5" custAng="6754071" custLinFactNeighborX="244" custLinFactNeighborY="-37980"/>
      <dgm:spPr>
        <a:prstGeom prst="chord">
          <a:avLst/>
        </a:prstGeom>
      </dgm:spPr>
    </dgm:pt>
    <dgm:pt modelId="{34402812-8825-44D2-A9AF-BC59BFC15CBC}" type="pres">
      <dgm:prSet presAssocID="{5B187FFC-C0AC-44D0-A41D-9C92A4C668B8}" presName="c4text" presStyleLbl="node1" presStyleIdx="3" presStyleCnt="5">
        <dgm:presLayoutVars>
          <dgm:bulletEnabled val="1"/>
        </dgm:presLayoutVars>
      </dgm:prSet>
      <dgm:spPr/>
    </dgm:pt>
    <dgm:pt modelId="{4B539633-1F53-473B-A7DD-0D44649630C9}" type="pres">
      <dgm:prSet presAssocID="{5B187FFC-C0AC-44D0-A41D-9C92A4C668B8}" presName="comp5" presStyleCnt="0"/>
      <dgm:spPr/>
    </dgm:pt>
    <dgm:pt modelId="{BF01E83B-CEA7-4F86-8AAA-E2C885218F42}" type="pres">
      <dgm:prSet presAssocID="{5B187FFC-C0AC-44D0-A41D-9C92A4C668B8}" presName="circle5" presStyleLbl="node1" presStyleIdx="4" presStyleCnt="5" custAng="6780000" custLinFactNeighborX="335" custLinFactNeighborY="-62149"/>
      <dgm:spPr>
        <a:prstGeom prst="chord">
          <a:avLst/>
        </a:prstGeom>
      </dgm:spPr>
    </dgm:pt>
    <dgm:pt modelId="{66EC075F-725B-48D3-93AC-880E8E47F8F0}" type="pres">
      <dgm:prSet presAssocID="{5B187FFC-C0AC-44D0-A41D-9C92A4C668B8}" presName="c5text" presStyleLbl="node1" presStyleIdx="4" presStyleCnt="5">
        <dgm:presLayoutVars>
          <dgm:bulletEnabled val="1"/>
        </dgm:presLayoutVars>
      </dgm:prSet>
      <dgm:spPr/>
    </dgm:pt>
  </dgm:ptLst>
  <dgm:cxnLst>
    <dgm:cxn modelId="{43503406-A794-4E65-BCB8-5A4B83D2B08B}" srcId="{5B187FFC-C0AC-44D0-A41D-9C92A4C668B8}" destId="{8672EAD3-05E1-4187-87D3-1DA2A01F5703}" srcOrd="1" destOrd="0" parTransId="{96A27389-7AEB-4DBB-A339-6B5B22D28DE0}" sibTransId="{1E95DCE6-4908-4BAA-8111-7610B492D9FF}"/>
    <dgm:cxn modelId="{56DDE317-10E6-4A69-8EAD-A68FDB2654AF}" type="presOf" srcId="{2205E441-73C7-436B-ADF2-B6C8F7373AD2}" destId="{34402812-8825-44D2-A9AF-BC59BFC15CBC}" srcOrd="1" destOrd="0" presId="urn:microsoft.com/office/officeart/2005/8/layout/venn2"/>
    <dgm:cxn modelId="{2FDF842D-AF5D-4142-BF10-CDFDDB66771D}" type="presOf" srcId="{2205E441-73C7-436B-ADF2-B6C8F7373AD2}" destId="{84859408-E004-4C50-B85F-DABB585ED53C}" srcOrd="0" destOrd="0" presId="urn:microsoft.com/office/officeart/2005/8/layout/venn2"/>
    <dgm:cxn modelId="{F11DF450-0A33-4C66-9ED2-F4C396C34DBB}" srcId="{5B187FFC-C0AC-44D0-A41D-9C92A4C668B8}" destId="{DA34ECF5-EB82-4D72-AF12-AC5A916F72EE}" srcOrd="0" destOrd="0" parTransId="{E169D9C5-05CE-43D3-9387-AA61B4094FF1}" sibTransId="{1C287407-6093-40F2-834F-5907CFB4F5A9}"/>
    <dgm:cxn modelId="{F0C61274-74E6-45E8-B8D3-28E30C5835C1}" type="presOf" srcId="{8672EAD3-05E1-4187-87D3-1DA2A01F5703}" destId="{C3217CA4-34A7-4824-8986-FC3594A3EB5E}" srcOrd="1" destOrd="0" presId="urn:microsoft.com/office/officeart/2005/8/layout/venn2"/>
    <dgm:cxn modelId="{F8F39699-1313-4729-8B15-9EC3D57C6CA8}" type="presOf" srcId="{5B187FFC-C0AC-44D0-A41D-9C92A4C668B8}" destId="{E10BBC79-2B8A-46EA-966A-F29603F5E1CA}" srcOrd="0" destOrd="0" presId="urn:microsoft.com/office/officeart/2005/8/layout/venn2"/>
    <dgm:cxn modelId="{BA70529B-228B-4569-A26D-C4B45AB0760D}" type="presOf" srcId="{68766482-9786-4122-8844-8AD69FAD86F2}" destId="{73B2018F-7E12-4C6A-83A2-D2BAD44F3A10}" srcOrd="0" destOrd="0" presId="urn:microsoft.com/office/officeart/2005/8/layout/venn2"/>
    <dgm:cxn modelId="{F79ADEA2-3141-431A-9237-116A141E4168}" srcId="{5B187FFC-C0AC-44D0-A41D-9C92A4C668B8}" destId="{68766482-9786-4122-8844-8AD69FAD86F2}" srcOrd="2" destOrd="0" parTransId="{02B64B4A-592A-48F8-9030-29E922E6EA7F}" sibTransId="{776599F6-2952-4786-A248-ABDDB272CE36}"/>
    <dgm:cxn modelId="{EA0252A8-448A-4BEE-8C67-16583F2536C8}" type="presOf" srcId="{DB5DE27F-DFDD-4F4D-AE31-9DB8AE785D80}" destId="{BF01E83B-CEA7-4F86-8AAA-E2C885218F42}" srcOrd="0" destOrd="0" presId="urn:microsoft.com/office/officeart/2005/8/layout/venn2"/>
    <dgm:cxn modelId="{9F16ADA8-4A9E-446B-9C1F-1A990230B645}" type="presOf" srcId="{DB5DE27F-DFDD-4F4D-AE31-9DB8AE785D80}" destId="{66EC075F-725B-48D3-93AC-880E8E47F8F0}" srcOrd="1" destOrd="0" presId="urn:microsoft.com/office/officeart/2005/8/layout/venn2"/>
    <dgm:cxn modelId="{A610CDB8-308E-4819-9AE7-431949C1EBB2}" srcId="{5B187FFC-C0AC-44D0-A41D-9C92A4C668B8}" destId="{2205E441-73C7-436B-ADF2-B6C8F7373AD2}" srcOrd="3" destOrd="0" parTransId="{B7B6DB79-4452-45ED-B859-5943D5146518}" sibTransId="{303D8AAD-82E3-4BB6-94A8-1DEB28674123}"/>
    <dgm:cxn modelId="{12C307BE-B94D-4253-8CF0-E4EE40489DB5}" srcId="{5B187FFC-C0AC-44D0-A41D-9C92A4C668B8}" destId="{DB5DE27F-DFDD-4F4D-AE31-9DB8AE785D80}" srcOrd="4" destOrd="0" parTransId="{FEDC9389-5C48-448B-931D-1C4D62D883EB}" sibTransId="{E46DD851-3A1C-40CF-A598-66AFD544B82B}"/>
    <dgm:cxn modelId="{2EA2C5D4-9255-4659-85D2-8FB81E6536BA}" type="presOf" srcId="{8672EAD3-05E1-4187-87D3-1DA2A01F5703}" destId="{A3FFB657-D5B8-4493-9346-5AB0AE30D83E}" srcOrd="0" destOrd="0" presId="urn:microsoft.com/office/officeart/2005/8/layout/venn2"/>
    <dgm:cxn modelId="{FFC7EDF1-BA5D-4619-BB2A-F0182D0AAD5B}" type="presOf" srcId="{68766482-9786-4122-8844-8AD69FAD86F2}" destId="{FA4A2432-EB46-4D17-ACE5-40EE00381623}" srcOrd="1" destOrd="0" presId="urn:microsoft.com/office/officeart/2005/8/layout/venn2"/>
    <dgm:cxn modelId="{88F03CF2-3845-4268-8BD7-832FC1793374}" type="presOf" srcId="{DA34ECF5-EB82-4D72-AF12-AC5A916F72EE}" destId="{130A90EC-A2BD-4DED-9E3B-A9C24221AEA1}" srcOrd="0" destOrd="0" presId="urn:microsoft.com/office/officeart/2005/8/layout/venn2"/>
    <dgm:cxn modelId="{F5B46CF5-AA81-43D9-8263-6C8EED428D7A}" type="presOf" srcId="{DA34ECF5-EB82-4D72-AF12-AC5A916F72EE}" destId="{29E20F03-3ED2-4C54-ABF3-329390FCF587}" srcOrd="1" destOrd="0" presId="urn:microsoft.com/office/officeart/2005/8/layout/venn2"/>
    <dgm:cxn modelId="{ADCF5A8D-B18F-4F54-B759-31E72FD85990}" type="presParOf" srcId="{E10BBC79-2B8A-46EA-966A-F29603F5E1CA}" destId="{DAE43905-106D-4FFF-BE14-9628E244AD69}" srcOrd="0" destOrd="0" presId="urn:microsoft.com/office/officeart/2005/8/layout/venn2"/>
    <dgm:cxn modelId="{3FFD9459-7D61-4287-B2ED-F4C2D0392A89}" type="presParOf" srcId="{DAE43905-106D-4FFF-BE14-9628E244AD69}" destId="{130A90EC-A2BD-4DED-9E3B-A9C24221AEA1}" srcOrd="0" destOrd="0" presId="urn:microsoft.com/office/officeart/2005/8/layout/venn2"/>
    <dgm:cxn modelId="{632546E9-074D-4209-8C3F-B67E9F82FE78}" type="presParOf" srcId="{DAE43905-106D-4FFF-BE14-9628E244AD69}" destId="{29E20F03-3ED2-4C54-ABF3-329390FCF587}" srcOrd="1" destOrd="0" presId="urn:microsoft.com/office/officeart/2005/8/layout/venn2"/>
    <dgm:cxn modelId="{88A99CD4-47D7-492C-B288-658B269A1FDC}" type="presParOf" srcId="{E10BBC79-2B8A-46EA-966A-F29603F5E1CA}" destId="{6A20623A-2599-46DD-AF52-98BB236527A1}" srcOrd="1" destOrd="0" presId="urn:microsoft.com/office/officeart/2005/8/layout/venn2"/>
    <dgm:cxn modelId="{E75AD201-9BAF-45C0-BF56-ED0AB6CF72B0}" type="presParOf" srcId="{6A20623A-2599-46DD-AF52-98BB236527A1}" destId="{A3FFB657-D5B8-4493-9346-5AB0AE30D83E}" srcOrd="0" destOrd="0" presId="urn:microsoft.com/office/officeart/2005/8/layout/venn2"/>
    <dgm:cxn modelId="{4F27873F-19A6-4F18-8D4C-3679FEA7B370}" type="presParOf" srcId="{6A20623A-2599-46DD-AF52-98BB236527A1}" destId="{C3217CA4-34A7-4824-8986-FC3594A3EB5E}" srcOrd="1" destOrd="0" presId="urn:microsoft.com/office/officeart/2005/8/layout/venn2"/>
    <dgm:cxn modelId="{1AACCE27-0E6A-4491-AE29-45533C2667D3}" type="presParOf" srcId="{E10BBC79-2B8A-46EA-966A-F29603F5E1CA}" destId="{1D91E894-A25F-43DC-A187-43F456061CFA}" srcOrd="2" destOrd="0" presId="urn:microsoft.com/office/officeart/2005/8/layout/venn2"/>
    <dgm:cxn modelId="{13B516BA-E2C9-4558-9D5A-C95B62439E8B}" type="presParOf" srcId="{1D91E894-A25F-43DC-A187-43F456061CFA}" destId="{73B2018F-7E12-4C6A-83A2-D2BAD44F3A10}" srcOrd="0" destOrd="0" presId="urn:microsoft.com/office/officeart/2005/8/layout/venn2"/>
    <dgm:cxn modelId="{F3CC2B2A-2A48-4F3B-80AD-2D16069A8E31}" type="presParOf" srcId="{1D91E894-A25F-43DC-A187-43F456061CFA}" destId="{FA4A2432-EB46-4D17-ACE5-40EE00381623}" srcOrd="1" destOrd="0" presId="urn:microsoft.com/office/officeart/2005/8/layout/venn2"/>
    <dgm:cxn modelId="{BA8D77E7-F8B7-4D6C-98DE-5E1EACA81BE9}" type="presParOf" srcId="{E10BBC79-2B8A-46EA-966A-F29603F5E1CA}" destId="{06BFBECF-4E6D-47DB-8B56-D73BA487E2BF}" srcOrd="3" destOrd="0" presId="urn:microsoft.com/office/officeart/2005/8/layout/venn2"/>
    <dgm:cxn modelId="{21701159-0FA5-45A8-BE56-34981A3E34BF}" type="presParOf" srcId="{06BFBECF-4E6D-47DB-8B56-D73BA487E2BF}" destId="{84859408-E004-4C50-B85F-DABB585ED53C}" srcOrd="0" destOrd="0" presId="urn:microsoft.com/office/officeart/2005/8/layout/venn2"/>
    <dgm:cxn modelId="{EB8B5931-6C01-44FE-94B5-E5A3B4D02AC5}" type="presParOf" srcId="{06BFBECF-4E6D-47DB-8B56-D73BA487E2BF}" destId="{34402812-8825-44D2-A9AF-BC59BFC15CBC}" srcOrd="1" destOrd="0" presId="urn:microsoft.com/office/officeart/2005/8/layout/venn2"/>
    <dgm:cxn modelId="{CAC7C2B2-7F6D-447E-A1AB-C76CAD165999}" type="presParOf" srcId="{E10BBC79-2B8A-46EA-966A-F29603F5E1CA}" destId="{4B539633-1F53-473B-A7DD-0D44649630C9}" srcOrd="4" destOrd="0" presId="urn:microsoft.com/office/officeart/2005/8/layout/venn2"/>
    <dgm:cxn modelId="{6AE9B1B7-B16E-4B15-B806-AAE351BF1B62}" type="presParOf" srcId="{4B539633-1F53-473B-A7DD-0D44649630C9}" destId="{BF01E83B-CEA7-4F86-8AAA-E2C885218F42}" srcOrd="0" destOrd="0" presId="urn:microsoft.com/office/officeart/2005/8/layout/venn2"/>
    <dgm:cxn modelId="{247C3042-849A-4D40-9677-8B5606AF8157}" type="presParOf" srcId="{4B539633-1F53-473B-A7DD-0D44649630C9}" destId="{66EC075F-725B-48D3-93AC-880E8E47F8F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19954-74F1-4D4E-BCC5-1AD81651A5E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F200A8-9E06-42F9-9478-822C4D704E73}">
      <dgm:prSet phldrT="[Text]" phldr="1"/>
      <dgm:spPr/>
      <dgm:t>
        <a:bodyPr/>
        <a:lstStyle/>
        <a:p>
          <a:endParaRPr lang="cs-CZ"/>
        </a:p>
      </dgm:t>
    </dgm:pt>
    <dgm:pt modelId="{E54C8DFA-7E6E-447A-BFF5-1DF19F292514}" type="parTrans" cxnId="{052682B7-B976-42E0-B5F8-814F2B7A0BC0}">
      <dgm:prSet/>
      <dgm:spPr/>
      <dgm:t>
        <a:bodyPr/>
        <a:lstStyle/>
        <a:p>
          <a:endParaRPr lang="cs-CZ"/>
        </a:p>
      </dgm:t>
    </dgm:pt>
    <dgm:pt modelId="{A160638B-EDC7-45E3-9B60-2218B8D54C36}" type="sibTrans" cxnId="{052682B7-B976-42E0-B5F8-814F2B7A0BC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5F8A5C88-928A-4CC2-9EDC-ACE269B7CEFA}">
      <dgm:prSet phldrT="[Text]" phldr="1"/>
      <dgm:spPr/>
      <dgm:t>
        <a:bodyPr/>
        <a:lstStyle/>
        <a:p>
          <a:endParaRPr lang="cs-CZ"/>
        </a:p>
      </dgm:t>
    </dgm:pt>
    <dgm:pt modelId="{80680A9D-45F6-422B-A136-DD57A6A9E213}" type="parTrans" cxnId="{CCFA5A2C-E55A-4592-A650-C89D5758B71A}">
      <dgm:prSet/>
      <dgm:spPr/>
      <dgm:t>
        <a:bodyPr/>
        <a:lstStyle/>
        <a:p>
          <a:endParaRPr lang="cs-CZ"/>
        </a:p>
      </dgm:t>
    </dgm:pt>
    <dgm:pt modelId="{7689CCD2-C20D-4BB1-B4EA-0A9142D30E67}" type="sibTrans" cxnId="{CCFA5A2C-E55A-4592-A650-C89D5758B71A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82760DC4-9183-4E5C-AA54-265735F0D05E}">
      <dgm:prSet phldrT="[Text]" phldr="1"/>
      <dgm:spPr/>
      <dgm:t>
        <a:bodyPr/>
        <a:lstStyle/>
        <a:p>
          <a:endParaRPr lang="cs-CZ" dirty="0"/>
        </a:p>
      </dgm:t>
    </dgm:pt>
    <dgm:pt modelId="{1445F3AC-55A8-4503-9BE9-87767029B998}" type="parTrans" cxnId="{F3367F04-FF45-42C1-8FCB-CB09A3083140}">
      <dgm:prSet/>
      <dgm:spPr/>
      <dgm:t>
        <a:bodyPr/>
        <a:lstStyle/>
        <a:p>
          <a:endParaRPr lang="cs-CZ"/>
        </a:p>
      </dgm:t>
    </dgm:pt>
    <dgm:pt modelId="{A63753C1-6D9B-413F-A185-8AE91E040D3C}" type="sibTrans" cxnId="{F3367F04-FF45-42C1-8FCB-CB09A308314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2121EC1E-D81E-4B19-9D21-81C950E232F7}">
      <dgm:prSet phldrT="[Text]" phldr="1"/>
      <dgm:spPr/>
      <dgm:t>
        <a:bodyPr/>
        <a:lstStyle/>
        <a:p>
          <a:endParaRPr lang="cs-CZ"/>
        </a:p>
      </dgm:t>
    </dgm:pt>
    <dgm:pt modelId="{3787BD39-F0BD-4BEE-BC9D-EA96C41866EB}" type="parTrans" cxnId="{BC8C7743-692D-46C6-B499-D29D134BD7AF}">
      <dgm:prSet/>
      <dgm:spPr/>
      <dgm:t>
        <a:bodyPr/>
        <a:lstStyle/>
        <a:p>
          <a:endParaRPr lang="cs-CZ"/>
        </a:p>
      </dgm:t>
    </dgm:pt>
    <dgm:pt modelId="{F2FAF36D-2ED5-4B58-BD8F-A03F7FB47F72}" type="sibTrans" cxnId="{BC8C7743-692D-46C6-B499-D29D134BD7A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DF84963-7ACE-477E-AED1-9DD1FF3AF6D4}">
      <dgm:prSet phldrT="[Text]" phldr="1"/>
      <dgm:spPr/>
      <dgm:t>
        <a:bodyPr/>
        <a:lstStyle/>
        <a:p>
          <a:endParaRPr lang="cs-CZ"/>
        </a:p>
      </dgm:t>
    </dgm:pt>
    <dgm:pt modelId="{959580EC-575E-4FE4-94ED-ECCF6F79C661}" type="parTrans" cxnId="{463BA9D9-DBDD-4E60-9041-50B2993E474F}">
      <dgm:prSet/>
      <dgm:spPr/>
      <dgm:t>
        <a:bodyPr/>
        <a:lstStyle/>
        <a:p>
          <a:endParaRPr lang="cs-CZ"/>
        </a:p>
      </dgm:t>
    </dgm:pt>
    <dgm:pt modelId="{4DBDC599-D5B3-4EB7-A7E7-984F43C8A42E}" type="sibTrans" cxnId="{463BA9D9-DBDD-4E60-9041-50B2993E474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C85C2EB-18D5-4F0E-8210-91E5E4EEF471}" type="pres">
      <dgm:prSet presAssocID="{F7A19954-74F1-4D4E-BCC5-1AD81651A5E3}" presName="cycle" presStyleCnt="0">
        <dgm:presLayoutVars>
          <dgm:dir/>
          <dgm:resizeHandles val="exact"/>
        </dgm:presLayoutVars>
      </dgm:prSet>
      <dgm:spPr/>
    </dgm:pt>
    <dgm:pt modelId="{E6FF1822-FD60-41F1-A7CD-698FEBB20883}" type="pres">
      <dgm:prSet presAssocID="{5AF200A8-9E06-42F9-9478-822C4D704E73}" presName="dummy" presStyleCnt="0"/>
      <dgm:spPr/>
    </dgm:pt>
    <dgm:pt modelId="{B3FB4AAB-A6FA-4E54-9DA3-1FF9F4A96E65}" type="pres">
      <dgm:prSet presAssocID="{5AF200A8-9E06-42F9-9478-822C4D704E73}" presName="node" presStyleLbl="revTx" presStyleIdx="0" presStyleCnt="5">
        <dgm:presLayoutVars>
          <dgm:bulletEnabled val="1"/>
        </dgm:presLayoutVars>
      </dgm:prSet>
      <dgm:spPr/>
    </dgm:pt>
    <dgm:pt modelId="{CE91AB13-5127-433E-AF8B-DCB05D1CECC7}" type="pres">
      <dgm:prSet presAssocID="{A160638B-EDC7-45E3-9B60-2218B8D54C36}" presName="sibTrans" presStyleLbl="node1" presStyleIdx="0" presStyleCnt="5"/>
      <dgm:spPr/>
    </dgm:pt>
    <dgm:pt modelId="{27A442A0-420C-487B-A22E-D356D0A189E1}" type="pres">
      <dgm:prSet presAssocID="{5F8A5C88-928A-4CC2-9EDC-ACE269B7CEFA}" presName="dummy" presStyleCnt="0"/>
      <dgm:spPr/>
    </dgm:pt>
    <dgm:pt modelId="{845D28AA-DF72-4EC7-8497-986974A14A05}" type="pres">
      <dgm:prSet presAssocID="{5F8A5C88-928A-4CC2-9EDC-ACE269B7CEFA}" presName="node" presStyleLbl="revTx" presStyleIdx="1" presStyleCnt="5">
        <dgm:presLayoutVars>
          <dgm:bulletEnabled val="1"/>
        </dgm:presLayoutVars>
      </dgm:prSet>
      <dgm:spPr/>
    </dgm:pt>
    <dgm:pt modelId="{90B898B2-B022-429F-968C-D0C0026923CF}" type="pres">
      <dgm:prSet presAssocID="{7689CCD2-C20D-4BB1-B4EA-0A9142D30E67}" presName="sibTrans" presStyleLbl="node1" presStyleIdx="1" presStyleCnt="5"/>
      <dgm:spPr/>
    </dgm:pt>
    <dgm:pt modelId="{45137D9B-DC89-407F-8D10-CCF8E067E440}" type="pres">
      <dgm:prSet presAssocID="{82760DC4-9183-4E5C-AA54-265735F0D05E}" presName="dummy" presStyleCnt="0"/>
      <dgm:spPr/>
    </dgm:pt>
    <dgm:pt modelId="{44234778-97C6-4001-AF95-5AEBEEA64433}" type="pres">
      <dgm:prSet presAssocID="{82760DC4-9183-4E5C-AA54-265735F0D05E}" presName="node" presStyleLbl="revTx" presStyleIdx="2" presStyleCnt="5">
        <dgm:presLayoutVars>
          <dgm:bulletEnabled val="1"/>
        </dgm:presLayoutVars>
      </dgm:prSet>
      <dgm:spPr/>
    </dgm:pt>
    <dgm:pt modelId="{B3A3B5ED-61BF-4F66-B30A-837BF397C287}" type="pres">
      <dgm:prSet presAssocID="{A63753C1-6D9B-413F-A185-8AE91E040D3C}" presName="sibTrans" presStyleLbl="node1" presStyleIdx="2" presStyleCnt="5"/>
      <dgm:spPr/>
    </dgm:pt>
    <dgm:pt modelId="{9298156D-EDE9-46F4-9FEF-D889445C412B}" type="pres">
      <dgm:prSet presAssocID="{2121EC1E-D81E-4B19-9D21-81C950E232F7}" presName="dummy" presStyleCnt="0"/>
      <dgm:spPr/>
    </dgm:pt>
    <dgm:pt modelId="{D62E6711-B5CE-4513-8BDF-2BA8981D75ED}" type="pres">
      <dgm:prSet presAssocID="{2121EC1E-D81E-4B19-9D21-81C950E232F7}" presName="node" presStyleLbl="revTx" presStyleIdx="3" presStyleCnt="5">
        <dgm:presLayoutVars>
          <dgm:bulletEnabled val="1"/>
        </dgm:presLayoutVars>
      </dgm:prSet>
      <dgm:spPr/>
    </dgm:pt>
    <dgm:pt modelId="{FF80BAB0-4900-4BDD-B60D-E4E437666A34}" type="pres">
      <dgm:prSet presAssocID="{F2FAF36D-2ED5-4B58-BD8F-A03F7FB47F72}" presName="sibTrans" presStyleLbl="node1" presStyleIdx="3" presStyleCnt="5"/>
      <dgm:spPr/>
    </dgm:pt>
    <dgm:pt modelId="{20C4C0F3-1A60-4042-9029-B9190A6175AF}" type="pres">
      <dgm:prSet presAssocID="{DDF84963-7ACE-477E-AED1-9DD1FF3AF6D4}" presName="dummy" presStyleCnt="0"/>
      <dgm:spPr/>
    </dgm:pt>
    <dgm:pt modelId="{91B6A1C9-6E8B-4485-B3C7-3EF9AA03193D}" type="pres">
      <dgm:prSet presAssocID="{DDF84963-7ACE-477E-AED1-9DD1FF3AF6D4}" presName="node" presStyleLbl="revTx" presStyleIdx="4" presStyleCnt="5">
        <dgm:presLayoutVars>
          <dgm:bulletEnabled val="1"/>
        </dgm:presLayoutVars>
      </dgm:prSet>
      <dgm:spPr/>
    </dgm:pt>
    <dgm:pt modelId="{01FCDCA3-BECE-42FE-9F17-D24C36F40C00}" type="pres">
      <dgm:prSet presAssocID="{4DBDC599-D5B3-4EB7-A7E7-984F43C8A42E}" presName="sibTrans" presStyleLbl="node1" presStyleIdx="4" presStyleCnt="5"/>
      <dgm:spPr/>
    </dgm:pt>
  </dgm:ptLst>
  <dgm:cxnLst>
    <dgm:cxn modelId="{F3367F04-FF45-42C1-8FCB-CB09A3083140}" srcId="{F7A19954-74F1-4D4E-BCC5-1AD81651A5E3}" destId="{82760DC4-9183-4E5C-AA54-265735F0D05E}" srcOrd="2" destOrd="0" parTransId="{1445F3AC-55A8-4503-9BE9-87767029B998}" sibTransId="{A63753C1-6D9B-413F-A185-8AE91E040D3C}"/>
    <dgm:cxn modelId="{E1520323-9033-4EA3-8548-B1B899CAE31D}" type="presOf" srcId="{5AF200A8-9E06-42F9-9478-822C4D704E73}" destId="{B3FB4AAB-A6FA-4E54-9DA3-1FF9F4A96E65}" srcOrd="0" destOrd="0" presId="urn:microsoft.com/office/officeart/2005/8/layout/cycle1"/>
    <dgm:cxn modelId="{CCFA5A2C-E55A-4592-A650-C89D5758B71A}" srcId="{F7A19954-74F1-4D4E-BCC5-1AD81651A5E3}" destId="{5F8A5C88-928A-4CC2-9EDC-ACE269B7CEFA}" srcOrd="1" destOrd="0" parTransId="{80680A9D-45F6-422B-A136-DD57A6A9E213}" sibTransId="{7689CCD2-C20D-4BB1-B4EA-0A9142D30E67}"/>
    <dgm:cxn modelId="{89D82532-9168-4353-AE71-C34E1E53EE83}" type="presOf" srcId="{7689CCD2-C20D-4BB1-B4EA-0A9142D30E67}" destId="{90B898B2-B022-429F-968C-D0C0026923CF}" srcOrd="0" destOrd="0" presId="urn:microsoft.com/office/officeart/2005/8/layout/cycle1"/>
    <dgm:cxn modelId="{BC8C7743-692D-46C6-B499-D29D134BD7AF}" srcId="{F7A19954-74F1-4D4E-BCC5-1AD81651A5E3}" destId="{2121EC1E-D81E-4B19-9D21-81C950E232F7}" srcOrd="3" destOrd="0" parTransId="{3787BD39-F0BD-4BEE-BC9D-EA96C41866EB}" sibTransId="{F2FAF36D-2ED5-4B58-BD8F-A03F7FB47F72}"/>
    <dgm:cxn modelId="{51036359-2328-4C48-8D27-E4786876C843}" type="presOf" srcId="{4DBDC599-D5B3-4EB7-A7E7-984F43C8A42E}" destId="{01FCDCA3-BECE-42FE-9F17-D24C36F40C00}" srcOrd="0" destOrd="0" presId="urn:microsoft.com/office/officeart/2005/8/layout/cycle1"/>
    <dgm:cxn modelId="{0FC1F487-3D80-46DC-837C-3ABADFCE9508}" type="presOf" srcId="{A63753C1-6D9B-413F-A185-8AE91E040D3C}" destId="{B3A3B5ED-61BF-4F66-B30A-837BF397C287}" srcOrd="0" destOrd="0" presId="urn:microsoft.com/office/officeart/2005/8/layout/cycle1"/>
    <dgm:cxn modelId="{D9C6DE94-46F1-4485-B1C1-ED01F163BDC7}" type="presOf" srcId="{F7A19954-74F1-4D4E-BCC5-1AD81651A5E3}" destId="{FC85C2EB-18D5-4F0E-8210-91E5E4EEF471}" srcOrd="0" destOrd="0" presId="urn:microsoft.com/office/officeart/2005/8/layout/cycle1"/>
    <dgm:cxn modelId="{B2894B98-CA37-4A15-9697-31ECBB12E193}" type="presOf" srcId="{F2FAF36D-2ED5-4B58-BD8F-A03F7FB47F72}" destId="{FF80BAB0-4900-4BDD-B60D-E4E437666A34}" srcOrd="0" destOrd="0" presId="urn:microsoft.com/office/officeart/2005/8/layout/cycle1"/>
    <dgm:cxn modelId="{B610719F-0791-495D-8952-8A5D987B7A4F}" type="presOf" srcId="{DDF84963-7ACE-477E-AED1-9DD1FF3AF6D4}" destId="{91B6A1C9-6E8B-4485-B3C7-3EF9AA03193D}" srcOrd="0" destOrd="0" presId="urn:microsoft.com/office/officeart/2005/8/layout/cycle1"/>
    <dgm:cxn modelId="{CA30A4A2-C861-4CA5-9A24-13DFBB4D3B92}" type="presOf" srcId="{2121EC1E-D81E-4B19-9D21-81C950E232F7}" destId="{D62E6711-B5CE-4513-8BDF-2BA8981D75ED}" srcOrd="0" destOrd="0" presId="urn:microsoft.com/office/officeart/2005/8/layout/cycle1"/>
    <dgm:cxn modelId="{84288EA3-028D-4F86-B18F-586A2D2980BA}" type="presOf" srcId="{5F8A5C88-928A-4CC2-9EDC-ACE269B7CEFA}" destId="{845D28AA-DF72-4EC7-8497-986974A14A05}" srcOrd="0" destOrd="0" presId="urn:microsoft.com/office/officeart/2005/8/layout/cycle1"/>
    <dgm:cxn modelId="{5C8871AF-C32F-46FA-B681-78A4FC93757A}" type="presOf" srcId="{82760DC4-9183-4E5C-AA54-265735F0D05E}" destId="{44234778-97C6-4001-AF95-5AEBEEA64433}" srcOrd="0" destOrd="0" presId="urn:microsoft.com/office/officeart/2005/8/layout/cycle1"/>
    <dgm:cxn modelId="{052682B7-B976-42E0-B5F8-814F2B7A0BC0}" srcId="{F7A19954-74F1-4D4E-BCC5-1AD81651A5E3}" destId="{5AF200A8-9E06-42F9-9478-822C4D704E73}" srcOrd="0" destOrd="0" parTransId="{E54C8DFA-7E6E-447A-BFF5-1DF19F292514}" sibTransId="{A160638B-EDC7-45E3-9B60-2218B8D54C36}"/>
    <dgm:cxn modelId="{06FB6ED8-1D5A-4B0B-A92C-F73A158A0AED}" type="presOf" srcId="{A160638B-EDC7-45E3-9B60-2218B8D54C36}" destId="{CE91AB13-5127-433E-AF8B-DCB05D1CECC7}" srcOrd="0" destOrd="0" presId="urn:microsoft.com/office/officeart/2005/8/layout/cycle1"/>
    <dgm:cxn modelId="{463BA9D9-DBDD-4E60-9041-50B2993E474F}" srcId="{F7A19954-74F1-4D4E-BCC5-1AD81651A5E3}" destId="{DDF84963-7ACE-477E-AED1-9DD1FF3AF6D4}" srcOrd="4" destOrd="0" parTransId="{959580EC-575E-4FE4-94ED-ECCF6F79C661}" sibTransId="{4DBDC599-D5B3-4EB7-A7E7-984F43C8A42E}"/>
    <dgm:cxn modelId="{4A2EBF9D-9956-4D4D-B01B-D6BD8D25D7C1}" type="presParOf" srcId="{FC85C2EB-18D5-4F0E-8210-91E5E4EEF471}" destId="{E6FF1822-FD60-41F1-A7CD-698FEBB20883}" srcOrd="0" destOrd="0" presId="urn:microsoft.com/office/officeart/2005/8/layout/cycle1"/>
    <dgm:cxn modelId="{484424E7-F55F-40F2-9D33-69C90B622C12}" type="presParOf" srcId="{FC85C2EB-18D5-4F0E-8210-91E5E4EEF471}" destId="{B3FB4AAB-A6FA-4E54-9DA3-1FF9F4A96E65}" srcOrd="1" destOrd="0" presId="urn:microsoft.com/office/officeart/2005/8/layout/cycle1"/>
    <dgm:cxn modelId="{14363783-67BF-4E47-B6A5-840D7F90DA19}" type="presParOf" srcId="{FC85C2EB-18D5-4F0E-8210-91E5E4EEF471}" destId="{CE91AB13-5127-433E-AF8B-DCB05D1CECC7}" srcOrd="2" destOrd="0" presId="urn:microsoft.com/office/officeart/2005/8/layout/cycle1"/>
    <dgm:cxn modelId="{87A582E2-057A-4127-8C1C-699A730B8B74}" type="presParOf" srcId="{FC85C2EB-18D5-4F0E-8210-91E5E4EEF471}" destId="{27A442A0-420C-487B-A22E-D356D0A189E1}" srcOrd="3" destOrd="0" presId="urn:microsoft.com/office/officeart/2005/8/layout/cycle1"/>
    <dgm:cxn modelId="{3E63B55C-F283-41FE-B127-41C69B977EC5}" type="presParOf" srcId="{FC85C2EB-18D5-4F0E-8210-91E5E4EEF471}" destId="{845D28AA-DF72-4EC7-8497-986974A14A05}" srcOrd="4" destOrd="0" presId="urn:microsoft.com/office/officeart/2005/8/layout/cycle1"/>
    <dgm:cxn modelId="{644C6557-80F9-4DDE-8684-95F02E7AE707}" type="presParOf" srcId="{FC85C2EB-18D5-4F0E-8210-91E5E4EEF471}" destId="{90B898B2-B022-429F-968C-D0C0026923CF}" srcOrd="5" destOrd="0" presId="urn:microsoft.com/office/officeart/2005/8/layout/cycle1"/>
    <dgm:cxn modelId="{7CC40476-EA77-4A34-A74F-19C56E73C392}" type="presParOf" srcId="{FC85C2EB-18D5-4F0E-8210-91E5E4EEF471}" destId="{45137D9B-DC89-407F-8D10-CCF8E067E440}" srcOrd="6" destOrd="0" presId="urn:microsoft.com/office/officeart/2005/8/layout/cycle1"/>
    <dgm:cxn modelId="{A0D6AE00-9485-4565-8FE4-9E8F3984E8F6}" type="presParOf" srcId="{FC85C2EB-18D5-4F0E-8210-91E5E4EEF471}" destId="{44234778-97C6-4001-AF95-5AEBEEA64433}" srcOrd="7" destOrd="0" presId="urn:microsoft.com/office/officeart/2005/8/layout/cycle1"/>
    <dgm:cxn modelId="{A4807224-A3FB-4299-B1FD-35E1C9F1EBD3}" type="presParOf" srcId="{FC85C2EB-18D5-4F0E-8210-91E5E4EEF471}" destId="{B3A3B5ED-61BF-4F66-B30A-837BF397C287}" srcOrd="8" destOrd="0" presId="urn:microsoft.com/office/officeart/2005/8/layout/cycle1"/>
    <dgm:cxn modelId="{4DD3C6C7-A4E5-4F18-9420-ABAE178B08EB}" type="presParOf" srcId="{FC85C2EB-18D5-4F0E-8210-91E5E4EEF471}" destId="{9298156D-EDE9-46F4-9FEF-D889445C412B}" srcOrd="9" destOrd="0" presId="urn:microsoft.com/office/officeart/2005/8/layout/cycle1"/>
    <dgm:cxn modelId="{8D7A1CE4-9F6B-49DE-B6F6-8B198262841C}" type="presParOf" srcId="{FC85C2EB-18D5-4F0E-8210-91E5E4EEF471}" destId="{D62E6711-B5CE-4513-8BDF-2BA8981D75ED}" srcOrd="10" destOrd="0" presId="urn:microsoft.com/office/officeart/2005/8/layout/cycle1"/>
    <dgm:cxn modelId="{773CA9AB-B36C-4E85-B49A-86B057BEB340}" type="presParOf" srcId="{FC85C2EB-18D5-4F0E-8210-91E5E4EEF471}" destId="{FF80BAB0-4900-4BDD-B60D-E4E437666A34}" srcOrd="11" destOrd="0" presId="urn:microsoft.com/office/officeart/2005/8/layout/cycle1"/>
    <dgm:cxn modelId="{0B8BF056-5FDE-45D6-B2AB-844A33C1A6A3}" type="presParOf" srcId="{FC85C2EB-18D5-4F0E-8210-91E5E4EEF471}" destId="{20C4C0F3-1A60-4042-9029-B9190A6175AF}" srcOrd="12" destOrd="0" presId="urn:microsoft.com/office/officeart/2005/8/layout/cycle1"/>
    <dgm:cxn modelId="{1584E93F-6FFE-4DE9-A527-88360896569F}" type="presParOf" srcId="{FC85C2EB-18D5-4F0E-8210-91E5E4EEF471}" destId="{91B6A1C9-6E8B-4485-B3C7-3EF9AA03193D}" srcOrd="13" destOrd="0" presId="urn:microsoft.com/office/officeart/2005/8/layout/cycle1"/>
    <dgm:cxn modelId="{CCB8B234-3AEC-47BE-914B-7C7FBC5DC63F}" type="presParOf" srcId="{FC85C2EB-18D5-4F0E-8210-91E5E4EEF471}" destId="{01FCDCA3-BECE-42FE-9F17-D24C36F40C0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A90EC-A2BD-4DED-9E3B-A9C24221AEA1}">
      <dsp:nvSpPr>
        <dsp:cNvPr id="0" name=""/>
        <dsp:cNvSpPr/>
      </dsp:nvSpPr>
      <dsp:spPr>
        <a:xfrm rot="6740144">
          <a:off x="2600296" y="-384658"/>
          <a:ext cx="5976664" cy="5976664"/>
        </a:xfrm>
        <a:prstGeom prst="chord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</dsp:txBody>
      <dsp:txXfrm>
        <a:off x="6679304" y="3213373"/>
        <a:ext cx="2241249" cy="597666"/>
      </dsp:txXfrm>
    </dsp:sp>
    <dsp:sp modelId="{A3FFB657-D5B8-4493-9346-5AB0AE30D83E}">
      <dsp:nvSpPr>
        <dsp:cNvPr id="0" name=""/>
        <dsp:cNvSpPr/>
      </dsp:nvSpPr>
      <dsp:spPr>
        <a:xfrm rot="6745332">
          <a:off x="3009091" y="200771"/>
          <a:ext cx="5080164" cy="5080164"/>
        </a:xfrm>
        <a:prstGeom prst="chord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6261760" y="3194766"/>
        <a:ext cx="2190820" cy="584218"/>
      </dsp:txXfrm>
    </dsp:sp>
    <dsp:sp modelId="{73B2018F-7E12-4C6A-83A2-D2BAD44F3A10}">
      <dsp:nvSpPr>
        <dsp:cNvPr id="0" name=""/>
        <dsp:cNvSpPr/>
      </dsp:nvSpPr>
      <dsp:spPr>
        <a:xfrm rot="6768801">
          <a:off x="3496820" y="827576"/>
          <a:ext cx="4183664" cy="4183664"/>
        </a:xfrm>
        <a:prstGeom prst="chord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5902142" y="3217949"/>
        <a:ext cx="2165046" cy="577345"/>
      </dsp:txXfrm>
    </dsp:sp>
    <dsp:sp modelId="{84859408-E004-4C50-B85F-DABB585ED53C}">
      <dsp:nvSpPr>
        <dsp:cNvPr id="0" name=""/>
        <dsp:cNvSpPr/>
      </dsp:nvSpPr>
      <dsp:spPr>
        <a:xfrm rot="6754071">
          <a:off x="3945058" y="1441033"/>
          <a:ext cx="3287165" cy="3287165"/>
        </a:xfrm>
        <a:prstGeom prst="chord">
          <a:avLst/>
        </a:prstGeom>
        <a:solidFill>
          <a:srgbClr val="FDAE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5672451" y="3192464"/>
        <a:ext cx="1775069" cy="591689"/>
      </dsp:txXfrm>
    </dsp:sp>
    <dsp:sp modelId="{BF01E83B-CEA7-4F86-8AAA-E2C885218F42}">
      <dsp:nvSpPr>
        <dsp:cNvPr id="0" name=""/>
        <dsp:cNvSpPr/>
      </dsp:nvSpPr>
      <dsp:spPr>
        <a:xfrm rot="6780000">
          <a:off x="4393295" y="2100223"/>
          <a:ext cx="2390665" cy="2390665"/>
        </a:xfrm>
        <a:prstGeom prst="chord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 dirty="0"/>
        </a:p>
      </dsp:txBody>
      <dsp:txXfrm>
        <a:off x="4743399" y="2697889"/>
        <a:ext cx="1690455" cy="119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B4AAB-A6FA-4E54-9DA3-1FF9F4A96E65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3528499" y="29355"/>
        <a:ext cx="1006078" cy="1006078"/>
      </dsp:txXfrm>
    </dsp:sp>
    <dsp:sp modelId="{CE91AB13-5127-433E-AF8B-DCB05D1CECC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5D28AA-DF72-4EC7-8497-986974A14A05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4136359" y="1900156"/>
        <a:ext cx="1006078" cy="1006078"/>
      </dsp:txXfrm>
    </dsp:sp>
    <dsp:sp modelId="{90B898B2-B022-429F-968C-D0C0026923CF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234778-97C6-4001-AF95-5AEBEEA64433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 dirty="0"/>
        </a:p>
      </dsp:txBody>
      <dsp:txXfrm>
        <a:off x="2544960" y="3056374"/>
        <a:ext cx="1006078" cy="1006078"/>
      </dsp:txXfrm>
    </dsp:sp>
    <dsp:sp modelId="{B3A3B5ED-61BF-4F66-B30A-837BF397C28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2E6711-B5CE-4513-8BDF-2BA8981D75ED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953562" y="1900156"/>
        <a:ext cx="1006078" cy="1006078"/>
      </dsp:txXfrm>
    </dsp:sp>
    <dsp:sp modelId="{FF80BAB0-4900-4BDD-B60D-E4E437666A34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6A1C9-6E8B-4485-B3C7-3EF9AA03193D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/>
        </a:p>
      </dsp:txBody>
      <dsp:txXfrm>
        <a:off x="1561422" y="29355"/>
        <a:ext cx="1006078" cy="1006078"/>
      </dsp:txXfrm>
    </dsp:sp>
    <dsp:sp modelId="{01FCDCA3-BECE-42FE-9F17-D24C36F40C00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8C76D2C-AC25-4D66-8105-D8CF1BD4B01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457200" y="-1393986"/>
          <a:ext cx="8229600" cy="469931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63A8EB-DDCD-40D3-81F5-EC10682DB0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8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2C761C-EB0A-43A3-8438-38D5FAEA30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92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796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422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880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Změny v uvedených ukazatelích souvisejí s širšími změnami reprodukčního chování obyvatel Česka jako např. s odkládáním zakládání rodiny do pozdějšího věku, snižováním počtu vícečetných rodin nebo nárůstem počtu domácností tzv.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lidí, kteří zůstávají dobrovolně bezdětní. 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14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17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499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063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597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211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55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7150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211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130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804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2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/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3503567-19BC-456D-AC1D-247C10BBE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272628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710F-4650-4E35-82EB-23A6B28CA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84713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7F5C-EA93-4E0A-9F5D-CEFA863B06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779702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647018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D9B7-E46B-4B16-BB88-8F69CF6F74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100944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D7D7-7485-454B-90C2-E50707AA4F0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B3A2-E33F-4AEC-984C-841646B7A26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9309-D084-4E3F-853D-91559A8609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566D-03CB-4F2A-B4F5-01EF00A9EF9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9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A912-F384-40A3-818F-44C43FD5E96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6FEC-ACA1-47AA-9517-0E77F9FE7D3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2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08A0-AAD5-4484-A9DD-D030BB132B6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AE970-7E1B-4D0A-9F2C-0E4B7F35923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41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2B15-2F39-4ECA-B26B-5EFFE9ACF4F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CAFB-E784-44F0-83F3-3F9E9269BBF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87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44D0-241B-4139-8863-872C7164E96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8913D-2643-4B01-8DB7-9439133942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5EF11-A9F8-4CC6-A867-265F6CA93B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114194"/>
      </p:ext>
    </p:extLst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B84C-CC22-4292-84BF-C5E9BCD13C9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02CA-4F6B-4A63-ADFE-BDBC4C6D9E9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57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969F-EBCB-4FA3-A777-9636A107A46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65AB-DA50-4B00-9110-FCC6805F5B8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3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1B74-0927-4E85-B6E5-E18308D08A5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3A0E-ADC8-4F5C-A36E-CB24AF8A61E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61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0931-C9AA-4DA5-B39D-4E060D9EA2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59A8-9C19-416B-90E2-B53009DBF2F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4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B579-007F-4924-A528-3B46B10C243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0023-4E3B-45F9-A320-79C54E36F3A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5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3FF6-A1E1-43BB-B021-31092AAD29E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236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90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14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91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D1AD-31C3-4518-B413-1CD0324B87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884065"/>
      </p:ext>
    </p:extLst>
  </p:cSld>
  <p:clrMapOvr>
    <a:masterClrMapping/>
  </p:clrMapOvr>
  <p:transition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56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30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43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12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69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19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31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1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5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6DDC-E45D-46C2-8401-891C1784FA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07353"/>
      </p:ext>
    </p:extLst>
  </p:cSld>
  <p:clrMapOvr>
    <a:masterClrMapping/>
  </p:clrMapOvr>
  <p:transition>
    <p:blind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C0EB9C-AECE-4C88-8CA7-1E7E623F3209}" type="slidenum"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93883"/>
      </p:ext>
    </p:extLst>
  </p:cSld>
  <p:clrMapOvr>
    <a:masterClrMapping/>
  </p:clrMapOvr>
  <p:transition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2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>
                <a:solidFill>
                  <a:srgbClr val="000000"/>
                </a:solidFill>
              </a:endParaRPr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3503567-19BC-456D-AC1D-247C10BBE56C}" type="slidenum">
              <a:rPr lang="cs-CZ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09241"/>
      </p:ext>
    </p:extLst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5EF11-A9F8-4CC6-A867-265F6CA93B1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02349"/>
      </p:ext>
    </p:extLst>
  </p:cSld>
  <p:clrMapOvr>
    <a:masterClrMapping/>
  </p:clrMapOvr>
  <p:transition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D1AD-31C3-4518-B413-1CD0324B879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56759"/>
      </p:ext>
    </p:extLst>
  </p:cSld>
  <p:clrMapOvr>
    <a:masterClrMapping/>
  </p:clrMapOvr>
  <p:transition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6DDC-E45D-46C2-8401-891C1784FA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24488"/>
      </p:ext>
    </p:extLst>
  </p:cSld>
  <p:clrMapOvr>
    <a:masterClrMapping/>
  </p:clrMapOvr>
  <p:transition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498C-FF4F-41F6-86C3-DDC9646F3FD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20897"/>
      </p:ext>
    </p:extLst>
  </p:cSld>
  <p:clrMapOvr>
    <a:masterClrMapping/>
  </p:clrMapOvr>
  <p:transition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6CA8-49E7-4932-8E4E-D114B1C0B8F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97926"/>
      </p:ext>
    </p:extLst>
  </p:cSld>
  <p:clrMapOvr>
    <a:masterClrMapping/>
  </p:clrMapOvr>
  <p:transition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05C0-C25C-4359-BB61-44C46E921CB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55907"/>
      </p:ext>
    </p:extLst>
  </p:cSld>
  <p:clrMapOvr>
    <a:masterClrMapping/>
  </p:clrMapOvr>
  <p:transition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5E377-7972-4B0A-BE78-0D7052ECFE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59813"/>
      </p:ext>
    </p:extLst>
  </p:cSld>
  <p:clrMapOvr>
    <a:masterClrMapping/>
  </p:clrMapOvr>
  <p:transition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E6E5-9B01-425B-9E7D-D2434322A8A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61255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498C-FF4F-41F6-86C3-DDC9646F3F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975224"/>
      </p:ext>
    </p:extLst>
  </p:cSld>
  <p:clrMapOvr>
    <a:masterClrMapping/>
  </p:clrMapOvr>
  <p:transition>
    <p:blind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710F-4650-4E35-82EB-23A6B28CA71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81812"/>
      </p:ext>
    </p:extLst>
  </p:cSld>
  <p:clrMapOvr>
    <a:masterClrMapping/>
  </p:clrMapOvr>
  <p:transition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7F5C-EA93-4E0A-9F5D-CEFA863B06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31845"/>
      </p:ext>
    </p:extLst>
  </p:cSld>
  <p:clrMapOvr>
    <a:masterClrMapping/>
  </p:clrMapOvr>
  <p:transition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26055"/>
      </p:ext>
    </p:extLst>
  </p:cSld>
  <p:clrMapOvr>
    <a:masterClrMapping/>
  </p:clrMapOvr>
  <p:transition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D9B7-E46B-4B16-BB88-8F69CF6F741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33072"/>
      </p:ext>
    </p:extLst>
  </p:cSld>
  <p:clrMapOvr>
    <a:masterClrMapping/>
  </p:clrMapOvr>
  <p:transition>
    <p:blind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C844-8ABD-4FD5-BFAC-7342EB21D8D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7F30-285D-48D5-B0BB-818C16D36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768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377F-8288-4E6D-8E8A-45CD04D5E09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AD4-42F2-4910-A14F-7D9DFF716C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707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A929-480D-4806-9D1F-23607918BF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2FFF-30CD-464B-8B96-C98508BCD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2265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3F9B-5886-410A-AD38-DA32518364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1FE6-96BB-449E-BE2A-3C896685B3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27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46F0-8E6D-4363-B8DD-721E658238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9348-E8B0-4E48-B927-A9FFCA0EB0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62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15E5-BDE6-499F-A6D6-674F171BD34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959D-28C1-4C8D-BD53-946292791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04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6CA8-49E7-4932-8E4E-D114B1C0B8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233144"/>
      </p:ext>
    </p:extLst>
  </p:cSld>
  <p:clrMapOvr>
    <a:masterClrMapping/>
  </p:clrMapOvr>
  <p:transition>
    <p:blind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9A1-2B3C-4CD6-A445-A561AEBEAC2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7F80-FF69-48E4-BE73-436746359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162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8940-4EA0-4AD6-980D-D71E9C4ECDA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77AC-0032-4C59-B565-556BB20F5F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939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D4FB-951A-4560-B82B-B9A6E303D7B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2BA4-CB3F-4FBF-BC28-AC0F8A9CD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201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9305-3FFE-4D1D-BA3E-0EA74E902CC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BAE-9D59-40D5-848F-325F0D6C38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352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BAD3-FC82-4F26-900B-EE5CFB2B0A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FFA7-927C-46F0-9ACD-21A3CE8F09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475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C844-8ABD-4FD5-BFAC-7342EB21D8D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7F30-285D-48D5-B0BB-818C16D36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27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377F-8288-4E6D-8E8A-45CD04D5E09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AD4-42F2-4910-A14F-7D9DFF716C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1357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A929-480D-4806-9D1F-23607918BF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2FFF-30CD-464B-8B96-C98508BCD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699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3F9B-5886-410A-AD38-DA32518364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1FE6-96BB-449E-BE2A-3C896685B3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05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46F0-8E6D-4363-B8DD-721E658238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9348-E8B0-4E48-B927-A9FFCA0EB0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71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05C0-C25C-4359-BB61-44C46E921C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914"/>
      </p:ext>
    </p:extLst>
  </p:cSld>
  <p:clrMapOvr>
    <a:masterClrMapping/>
  </p:clrMapOvr>
  <p:transition>
    <p:blinds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15E5-BDE6-499F-A6D6-674F171BD34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959D-28C1-4C8D-BD53-946292791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947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9A1-2B3C-4CD6-A445-A561AEBEAC2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7F80-FF69-48E4-BE73-436746359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440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8940-4EA0-4AD6-980D-D71E9C4ECDA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77AC-0032-4C59-B565-556BB20F5F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183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D4FB-951A-4560-B82B-B9A6E303D7B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2BA4-CB3F-4FBF-BC28-AC0F8A9CD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181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9305-3FFE-4D1D-BA3E-0EA74E902CC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BAE-9D59-40D5-848F-325F0D6C38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5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BAD3-FC82-4F26-900B-EE5CFB2B0A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FFA7-927C-46F0-9ACD-21A3CE8F09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3687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C844-8ABD-4FD5-BFAC-7342EB21D8D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7F30-285D-48D5-B0BB-818C16D36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194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377F-8288-4E6D-8E8A-45CD04D5E09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AD4-42F2-4910-A14F-7D9DFF716C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13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A929-480D-4806-9D1F-23607918BF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2FFF-30CD-464B-8B96-C98508BCD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9131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3F9B-5886-410A-AD38-DA32518364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1FE6-96BB-449E-BE2A-3C896685B3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7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5E377-7972-4B0A-BE78-0D7052ECFE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642572"/>
      </p:ext>
    </p:extLst>
  </p:cSld>
  <p:clrMapOvr>
    <a:masterClrMapping/>
  </p:clrMapOvr>
  <p:transition>
    <p:blinds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46F0-8E6D-4363-B8DD-721E658238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9348-E8B0-4E48-B927-A9FFCA0EB0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150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15E5-BDE6-499F-A6D6-674F171BD34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959D-28C1-4C8D-BD53-946292791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5797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9A1-2B3C-4CD6-A445-A561AEBEAC2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7F80-FF69-48E4-BE73-436746359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4498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8940-4EA0-4AD6-980D-D71E9C4ECDA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77AC-0032-4C59-B565-556BB20F5F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6018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D4FB-951A-4560-B82B-B9A6E303D7B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2BA4-CB3F-4FBF-BC28-AC0F8A9CD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020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9305-3FFE-4D1D-BA3E-0EA74E902CC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BAE-9D59-40D5-848F-325F0D6C38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744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BAD3-FC82-4F26-900B-EE5CFB2B0A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FFA7-927C-46F0-9ACD-21A3CE8F09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E6E5-9B01-425B-9E7D-D2434322A8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18624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2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1" y="109855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9" y="1520827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6" y="1520827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2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2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6DFE9FA2-1FE9-48F1-A7A7-E958689E2C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blind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A24DF6-1016-417A-AF79-C97CAE761AC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7A787-D47A-4A12-886E-35BF7580A5E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6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89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8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2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1" y="109855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9" y="1520827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6" y="1520827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2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2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6DFE9FA2-1FE9-48F1-A7A7-E958689E2C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1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ransition>
    <p:blind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EF6EA-431A-41C0-8591-5817B0184DD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B800E-179C-4443-AE44-F8A395A63E02}" type="slidenum">
              <a:rPr lang="cs-CZ">
                <a:latin typeface="Calibri" pitchFamily="34" charset="0"/>
              </a:rPr>
              <a:pPr>
                <a:defRPr/>
              </a:pPr>
              <a:t>‹#›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8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EF6EA-431A-41C0-8591-5817B0184DD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B800E-179C-4443-AE44-F8A395A63E02}" type="slidenum">
              <a:rPr lang="cs-CZ">
                <a:latin typeface="Calibri" pitchFamily="34" charset="0"/>
              </a:rPr>
              <a:pPr>
                <a:defRPr/>
              </a:pPr>
              <a:t>‹#›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5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EF6EA-431A-41C0-8591-5817B0184DD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29.10.2020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B800E-179C-4443-AE44-F8A395A63E02}" type="slidenum">
              <a:rPr lang="cs-CZ">
                <a:latin typeface="Calibri" pitchFamily="34" charset="0"/>
              </a:rPr>
              <a:pPr>
                <a:defRPr/>
              </a:pPr>
              <a:t>‹#›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Relationship Id="rId4" Type="http://schemas.openxmlformats.org/officeDocument/2006/relationships/image" Target="file:///C:\WINWORD\CLIPART\CROWD.WM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lifeexpectancy.com/world-life-expectancy-ma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5290" y="2130427"/>
            <a:ext cx="8353425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b="1" dirty="0">
                <a:solidFill>
                  <a:srgbClr val="1B06BA"/>
                </a:solidFill>
              </a:rPr>
              <a:t> </a:t>
            </a:r>
            <a:r>
              <a:rPr lang="cs-CZ" sz="4900" b="1" dirty="0">
                <a:solidFill>
                  <a:srgbClr val="000066"/>
                </a:solidFill>
              </a:rPr>
              <a:t>DEMOGRAFICKÝ TRANZIT                          A EPIDEMIOLOGICKÁ TRANSFORMACE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62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5" y="404815"/>
            <a:ext cx="8218487" cy="604837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3500" b="1" dirty="0">
                <a:solidFill>
                  <a:srgbClr val="1B06BA"/>
                </a:solidFill>
                <a:latin typeface="Arial Black" pitchFamily="34" charset="0"/>
              </a:rPr>
              <a:t>PŘÍČINY POKLESU PORODNOSTI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1B06BA"/>
                </a:solidFill>
                <a:cs typeface="Arial" pitchFamily="34" charset="0"/>
              </a:rPr>
              <a:t>proměna socioekonomických poměrů</a:t>
            </a:r>
            <a:r>
              <a:rPr lang="cs-CZ" dirty="0">
                <a:solidFill>
                  <a:srgbClr val="1B06BA"/>
                </a:solidFill>
                <a:cs typeface="Arial" pitchFamily="34" charset="0"/>
              </a:rPr>
              <a:t> </a:t>
            </a:r>
            <a:r>
              <a:rPr lang="cs-CZ" dirty="0">
                <a:latin typeface="Arial Black" pitchFamily="34" charset="0"/>
                <a:sym typeface="Wingdings" pitchFamily="2" charset="2"/>
              </a:rPr>
              <a:t> </a:t>
            </a:r>
            <a:r>
              <a:rPr lang="cs-CZ" dirty="0">
                <a:sym typeface="Wingdings" pitchFamily="2" charset="2"/>
              </a:rPr>
              <a:t>nižší kojenecká a dětská úmrtnost  nebylo třeba rodit tolik dětí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1B06BA"/>
                </a:solidFill>
                <a:sym typeface="Wingdings" pitchFamily="2" charset="2"/>
              </a:rPr>
              <a:t>proměna životního stylu</a:t>
            </a:r>
            <a:r>
              <a:rPr lang="cs-CZ" dirty="0">
                <a:solidFill>
                  <a:srgbClr val="1B06BA"/>
                </a:solidFill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 povinná školní docházka  snížení užitečnosti dětí jako pracovní síly (do dětí se musí hodně a dlouhodobě investovat, mnohdy s nejistým výsledkem)  kontrola počtu dětí.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1B06BA"/>
                </a:solidFill>
                <a:sym typeface="Wingdings" pitchFamily="2" charset="2"/>
              </a:rPr>
              <a:t>kulturní proměna </a:t>
            </a:r>
            <a:r>
              <a:rPr lang="cs-CZ" dirty="0">
                <a:sym typeface="Wingdings" pitchFamily="2" charset="2"/>
              </a:rPr>
              <a:t> klesá vliv náboženství  individualizace  </a:t>
            </a:r>
            <a:r>
              <a:rPr lang="cs-CZ" dirty="0" err="1">
                <a:sym typeface="Wingdings" pitchFamily="2" charset="2"/>
              </a:rPr>
              <a:t>seberealiazce</a:t>
            </a:r>
            <a:r>
              <a:rPr lang="cs-CZ" dirty="0">
                <a:sym typeface="Wingdings" pitchFamily="2" charset="2"/>
              </a:rPr>
              <a:t> kontrola počtu dětí (rozhodnutí o ukončení rození dětí)  plánované rodičovství (antikoncepce).</a:t>
            </a: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605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1" y="1628800"/>
            <a:ext cx="6647219" cy="326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6627107" y="1496321"/>
            <a:ext cx="1522113" cy="3228823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388" y="116633"/>
            <a:ext cx="8964612" cy="6912768"/>
          </a:xfrm>
          <a:ln w="6350"/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3000" b="1" dirty="0">
                <a:solidFill>
                  <a:srgbClr val="00B0F0"/>
                </a:solidFill>
              </a:rPr>
              <a:t>DALŠÍ VÝVOJ: </a:t>
            </a:r>
            <a:r>
              <a:rPr lang="cs-CZ" sz="3000" b="1" dirty="0">
                <a:solidFill>
                  <a:srgbClr val="1B06BA"/>
                </a:solidFill>
              </a:rPr>
              <a:t>DRUHÝ DEMOGRAFICKÝ PŘECHOD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sz="1900" dirty="0"/>
          </a:p>
          <a:p>
            <a:pPr>
              <a:defRPr/>
            </a:pPr>
            <a:endParaRPr lang="cs-CZ" sz="1900" dirty="0"/>
          </a:p>
          <a:p>
            <a:pPr>
              <a:defRPr/>
            </a:pPr>
            <a:endParaRPr lang="cs-CZ" sz="19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6" name="Volný tvar 5"/>
          <p:cNvSpPr/>
          <p:nvPr/>
        </p:nvSpPr>
        <p:spPr>
          <a:xfrm>
            <a:off x="6637572" y="4252206"/>
            <a:ext cx="1175219" cy="327412"/>
          </a:xfrm>
          <a:custGeom>
            <a:avLst/>
            <a:gdLst>
              <a:gd name="connsiteX0" fmla="*/ 0 w 1443392"/>
              <a:gd name="connsiteY0" fmla="*/ 0 h 377851"/>
              <a:gd name="connsiteX1" fmla="*/ 581891 w 1443392"/>
              <a:gd name="connsiteY1" fmla="*/ 60456 h 377851"/>
              <a:gd name="connsiteX2" fmla="*/ 1088212 w 1443392"/>
              <a:gd name="connsiteY2" fmla="*/ 211596 h 377851"/>
              <a:gd name="connsiteX3" fmla="*/ 1443392 w 1443392"/>
              <a:gd name="connsiteY3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92" h="377851">
                <a:moveTo>
                  <a:pt x="0" y="0"/>
                </a:moveTo>
                <a:cubicBezTo>
                  <a:pt x="200261" y="12595"/>
                  <a:pt x="400522" y="25190"/>
                  <a:pt x="581891" y="60456"/>
                </a:cubicBezTo>
                <a:cubicBezTo>
                  <a:pt x="763260" y="95722"/>
                  <a:pt x="944629" y="158697"/>
                  <a:pt x="1088212" y="211596"/>
                </a:cubicBezTo>
                <a:cubicBezTo>
                  <a:pt x="1231795" y="264495"/>
                  <a:pt x="1337593" y="321173"/>
                  <a:pt x="1443392" y="377851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6623071" y="4310668"/>
            <a:ext cx="1368425" cy="154758"/>
          </a:xfrm>
          <a:custGeom>
            <a:avLst/>
            <a:gdLst>
              <a:gd name="connsiteX0" fmla="*/ 0 w 1608230"/>
              <a:gd name="connsiteY0" fmla="*/ 5532 h 249299"/>
              <a:gd name="connsiteX1" fmla="*/ 332509 w 1608230"/>
              <a:gd name="connsiteY1" fmla="*/ 28203 h 249299"/>
              <a:gd name="connsiteX2" fmla="*/ 1473620 w 1608230"/>
              <a:gd name="connsiteY2" fmla="*/ 224686 h 249299"/>
              <a:gd name="connsiteX3" fmla="*/ 1541633 w 1608230"/>
              <a:gd name="connsiteY3" fmla="*/ 239800 h 2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230" h="249299">
                <a:moveTo>
                  <a:pt x="0" y="5532"/>
                </a:moveTo>
                <a:cubicBezTo>
                  <a:pt x="43453" y="-1396"/>
                  <a:pt x="86906" y="-8323"/>
                  <a:pt x="332509" y="28203"/>
                </a:cubicBezTo>
                <a:cubicBezTo>
                  <a:pt x="578112" y="64729"/>
                  <a:pt x="1272099" y="189420"/>
                  <a:pt x="1473620" y="224686"/>
                </a:cubicBezTo>
                <a:cubicBezTo>
                  <a:pt x="1675141" y="259952"/>
                  <a:pt x="1608387" y="249876"/>
                  <a:pt x="1541633" y="239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6627196" y="1496321"/>
            <a:ext cx="10376" cy="3240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637572" y="4725144"/>
            <a:ext cx="1368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194734" y="4465426"/>
            <a:ext cx="40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</a:t>
            </a:r>
          </a:p>
        </p:txBody>
      </p:sp>
      <p:sp>
        <p:nvSpPr>
          <p:cNvPr id="10" name="Volný tvar 9"/>
          <p:cNvSpPr/>
          <p:nvPr/>
        </p:nvSpPr>
        <p:spPr>
          <a:xfrm rot="528357">
            <a:off x="6640938" y="2651961"/>
            <a:ext cx="1572437" cy="370831"/>
          </a:xfrm>
          <a:custGeom>
            <a:avLst/>
            <a:gdLst>
              <a:gd name="connsiteX0" fmla="*/ 0 w 1443392"/>
              <a:gd name="connsiteY0" fmla="*/ 0 h 377851"/>
              <a:gd name="connsiteX1" fmla="*/ 581891 w 1443392"/>
              <a:gd name="connsiteY1" fmla="*/ 60456 h 377851"/>
              <a:gd name="connsiteX2" fmla="*/ 1088212 w 1443392"/>
              <a:gd name="connsiteY2" fmla="*/ 211596 h 377851"/>
              <a:gd name="connsiteX3" fmla="*/ 1443392 w 1443392"/>
              <a:gd name="connsiteY3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92" h="377851">
                <a:moveTo>
                  <a:pt x="0" y="0"/>
                </a:moveTo>
                <a:cubicBezTo>
                  <a:pt x="200261" y="12595"/>
                  <a:pt x="400522" y="25190"/>
                  <a:pt x="581891" y="60456"/>
                </a:cubicBezTo>
                <a:cubicBezTo>
                  <a:pt x="763260" y="95722"/>
                  <a:pt x="944629" y="158697"/>
                  <a:pt x="1088212" y="211596"/>
                </a:cubicBezTo>
                <a:cubicBezTo>
                  <a:pt x="1231795" y="264495"/>
                  <a:pt x="1337593" y="321173"/>
                  <a:pt x="1443392" y="377851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6650288" y="3140968"/>
            <a:ext cx="1498931" cy="686730"/>
          </a:xfrm>
          <a:custGeom>
            <a:avLst/>
            <a:gdLst>
              <a:gd name="connsiteX0" fmla="*/ 0 w 1608230"/>
              <a:gd name="connsiteY0" fmla="*/ 5532 h 249299"/>
              <a:gd name="connsiteX1" fmla="*/ 332509 w 1608230"/>
              <a:gd name="connsiteY1" fmla="*/ 28203 h 249299"/>
              <a:gd name="connsiteX2" fmla="*/ 1473620 w 1608230"/>
              <a:gd name="connsiteY2" fmla="*/ 224686 h 249299"/>
              <a:gd name="connsiteX3" fmla="*/ 1541633 w 1608230"/>
              <a:gd name="connsiteY3" fmla="*/ 239800 h 2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230" h="249299">
                <a:moveTo>
                  <a:pt x="0" y="5532"/>
                </a:moveTo>
                <a:cubicBezTo>
                  <a:pt x="43453" y="-1396"/>
                  <a:pt x="86906" y="-8323"/>
                  <a:pt x="332509" y="28203"/>
                </a:cubicBezTo>
                <a:cubicBezTo>
                  <a:pt x="578112" y="64729"/>
                  <a:pt x="1272099" y="189420"/>
                  <a:pt x="1473620" y="224686"/>
                </a:cubicBezTo>
                <a:cubicBezTo>
                  <a:pt x="1675141" y="259952"/>
                  <a:pt x="1608387" y="249876"/>
                  <a:pt x="1541633" y="239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13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VLIV NÍZKÉ ÚMRTNOSTI NA STÁRNUTÍ POPULACE</a:t>
            </a:r>
            <a:endParaRPr lang="cs-CZ" b="1" dirty="0"/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/>
              <a:t>Dlouho platilo, že prodlužování SDŽ vedlo k mládnutí populace: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prodlužování SDŽ bylo důsledkem snížení kojenecké a dětské úmrtnosti;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více dětí se dožilo dospělého věku 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narodilo se jim více dětí </a:t>
            </a:r>
            <a:r>
              <a:rPr lang="cs-CZ" dirty="0"/>
              <a:t>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vzrostl podíl mladých lidí v populaci = </a:t>
            </a:r>
            <a:r>
              <a:rPr lang="cs-CZ" b="1" dirty="0">
                <a:cs typeface="Arial" charset="0"/>
              </a:rPr>
              <a:t>mládnutí populace</a:t>
            </a:r>
            <a:r>
              <a:rPr lang="cs-CZ" dirty="0"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>
                <a:cs typeface="Arial" charset="0"/>
              </a:rPr>
              <a:t>Dnes je růst SDŽ důsledkem toho, že lidé umírají později </a:t>
            </a:r>
            <a:r>
              <a:rPr lang="cs-CZ" b="1" dirty="0"/>
              <a:t>=</a:t>
            </a:r>
            <a:r>
              <a:rPr lang="en-US" b="1" dirty="0">
                <a:cs typeface="Arial" charset="0"/>
              </a:rPr>
              <a:t>&gt;</a:t>
            </a:r>
            <a:r>
              <a:rPr lang="cs-CZ" b="1" dirty="0">
                <a:cs typeface="Arial" charset="0"/>
              </a:rPr>
              <a:t> stále více lidí se dožívá vysokého věku.</a:t>
            </a:r>
            <a:endParaRPr lang="en-US" b="1" dirty="0">
              <a:cs typeface="Arial" charset="0"/>
            </a:endParaRPr>
          </a:p>
          <a:p>
            <a:pPr lvl="2">
              <a:buSzPct val="80000"/>
              <a:buFont typeface="Wingdings" pitchFamily="2" charset="2"/>
              <a:buChar char="Ø"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3686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88640"/>
          <a:ext cx="856895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86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cap="all" dirty="0">
                <a:solidFill>
                  <a:srgbClr val="1B06BA"/>
                </a:solidFill>
              </a:rPr>
              <a:t>Vliv nízké porodnosti na stárnutí populace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Věková struktura populace závisí především na počtu narozených dětí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Vysoká porodnost = mladá populace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s-CZ" dirty="0"/>
              <a:t>Nízká porodnost + nízká úmrtnost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dirty="0"/>
              <a:t>   = stabilní věková struktura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0070C0"/>
                </a:solidFill>
              </a:rPr>
              <a:t>Stále se snižující porodnost + nízká úmrtnost = stárnutí populace a přirozený úbytek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3584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/>
                </a:solidFill>
              </a:rPr>
              <a:t>PLODNOST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Úhrnná plodnost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Průměrný počet dětí na 1 ženu ve fertilním věku (15 – 49 let)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Záchovná úroveň 2,1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2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82" y="860777"/>
            <a:ext cx="8577665" cy="483636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94236" y="1160861"/>
            <a:ext cx="6001940" cy="4536281"/>
          </a:xfrm>
        </p:spPr>
        <p:txBody>
          <a:bodyPr rtlCol="0">
            <a:normAutofit/>
          </a:bodyPr>
          <a:lstStyle/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/>
          </a:p>
          <a:p>
            <a:pPr marL="642938" lvl="1" indent="-3429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cxnSp>
        <p:nvCxnSpPr>
          <p:cNvPr id="6" name="Přímá spojnice 5"/>
          <p:cNvCxnSpPr>
            <a:cxnSpLocks/>
          </p:cNvCxnSpPr>
          <p:nvPr/>
        </p:nvCxnSpPr>
        <p:spPr>
          <a:xfrm flipH="1">
            <a:off x="977947" y="2780928"/>
            <a:ext cx="718810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305033" y="5697142"/>
            <a:ext cx="7524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04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7EBAF88-866C-4E97-8C02-830E32B25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908720"/>
            <a:ext cx="8324125" cy="4896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47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5" y="836712"/>
            <a:ext cx="7705240" cy="38884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74590" y="1092029"/>
            <a:ext cx="568411" cy="308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1405" y="5120332"/>
            <a:ext cx="7460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ČR bude výhledově čelit velkému úbytku obyvatel přirozenou měnou.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V roce 2067 by mohl rozdíl mezi ŽN a zemřelými činit až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– 72 000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43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rgbClr val="1B06BA"/>
                </a:solidFill>
              </a:rPr>
              <a:t>PODÍL OBYVATEL VE VĚKU </a:t>
            </a:r>
            <a:br>
              <a:rPr lang="cs-CZ" sz="4000" b="1" dirty="0">
                <a:solidFill>
                  <a:srgbClr val="1B06BA"/>
                </a:solidFill>
              </a:rPr>
            </a:br>
            <a:r>
              <a:rPr lang="cs-CZ" sz="4000" b="1" dirty="0">
                <a:solidFill>
                  <a:srgbClr val="1B06BA"/>
                </a:solidFill>
              </a:rPr>
              <a:t>0-14 A 65+</a:t>
            </a:r>
            <a:br>
              <a:rPr lang="cs-CZ" sz="4000" b="1" dirty="0">
                <a:solidFill>
                  <a:srgbClr val="1B06BA"/>
                </a:solidFill>
              </a:rPr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81050" y="1412776"/>
            <a:ext cx="8002588" cy="51069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395413"/>
            <a:ext cx="785495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0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DEMOGRAFICKÝ TRANZIT </a:t>
            </a:r>
            <a:endParaRPr lang="cs-CZ" sz="4000" b="1" dirty="0"/>
          </a:p>
          <a:p>
            <a:pPr marL="0" indent="0">
              <a:buNone/>
              <a:defRPr/>
            </a:pPr>
            <a:endParaRPr lang="cs-CZ" b="1" dirty="0"/>
          </a:p>
          <a:p>
            <a:pPr>
              <a:buNone/>
              <a:defRPr/>
            </a:pPr>
            <a:r>
              <a:rPr lang="cs-CZ" b="1" dirty="0"/>
              <a:t>Podstata:</a:t>
            </a:r>
          </a:p>
          <a:p>
            <a:pPr marL="0">
              <a:buNone/>
              <a:defRPr/>
            </a:pPr>
            <a:r>
              <a:rPr lang="cs-CZ" b="1" dirty="0">
                <a:solidFill>
                  <a:srgbClr val="0000FF"/>
                </a:solidFill>
              </a:rPr>
              <a:t>PŘECHOD OD VYSOKÝCH K NÍZKÝM MÍRÁM PORODNOSTI A ÚMRTNOSTI</a:t>
            </a:r>
          </a:p>
          <a:p>
            <a:pPr>
              <a:buNone/>
              <a:defRPr/>
            </a:pPr>
            <a:endParaRPr lang="cs-CZ" b="1" dirty="0"/>
          </a:p>
          <a:p>
            <a:pPr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</p:txBody>
      </p:sp>
      <p:sp>
        <p:nvSpPr>
          <p:cNvPr id="17411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6000" b="1" dirty="0">
                <a:solidFill>
                  <a:schemeClr val="accent2"/>
                </a:solidFill>
              </a:rPr>
              <a:t>HLAVNÍ DETERMINANTY ZDRAVÍ</a:t>
            </a:r>
          </a:p>
          <a:p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4420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Determinanty zdraví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Jedním z předpokladů pro formování zdravotní politiky a určování priorit systému péče o zdraví je </a:t>
            </a:r>
            <a:r>
              <a:rPr lang="cs-CZ" sz="2400" b="1" dirty="0"/>
              <a:t>znalost determinant zdraví.</a:t>
            </a:r>
          </a:p>
          <a:p>
            <a:pPr>
              <a:defRPr/>
            </a:pPr>
            <a:r>
              <a:rPr lang="cs-CZ" sz="2400" dirty="0"/>
              <a:t>Pojem </a:t>
            </a:r>
            <a:r>
              <a:rPr lang="cs-CZ" sz="2400" b="1" dirty="0"/>
              <a:t>determinanty zdraví</a:t>
            </a:r>
            <a:r>
              <a:rPr lang="cs-CZ" sz="2400" dirty="0"/>
              <a:t> označuje všechny okolnosti a faktory, které určitým způsobem posilují a upevňují nebo naopak ohrožují a oslabují zdraví.</a:t>
            </a:r>
          </a:p>
          <a:p>
            <a:pPr>
              <a:defRPr/>
            </a:pPr>
            <a:r>
              <a:rPr lang="cs-CZ" sz="2400" dirty="0"/>
              <a:t>Zdravotní stav  populace je výsledkem působení celé řady determinant různé povahy a různého původu.</a:t>
            </a:r>
          </a:p>
          <a:p>
            <a:pPr>
              <a:defRPr/>
            </a:pPr>
            <a:r>
              <a:rPr lang="cs-CZ" sz="2400" dirty="0"/>
              <a:t>Spolu s </a:t>
            </a:r>
            <a:r>
              <a:rPr lang="cs-CZ" sz="2400" dirty="0" err="1"/>
              <a:t>epid</a:t>
            </a:r>
            <a:r>
              <a:rPr lang="cs-CZ" sz="2400" dirty="0"/>
              <a:t>. transformací dochází také k proměně hlavních determinant zdraví.</a:t>
            </a:r>
          </a:p>
          <a:p>
            <a:pPr>
              <a:defRPr/>
            </a:pPr>
            <a:r>
              <a:rPr lang="cs-CZ" sz="2400" dirty="0"/>
              <a:t>V 70. letech minulého století převládalo přesvědčení, že zdravotní stav populace je z naprosto největší části odrazem úrovně zdravotní péče.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846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b="1" dirty="0">
                <a:solidFill>
                  <a:srgbClr val="1B06BA"/>
                </a:solidFill>
              </a:rPr>
              <a:t>ZDRAVOTNICTVÍ JAKO DETRMINANTA ZDRAVÍ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Úspěchy medicíny v potlačování infekčních nemocí (hygienická opatření, očkování, ATB).</a:t>
            </a:r>
          </a:p>
          <a:p>
            <a:pPr>
              <a:defRPr/>
            </a:pPr>
            <a:r>
              <a:rPr lang="cs-CZ" sz="2800" dirty="0"/>
              <a:t>Rozdíly ve zdraví lidí jako odraz rozdílů v dostupnosti zdravotnických služeb.</a:t>
            </a:r>
          </a:p>
          <a:p>
            <a:pPr>
              <a:defRPr/>
            </a:pPr>
            <a:r>
              <a:rPr lang="cs-CZ" sz="2800" dirty="0"/>
              <a:t>Poválečný rozvoj zdravotnických systémů a veřejného zdravotního pojištění v Evropě. </a:t>
            </a:r>
          </a:p>
          <a:p>
            <a:pPr>
              <a:defRPr/>
            </a:pPr>
            <a:r>
              <a:rPr lang="cs-CZ" sz="2800" dirty="0"/>
              <a:t>70. léta 20. století – 3 základní zdravotní problémy: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2400" dirty="0"/>
              <a:t>Růst výdajů na zdravotní péči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2400" dirty="0"/>
              <a:t>Stagnace zdravotního stavu obyvatelstva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2400" dirty="0"/>
              <a:t>Otázka ovlivnitelnosti známých rizikových faktorů na individuální úrovni</a:t>
            </a:r>
          </a:p>
        </p:txBody>
      </p:sp>
    </p:spTree>
    <p:extLst>
      <p:ext uri="{BB962C8B-B14F-4D97-AF65-F5344CB8AC3E}">
        <p14:creationId xmlns:p14="http://schemas.microsoft.com/office/powerpoint/2010/main" val="6679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90" y="115890"/>
            <a:ext cx="7793037" cy="1081087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chemeClr val="accent2"/>
                </a:solidFill>
              </a:rPr>
              <a:t>Základní determinanty zdraví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7772400" cy="935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800" dirty="0"/>
          </a:p>
          <a:p>
            <a:pPr eaLnBrk="1" hangingPunct="1">
              <a:lnSpc>
                <a:spcPct val="90000"/>
              </a:lnSpc>
            </a:pPr>
            <a:r>
              <a:rPr lang="cs-CZ" sz="2800" dirty="0" err="1"/>
              <a:t>Lalonde</a:t>
            </a:r>
            <a:r>
              <a:rPr lang="cs-CZ" sz="2800" dirty="0"/>
              <a:t>: Nový pohled na zdraví Kanaďanů</a:t>
            </a:r>
          </a:p>
          <a:p>
            <a:pPr eaLnBrk="1" hangingPunct="1">
              <a:lnSpc>
                <a:spcPct val="90000"/>
              </a:lnSpc>
            </a:pPr>
            <a:endParaRPr lang="cs-CZ" sz="1400" dirty="0"/>
          </a:p>
          <a:p>
            <a:pPr eaLnBrk="1" hangingPunct="1">
              <a:lnSpc>
                <a:spcPct val="90000"/>
              </a:lnSpc>
            </a:pPr>
            <a:endParaRPr lang="cs-CZ" sz="2800" dirty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-292387"/>
            <a:ext cx="36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0" y="-292387"/>
            <a:ext cx="36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/>
          </p:nvPr>
        </p:nvGraphicFramePr>
        <p:xfrm>
          <a:off x="992188" y="2441575"/>
          <a:ext cx="61976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3" name="Picture 11" descr="C:\WINWORD\CLIPART\CROWD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005263"/>
            <a:ext cx="1511300" cy="792162"/>
          </a:xfrm>
          <a:noFill/>
        </p:spPr>
      </p:pic>
    </p:spTree>
    <p:extLst>
      <p:ext uri="{BB962C8B-B14F-4D97-AF65-F5344CB8AC3E}">
        <p14:creationId xmlns:p14="http://schemas.microsoft.com/office/powerpoint/2010/main" val="2880024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848600" cy="1462088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chemeClr val="accent2"/>
                </a:solidFill>
              </a:rPr>
              <a:t>Determinanty zdraví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 eaLnBrk="1" hangingPunct="1"/>
            <a:r>
              <a:rPr lang="cs-CZ" dirty="0"/>
              <a:t>Nejvýznamnější determinanty zdraví nyní leží mimo tradičně chápaný sektor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118346856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71" y="116632"/>
            <a:ext cx="7848600" cy="1462088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chemeClr val="accent2"/>
                </a:solidFill>
              </a:rPr>
              <a:t>Sociální determinanty zdraví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1" y="1484784"/>
            <a:ext cx="7916863" cy="5123534"/>
          </a:xfrm>
        </p:spPr>
        <p:txBody>
          <a:bodyPr/>
          <a:lstStyle/>
          <a:p>
            <a:pPr eaLnBrk="1" hangingPunct="1"/>
            <a:r>
              <a:rPr lang="cs-CZ" dirty="0"/>
              <a:t>Zdraví každého člověka je významně ovlivňováno socioekonomickými podmínkami, které jsou označovány jako </a:t>
            </a:r>
            <a:r>
              <a:rPr lang="cs-CZ" b="1" dirty="0">
                <a:solidFill>
                  <a:srgbClr val="0070C0"/>
                </a:solidFill>
              </a:rPr>
              <a:t>sociální determinanty zdraví.</a:t>
            </a:r>
            <a:r>
              <a:rPr lang="cs-CZ" dirty="0"/>
              <a:t> 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Tyto faktory významně ovlivňují</a:t>
            </a:r>
          </a:p>
          <a:p>
            <a:pPr lvl="1"/>
            <a:r>
              <a:rPr lang="cs-CZ" dirty="0"/>
              <a:t>celkovou úroveň </a:t>
            </a:r>
            <a:r>
              <a:rPr lang="cs-CZ" dirty="0" err="1"/>
              <a:t>zdr</a:t>
            </a:r>
            <a:r>
              <a:rPr lang="cs-CZ" dirty="0"/>
              <a:t>. stavu populace </a:t>
            </a:r>
          </a:p>
          <a:p>
            <a:pPr lvl="1"/>
            <a:r>
              <a:rPr lang="cs-CZ" dirty="0"/>
              <a:t>vznik a reprodukci </a:t>
            </a:r>
            <a:r>
              <a:rPr lang="cs-CZ" b="1" dirty="0">
                <a:solidFill>
                  <a:srgbClr val="0070C0"/>
                </a:solidFill>
              </a:rPr>
              <a:t>SE nerovností ve zdraví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3754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3600" b="1" dirty="0">
                <a:solidFill>
                  <a:schemeClr val="accent2"/>
                </a:solidFill>
              </a:rPr>
              <a:t>Proč je třeba zabývat se také nerovnostmi ve zdraví</a:t>
            </a:r>
            <a:endParaRPr lang="cs-CZ" sz="3600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496944" cy="4669981"/>
          </a:xfrm>
        </p:spPr>
        <p:txBody>
          <a:bodyPr/>
          <a:lstStyle/>
          <a:p>
            <a:r>
              <a:rPr lang="cs-CZ" sz="2400" dirty="0"/>
              <a:t>Existence nerovností ve zdraví je </a:t>
            </a:r>
            <a:r>
              <a:rPr lang="cs-CZ" sz="2400" b="1" dirty="0">
                <a:solidFill>
                  <a:srgbClr val="00B0F0"/>
                </a:solidFill>
              </a:rPr>
              <a:t>důkazem</a:t>
            </a:r>
            <a:r>
              <a:rPr lang="cs-CZ" sz="2400" dirty="0"/>
              <a:t> vlivu sociálních podmínek na zdraví. </a:t>
            </a:r>
          </a:p>
          <a:p>
            <a:r>
              <a:rPr lang="cs-CZ" sz="2400" dirty="0"/>
              <a:t>Otázka </a:t>
            </a:r>
            <a:r>
              <a:rPr lang="cs-CZ" sz="2400" b="1" dirty="0">
                <a:solidFill>
                  <a:srgbClr val="00B0F0"/>
                </a:solidFill>
              </a:rPr>
              <a:t>spravedlnosti</a:t>
            </a:r>
            <a:r>
              <a:rPr lang="cs-CZ" sz="2400" b="1" dirty="0">
                <a:solidFill>
                  <a:srgbClr val="0000CC"/>
                </a:solidFill>
              </a:rPr>
              <a:t> </a:t>
            </a:r>
            <a:r>
              <a:rPr lang="cs-CZ" sz="2400" dirty="0"/>
              <a:t>(ekvity) ve zdraví.</a:t>
            </a:r>
          </a:p>
          <a:p>
            <a:r>
              <a:rPr lang="cs-CZ" sz="2400" dirty="0"/>
              <a:t>Ukazují, že jsou </a:t>
            </a:r>
            <a:r>
              <a:rPr lang="cs-CZ" sz="2400" b="1" dirty="0">
                <a:solidFill>
                  <a:srgbClr val="00B0F0"/>
                </a:solidFill>
              </a:rPr>
              <a:t>rezervy</a:t>
            </a:r>
            <a:r>
              <a:rPr lang="cs-CZ" sz="2400" dirty="0">
                <a:solidFill>
                  <a:srgbClr val="0000CC"/>
                </a:solidFill>
              </a:rPr>
              <a:t> </a:t>
            </a:r>
            <a:r>
              <a:rPr lang="cs-CZ" sz="2400" dirty="0"/>
              <a:t>ve zdraví, je stále co zlepšovat.</a:t>
            </a:r>
          </a:p>
          <a:p>
            <a:r>
              <a:rPr lang="cs-CZ" sz="2400" dirty="0"/>
              <a:t>Šíření infekčních nemocí, alkoholismus, drogové závislosti, násilí a kriminalita – to jsou jevy související s nerovností, které ve svých důsledcích </a:t>
            </a:r>
            <a:r>
              <a:rPr lang="cs-CZ" sz="2400" b="1" dirty="0">
                <a:solidFill>
                  <a:srgbClr val="00B0F0"/>
                </a:solidFill>
              </a:rPr>
              <a:t>ovlivňují celou společnost</a:t>
            </a:r>
            <a:r>
              <a:rPr lang="cs-CZ" sz="2400" dirty="0"/>
              <a:t>.</a:t>
            </a:r>
          </a:p>
          <a:p>
            <a:r>
              <a:rPr lang="cs-CZ" sz="2400" b="1" dirty="0">
                <a:solidFill>
                  <a:srgbClr val="00B0F0"/>
                </a:solidFill>
              </a:rPr>
              <a:t>Identifikace </a:t>
            </a:r>
            <a:r>
              <a:rPr lang="cs-CZ" sz="2400" b="1" dirty="0" err="1">
                <a:solidFill>
                  <a:srgbClr val="00B0F0"/>
                </a:solidFill>
              </a:rPr>
              <a:t>nejvýzn</a:t>
            </a:r>
            <a:r>
              <a:rPr lang="cs-CZ" sz="2400" b="1" dirty="0">
                <a:solidFill>
                  <a:srgbClr val="00B0F0"/>
                </a:solidFill>
              </a:rPr>
              <a:t>. SDZ </a:t>
            </a:r>
            <a:r>
              <a:rPr lang="cs-CZ" sz="2400" dirty="0">
                <a:solidFill>
                  <a:srgbClr val="00B0F0"/>
                </a:solidFill>
              </a:rPr>
              <a:t>– </a:t>
            </a:r>
            <a:r>
              <a:rPr lang="cs-CZ" sz="2400" b="1" dirty="0">
                <a:solidFill>
                  <a:srgbClr val="00B0F0"/>
                </a:solidFill>
              </a:rPr>
              <a:t>účinná opatření </a:t>
            </a:r>
            <a:r>
              <a:rPr lang="cs-CZ" sz="2400" dirty="0">
                <a:solidFill>
                  <a:srgbClr val="00B0F0"/>
                </a:solidFill>
              </a:rPr>
              <a:t>v</a:t>
            </a:r>
            <a:r>
              <a:rPr lang="cs-CZ" sz="2400" dirty="0"/>
              <a:t> oblasti podpory zdraví a prevence nemocí - redukce nákladů na symptomatickou léčbu.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76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6000" b="1" dirty="0">
                <a:solidFill>
                  <a:schemeClr val="accent2"/>
                </a:solidFill>
              </a:rPr>
              <a:t>ROZDÍLY VE ZDRAVÍ MEZI ZEMĚMI</a:t>
            </a:r>
          </a:p>
          <a:p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901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40" y="333375"/>
            <a:ext cx="7793037" cy="622300"/>
          </a:xfrm>
        </p:spPr>
        <p:txBody>
          <a:bodyPr/>
          <a:lstStyle/>
          <a:p>
            <a:pPr eaLnBrk="1" hangingPunct="1"/>
            <a:r>
              <a:rPr lang="cs-CZ" sz="4000" b="1"/>
              <a:t>Střední délka života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15616" y="6132513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3"/>
              </a:rPr>
              <a:t>http://www.worldlifeexpectancy.com/world-life-expectancy-map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Rozdíly ve zdraví mezi zeměmi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r>
              <a:rPr lang="cs-CZ" dirty="0"/>
              <a:t>Životní úroveň a zdraví</a:t>
            </a:r>
          </a:p>
          <a:p>
            <a:pPr lvl="1" eaLnBrk="1" hangingPunct="1"/>
            <a:r>
              <a:rPr lang="cs-CZ" dirty="0">
                <a:hlinkClick r:id="rId2"/>
              </a:rPr>
              <a:t>Materiální vysvětlení nerovností</a:t>
            </a:r>
            <a:endParaRPr lang="cs-CZ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HLAVNÍ CHARAKTERISTIKY DEMOGRAFICKÉHO TRANZITU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/>
              <a:t>Globální proces probíhající od pol. 18. st.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pol. 18. st. (FRA, UK)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České země: 1870-1930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Slovensko: 1900-1950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/>
              <a:t>Čím později začne, tím rychleji proběhne.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/>
              <a:t>Kompletně bude završena v polovině 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cs-CZ" b="1" dirty="0"/>
              <a:t>   21. st.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počet obyvatelstva Země by se měl ustálit </a:t>
            </a:r>
            <a:br>
              <a:rPr lang="cs-CZ" b="1" dirty="0"/>
            </a:br>
            <a:r>
              <a:rPr lang="cs-CZ" b="1" dirty="0"/>
              <a:t>na 9-10mld.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259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endParaRPr lang="cs-CZ" sz="36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7"/>
            <a:ext cx="8278812" cy="43926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4000" b="1">
                <a:solidFill>
                  <a:schemeClr val="tx2"/>
                </a:solidFill>
              </a:rPr>
              <a:t>Proč jsou lidé (a jejich zdraví) tak citliví na nerovnost ve společnosti?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Bohaté země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7"/>
            <a:ext cx="8062912" cy="5040313"/>
          </a:xfrm>
        </p:spPr>
        <p:txBody>
          <a:bodyPr/>
          <a:lstStyle/>
          <a:p>
            <a:pPr eaLnBrk="1" hangingPunct="1"/>
            <a:endParaRPr lang="cs-CZ"/>
          </a:p>
          <a:p>
            <a:pPr eaLnBrk="1" hangingPunct="1"/>
            <a:r>
              <a:rPr lang="cs-CZ"/>
              <a:t>Není důležité, jak velký je koláč, ale jak je rozdělen.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Rozdíly ve zdraví mezi zeměmi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r>
              <a:rPr lang="cs-CZ"/>
              <a:t>Bohatství a zdraví</a:t>
            </a:r>
          </a:p>
          <a:p>
            <a:pPr lvl="1" eaLnBrk="1" hangingPunct="1"/>
            <a:r>
              <a:rPr lang="cs-CZ">
                <a:hlinkClick r:id="rId2"/>
              </a:rPr>
              <a:t>Materiální vysvětlení nerovností</a:t>
            </a:r>
            <a:endParaRPr lang="cs-CZ"/>
          </a:p>
          <a:p>
            <a:pPr eaLnBrk="1" hangingPunct="1"/>
            <a:r>
              <a:rPr lang="cs-CZ"/>
              <a:t>Sociální soudržnost a zdraví</a:t>
            </a:r>
          </a:p>
          <a:p>
            <a:pPr lvl="1" eaLnBrk="1" hangingPunct="1"/>
            <a:r>
              <a:rPr lang="cs-CZ"/>
              <a:t>Psychosociální vysvětlení nerovností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Rozdíly ve zdraví mezi zeměmi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r>
              <a:rPr lang="cs-CZ"/>
              <a:t>Bohatství a zdraví</a:t>
            </a:r>
          </a:p>
          <a:p>
            <a:pPr lvl="1" eaLnBrk="1" hangingPunct="1"/>
            <a:r>
              <a:rPr lang="cs-CZ">
                <a:hlinkClick r:id="rId2"/>
              </a:rPr>
              <a:t>Materiální vysvětlení nerovností</a:t>
            </a:r>
            <a:endParaRPr lang="cs-CZ"/>
          </a:p>
          <a:p>
            <a:pPr eaLnBrk="1" hangingPunct="1"/>
            <a:r>
              <a:rPr lang="cs-CZ"/>
              <a:t>Sociální kapitál a zdraví</a:t>
            </a:r>
          </a:p>
          <a:p>
            <a:pPr lvl="1" eaLnBrk="1" hangingPunct="1"/>
            <a:r>
              <a:rPr lang="cs-CZ"/>
              <a:t>Psychosociální vysvětlení nerovností </a:t>
            </a:r>
          </a:p>
          <a:p>
            <a:pPr eaLnBrk="1" hangingPunct="1"/>
            <a:r>
              <a:rPr lang="cs-CZ"/>
              <a:t>Přerozdělování příjmů</a:t>
            </a:r>
          </a:p>
          <a:p>
            <a:pPr lvl="1" eaLnBrk="1" hangingPunct="1"/>
            <a:r>
              <a:rPr lang="cs-CZ"/>
              <a:t>Neo-materiální vysvětlení nerovností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8" y="2636914"/>
            <a:ext cx="7793037" cy="1462087"/>
          </a:xfrm>
        </p:spPr>
        <p:txBody>
          <a:bodyPr/>
          <a:lstStyle/>
          <a:p>
            <a:pPr algn="ctr"/>
            <a:br>
              <a:rPr lang="cs-CZ" b="1" dirty="0">
                <a:latin typeface="Arial" pitchFamily="34" charset="0"/>
                <a:cs typeface="Arial" pitchFamily="34" charset="0"/>
              </a:rPr>
            </a:br>
            <a:r>
              <a:rPr lang="cs-CZ" b="1" dirty="0">
                <a:latin typeface="Arial" pitchFamily="34" charset="0"/>
                <a:cs typeface="Arial" pitchFamily="34" charset="0"/>
              </a:rPr>
              <a:t>NEROVNOSTI VE ZDRAVÍ MEZI POPULAČNÍMI SKUPINAMI UVNITŘ ZEMÍ</a:t>
            </a:r>
          </a:p>
        </p:txBody>
      </p:sp>
    </p:spTree>
    <p:extLst>
      <p:ext uri="{BB962C8B-B14F-4D97-AF65-F5344CB8AC3E}">
        <p14:creationId xmlns:p14="http://schemas.microsoft.com/office/powerpoint/2010/main" val="11420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549277"/>
            <a:ext cx="7793037" cy="1209675"/>
          </a:xfrm>
        </p:spPr>
        <p:txBody>
          <a:bodyPr/>
          <a:lstStyle/>
          <a:p>
            <a:pPr eaLnBrk="1" hangingPunct="1"/>
            <a:r>
              <a:rPr lang="cs-CZ" sz="3600" b="1"/>
              <a:t>Jak lze pozorovat vliv sociálních podmínek na zdraví?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9890" y="2127252"/>
            <a:ext cx="1449387" cy="10128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05265"/>
            <a:ext cx="7772400" cy="1684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b="1" i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i="1"/>
              <a:t>	</a:t>
            </a:r>
            <a:r>
              <a:rPr lang="cs-CZ" b="1"/>
              <a:t>„Buřinky a deštníky zvyšují naději svých nositelů na zdraví a vysoký věk</a:t>
            </a:r>
            <a:r>
              <a:rPr lang="cs-CZ" b="1" i="1"/>
              <a:t>“</a:t>
            </a:r>
            <a:r>
              <a:rPr lang="cs-CZ" b="1"/>
              <a:t>.   </a:t>
            </a:r>
            <a:r>
              <a:rPr lang="cs-CZ"/>
              <a:t>                                  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G. B. Shaw</a:t>
            </a:r>
          </a:p>
        </p:txBody>
      </p:sp>
      <p:pic>
        <p:nvPicPr>
          <p:cNvPr id="10245" name="Picture 9" descr="5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7"/>
            <a:ext cx="4465638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6475"/>
          </a:xfrm>
        </p:spPr>
        <p:txBody>
          <a:bodyPr/>
          <a:lstStyle/>
          <a:p>
            <a:pPr eaLnBrk="1" hangingPunct="1"/>
            <a:r>
              <a:rPr lang="cs-CZ" sz="4000" b="1"/>
              <a:t>Sociální determinanty zdraví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5"/>
            <a:ext cx="7772400" cy="4764087"/>
          </a:xfrm>
        </p:spPr>
        <p:txBody>
          <a:bodyPr/>
          <a:lstStyle/>
          <a:p>
            <a:pPr eaLnBrk="1" hangingPunct="1"/>
            <a:r>
              <a:rPr lang="cs-CZ" b="1" dirty="0"/>
              <a:t>Podmínky</a:t>
            </a:r>
            <a:r>
              <a:rPr lang="cs-CZ" dirty="0"/>
              <a:t>, do kterých se lidé narodí a ve kterých vyrůstají, žijí, pracují a stárnou.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Tyto podmínky jsou utvářeny způsobem distribuce peněz, zdrojů a moci na globální, národní i lokální úrovni.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848600" cy="1462088"/>
          </a:xfrm>
        </p:spPr>
        <p:txBody>
          <a:bodyPr/>
          <a:lstStyle/>
          <a:p>
            <a:pPr eaLnBrk="1" hangingPunct="1"/>
            <a:r>
              <a:rPr lang="cs-CZ" sz="4000" b="1"/>
              <a:t>Sociální determinanty zdraví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8064500" cy="4114800"/>
          </a:xfrm>
        </p:spPr>
        <p:txBody>
          <a:bodyPr/>
          <a:lstStyle/>
          <a:p>
            <a:pPr eaLnBrk="1" hangingPunct="1"/>
            <a:r>
              <a:rPr lang="cs-CZ"/>
              <a:t>Jsou zodpovědné za </a:t>
            </a:r>
            <a:r>
              <a:rPr lang="cs-CZ" b="1"/>
              <a:t>existenci inekvity ve zdraví</a:t>
            </a:r>
            <a:r>
              <a:rPr lang="cs-CZ"/>
              <a:t>, </a:t>
            </a:r>
          </a:p>
          <a:p>
            <a:pPr lvl="1" eaLnBrk="1" hangingPunct="1"/>
            <a:r>
              <a:rPr lang="cs-CZ"/>
              <a:t>tj. za existenci nespravedlivých a odstranitelných rozdílů ve zdraví, které nacházíme jak </a:t>
            </a:r>
            <a:r>
              <a:rPr lang="cs-CZ" b="1"/>
              <a:t>mezi zeměmi</a:t>
            </a:r>
            <a:r>
              <a:rPr lang="cs-CZ"/>
              <a:t>, tak </a:t>
            </a:r>
            <a:r>
              <a:rPr lang="cs-CZ" b="1"/>
              <a:t>uvnitř</a:t>
            </a:r>
            <a:r>
              <a:rPr lang="cs-CZ"/>
              <a:t> jednotlivých </a:t>
            </a:r>
            <a:r>
              <a:rPr lang="cs-CZ" b="1"/>
              <a:t>zemí</a:t>
            </a:r>
            <a:r>
              <a:rPr lang="cs-CZ"/>
              <a:t>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539750" y="20638"/>
            <a:ext cx="7793038" cy="1198562"/>
          </a:xfrm>
        </p:spPr>
        <p:txBody>
          <a:bodyPr/>
          <a:lstStyle/>
          <a:p>
            <a:r>
              <a:rPr lang="cs-CZ" sz="2800" b="1"/>
              <a:t>Schematické znázornění vlivu sociálních determinant na zdraví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-756250" y="1736812"/>
          <a:ext cx="111612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2" y="4221163"/>
            <a:ext cx="17319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116388" y="3940175"/>
            <a:ext cx="1624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Pohlaví, věk, dědičné faktory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4246563" y="3486152"/>
            <a:ext cx="162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Životní styl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960813" y="2828925"/>
            <a:ext cx="172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Sociální prostředí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3563938" y="2228852"/>
            <a:ext cx="2990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Životní a pracovní podmínky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622675" y="1412875"/>
            <a:ext cx="299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Celkové sociální, kulturní </a:t>
            </a:r>
            <a:b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ekonomické prostředí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Graphic spid="7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350"/>
            <a:ext cx="8131944" cy="936402"/>
          </a:xfrm>
        </p:spPr>
        <p:txBody>
          <a:bodyPr/>
          <a:lstStyle/>
          <a:p>
            <a:pPr eaLnBrk="1" hangingPunct="1"/>
            <a:r>
              <a:rPr lang="cs-CZ" sz="3200" b="1" dirty="0"/>
              <a:t>Význam sociálních determinant zdraví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Mají přímý vliv na zdraví.</a:t>
            </a:r>
          </a:p>
          <a:p>
            <a:pPr>
              <a:lnSpc>
                <a:spcPct val="90000"/>
              </a:lnSpc>
            </a:pPr>
            <a:endParaRPr lang="en-CA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Vysvětlují největší část rozdílů ve zdraví mezi populačními skupinami.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Strukturují chování vzhledem ke zdraví.</a:t>
            </a:r>
          </a:p>
          <a:p>
            <a:pPr>
              <a:lnSpc>
                <a:spcPct val="90000"/>
              </a:lnSpc>
            </a:pP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Navzájem se ovlivňují při působení na zdraví.</a:t>
            </a:r>
            <a:endParaRPr lang="en-US" sz="2800" dirty="0">
              <a:cs typeface="Times New Roman" pitchFamily="18" charset="0"/>
            </a:endParaRPr>
          </a:p>
          <a:p>
            <a:pPr eaLnBrk="1" hangingPunct="1"/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1B06BA"/>
                </a:solidFill>
                <a:latin typeface="Arial" charset="0"/>
              </a:rPr>
              <a:t>PRŮBĚH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altLang="cs-CZ" sz="4000" b="1" dirty="0">
                <a:latin typeface="Arial" charset="0"/>
              </a:rPr>
              <a:t>Demografický přechod má dvě komponenty: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3600" dirty="0">
                <a:latin typeface="Arial" charset="0"/>
              </a:rPr>
              <a:t>pokles úmrtnosti (</a:t>
            </a:r>
            <a:r>
              <a:rPr lang="cs-CZ" altLang="cs-CZ" sz="3600" dirty="0" err="1">
                <a:latin typeface="Arial" charset="0"/>
              </a:rPr>
              <a:t>hmú</a:t>
            </a:r>
            <a:r>
              <a:rPr lang="cs-CZ" altLang="cs-CZ" sz="3600" dirty="0">
                <a:latin typeface="Arial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3600" dirty="0">
                <a:latin typeface="Arial" charset="0"/>
              </a:rPr>
              <a:t>pokles porodnosti (</a:t>
            </a:r>
            <a:r>
              <a:rPr lang="cs-CZ" altLang="cs-CZ" sz="3600" dirty="0" err="1">
                <a:latin typeface="Arial" charset="0"/>
              </a:rPr>
              <a:t>hmp</a:t>
            </a:r>
            <a:r>
              <a:rPr lang="cs-CZ" altLang="cs-CZ" sz="3600" dirty="0">
                <a:latin typeface="Arial" charset="0"/>
              </a:rPr>
              <a:t>)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  <p:sp>
        <p:nvSpPr>
          <p:cNvPr id="19459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3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5" y="333375"/>
            <a:ext cx="7793037" cy="1462088"/>
          </a:xfrm>
        </p:spPr>
        <p:txBody>
          <a:bodyPr/>
          <a:lstStyle/>
          <a:p>
            <a:pPr eaLnBrk="1" hangingPunct="1"/>
            <a:r>
              <a:rPr lang="cs-CZ" sz="4000" b="1"/>
              <a:t>10 nejvýznamnějších sociálních determinant zdraví</a:t>
            </a:r>
            <a:r>
              <a:rPr lang="cs-CZ" b="1"/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2" y="2060577"/>
            <a:ext cx="7693025" cy="43211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800"/>
              <a:t>1.  </a:t>
            </a:r>
            <a:r>
              <a:rPr lang="cs-CZ" sz="2400"/>
              <a:t>SOCIÁLNÍ GRADIENT 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2.   STRES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3.   ČASNÉ OBDOBÍ ŽIVOTA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4.   SOCIÁLNÍ EXKLUZE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5.   PRÁCE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6.   NEZAMĚSTNANOST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7.   SOCIÁLNÍ OPORA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8.   DROGOVÁ ZÁVISLOST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9.   VÝŽIVA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10. DOPRAVA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/>
              <a:t>SOCIÁLNÍ GRADIENT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721350" cy="1752600"/>
          </a:xfrm>
        </p:spPr>
        <p:txBody>
          <a:bodyPr/>
          <a:lstStyle/>
          <a:p>
            <a:pPr eaLnBrk="1" hangingPunct="1"/>
            <a:r>
              <a:rPr lang="cs-CZ" sz="2800"/>
              <a:t>Nejde o rozdíly ve zdraví mezi chudými a bohatými nebo mezi chudými a zbytkem společnosti.</a:t>
            </a:r>
          </a:p>
          <a:p>
            <a:pPr algn="l" eaLnBrk="1" hangingPunct="1"/>
            <a:endParaRPr lang="cs-CZ" sz="28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692150"/>
            <a:ext cx="7793037" cy="1462088"/>
          </a:xfrm>
        </p:spPr>
        <p:txBody>
          <a:bodyPr/>
          <a:lstStyle/>
          <a:p>
            <a:pPr eaLnBrk="1" hangingPunct="1"/>
            <a:r>
              <a:rPr lang="cs-CZ" b="1"/>
              <a:t>Absolutní chudoba</a:t>
            </a:r>
            <a:br>
              <a:rPr lang="cs-CZ" b="1"/>
            </a:br>
            <a:endParaRPr lang="cs-CZ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205662" cy="4114800"/>
          </a:xfrm>
        </p:spPr>
        <p:txBody>
          <a:bodyPr/>
          <a:lstStyle/>
          <a:p>
            <a:pPr eaLnBrk="1" hangingPunct="1"/>
            <a:r>
              <a:rPr lang="cs-CZ"/>
              <a:t>nedostatek prostředků k uspokojení základních potřeb</a:t>
            </a:r>
          </a:p>
          <a:p>
            <a:pPr lvl="1" eaLnBrk="1" hangingPunct="1"/>
            <a:r>
              <a:rPr lang="cs-CZ"/>
              <a:t>fyzické strádání a přímé ohrožení zdraví a života</a:t>
            </a:r>
          </a:p>
          <a:p>
            <a:pPr eaLnBrk="1" hangingPunct="1"/>
            <a:r>
              <a:rPr lang="cs-CZ"/>
              <a:t>její hranice se nemění se změnou standardu života ve společnosti 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91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692150"/>
            <a:ext cx="7793037" cy="1174750"/>
          </a:xfrm>
        </p:spPr>
        <p:txBody>
          <a:bodyPr/>
          <a:lstStyle/>
          <a:p>
            <a:pPr eaLnBrk="1" hangingPunct="1"/>
            <a:r>
              <a:rPr lang="cs-CZ" b="1"/>
              <a:t>Relativní chudoba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5" y="1484315"/>
            <a:ext cx="7170737" cy="468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dirty="0"/>
          </a:p>
          <a:p>
            <a:pPr eaLnBrk="1" hangingPunct="1"/>
            <a:r>
              <a:rPr lang="cs-CZ" dirty="0"/>
              <a:t>sociální potřeby</a:t>
            </a:r>
          </a:p>
          <a:p>
            <a:pPr eaLnBrk="1" hangingPunct="1"/>
            <a:r>
              <a:rPr lang="cs-CZ" dirty="0"/>
              <a:t>relativní deprivace a vliv psychosociálních determinant zdraví</a:t>
            </a:r>
          </a:p>
        </p:txBody>
      </p:sp>
    </p:spTree>
    <p:extLst>
      <p:ext uri="{BB962C8B-B14F-4D97-AF65-F5344CB8AC3E}">
        <p14:creationId xmlns:p14="http://schemas.microsoft.com/office/powerpoint/2010/main" val="283615134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692150"/>
            <a:ext cx="7793037" cy="1174750"/>
          </a:xfrm>
        </p:spPr>
        <p:txBody>
          <a:bodyPr/>
          <a:lstStyle/>
          <a:p>
            <a:pPr eaLnBrk="1" hangingPunct="1"/>
            <a:r>
              <a:rPr lang="cs-CZ" b="1"/>
              <a:t>Relativní chudoba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5" y="1484315"/>
            <a:ext cx="7170737" cy="468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/>
          </a:p>
          <a:p>
            <a:pPr eaLnBrk="1" hangingPunct="1">
              <a:buFont typeface="Wingdings" pitchFamily="2" charset="2"/>
              <a:buNone/>
            </a:pPr>
            <a:r>
              <a:rPr lang="cs-CZ"/>
              <a:t>   </a:t>
            </a:r>
            <a:r>
              <a:rPr lang="cs-CZ" sz="2800">
                <a:latin typeface="Arial" charset="0"/>
              </a:rPr>
              <a:t>„Chudými nejsou jen ti, kdo jsou na úplném dně celé společnosti, ale chudobu lze nalézt  v každé sociální vrstvě.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>
                <a:latin typeface="Arial" charset="0"/>
              </a:rPr>
              <a:t>	Jestliže totiž část příslušníků určité sociální vrstvy má méně, než její ostatní příslušníci, je pravděpodobné, že se ve srovnání s nimi budou cítit chudými.“         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z="2800" i="1">
                <a:latin typeface="Arial" charset="0"/>
              </a:rPr>
              <a:t>George Simmel</a:t>
            </a:r>
          </a:p>
        </p:txBody>
      </p:sp>
    </p:spTree>
    <p:extLst>
      <p:ext uri="{BB962C8B-B14F-4D97-AF65-F5344CB8AC3E}">
        <p14:creationId xmlns:p14="http://schemas.microsoft.com/office/powerpoint/2010/main" val="298310754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sz="3600" b="1" dirty="0"/>
              <a:t>SOCIOEKONOMICKÝ STATUS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Strukturální determinanty zdraví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SES, gender, etnická příslušnost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SES (vzdělání, příjem, sociální třída)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Sociální determinanty zdraví nejsou v populaci distribuovány náhodně, ale kopírují existující sociální nerovnosti.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sz="3600" b="1" dirty="0"/>
              <a:t>SOCIÁLNÍ GRADIENT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Čím nižší SE pozice, tím: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vyšší riziko předčasného úmrtí (kratší SDŽ)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vyšší riziko vážného onemocnění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menší naděje na uzdravení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86916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9954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5"/>
            <a:ext cx="7793038" cy="1462087"/>
          </a:xfrm>
        </p:spPr>
        <p:txBody>
          <a:bodyPr/>
          <a:lstStyle/>
          <a:p>
            <a:pPr eaLnBrk="1" hangingPunct="1"/>
            <a:r>
              <a:rPr lang="cs-CZ" sz="3600" b="1"/>
              <a:t>SOCIÁLNÍ GRADIENT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/>
          </a:p>
          <a:p>
            <a:pPr eaLnBrk="1" hangingPunct="1"/>
            <a:r>
              <a:rPr lang="cs-CZ"/>
              <a:t>Sociální gradient je všudypřítomný: </a:t>
            </a:r>
          </a:p>
          <a:p>
            <a:pPr lvl="1" eaLnBrk="1" hangingPunct="1"/>
            <a:r>
              <a:rPr lang="cs-CZ"/>
              <a:t>ve všech společnostech, </a:t>
            </a:r>
          </a:p>
          <a:p>
            <a:pPr lvl="1" eaLnBrk="1" hangingPunct="1"/>
            <a:r>
              <a:rPr lang="cs-CZ"/>
              <a:t>ve všech věkových skupinách, </a:t>
            </a:r>
          </a:p>
          <a:p>
            <a:pPr lvl="1" eaLnBrk="1" hangingPunct="1"/>
            <a:r>
              <a:rPr lang="cs-CZ"/>
              <a:t>u většiny nemocí.</a:t>
            </a:r>
          </a:p>
          <a:p>
            <a:pPr eaLnBrk="1" hangingPunct="1"/>
            <a:endParaRPr lang="cs-CZ"/>
          </a:p>
          <a:p>
            <a:pPr eaLnBrk="1" hangingPunct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2420940"/>
            <a:ext cx="88106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Obdélník 1"/>
          <p:cNvSpPr>
            <a:spLocks noChangeArrowheads="1"/>
          </p:cNvSpPr>
          <p:nvPr/>
        </p:nvSpPr>
        <p:spPr bwMode="auto">
          <a:xfrm>
            <a:off x="4211638" y="5589588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5060" name="Obdélník 2"/>
          <p:cNvSpPr>
            <a:spLocks noChangeArrowheads="1"/>
          </p:cNvSpPr>
          <p:nvPr/>
        </p:nvSpPr>
        <p:spPr bwMode="auto">
          <a:xfrm>
            <a:off x="4211640" y="5589590"/>
            <a:ext cx="3016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5061" name="Obdélník 5"/>
          <p:cNvSpPr>
            <a:spLocks noChangeArrowheads="1"/>
          </p:cNvSpPr>
          <p:nvPr/>
        </p:nvSpPr>
        <p:spPr bwMode="auto">
          <a:xfrm>
            <a:off x="7380288" y="5572125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5062" name="Nadpis 3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67750" cy="1081088"/>
          </a:xfrm>
        </p:spPr>
        <p:txBody>
          <a:bodyPr/>
          <a:lstStyle/>
          <a:p>
            <a:r>
              <a:rPr lang="cs-CZ" sz="4000" b="1"/>
              <a:t>Subjektivní zdraví podle vzdělání a  věku</a:t>
            </a:r>
          </a:p>
        </p:txBody>
      </p:sp>
      <p:sp>
        <p:nvSpPr>
          <p:cNvPr id="45063" name="Zástupný symbol pro obsah 4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503738"/>
          </a:xfrm>
        </p:spPr>
        <p:txBody>
          <a:bodyPr/>
          <a:lstStyle/>
          <a:p>
            <a:pPr marL="0" indent="0">
              <a:buNone/>
            </a:pPr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420940"/>
            <a:ext cx="91424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Obdélník 1"/>
          <p:cNvSpPr>
            <a:spLocks noChangeArrowheads="1"/>
          </p:cNvSpPr>
          <p:nvPr/>
        </p:nvSpPr>
        <p:spPr bwMode="auto">
          <a:xfrm>
            <a:off x="1042988" y="17002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4" name="Obdélník 3"/>
          <p:cNvSpPr>
            <a:spLocks noChangeArrowheads="1"/>
          </p:cNvSpPr>
          <p:nvPr/>
        </p:nvSpPr>
        <p:spPr bwMode="auto">
          <a:xfrm>
            <a:off x="900113" y="16287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5" name="Obdélník 5"/>
          <p:cNvSpPr>
            <a:spLocks noChangeArrowheads="1"/>
          </p:cNvSpPr>
          <p:nvPr/>
        </p:nvSpPr>
        <p:spPr bwMode="auto">
          <a:xfrm>
            <a:off x="2109788" y="15986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6" name="Obdélník 6"/>
          <p:cNvSpPr>
            <a:spLocks noChangeArrowheads="1"/>
          </p:cNvSpPr>
          <p:nvPr/>
        </p:nvSpPr>
        <p:spPr bwMode="auto">
          <a:xfrm>
            <a:off x="3216275" y="16430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7" name="Obdélník 7"/>
          <p:cNvSpPr>
            <a:spLocks noChangeArrowheads="1"/>
          </p:cNvSpPr>
          <p:nvPr/>
        </p:nvSpPr>
        <p:spPr bwMode="auto">
          <a:xfrm>
            <a:off x="4932363" y="170338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8" name="Nadpis 4"/>
          <p:cNvSpPr>
            <a:spLocks noGrp="1"/>
          </p:cNvSpPr>
          <p:nvPr>
            <p:ph type="title"/>
          </p:nvPr>
        </p:nvSpPr>
        <p:spPr>
          <a:xfrm>
            <a:off x="1076325" y="241300"/>
            <a:ext cx="7793038" cy="1462088"/>
          </a:xfrm>
        </p:spPr>
        <p:txBody>
          <a:bodyPr/>
          <a:lstStyle/>
          <a:p>
            <a:r>
              <a:rPr lang="cs-CZ" sz="3600" b="1"/>
              <a:t>Subjektivní zdraví podle věku a příjmu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989138"/>
            <a:ext cx="9467850" cy="4392612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1B06BA"/>
                </a:solidFill>
                <a:latin typeface="Arial" charset="0"/>
              </a:rPr>
              <a:t>GRAFICKÉ ZNÁZORNĚNÍ PRŮBĚHU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926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3"/>
          <p:cNvSpPr>
            <a:spLocks noGrp="1"/>
          </p:cNvSpPr>
          <p:nvPr>
            <p:ph type="title"/>
          </p:nvPr>
        </p:nvSpPr>
        <p:spPr>
          <a:xfrm>
            <a:off x="755650" y="260352"/>
            <a:ext cx="7793038" cy="911225"/>
          </a:xfrm>
        </p:spPr>
        <p:txBody>
          <a:bodyPr/>
          <a:lstStyle/>
          <a:p>
            <a:r>
              <a:rPr lang="cs-CZ" dirty="0"/>
              <a:t>Nerovnost ve zdraví v ČR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704850" y="1217615"/>
          <a:ext cx="7874000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2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/>
              <a:t>Stres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153150" cy="1752600"/>
          </a:xfrm>
        </p:spPr>
        <p:txBody>
          <a:bodyPr/>
          <a:lstStyle/>
          <a:p>
            <a:pPr algn="l" eaLnBrk="1" hangingPunct="1"/>
            <a:r>
              <a:rPr lang="cs-CZ"/>
              <a:t>Stres v důsledku negativních životních událostí a zejména </a:t>
            </a:r>
            <a:r>
              <a:rPr lang="cs-CZ" b="1"/>
              <a:t>chronických obtíží </a:t>
            </a:r>
            <a:r>
              <a:rPr lang="cs-CZ"/>
              <a:t>ohrožuje zdraví.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5"/>
            <a:ext cx="3429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Stres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  <a:p>
            <a:pPr eaLnBrk="1" hangingPunct="1"/>
            <a:r>
              <a:rPr lang="cs-CZ"/>
              <a:t>je považován za hlavní „převodní“ mechanismus, jehož prostřednictvím </a:t>
            </a:r>
            <a:br>
              <a:rPr lang="cs-CZ"/>
            </a:br>
            <a:r>
              <a:rPr lang="cs-CZ"/>
              <a:t>se psychosociální podmínky odrážejí </a:t>
            </a:r>
            <a:br>
              <a:rPr lang="cs-CZ"/>
            </a:br>
            <a:r>
              <a:rPr lang="cs-CZ"/>
              <a:t>ve fyzickém a psychickém zdraví.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188915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/>
              <a:t>Přímý a nepřímý vliv stresu </a:t>
            </a:r>
            <a:br>
              <a:rPr lang="cs-CZ" sz="3600" b="1"/>
            </a:br>
            <a:r>
              <a:rPr lang="cs-CZ" sz="3600" b="1"/>
              <a:t>na zdraví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90" y="1916113"/>
            <a:ext cx="79216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/>
              <a:t>přímý vliv stresu na duševní zdraví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/>
              <a:t>úzkost, neurózy, deprese</a:t>
            </a:r>
            <a:r>
              <a:rPr lang="cs-CZ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cs-CZ"/>
          </a:p>
          <a:p>
            <a:pPr eaLnBrk="1" hangingPunct="1">
              <a:lnSpc>
                <a:spcPct val="90000"/>
              </a:lnSpc>
            </a:pPr>
            <a:r>
              <a:rPr lang="cs-CZ" sz="2800"/>
              <a:t>přímý vliv na fyzické zdraví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/>
              <a:t>obranyschopnost organismu, vnímavosti vůči infekčním nemocem, riziko cukrovky, hladina lipidů v krvi, krevní tlak, riziko infarktu a mozkové mrtvice</a:t>
            </a:r>
          </a:p>
          <a:p>
            <a:pPr lvl="1" eaLnBrk="1" hangingPunct="1">
              <a:lnSpc>
                <a:spcPct val="90000"/>
              </a:lnSpc>
            </a:pPr>
            <a:endParaRPr lang="cs-CZ" sz="2400"/>
          </a:p>
          <a:p>
            <a:pPr eaLnBrk="1" hangingPunct="1">
              <a:lnSpc>
                <a:spcPct val="90000"/>
              </a:lnSpc>
            </a:pPr>
            <a:r>
              <a:rPr lang="cs-CZ" sz="2800"/>
              <a:t>nepřímý vliv na zdraví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/>
              <a:t>kouření, alkohol, sladkosti</a:t>
            </a:r>
            <a:r>
              <a:rPr lang="cs-CZ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Výzkumy stresu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/>
              <a:t>stresory	</a:t>
            </a:r>
          </a:p>
          <a:p>
            <a:pPr lvl="1" eaLnBrk="1" hangingPunct="1"/>
            <a:r>
              <a:rPr lang="cs-CZ"/>
              <a:t> </a:t>
            </a:r>
            <a:r>
              <a:rPr lang="cs-CZ" sz="3200"/>
              <a:t>negativní životní události</a:t>
            </a:r>
          </a:p>
          <a:p>
            <a:pPr lvl="1" eaLnBrk="1" hangingPunct="1"/>
            <a:r>
              <a:rPr lang="cs-CZ" sz="3200"/>
              <a:t> chronické životní obtíže</a:t>
            </a:r>
          </a:p>
          <a:p>
            <a:pPr eaLnBrk="1" hangingPunct="1"/>
            <a:r>
              <a:rPr lang="cs-CZ" b="1"/>
              <a:t>ochranné faktory</a:t>
            </a:r>
          </a:p>
          <a:p>
            <a:pPr lvl="1" eaLnBrk="1" hangingPunct="1"/>
            <a:r>
              <a:rPr lang="cs-CZ" sz="3200"/>
              <a:t>kontrola nad životem </a:t>
            </a:r>
          </a:p>
          <a:p>
            <a:pPr lvl="1" eaLnBrk="1" hangingPunct="1"/>
            <a:r>
              <a:rPr lang="cs-CZ" sz="3200"/>
              <a:t>sociální opora a jiné zdroje ze sociálních sítí</a:t>
            </a:r>
            <a:r>
              <a:rPr lang="cs-CZ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/>
              <a:t>Časné období </a:t>
            </a:r>
            <a:br>
              <a:rPr lang="cs-CZ" b="1"/>
            </a:br>
            <a:r>
              <a:rPr lang="cs-CZ" b="1"/>
              <a:t>života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769100" cy="2303462"/>
          </a:xfrm>
        </p:spPr>
        <p:txBody>
          <a:bodyPr/>
          <a:lstStyle/>
          <a:p>
            <a:pPr algn="l" eaLnBrk="1" hangingPunct="1"/>
            <a:r>
              <a:rPr lang="cs-CZ"/>
              <a:t>Je důležité, aby rodiče byli oporou svým dětem: zdravotní důsledky raného vývoje a výchovy trvají po celý život. 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7"/>
            <a:ext cx="3181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/>
              <a:t>Časné období života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90" y="1773240"/>
            <a:ext cx="7693025" cy="4090987"/>
          </a:xfrm>
        </p:spPr>
        <p:txBody>
          <a:bodyPr/>
          <a:lstStyle/>
          <a:p>
            <a:pPr eaLnBrk="1" hangingPunct="1"/>
            <a:endParaRPr lang="cs-CZ"/>
          </a:p>
          <a:p>
            <a:pPr eaLnBrk="1" hangingPunct="1"/>
            <a:r>
              <a:rPr lang="cs-CZ"/>
              <a:t>počáteční stadia života předznamenávají další zdravotní osudy jedince v dospělosti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důležitá je péče o těhotné a matky s malými dětmi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1B06BA"/>
                </a:solidFill>
                <a:latin typeface="Arial" charset="0"/>
              </a:rPr>
              <a:t>Časné období života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90" y="1125538"/>
            <a:ext cx="7693025" cy="5472112"/>
          </a:xfrm>
        </p:spPr>
        <p:txBody>
          <a:bodyPr/>
          <a:lstStyle/>
          <a:p>
            <a:pPr eaLnBrk="1" hangingPunct="1"/>
            <a:r>
              <a:rPr lang="cs-CZ" altLang="cs-CZ" sz="2400">
                <a:latin typeface="Arial" charset="0"/>
              </a:rPr>
              <a:t>počáteční stadia života předznamenávají další zdravotní osudy jedince v dospělosti</a:t>
            </a:r>
          </a:p>
          <a:p>
            <a:pPr eaLnBrk="1" hangingPunct="1"/>
            <a:r>
              <a:rPr lang="cs-CZ" altLang="cs-CZ" sz="2400">
                <a:latin typeface="Arial" charset="0"/>
              </a:rPr>
              <a:t>důležitá je péče o těhotné a rodiny s malými dětmi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b="1">
                <a:latin typeface="Arial" charset="0"/>
              </a:rPr>
              <a:t>špatné socioekonomické podmínky</a:t>
            </a:r>
            <a:r>
              <a:rPr lang="cs-CZ" altLang="cs-CZ" sz="2400">
                <a:latin typeface="Arial" charset="0"/>
              </a:rPr>
              <a:t> </a:t>
            </a:r>
            <a:br>
              <a:rPr lang="cs-CZ" altLang="cs-CZ" sz="2400">
                <a:latin typeface="Arial" charset="0"/>
              </a:rPr>
            </a:br>
            <a:r>
              <a:rPr lang="cs-CZ" altLang="cs-CZ" sz="2400">
                <a:latin typeface="Arial" charset="0"/>
              </a:rPr>
              <a:t>v dětství vedou: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>
                <a:latin typeface="Arial" charset="0"/>
              </a:rPr>
              <a:t>ke zpomalení růstu,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>
                <a:latin typeface="Arial" charset="0"/>
              </a:rPr>
              <a:t>k vyššímu riziku emočních, výchovných </a:t>
            </a:r>
            <a:br>
              <a:rPr lang="cs-CZ" altLang="cs-CZ" sz="2400">
                <a:latin typeface="Arial" charset="0"/>
              </a:rPr>
            </a:br>
            <a:r>
              <a:rPr lang="cs-CZ" altLang="cs-CZ" sz="2400">
                <a:latin typeface="Arial" charset="0"/>
              </a:rPr>
              <a:t>a zdravotních problémů</a:t>
            </a:r>
          </a:p>
          <a:p>
            <a:pPr eaLnBrk="1" hangingPunct="1"/>
            <a:endParaRPr lang="cs-CZ" altLang="cs-CZ" sz="2400" b="1">
              <a:latin typeface="Arial" charset="0"/>
            </a:endParaRPr>
          </a:p>
          <a:p>
            <a:pPr eaLnBrk="1" hangingPunct="1"/>
            <a:r>
              <a:rPr lang="cs-CZ" altLang="cs-CZ" sz="2400" b="1">
                <a:latin typeface="Arial" charset="0"/>
              </a:rPr>
              <a:t>kumulace nevýhod: chudoba rodičů</a:t>
            </a:r>
            <a:r>
              <a:rPr lang="cs-CZ" altLang="cs-CZ" sz="2400">
                <a:latin typeface="Arial" charset="0"/>
              </a:rPr>
              <a:t> ovlivňuje vztah dítěte ke škole </a:t>
            </a:r>
            <a:r>
              <a:rPr lang="cs-CZ" altLang="cs-CZ" sz="2400">
                <a:latin typeface="Arial" charset="0"/>
                <a:sym typeface="Wingdings" pitchFamily="2" charset="2"/>
              </a:rPr>
              <a:t></a:t>
            </a:r>
            <a:r>
              <a:rPr lang="cs-CZ" altLang="cs-CZ" sz="2400">
                <a:latin typeface="Arial" charset="0"/>
              </a:rPr>
              <a:t>následně nízké dosažené vzdělání </a:t>
            </a:r>
            <a:r>
              <a:rPr lang="cs-CZ" altLang="cs-CZ" sz="2400">
                <a:latin typeface="Arial" charset="0"/>
                <a:sym typeface="Wingdings" pitchFamily="2" charset="2"/>
              </a:rPr>
              <a:t></a:t>
            </a:r>
            <a:r>
              <a:rPr lang="cs-CZ" altLang="cs-CZ" sz="2400">
                <a:latin typeface="Arial" charset="0"/>
              </a:rPr>
              <a:t> riziko nejisté práce a nezaměstnanosti </a:t>
            </a:r>
            <a:r>
              <a:rPr lang="cs-CZ" altLang="cs-CZ" sz="2400">
                <a:latin typeface="Arial" charset="0"/>
                <a:sym typeface="Wingdings" pitchFamily="2" charset="2"/>
              </a:rPr>
              <a:t> </a:t>
            </a:r>
            <a:r>
              <a:rPr lang="cs-CZ" altLang="cs-CZ" sz="2400">
                <a:latin typeface="Arial" charset="0"/>
              </a:rPr>
              <a:t>a vyvolává pocit, že člověk sám nemůže příliš ovlivnit svůj život </a:t>
            </a:r>
          </a:p>
          <a:p>
            <a:pPr eaLnBrk="1" hangingPunct="1"/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78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03300"/>
            <a:ext cx="7772400" cy="1462088"/>
          </a:xfrm>
        </p:spPr>
        <p:txBody>
          <a:bodyPr/>
          <a:lstStyle/>
          <a:p>
            <a:pPr eaLnBrk="1" hangingPunct="1"/>
            <a:r>
              <a:rPr lang="cs-CZ" b="1"/>
              <a:t>Sociální vyloučení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6400800" cy="1752600"/>
          </a:xfrm>
        </p:spPr>
        <p:txBody>
          <a:bodyPr/>
          <a:lstStyle/>
          <a:p>
            <a:pPr eaLnBrk="1" hangingPunct="1"/>
            <a:r>
              <a:rPr lang="cs-CZ"/>
              <a:t>Chudoba, rasismus, diskriminace, stigmatizace či nezaměstnanost vedou k sociální izolaci a zvyšují riziko onemocnění a předčasného úmrtí.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305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90" y="404815"/>
            <a:ext cx="7793037" cy="1462087"/>
          </a:xfrm>
        </p:spPr>
        <p:txBody>
          <a:bodyPr/>
          <a:lstStyle/>
          <a:p>
            <a:pPr eaLnBrk="1" hangingPunct="1"/>
            <a:br>
              <a:rPr lang="cs-CZ" sz="3200" b="1"/>
            </a:br>
            <a:r>
              <a:rPr lang="cs-CZ" sz="4000" b="1"/>
              <a:t>Sociální vyloučení</a:t>
            </a:r>
            <a:br>
              <a:rPr lang="cs-CZ" sz="4000" b="1"/>
            </a:b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7724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b="1" dirty="0"/>
              <a:t>Nerovnost a chudoba</a:t>
            </a:r>
            <a:r>
              <a:rPr lang="cs-CZ" dirty="0"/>
              <a:t> </a:t>
            </a:r>
          </a:p>
          <a:p>
            <a:pPr marL="0" indent="0" eaLnBrk="1" hangingPunct="1">
              <a:buNone/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Chudoba neznamená jen pozici na nejnižší příčce společenského žebříčku.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Chudoba je stav odlišující chudé od zbytku společnosti.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333377"/>
            <a:ext cx="8064500" cy="6480175"/>
          </a:xfrm>
        </p:spPr>
        <p:txBody>
          <a:bodyPr rtlCol="0"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cs-CZ" sz="8000" b="1" dirty="0">
                <a:solidFill>
                  <a:srgbClr val="1B06BA"/>
                </a:solidFill>
              </a:rPr>
              <a:t>PŘÍČINY POKLESU ÚMRTNOSTI -</a:t>
            </a:r>
            <a:r>
              <a:rPr lang="cs-CZ" sz="8000" b="1" dirty="0">
                <a:solidFill>
                  <a:srgbClr val="00B0F0"/>
                </a:solidFill>
              </a:rPr>
              <a:t>TEORIE EPIDEMIOLOGICKÉ TRANSFORMACE</a:t>
            </a:r>
          </a:p>
          <a:p>
            <a:pPr marL="0" indent="0">
              <a:buNone/>
              <a:defRPr/>
            </a:pPr>
            <a:endParaRPr lang="cs-CZ" sz="3900" b="1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5100" b="1" dirty="0"/>
              <a:t>Teorie</a:t>
            </a:r>
            <a:r>
              <a:rPr lang="cs-CZ" sz="5100" dirty="0"/>
              <a:t> o vlivu sociálních, kulturních a ekonomických změn na </a:t>
            </a:r>
            <a:r>
              <a:rPr lang="cs-CZ" sz="5100" b="1" dirty="0"/>
              <a:t>proměnu vzorců nemocnosti a úmrtnosti.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cs-CZ" sz="42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5100" b="1" dirty="0"/>
              <a:t>Změny v nemocnosti a úmrtnosti</a:t>
            </a:r>
            <a:r>
              <a:rPr lang="cs-CZ" sz="5100" dirty="0"/>
              <a:t> jsou podmíněny změnami mnohých okolností, které ovlivňují existenci populačních celků - </a:t>
            </a:r>
            <a:r>
              <a:rPr lang="cs-CZ" sz="5100" b="1" dirty="0"/>
              <a:t>stárnutí populace, socioekonomické změny, technický rozvoj, životní styl, životní prostředí, politický vývoj apod. </a:t>
            </a:r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cs-CZ" sz="3800" dirty="0"/>
          </a:p>
          <a:p>
            <a:pPr marL="857250" lvl="1" indent="-457200">
              <a:defRPr/>
            </a:pPr>
            <a:endParaRPr lang="cs-CZ" sz="3600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035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90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b="1"/>
              <a:t>Sociální vyloučení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72400" cy="4114800"/>
          </a:xfrm>
        </p:spPr>
        <p:txBody>
          <a:bodyPr/>
          <a:lstStyle/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nový pojem pro chudobu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chudoba ve vyspělých zemích nemá podobu fyzického strádání, ale </a:t>
            </a:r>
            <a:r>
              <a:rPr lang="cs-CZ" b="1" dirty="0"/>
              <a:t>vyloučení člověka ze základních aktivit společnosti</a:t>
            </a:r>
            <a:r>
              <a:rPr lang="cs-CZ" dirty="0"/>
              <a:t> (trh práce,  občanství, konzum)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5538"/>
            <a:ext cx="8589714" cy="55435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b="1" dirty="0">
                <a:latin typeface="Arial" charset="0"/>
              </a:rPr>
              <a:t>má mnoho dimenzí, které mají tendenci se kumulovat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ekonomická</a:t>
            </a:r>
            <a:r>
              <a:rPr lang="cs-CZ" altLang="cs-CZ" sz="2400" dirty="0">
                <a:latin typeface="Arial" charset="0"/>
              </a:rPr>
              <a:t> (nezaměstnanost, nízký příjem, chudoba)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sociální</a:t>
            </a:r>
            <a:r>
              <a:rPr lang="cs-CZ" altLang="cs-CZ" sz="2400" dirty="0">
                <a:latin typeface="Arial" charset="0"/>
              </a:rPr>
              <a:t> (rozpad manželství, sociální izolace, patologické jevy) 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politická</a:t>
            </a:r>
            <a:r>
              <a:rPr lang="cs-CZ" altLang="cs-CZ" sz="2400" dirty="0">
                <a:latin typeface="Arial" charset="0"/>
              </a:rPr>
              <a:t> (neschopnost participace, nízká účast ve volbách)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komunitní</a:t>
            </a:r>
            <a:r>
              <a:rPr lang="cs-CZ" altLang="cs-CZ" sz="2400" dirty="0">
                <a:latin typeface="Arial" charset="0"/>
              </a:rPr>
              <a:t> (devastované prostředí a obydlí, absence služeb)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individuální</a:t>
            </a:r>
            <a:r>
              <a:rPr lang="cs-CZ" altLang="cs-CZ" sz="2400" dirty="0">
                <a:latin typeface="Arial" charset="0"/>
              </a:rPr>
              <a:t> (fyzický nebo mentální handicap, nízké vzdělání, ztráta sebeúcty)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skupinová </a:t>
            </a:r>
            <a:r>
              <a:rPr lang="cs-CZ" altLang="cs-CZ" sz="2400" dirty="0">
                <a:latin typeface="Arial" charset="0"/>
              </a:rPr>
              <a:t>(koncentrace do určitých skupin – etnikum, profese)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prostorová</a:t>
            </a:r>
            <a:r>
              <a:rPr lang="cs-CZ" altLang="cs-CZ" sz="2400" dirty="0">
                <a:latin typeface="Arial" charset="0"/>
              </a:rPr>
              <a:t> (koncentrace v jistém území)</a:t>
            </a:r>
          </a:p>
        </p:txBody>
      </p:sp>
    </p:spTree>
    <p:extLst>
      <p:ext uri="{BB962C8B-B14F-4D97-AF65-F5344CB8AC3E}">
        <p14:creationId xmlns:p14="http://schemas.microsoft.com/office/powerpoint/2010/main" val="1976955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4"/>
            <a:ext cx="7772400" cy="540094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týká se zejména: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přistěhovalců,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uprchlíků,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etnických menšin,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ale i lidí nemocných, postižených a emočně zranitelných (dětské domovy, věznice, psychiatrické léčebny)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pojí se obvykle s diskriminací, rasismem </a:t>
            </a:r>
            <a:br>
              <a:rPr lang="cs-CZ" sz="2400" dirty="0"/>
            </a:br>
            <a:r>
              <a:rPr lang="cs-CZ" sz="2400" dirty="0"/>
              <a:t>a nepřátelstvím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Opatření:</a:t>
            </a:r>
          </a:p>
          <a:p>
            <a:pPr lvl="1" eaLnBrk="1" hangingPunct="1">
              <a:defRPr/>
            </a:pPr>
            <a:r>
              <a:rPr lang="cs-CZ" sz="2400" dirty="0"/>
              <a:t>ochrana proti diskriminaci</a:t>
            </a:r>
          </a:p>
          <a:p>
            <a:pPr lvl="1" eaLnBrk="1" hangingPunct="1">
              <a:defRPr/>
            </a:pPr>
            <a:r>
              <a:rPr lang="cs-CZ" sz="2400" dirty="0"/>
              <a:t>dodržování práv přistěhovalců a menšin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39242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2" y="549277"/>
            <a:ext cx="6461125" cy="2589213"/>
          </a:xfrm>
        </p:spPr>
        <p:txBody>
          <a:bodyPr/>
          <a:lstStyle/>
          <a:p>
            <a:pPr eaLnBrk="1" hangingPunct="1"/>
            <a:r>
              <a:rPr lang="cs-CZ" b="1"/>
              <a:t>Povaha práce </a:t>
            </a:r>
            <a:br>
              <a:rPr lang="cs-CZ" b="1"/>
            </a:br>
            <a:r>
              <a:rPr lang="cs-CZ" b="1"/>
              <a:t>a pracovní prostředí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>
                <a:solidFill>
                  <a:srgbClr val="000000"/>
                </a:solidFill>
              </a:rPr>
              <a:t>Stres na pracovišti a nedostatek kontroly nad vlastní prací zhoršují zdraví.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2971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Povaha práce a pracovní prostředí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</a:rPr>
              <a:t>centrální postavení práce v životě člověka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</a:rPr>
              <a:t>změny zaměstnanosti v jednotlivých ekonomických sektorech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</a:rPr>
              <a:t>mění se forma pracovní zátěže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</a:rPr>
              <a:t>model pracovního napětí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</a:rPr>
              <a:t>model nerovnováhy mezi úsilím a odměnou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8" y="188642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dirty="0"/>
              <a:t>Povaha práce a pracovní prostředí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772400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</a:rPr>
              <a:t>pracovní stres je významnou příčinou rozdílů ve zdraví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</a:rPr>
              <a:t>uplatnění kvalifikace, možnost rozhodování, míra kontroly nad vlastní prací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</a:rPr>
              <a:t>ocenění práce 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>
                <a:solidFill>
                  <a:srgbClr val="000000"/>
                </a:solidFill>
              </a:rPr>
              <a:t>celková pracovní neschopnost a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cs-CZ" dirty="0">
                <a:solidFill>
                  <a:srgbClr val="000000"/>
                </a:solidFill>
              </a:rPr>
              <a:t>předčasná úmrtí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/>
              <a:t>Nezaměstnanost </a:t>
            </a:r>
            <a:br>
              <a:rPr lang="cs-CZ" b="1"/>
            </a:br>
            <a:r>
              <a:rPr lang="cs-CZ" b="1"/>
              <a:t>a nejistota zaměstnání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886200"/>
            <a:ext cx="4419600" cy="1752600"/>
          </a:xfrm>
        </p:spPr>
        <p:txBody>
          <a:bodyPr/>
          <a:lstStyle/>
          <a:p>
            <a:pPr eaLnBrk="1" hangingPunct="1"/>
            <a:r>
              <a:rPr lang="cs-CZ"/>
              <a:t>Nezaměstnanost snižuje životní úroveň, stigmatizuje a vede k</a:t>
            </a:r>
            <a:r>
              <a:rPr lang="cs-CZ">
                <a:latin typeface="Arial" charset="0"/>
              </a:rPr>
              <a:t> </a:t>
            </a:r>
            <a:r>
              <a:rPr lang="cs-CZ"/>
              <a:t>sociální izolaci.</a:t>
            </a: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3500438"/>
            <a:ext cx="28797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70" y="404666"/>
            <a:ext cx="7793037" cy="1462087"/>
          </a:xfrm>
        </p:spPr>
        <p:txBody>
          <a:bodyPr/>
          <a:lstStyle/>
          <a:p>
            <a:pPr eaLnBrk="1" hangingPunct="1"/>
            <a:r>
              <a:rPr lang="cs-CZ" sz="4000" dirty="0"/>
              <a:t>Nezaměstnanost a nejistota zaměstnání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772400" cy="4114800"/>
          </a:xfrm>
        </p:spPr>
        <p:txBody>
          <a:bodyPr/>
          <a:lstStyle/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snížení životní úrovně, </a:t>
            </a:r>
          </a:p>
          <a:p>
            <a:pPr eaLnBrk="1" hangingPunct="1"/>
            <a:r>
              <a:rPr lang="cs-CZ" dirty="0"/>
              <a:t>omezení sociálních kontaktů, stigmatizace, </a:t>
            </a:r>
          </a:p>
          <a:p>
            <a:pPr eaLnBrk="1" hangingPunct="1"/>
            <a:r>
              <a:rPr lang="cs-CZ" dirty="0"/>
              <a:t>pocit méněcennosti, </a:t>
            </a:r>
          </a:p>
          <a:p>
            <a:pPr eaLnBrk="1" hangingPunct="1"/>
            <a:r>
              <a:rPr lang="cs-CZ" dirty="0"/>
              <a:t>sociální exkluze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2" y="260650"/>
            <a:ext cx="7793037" cy="1462087"/>
          </a:xfrm>
        </p:spPr>
        <p:txBody>
          <a:bodyPr/>
          <a:lstStyle/>
          <a:p>
            <a:pPr eaLnBrk="1" hangingPunct="1"/>
            <a:r>
              <a:rPr lang="cs-CZ" sz="4000" dirty="0"/>
              <a:t>Nezaměstnanost a nejistota zaměstnání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7772400" cy="49685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r>
              <a:rPr lang="cs-CZ" dirty="0"/>
              <a:t>povaha nezaměstnanosti</a:t>
            </a:r>
          </a:p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dirty="0"/>
              <a:t>koncentrace nezaměstnanosti do: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dirty="0"/>
              <a:t>určitých SE skupin (osoby s nízkou kvalifikací, mladí lidé, ženy, členové etnických menšin, imigranti)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dirty="0"/>
              <a:t>a do stejných rodin (tzv. </a:t>
            </a:r>
            <a:r>
              <a:rPr lang="cs-CZ" dirty="0" err="1"/>
              <a:t>jobless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) – nebezpečí polarizace společnosti.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6013" y="1557340"/>
            <a:ext cx="7772400" cy="1462087"/>
          </a:xfrm>
        </p:spPr>
        <p:txBody>
          <a:bodyPr/>
          <a:lstStyle/>
          <a:p>
            <a:pPr eaLnBrk="1" hangingPunct="1"/>
            <a:r>
              <a:rPr lang="cs-CZ" b="1"/>
              <a:t>Sociální opora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/>
              <a:t>Přátelství, dobré mezilidské vztahy a pevné sociální sítě zlepšují zdraví.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5" y="1052515"/>
            <a:ext cx="22955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260352"/>
            <a:ext cx="8568630" cy="6697663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cs-CZ" sz="8000" b="1" dirty="0">
                <a:solidFill>
                  <a:srgbClr val="1B06BA"/>
                </a:solidFill>
              </a:rPr>
              <a:t>PŘÍČINY POKLESU ÚMRTNOSTI:</a:t>
            </a:r>
          </a:p>
          <a:p>
            <a:pPr marL="0" indent="0">
              <a:buNone/>
              <a:defRPr/>
            </a:pPr>
            <a:r>
              <a:rPr lang="cs-CZ" sz="8000" b="1" dirty="0">
                <a:solidFill>
                  <a:srgbClr val="00B0F0"/>
                </a:solidFill>
              </a:rPr>
              <a:t>TEORIE EPIDEMIOLOG. TRANSFORMACE</a:t>
            </a:r>
          </a:p>
          <a:p>
            <a:pPr marL="0" indent="0">
              <a:buNone/>
              <a:defRPr/>
            </a:pPr>
            <a:endParaRPr lang="cs-CZ" sz="3900" b="1" dirty="0"/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cs-CZ" sz="38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6000" dirty="0"/>
              <a:t>3 období s rozdílnými vzorci nemocnosti a úmrtnosti: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6000" dirty="0"/>
              <a:t>Přechod mezi obdobími = </a:t>
            </a:r>
            <a:r>
              <a:rPr lang="cs-CZ" sz="6000" b="1" dirty="0"/>
              <a:t>epidemiologická  transformace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cs-CZ" sz="6000" dirty="0"/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/>
              <a:t>OBDOBÍ SMRTÍCÍCH EPIDEMIÍ, VÁLEK A HLADOMORŮ </a:t>
            </a:r>
            <a:endParaRPr lang="cs-CZ" sz="6000" dirty="0"/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/>
              <a:t>OBDOBÍ PANDEMIÍ INFEKČNÍCH NEMOCÍ</a:t>
            </a:r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/>
              <a:t>OBDOBÍ CHRONICKÝCH A DEGENERATIVNÍCH ONEMOCNĚNÍ</a:t>
            </a:r>
            <a:endParaRPr lang="cs-CZ" sz="6000" dirty="0"/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>
                <a:solidFill>
                  <a:srgbClr val="000066"/>
                </a:solidFill>
              </a:rPr>
              <a:t>OBDOBÍ – NÁVRAT SMRTÍCÍCH EPIDEMIÍ </a:t>
            </a:r>
            <a:r>
              <a:rPr lang="cs-CZ" sz="6000" dirty="0">
                <a:solidFill>
                  <a:srgbClr val="000066"/>
                </a:solidFill>
              </a:rPr>
              <a:t>(AIDS, ptačí chřipka, prasečí chřipka, </a:t>
            </a:r>
            <a:r>
              <a:rPr lang="cs-CZ" sz="6000" dirty="0" err="1">
                <a:solidFill>
                  <a:srgbClr val="000066"/>
                </a:solidFill>
              </a:rPr>
              <a:t>ebola</a:t>
            </a:r>
            <a:r>
              <a:rPr lang="cs-CZ" sz="6000" dirty="0">
                <a:solidFill>
                  <a:srgbClr val="000066"/>
                </a:solidFill>
              </a:rPr>
              <a:t>)</a:t>
            </a:r>
          </a:p>
          <a:p>
            <a:pPr>
              <a:buNone/>
              <a:defRPr/>
            </a:pPr>
            <a:endParaRPr lang="cs-CZ" sz="3600" dirty="0"/>
          </a:p>
          <a:p>
            <a:pPr marL="0" indent="0">
              <a:lnSpc>
                <a:spcPct val="120000"/>
              </a:lnSpc>
              <a:buNone/>
              <a:defRPr/>
            </a:pPr>
            <a:endParaRPr lang="cs-CZ" sz="3600" b="1" dirty="0"/>
          </a:p>
          <a:p>
            <a:pPr marL="857250" lvl="1" indent="-457200">
              <a:defRPr/>
            </a:pPr>
            <a:endParaRPr lang="cs-CZ" sz="3600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778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Sociální opora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/>
          </a:p>
          <a:p>
            <a:pPr eaLnBrk="1" hangingPunct="1">
              <a:lnSpc>
                <a:spcPct val="90000"/>
              </a:lnSpc>
            </a:pPr>
            <a:r>
              <a:rPr lang="cs-CZ"/>
              <a:t>Zdroj získávaný ze sociálních sítí</a:t>
            </a:r>
          </a:p>
          <a:p>
            <a:pPr eaLnBrk="1" hangingPunct="1">
              <a:lnSpc>
                <a:spcPct val="90000"/>
              </a:lnSpc>
            </a:pPr>
            <a:endParaRPr lang="cs-CZ"/>
          </a:p>
          <a:p>
            <a:pPr eaLnBrk="1" hangingPunct="1">
              <a:lnSpc>
                <a:spcPct val="90000"/>
              </a:lnSpc>
            </a:pPr>
            <a:r>
              <a:rPr lang="cs-CZ"/>
              <a:t>Sociální síť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200"/>
              <a:t>systém formálních a neformálních vztahů, prostřednictvím kterých získává člověk zdroje ke zvládnutí obtížných životních situací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793038" cy="1462088"/>
          </a:xfrm>
        </p:spPr>
        <p:txBody>
          <a:bodyPr/>
          <a:lstStyle/>
          <a:p>
            <a:pPr eaLnBrk="1" hangingPunct="1"/>
            <a:r>
              <a:rPr lang="cs-CZ" b="1" dirty="0"/>
              <a:t>Typy sociální opory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837488" cy="496855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b="1" dirty="0"/>
              <a:t>silná pouta</a:t>
            </a:r>
          </a:p>
          <a:p>
            <a:pPr lvl="1" eaLnBrk="1" hangingPunct="1">
              <a:defRPr/>
            </a:pPr>
            <a:r>
              <a:rPr lang="cs-CZ" dirty="0"/>
              <a:t>instrumentální </a:t>
            </a:r>
          </a:p>
          <a:p>
            <a:pPr lvl="1" eaLnBrk="1" hangingPunct="1">
              <a:defRPr/>
            </a:pPr>
            <a:r>
              <a:rPr lang="cs-CZ" dirty="0"/>
              <a:t>emociální</a:t>
            </a:r>
          </a:p>
          <a:p>
            <a:pPr marL="457200" lvl="1" indent="0" eaLnBrk="1" hangingPunct="1">
              <a:buNone/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b="1" dirty="0"/>
              <a:t>slabá pouta</a:t>
            </a:r>
          </a:p>
          <a:p>
            <a:pPr lvl="1" eaLnBrk="1" hangingPunct="1">
              <a:defRPr/>
            </a:pPr>
            <a:r>
              <a:rPr lang="cs-CZ" dirty="0"/>
              <a:t>informační</a:t>
            </a:r>
          </a:p>
          <a:p>
            <a:pPr lvl="1" eaLnBrk="1" hangingPunct="1">
              <a:defRPr/>
            </a:pPr>
            <a:r>
              <a:rPr lang="cs-CZ" dirty="0"/>
              <a:t>poradní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70" y="116634"/>
            <a:ext cx="7793037" cy="1462087"/>
          </a:xfrm>
        </p:spPr>
        <p:txBody>
          <a:bodyPr/>
          <a:lstStyle/>
          <a:p>
            <a:pPr eaLnBrk="1" hangingPunct="1"/>
            <a:r>
              <a:rPr lang="cs-CZ" sz="3200" b="1" dirty="0"/>
              <a:t>Sociální opora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přátelství, dobré sociální vztahy a podpůrné sociální sítě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přispívá k řešení citových i materiálních problémů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deprese, komplikace v těhotenství, častější a závažnější tělesné postižení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sociální izolace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sociální koheze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5" y="692150"/>
            <a:ext cx="7793037" cy="1462088"/>
          </a:xfrm>
        </p:spPr>
        <p:txBody>
          <a:bodyPr/>
          <a:lstStyle/>
          <a:p>
            <a:pPr eaLnBrk="1" hangingPunct="1"/>
            <a:r>
              <a:rPr lang="cs-CZ" b="1"/>
              <a:t>Sociální opora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i="1"/>
          </a:p>
          <a:p>
            <a:pPr eaLnBrk="1" hangingPunct="1"/>
            <a:r>
              <a:rPr lang="cs-CZ" i="1"/>
              <a:t>Ženatí muži nežijí déle než svobodní, to se jim jen zdá.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/>
              <a:t>Franklin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7838387" cy="60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6227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608138"/>
          </a:xfrm>
        </p:spPr>
        <p:txBody>
          <a:bodyPr/>
          <a:lstStyle/>
          <a:p>
            <a:pPr eaLnBrk="1" hangingPunct="1"/>
            <a:r>
              <a:rPr lang="cs-CZ">
                <a:solidFill>
                  <a:schemeClr val="tx1"/>
                </a:solidFill>
              </a:rPr>
              <a:t>  </a:t>
            </a:r>
            <a:r>
              <a:rPr lang="cs-CZ" b="1"/>
              <a:t>Drogy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/>
              <a:t>Zneužívání drog není jen otázkou individuální volby, ale je do značné míry ovlivněno širším sociálním prostředím.</a:t>
            </a:r>
          </a:p>
        </p:txBody>
      </p:sp>
      <p:pic>
        <p:nvPicPr>
          <p:cNvPr id="7680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2" y="1125538"/>
            <a:ext cx="3000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sz="3600" b="1"/>
              <a:t>Drogy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kouření, alkoholismus či jiná  drogová závislost  vedou k zdravotním potížím</a:t>
            </a:r>
          </a:p>
          <a:p>
            <a:pPr eaLnBrk="1" hangingPunct="1"/>
            <a:r>
              <a:rPr lang="cs-CZ"/>
              <a:t>často jde o reakci na neutěšené sociální </a:t>
            </a:r>
            <a:br>
              <a:rPr lang="cs-CZ"/>
            </a:br>
            <a:r>
              <a:rPr lang="cs-CZ"/>
              <a:t>a ekonomické podmínky, které se v důsledku užívání drog ještě zhoršují</a:t>
            </a:r>
          </a:p>
          <a:p>
            <a:pPr eaLnBrk="1" hangingPunct="1"/>
            <a:r>
              <a:rPr lang="cs-CZ"/>
              <a:t>pojí se s násilím, nehodami, otravami, poraněními a sebevraždami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/>
              <a:t> </a:t>
            </a:r>
            <a:r>
              <a:rPr lang="cs-CZ" b="1"/>
              <a:t>Výživa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/>
              <a:t>Dostupnost a cena zdravé stravy je politickým problémem.</a:t>
            </a:r>
          </a:p>
        </p:txBody>
      </p:sp>
      <p:pic>
        <p:nvPicPr>
          <p:cNvPr id="78852" name="Picture 6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2520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 </a:t>
            </a:r>
            <a:r>
              <a:rPr lang="cs-CZ" sz="3600" b="1"/>
              <a:t>Výživa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eaLnBrk="1" hangingPunct="1"/>
            <a:endParaRPr lang="cs-CZ"/>
          </a:p>
          <a:p>
            <a:pPr eaLnBrk="1" hangingPunct="1"/>
            <a:r>
              <a:rPr lang="cs-CZ"/>
              <a:t>zejména problém složení a pestrosti stravy</a:t>
            </a:r>
          </a:p>
          <a:p>
            <a:pPr lvl="1" eaLnBrk="1" hangingPunct="1"/>
            <a:r>
              <a:rPr lang="cs-CZ"/>
              <a:t>obezita jako nemoc chudých</a:t>
            </a:r>
          </a:p>
          <a:p>
            <a:pPr lvl="1" eaLnBrk="1" hangingPunct="1"/>
            <a:r>
              <a:rPr lang="cs-CZ"/>
              <a:t>dostupnost a cenová přijatelnost výživného a kvalitního jídla má větší vliv než zdravotní výchova</a:t>
            </a:r>
          </a:p>
          <a:p>
            <a:pPr eaLnBrk="1" hangingPunct="1"/>
            <a:r>
              <a:rPr lang="cs-CZ"/>
              <a:t>vztah výživy a pohybu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/>
              <a:t>Doprava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/>
              <a:t>Chůze, jízda na kole a využívání veřejné dopravy znamená lepší zdraví.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2"/>
            <a:ext cx="21002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76377" y="260352"/>
            <a:ext cx="6754813" cy="4862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7952" y="5734052"/>
            <a:ext cx="88566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1B06BA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Procento zemřelých na kardiovaskulární nemoci, nádory, infekční nemoci a tuberkulózu z celkového počtu zemřelých v českých zemích v letech 1919-2006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38540" y="703626"/>
            <a:ext cx="3095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kardiovaskulární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nemoci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482727" y="4348165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482727" y="3538540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482727" y="27305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482727" y="191135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497650" y="1100137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482727" y="293690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482727" y="293688"/>
            <a:ext cx="6754813" cy="48625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482725" y="293688"/>
            <a:ext cx="1588" cy="4862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1431925" y="51562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431925" y="4348165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431925" y="3538540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431925" y="27305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431925" y="19113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1431925" y="11017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1431925" y="293690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1482727" y="51562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1482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V="1">
            <a:off x="15541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16240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1695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1765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V="1">
            <a:off x="18367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V="1">
            <a:off x="1908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V="1">
            <a:off x="1978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20494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flipV="1">
            <a:off x="21193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V="1">
            <a:off x="2190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V="1">
            <a:off x="22621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V="1">
            <a:off x="23320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flipV="1">
            <a:off x="23923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V="1">
            <a:off x="2463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V="1">
            <a:off x="2533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 flipV="1">
            <a:off x="26050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V="1">
            <a:off x="2676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 flipV="1">
            <a:off x="2746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 flipV="1">
            <a:off x="28178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 flipV="1">
            <a:off x="28876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 flipV="1">
            <a:off x="2959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 flipV="1">
            <a:off x="30305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 flipV="1">
            <a:off x="31003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 flipV="1">
            <a:off x="31718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 flipV="1">
            <a:off x="32416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 flipV="1">
            <a:off x="33131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 flipV="1">
            <a:off x="33829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 flipV="1">
            <a:off x="34544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 flipV="1">
            <a:off x="35258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1" name="Line 51"/>
          <p:cNvSpPr>
            <a:spLocks noChangeShapeType="1"/>
          </p:cNvSpPr>
          <p:nvPr/>
        </p:nvSpPr>
        <p:spPr bwMode="auto">
          <a:xfrm flipV="1">
            <a:off x="35956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 flipV="1">
            <a:off x="36671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 flipV="1">
            <a:off x="37369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V="1">
            <a:off x="38084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 flipV="1">
            <a:off x="3879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 flipV="1">
            <a:off x="3949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 flipV="1">
            <a:off x="40211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 flipV="1">
            <a:off x="40814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 flipV="1">
            <a:off x="41529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0" name="Line 60"/>
          <p:cNvSpPr>
            <a:spLocks noChangeShapeType="1"/>
          </p:cNvSpPr>
          <p:nvPr/>
        </p:nvSpPr>
        <p:spPr bwMode="auto">
          <a:xfrm flipV="1">
            <a:off x="4222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1" name="Line 61"/>
          <p:cNvSpPr>
            <a:spLocks noChangeShapeType="1"/>
          </p:cNvSpPr>
          <p:nvPr/>
        </p:nvSpPr>
        <p:spPr bwMode="auto">
          <a:xfrm flipV="1">
            <a:off x="42941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2" name="Line 62"/>
          <p:cNvSpPr>
            <a:spLocks noChangeShapeType="1"/>
          </p:cNvSpPr>
          <p:nvPr/>
        </p:nvSpPr>
        <p:spPr bwMode="auto">
          <a:xfrm flipV="1">
            <a:off x="43640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3" name="Line 63"/>
          <p:cNvSpPr>
            <a:spLocks noChangeShapeType="1"/>
          </p:cNvSpPr>
          <p:nvPr/>
        </p:nvSpPr>
        <p:spPr bwMode="auto">
          <a:xfrm flipV="1">
            <a:off x="44354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4" name="Line 64"/>
          <p:cNvSpPr>
            <a:spLocks noChangeShapeType="1"/>
          </p:cNvSpPr>
          <p:nvPr/>
        </p:nvSpPr>
        <p:spPr bwMode="auto">
          <a:xfrm flipV="1">
            <a:off x="45053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5" name="Line 65"/>
          <p:cNvSpPr>
            <a:spLocks noChangeShapeType="1"/>
          </p:cNvSpPr>
          <p:nvPr/>
        </p:nvSpPr>
        <p:spPr bwMode="auto">
          <a:xfrm flipV="1">
            <a:off x="45767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6" name="Line 66"/>
          <p:cNvSpPr>
            <a:spLocks noChangeShapeType="1"/>
          </p:cNvSpPr>
          <p:nvPr/>
        </p:nvSpPr>
        <p:spPr bwMode="auto">
          <a:xfrm flipV="1">
            <a:off x="46482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 flipV="1">
            <a:off x="47180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8" name="Line 68"/>
          <p:cNvSpPr>
            <a:spLocks noChangeShapeType="1"/>
          </p:cNvSpPr>
          <p:nvPr/>
        </p:nvSpPr>
        <p:spPr bwMode="auto">
          <a:xfrm flipV="1">
            <a:off x="47894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 flipV="1">
            <a:off x="48593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0" name="Line 70"/>
          <p:cNvSpPr>
            <a:spLocks noChangeShapeType="1"/>
          </p:cNvSpPr>
          <p:nvPr/>
        </p:nvSpPr>
        <p:spPr bwMode="auto">
          <a:xfrm flipV="1">
            <a:off x="49307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1" name="Line 71"/>
          <p:cNvSpPr>
            <a:spLocks noChangeShapeType="1"/>
          </p:cNvSpPr>
          <p:nvPr/>
        </p:nvSpPr>
        <p:spPr bwMode="auto">
          <a:xfrm flipV="1">
            <a:off x="50006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 flipV="1">
            <a:off x="50720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3" name="Line 73"/>
          <p:cNvSpPr>
            <a:spLocks noChangeShapeType="1"/>
          </p:cNvSpPr>
          <p:nvPr/>
        </p:nvSpPr>
        <p:spPr bwMode="auto">
          <a:xfrm flipV="1">
            <a:off x="51435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4" name="Line 74"/>
          <p:cNvSpPr>
            <a:spLocks noChangeShapeType="1"/>
          </p:cNvSpPr>
          <p:nvPr/>
        </p:nvSpPr>
        <p:spPr bwMode="auto">
          <a:xfrm flipV="1">
            <a:off x="52133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5" name="Line 75"/>
          <p:cNvSpPr>
            <a:spLocks noChangeShapeType="1"/>
          </p:cNvSpPr>
          <p:nvPr/>
        </p:nvSpPr>
        <p:spPr bwMode="auto">
          <a:xfrm flipV="1">
            <a:off x="52847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 flipV="1">
            <a:off x="53546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7" name="Line 77"/>
          <p:cNvSpPr>
            <a:spLocks noChangeShapeType="1"/>
          </p:cNvSpPr>
          <p:nvPr/>
        </p:nvSpPr>
        <p:spPr bwMode="auto">
          <a:xfrm flipV="1">
            <a:off x="5426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8" name="Line 78"/>
          <p:cNvSpPr>
            <a:spLocks noChangeShapeType="1"/>
          </p:cNvSpPr>
          <p:nvPr/>
        </p:nvSpPr>
        <p:spPr bwMode="auto">
          <a:xfrm flipV="1">
            <a:off x="54975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 flipV="1">
            <a:off x="55673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 flipV="1">
            <a:off x="5638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1" name="Line 81"/>
          <p:cNvSpPr>
            <a:spLocks noChangeShapeType="1"/>
          </p:cNvSpPr>
          <p:nvPr/>
        </p:nvSpPr>
        <p:spPr bwMode="auto">
          <a:xfrm flipV="1">
            <a:off x="5708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2" name="Line 82"/>
          <p:cNvSpPr>
            <a:spLocks noChangeShapeType="1"/>
          </p:cNvSpPr>
          <p:nvPr/>
        </p:nvSpPr>
        <p:spPr bwMode="auto">
          <a:xfrm flipV="1">
            <a:off x="57705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3" name="Line 83"/>
          <p:cNvSpPr>
            <a:spLocks noChangeShapeType="1"/>
          </p:cNvSpPr>
          <p:nvPr/>
        </p:nvSpPr>
        <p:spPr bwMode="auto">
          <a:xfrm flipV="1">
            <a:off x="58404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4" name="Line 84"/>
          <p:cNvSpPr>
            <a:spLocks noChangeShapeType="1"/>
          </p:cNvSpPr>
          <p:nvPr/>
        </p:nvSpPr>
        <p:spPr bwMode="auto">
          <a:xfrm flipV="1">
            <a:off x="5911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5" name="Line 85"/>
          <p:cNvSpPr>
            <a:spLocks noChangeShapeType="1"/>
          </p:cNvSpPr>
          <p:nvPr/>
        </p:nvSpPr>
        <p:spPr bwMode="auto">
          <a:xfrm flipV="1">
            <a:off x="5981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6" name="Line 86"/>
          <p:cNvSpPr>
            <a:spLocks noChangeShapeType="1"/>
          </p:cNvSpPr>
          <p:nvPr/>
        </p:nvSpPr>
        <p:spPr bwMode="auto">
          <a:xfrm flipV="1">
            <a:off x="60531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7" name="Line 87"/>
          <p:cNvSpPr>
            <a:spLocks noChangeShapeType="1"/>
          </p:cNvSpPr>
          <p:nvPr/>
        </p:nvSpPr>
        <p:spPr bwMode="auto">
          <a:xfrm flipV="1">
            <a:off x="61229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8" name="Line 88"/>
          <p:cNvSpPr>
            <a:spLocks noChangeShapeType="1"/>
          </p:cNvSpPr>
          <p:nvPr/>
        </p:nvSpPr>
        <p:spPr bwMode="auto">
          <a:xfrm flipV="1">
            <a:off x="61944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9" name="Line 89"/>
          <p:cNvSpPr>
            <a:spLocks noChangeShapeType="1"/>
          </p:cNvSpPr>
          <p:nvPr/>
        </p:nvSpPr>
        <p:spPr bwMode="auto">
          <a:xfrm flipV="1">
            <a:off x="62658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0" name="Line 90"/>
          <p:cNvSpPr>
            <a:spLocks noChangeShapeType="1"/>
          </p:cNvSpPr>
          <p:nvPr/>
        </p:nvSpPr>
        <p:spPr bwMode="auto">
          <a:xfrm flipV="1">
            <a:off x="63357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1" name="Line 91"/>
          <p:cNvSpPr>
            <a:spLocks noChangeShapeType="1"/>
          </p:cNvSpPr>
          <p:nvPr/>
        </p:nvSpPr>
        <p:spPr bwMode="auto">
          <a:xfrm flipV="1">
            <a:off x="64071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2" name="Line 92"/>
          <p:cNvSpPr>
            <a:spLocks noChangeShapeType="1"/>
          </p:cNvSpPr>
          <p:nvPr/>
        </p:nvSpPr>
        <p:spPr bwMode="auto">
          <a:xfrm flipV="1">
            <a:off x="64770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 flipV="1">
            <a:off x="65484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4" name="Line 94"/>
          <p:cNvSpPr>
            <a:spLocks noChangeShapeType="1"/>
          </p:cNvSpPr>
          <p:nvPr/>
        </p:nvSpPr>
        <p:spPr bwMode="auto">
          <a:xfrm flipV="1">
            <a:off x="66198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5" name="Line 95"/>
          <p:cNvSpPr>
            <a:spLocks noChangeShapeType="1"/>
          </p:cNvSpPr>
          <p:nvPr/>
        </p:nvSpPr>
        <p:spPr bwMode="auto">
          <a:xfrm flipV="1">
            <a:off x="6689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6" name="Line 96"/>
          <p:cNvSpPr>
            <a:spLocks noChangeShapeType="1"/>
          </p:cNvSpPr>
          <p:nvPr/>
        </p:nvSpPr>
        <p:spPr bwMode="auto">
          <a:xfrm flipV="1">
            <a:off x="67611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7" name="Line 97"/>
          <p:cNvSpPr>
            <a:spLocks noChangeShapeType="1"/>
          </p:cNvSpPr>
          <p:nvPr/>
        </p:nvSpPr>
        <p:spPr bwMode="auto">
          <a:xfrm flipV="1">
            <a:off x="68310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8" name="Line 98"/>
          <p:cNvSpPr>
            <a:spLocks noChangeShapeType="1"/>
          </p:cNvSpPr>
          <p:nvPr/>
        </p:nvSpPr>
        <p:spPr bwMode="auto">
          <a:xfrm flipV="1">
            <a:off x="6902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9" name="Line 99"/>
          <p:cNvSpPr>
            <a:spLocks noChangeShapeType="1"/>
          </p:cNvSpPr>
          <p:nvPr/>
        </p:nvSpPr>
        <p:spPr bwMode="auto">
          <a:xfrm flipV="1">
            <a:off x="6972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0" name="Line 100"/>
          <p:cNvSpPr>
            <a:spLocks noChangeShapeType="1"/>
          </p:cNvSpPr>
          <p:nvPr/>
        </p:nvSpPr>
        <p:spPr bwMode="auto">
          <a:xfrm flipV="1">
            <a:off x="70437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1" name="Line 101"/>
          <p:cNvSpPr>
            <a:spLocks noChangeShapeType="1"/>
          </p:cNvSpPr>
          <p:nvPr/>
        </p:nvSpPr>
        <p:spPr bwMode="auto">
          <a:xfrm flipV="1">
            <a:off x="7115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2" name="Line 102"/>
          <p:cNvSpPr>
            <a:spLocks noChangeShapeType="1"/>
          </p:cNvSpPr>
          <p:nvPr/>
        </p:nvSpPr>
        <p:spPr bwMode="auto">
          <a:xfrm flipV="1">
            <a:off x="7185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3" name="Line 103"/>
          <p:cNvSpPr>
            <a:spLocks noChangeShapeType="1"/>
          </p:cNvSpPr>
          <p:nvPr/>
        </p:nvSpPr>
        <p:spPr bwMode="auto">
          <a:xfrm flipV="1">
            <a:off x="72564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4" name="Line 104"/>
          <p:cNvSpPr>
            <a:spLocks noChangeShapeType="1"/>
          </p:cNvSpPr>
          <p:nvPr/>
        </p:nvSpPr>
        <p:spPr bwMode="auto">
          <a:xfrm flipV="1">
            <a:off x="73263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5" name="Line 105"/>
          <p:cNvSpPr>
            <a:spLocks noChangeShapeType="1"/>
          </p:cNvSpPr>
          <p:nvPr/>
        </p:nvSpPr>
        <p:spPr bwMode="auto">
          <a:xfrm flipV="1">
            <a:off x="7397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6" name="Line 106"/>
          <p:cNvSpPr>
            <a:spLocks noChangeShapeType="1"/>
          </p:cNvSpPr>
          <p:nvPr/>
        </p:nvSpPr>
        <p:spPr bwMode="auto">
          <a:xfrm flipV="1">
            <a:off x="7458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7" name="Line 107"/>
          <p:cNvSpPr>
            <a:spLocks noChangeShapeType="1"/>
          </p:cNvSpPr>
          <p:nvPr/>
        </p:nvSpPr>
        <p:spPr bwMode="auto">
          <a:xfrm flipV="1">
            <a:off x="75295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8" name="Line 108"/>
          <p:cNvSpPr>
            <a:spLocks noChangeShapeType="1"/>
          </p:cNvSpPr>
          <p:nvPr/>
        </p:nvSpPr>
        <p:spPr bwMode="auto">
          <a:xfrm flipV="1">
            <a:off x="75993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9" name="Line 109"/>
          <p:cNvSpPr>
            <a:spLocks noChangeShapeType="1"/>
          </p:cNvSpPr>
          <p:nvPr/>
        </p:nvSpPr>
        <p:spPr bwMode="auto">
          <a:xfrm flipV="1">
            <a:off x="7670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0" name="Line 110"/>
          <p:cNvSpPr>
            <a:spLocks noChangeShapeType="1"/>
          </p:cNvSpPr>
          <p:nvPr/>
        </p:nvSpPr>
        <p:spPr bwMode="auto">
          <a:xfrm flipV="1">
            <a:off x="7740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1" name="Line 111"/>
          <p:cNvSpPr>
            <a:spLocks noChangeShapeType="1"/>
          </p:cNvSpPr>
          <p:nvPr/>
        </p:nvSpPr>
        <p:spPr bwMode="auto">
          <a:xfrm flipV="1">
            <a:off x="781209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2" name="Line 112"/>
          <p:cNvSpPr>
            <a:spLocks noChangeShapeType="1"/>
          </p:cNvSpPr>
          <p:nvPr/>
        </p:nvSpPr>
        <p:spPr bwMode="auto">
          <a:xfrm flipV="1">
            <a:off x="7883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3" name="Line 113"/>
          <p:cNvSpPr>
            <a:spLocks noChangeShapeType="1"/>
          </p:cNvSpPr>
          <p:nvPr/>
        </p:nvSpPr>
        <p:spPr bwMode="auto">
          <a:xfrm flipV="1">
            <a:off x="7953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4" name="Line 114"/>
          <p:cNvSpPr>
            <a:spLocks noChangeShapeType="1"/>
          </p:cNvSpPr>
          <p:nvPr/>
        </p:nvSpPr>
        <p:spPr bwMode="auto">
          <a:xfrm flipV="1">
            <a:off x="802481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5" name="Line 115"/>
          <p:cNvSpPr>
            <a:spLocks noChangeShapeType="1"/>
          </p:cNvSpPr>
          <p:nvPr/>
        </p:nvSpPr>
        <p:spPr bwMode="auto">
          <a:xfrm flipV="1">
            <a:off x="8094665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6" name="Line 116"/>
          <p:cNvSpPr>
            <a:spLocks noChangeShapeType="1"/>
          </p:cNvSpPr>
          <p:nvPr/>
        </p:nvSpPr>
        <p:spPr bwMode="auto">
          <a:xfrm flipV="1">
            <a:off x="8166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7" name="Line 117"/>
          <p:cNvSpPr>
            <a:spLocks noChangeShapeType="1"/>
          </p:cNvSpPr>
          <p:nvPr/>
        </p:nvSpPr>
        <p:spPr bwMode="auto">
          <a:xfrm flipV="1">
            <a:off x="8237540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8" name="Freeform 118"/>
          <p:cNvSpPr>
            <a:spLocks/>
          </p:cNvSpPr>
          <p:nvPr/>
        </p:nvSpPr>
        <p:spPr bwMode="auto">
          <a:xfrm>
            <a:off x="2149477" y="3144838"/>
            <a:ext cx="6056313" cy="1992312"/>
          </a:xfrm>
          <a:custGeom>
            <a:avLst/>
            <a:gdLst>
              <a:gd name="T0" fmla="*/ 2147483647 w 599"/>
              <a:gd name="T1" fmla="*/ 2147483647 h 197"/>
              <a:gd name="T2" fmla="*/ 2147483647 w 599"/>
              <a:gd name="T3" fmla="*/ 2147483647 h 197"/>
              <a:gd name="T4" fmla="*/ 2147483647 w 599"/>
              <a:gd name="T5" fmla="*/ 2147483647 h 197"/>
              <a:gd name="T6" fmla="*/ 2147483647 w 599"/>
              <a:gd name="T7" fmla="*/ 2147483647 h 197"/>
              <a:gd name="T8" fmla="*/ 2147483647 w 599"/>
              <a:gd name="T9" fmla="*/ 2147483647 h 197"/>
              <a:gd name="T10" fmla="*/ 2147483647 w 599"/>
              <a:gd name="T11" fmla="*/ 2147483647 h 197"/>
              <a:gd name="T12" fmla="*/ 2147483647 w 599"/>
              <a:gd name="T13" fmla="*/ 2147483647 h 197"/>
              <a:gd name="T14" fmla="*/ 2147483647 w 599"/>
              <a:gd name="T15" fmla="*/ 2147483647 h 197"/>
              <a:gd name="T16" fmla="*/ 2147483647 w 599"/>
              <a:gd name="T17" fmla="*/ 2147483647 h 197"/>
              <a:gd name="T18" fmla="*/ 2147483647 w 599"/>
              <a:gd name="T19" fmla="*/ 2147483647 h 197"/>
              <a:gd name="T20" fmla="*/ 2147483647 w 599"/>
              <a:gd name="T21" fmla="*/ 2147483647 h 197"/>
              <a:gd name="T22" fmla="*/ 2147483647 w 599"/>
              <a:gd name="T23" fmla="*/ 2147483647 h 197"/>
              <a:gd name="T24" fmla="*/ 2147483647 w 599"/>
              <a:gd name="T25" fmla="*/ 2147483647 h 197"/>
              <a:gd name="T26" fmla="*/ 2147483647 w 599"/>
              <a:gd name="T27" fmla="*/ 2147483647 h 197"/>
              <a:gd name="T28" fmla="*/ 2147483647 w 599"/>
              <a:gd name="T29" fmla="*/ 2147483647 h 197"/>
              <a:gd name="T30" fmla="*/ 2147483647 w 599"/>
              <a:gd name="T31" fmla="*/ 2147483647 h 197"/>
              <a:gd name="T32" fmla="*/ 2147483647 w 599"/>
              <a:gd name="T33" fmla="*/ 2147483647 h 197"/>
              <a:gd name="T34" fmla="*/ 2147483647 w 599"/>
              <a:gd name="T35" fmla="*/ 2147483647 h 197"/>
              <a:gd name="T36" fmla="*/ 2147483647 w 599"/>
              <a:gd name="T37" fmla="*/ 2147483647 h 197"/>
              <a:gd name="T38" fmla="*/ 2147483647 w 599"/>
              <a:gd name="T39" fmla="*/ 2147483647 h 197"/>
              <a:gd name="T40" fmla="*/ 2147483647 w 599"/>
              <a:gd name="T41" fmla="*/ 2147483647 h 197"/>
              <a:gd name="T42" fmla="*/ 2147483647 w 599"/>
              <a:gd name="T43" fmla="*/ 2147483647 h 197"/>
              <a:gd name="T44" fmla="*/ 2147483647 w 599"/>
              <a:gd name="T45" fmla="*/ 2147483647 h 197"/>
              <a:gd name="T46" fmla="*/ 2147483647 w 599"/>
              <a:gd name="T47" fmla="*/ 2147483647 h 197"/>
              <a:gd name="T48" fmla="*/ 2147483647 w 599"/>
              <a:gd name="T49" fmla="*/ 2147483647 h 197"/>
              <a:gd name="T50" fmla="*/ 2147483647 w 599"/>
              <a:gd name="T51" fmla="*/ 2147483647 h 197"/>
              <a:gd name="T52" fmla="*/ 2147483647 w 599"/>
              <a:gd name="T53" fmla="*/ 2147483647 h 197"/>
              <a:gd name="T54" fmla="*/ 2147483647 w 599"/>
              <a:gd name="T55" fmla="*/ 2147483647 h 197"/>
              <a:gd name="T56" fmla="*/ 2147483647 w 599"/>
              <a:gd name="T57" fmla="*/ 2147483647 h 197"/>
              <a:gd name="T58" fmla="*/ 2147483647 w 599"/>
              <a:gd name="T59" fmla="*/ 2147483647 h 197"/>
              <a:gd name="T60" fmla="*/ 2147483647 w 599"/>
              <a:gd name="T61" fmla="*/ 2147483647 h 197"/>
              <a:gd name="T62" fmla="*/ 2147483647 w 599"/>
              <a:gd name="T63" fmla="*/ 2147483647 h 197"/>
              <a:gd name="T64" fmla="*/ 2147483647 w 599"/>
              <a:gd name="T65" fmla="*/ 2147483647 h 197"/>
              <a:gd name="T66" fmla="*/ 2147483647 w 599"/>
              <a:gd name="T67" fmla="*/ 2147483647 h 197"/>
              <a:gd name="T68" fmla="*/ 2147483647 w 599"/>
              <a:gd name="T69" fmla="*/ 2147483647 h 197"/>
              <a:gd name="T70" fmla="*/ 2147483647 w 599"/>
              <a:gd name="T71" fmla="*/ 2147483647 h 197"/>
              <a:gd name="T72" fmla="*/ 2147483647 w 599"/>
              <a:gd name="T73" fmla="*/ 2147483647 h 197"/>
              <a:gd name="T74" fmla="*/ 2147483647 w 599"/>
              <a:gd name="T75" fmla="*/ 2147483647 h 197"/>
              <a:gd name="T76" fmla="*/ 2147483647 w 599"/>
              <a:gd name="T77" fmla="*/ 2147483647 h 197"/>
              <a:gd name="T78" fmla="*/ 2147483647 w 599"/>
              <a:gd name="T79" fmla="*/ 2147483647 h 197"/>
              <a:gd name="T80" fmla="*/ 2147483647 w 599"/>
              <a:gd name="T81" fmla="*/ 2147483647 h 197"/>
              <a:gd name="T82" fmla="*/ 2147483647 w 599"/>
              <a:gd name="T83" fmla="*/ 2147483647 h 197"/>
              <a:gd name="T84" fmla="*/ 2147483647 w 599"/>
              <a:gd name="T85" fmla="*/ 2147483647 h 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97">
                <a:moveTo>
                  <a:pt x="0" y="0"/>
                </a:moveTo>
                <a:lnTo>
                  <a:pt x="7" y="27"/>
                </a:lnTo>
                <a:lnTo>
                  <a:pt x="14" y="64"/>
                </a:lnTo>
                <a:lnTo>
                  <a:pt x="21" y="61"/>
                </a:lnTo>
                <a:lnTo>
                  <a:pt x="28" y="64"/>
                </a:lnTo>
                <a:lnTo>
                  <a:pt x="35" y="69"/>
                </a:lnTo>
                <a:lnTo>
                  <a:pt x="42" y="67"/>
                </a:lnTo>
                <a:lnTo>
                  <a:pt x="49" y="65"/>
                </a:lnTo>
                <a:lnTo>
                  <a:pt x="56" y="59"/>
                </a:lnTo>
                <a:lnTo>
                  <a:pt x="63" y="72"/>
                </a:lnTo>
                <a:lnTo>
                  <a:pt x="70" y="71"/>
                </a:lnTo>
                <a:lnTo>
                  <a:pt x="77" y="72"/>
                </a:lnTo>
                <a:lnTo>
                  <a:pt x="84" y="74"/>
                </a:lnTo>
                <a:lnTo>
                  <a:pt x="91" y="80"/>
                </a:lnTo>
                <a:lnTo>
                  <a:pt x="98" y="78"/>
                </a:lnTo>
                <a:lnTo>
                  <a:pt x="104" y="81"/>
                </a:lnTo>
                <a:lnTo>
                  <a:pt x="111" y="84"/>
                </a:lnTo>
                <a:lnTo>
                  <a:pt x="118" y="90"/>
                </a:lnTo>
                <a:lnTo>
                  <a:pt x="125" y="92"/>
                </a:lnTo>
                <a:lnTo>
                  <a:pt x="132" y="96"/>
                </a:lnTo>
                <a:lnTo>
                  <a:pt x="139" y="90"/>
                </a:lnTo>
                <a:lnTo>
                  <a:pt x="146" y="94"/>
                </a:lnTo>
                <a:lnTo>
                  <a:pt x="153" y="75"/>
                </a:lnTo>
                <a:lnTo>
                  <a:pt x="160" y="72"/>
                </a:lnTo>
                <a:lnTo>
                  <a:pt x="167" y="72"/>
                </a:lnTo>
                <a:lnTo>
                  <a:pt x="174" y="83"/>
                </a:lnTo>
                <a:lnTo>
                  <a:pt x="181" y="92"/>
                </a:lnTo>
                <a:lnTo>
                  <a:pt x="188" y="94"/>
                </a:lnTo>
                <a:lnTo>
                  <a:pt x="195" y="113"/>
                </a:lnTo>
                <a:lnTo>
                  <a:pt x="202" y="113"/>
                </a:lnTo>
                <a:lnTo>
                  <a:pt x="209" y="122"/>
                </a:lnTo>
                <a:lnTo>
                  <a:pt x="216" y="133"/>
                </a:lnTo>
                <a:lnTo>
                  <a:pt x="223" y="133"/>
                </a:lnTo>
                <a:lnTo>
                  <a:pt x="230" y="139"/>
                </a:lnTo>
                <a:lnTo>
                  <a:pt x="237" y="144"/>
                </a:lnTo>
                <a:lnTo>
                  <a:pt x="244" y="152"/>
                </a:lnTo>
                <a:lnTo>
                  <a:pt x="251" y="154"/>
                </a:lnTo>
                <a:lnTo>
                  <a:pt x="258" y="158"/>
                </a:lnTo>
                <a:lnTo>
                  <a:pt x="265" y="164"/>
                </a:lnTo>
                <a:lnTo>
                  <a:pt x="271" y="165"/>
                </a:lnTo>
                <a:lnTo>
                  <a:pt x="278" y="170"/>
                </a:lnTo>
                <a:lnTo>
                  <a:pt x="285" y="173"/>
                </a:lnTo>
                <a:lnTo>
                  <a:pt x="292" y="176"/>
                </a:lnTo>
                <a:lnTo>
                  <a:pt x="299" y="178"/>
                </a:lnTo>
                <a:lnTo>
                  <a:pt x="306" y="181"/>
                </a:lnTo>
                <a:lnTo>
                  <a:pt x="313" y="184"/>
                </a:lnTo>
                <a:lnTo>
                  <a:pt x="320" y="186"/>
                </a:lnTo>
                <a:lnTo>
                  <a:pt x="327" y="188"/>
                </a:lnTo>
                <a:lnTo>
                  <a:pt x="334" y="189"/>
                </a:lnTo>
                <a:lnTo>
                  <a:pt x="341" y="190"/>
                </a:lnTo>
                <a:lnTo>
                  <a:pt x="348" y="191"/>
                </a:lnTo>
                <a:lnTo>
                  <a:pt x="355" y="192"/>
                </a:lnTo>
                <a:lnTo>
                  <a:pt x="362" y="192"/>
                </a:lnTo>
                <a:lnTo>
                  <a:pt x="369" y="192"/>
                </a:lnTo>
                <a:lnTo>
                  <a:pt x="376" y="193"/>
                </a:lnTo>
                <a:lnTo>
                  <a:pt x="383" y="193"/>
                </a:lnTo>
                <a:lnTo>
                  <a:pt x="390" y="193"/>
                </a:lnTo>
                <a:lnTo>
                  <a:pt x="397" y="193"/>
                </a:lnTo>
                <a:lnTo>
                  <a:pt x="404" y="193"/>
                </a:lnTo>
                <a:lnTo>
                  <a:pt x="411" y="194"/>
                </a:lnTo>
                <a:lnTo>
                  <a:pt x="418" y="194"/>
                </a:lnTo>
                <a:lnTo>
                  <a:pt x="425" y="195"/>
                </a:lnTo>
                <a:lnTo>
                  <a:pt x="432" y="195"/>
                </a:lnTo>
                <a:lnTo>
                  <a:pt x="438" y="196"/>
                </a:lnTo>
                <a:lnTo>
                  <a:pt x="445" y="195"/>
                </a:lnTo>
                <a:lnTo>
                  <a:pt x="452" y="196"/>
                </a:lnTo>
                <a:lnTo>
                  <a:pt x="459" y="196"/>
                </a:lnTo>
                <a:lnTo>
                  <a:pt x="466" y="196"/>
                </a:lnTo>
                <a:lnTo>
                  <a:pt x="473" y="197"/>
                </a:lnTo>
                <a:lnTo>
                  <a:pt x="480" y="196"/>
                </a:lnTo>
                <a:lnTo>
                  <a:pt x="487" y="197"/>
                </a:lnTo>
                <a:lnTo>
                  <a:pt x="494" y="196"/>
                </a:lnTo>
                <a:lnTo>
                  <a:pt x="501" y="197"/>
                </a:lnTo>
                <a:lnTo>
                  <a:pt x="508" y="196"/>
                </a:lnTo>
                <a:lnTo>
                  <a:pt x="515" y="197"/>
                </a:lnTo>
                <a:lnTo>
                  <a:pt x="522" y="197"/>
                </a:lnTo>
                <a:lnTo>
                  <a:pt x="529" y="197"/>
                </a:lnTo>
                <a:lnTo>
                  <a:pt x="536" y="197"/>
                </a:lnTo>
                <a:lnTo>
                  <a:pt x="543" y="197"/>
                </a:lnTo>
                <a:lnTo>
                  <a:pt x="550" y="197"/>
                </a:lnTo>
                <a:lnTo>
                  <a:pt x="557" y="197"/>
                </a:lnTo>
                <a:lnTo>
                  <a:pt x="564" y="197"/>
                </a:lnTo>
                <a:lnTo>
                  <a:pt x="571" y="197"/>
                </a:lnTo>
                <a:lnTo>
                  <a:pt x="578" y="197"/>
                </a:lnTo>
                <a:lnTo>
                  <a:pt x="585" y="197"/>
                </a:lnTo>
                <a:lnTo>
                  <a:pt x="592" y="197"/>
                </a:lnTo>
                <a:lnTo>
                  <a:pt x="599" y="196"/>
                </a:lnTo>
              </a:path>
            </a:pathLst>
          </a:custGeom>
          <a:noFill/>
          <a:ln w="38100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9" name="Freeform 119"/>
          <p:cNvSpPr>
            <a:spLocks/>
          </p:cNvSpPr>
          <p:nvPr/>
        </p:nvSpPr>
        <p:spPr bwMode="auto">
          <a:xfrm>
            <a:off x="2149477" y="3660775"/>
            <a:ext cx="6056313" cy="1485900"/>
          </a:xfrm>
          <a:custGeom>
            <a:avLst/>
            <a:gdLst>
              <a:gd name="T0" fmla="*/ 2147483647 w 599"/>
              <a:gd name="T1" fmla="*/ 2147483647 h 147"/>
              <a:gd name="T2" fmla="*/ 2147483647 w 599"/>
              <a:gd name="T3" fmla="*/ 2147483647 h 147"/>
              <a:gd name="T4" fmla="*/ 2147483647 w 599"/>
              <a:gd name="T5" fmla="*/ 2147483647 h 147"/>
              <a:gd name="T6" fmla="*/ 2147483647 w 599"/>
              <a:gd name="T7" fmla="*/ 2147483647 h 147"/>
              <a:gd name="T8" fmla="*/ 2147483647 w 599"/>
              <a:gd name="T9" fmla="*/ 2147483647 h 147"/>
              <a:gd name="T10" fmla="*/ 2147483647 w 599"/>
              <a:gd name="T11" fmla="*/ 2147483647 h 147"/>
              <a:gd name="T12" fmla="*/ 2147483647 w 599"/>
              <a:gd name="T13" fmla="*/ 2147483647 h 147"/>
              <a:gd name="T14" fmla="*/ 2147483647 w 599"/>
              <a:gd name="T15" fmla="*/ 2147483647 h 147"/>
              <a:gd name="T16" fmla="*/ 2147483647 w 599"/>
              <a:gd name="T17" fmla="*/ 2147483647 h 147"/>
              <a:gd name="T18" fmla="*/ 2147483647 w 599"/>
              <a:gd name="T19" fmla="*/ 2147483647 h 147"/>
              <a:gd name="T20" fmla="*/ 2147483647 w 599"/>
              <a:gd name="T21" fmla="*/ 2147483647 h 147"/>
              <a:gd name="T22" fmla="*/ 2147483647 w 599"/>
              <a:gd name="T23" fmla="*/ 2147483647 h 147"/>
              <a:gd name="T24" fmla="*/ 2147483647 w 599"/>
              <a:gd name="T25" fmla="*/ 2147483647 h 147"/>
              <a:gd name="T26" fmla="*/ 2147483647 w 599"/>
              <a:gd name="T27" fmla="*/ 2147483647 h 147"/>
              <a:gd name="T28" fmla="*/ 2147483647 w 599"/>
              <a:gd name="T29" fmla="*/ 2147483647 h 147"/>
              <a:gd name="T30" fmla="*/ 2147483647 w 599"/>
              <a:gd name="T31" fmla="*/ 2147483647 h 147"/>
              <a:gd name="T32" fmla="*/ 2147483647 w 599"/>
              <a:gd name="T33" fmla="*/ 2147483647 h 147"/>
              <a:gd name="T34" fmla="*/ 2147483647 w 599"/>
              <a:gd name="T35" fmla="*/ 2147483647 h 147"/>
              <a:gd name="T36" fmla="*/ 2147483647 w 599"/>
              <a:gd name="T37" fmla="*/ 2147483647 h 147"/>
              <a:gd name="T38" fmla="*/ 2147483647 w 599"/>
              <a:gd name="T39" fmla="*/ 2147483647 h 147"/>
              <a:gd name="T40" fmla="*/ 2147483647 w 599"/>
              <a:gd name="T41" fmla="*/ 2147483647 h 147"/>
              <a:gd name="T42" fmla="*/ 2147483647 w 599"/>
              <a:gd name="T43" fmla="*/ 2147483647 h 147"/>
              <a:gd name="T44" fmla="*/ 2147483647 w 599"/>
              <a:gd name="T45" fmla="*/ 2147483647 h 147"/>
              <a:gd name="T46" fmla="*/ 2147483647 w 599"/>
              <a:gd name="T47" fmla="*/ 2147483647 h 147"/>
              <a:gd name="T48" fmla="*/ 2147483647 w 599"/>
              <a:gd name="T49" fmla="*/ 2147483647 h 147"/>
              <a:gd name="T50" fmla="*/ 2147483647 w 599"/>
              <a:gd name="T51" fmla="*/ 2147483647 h 147"/>
              <a:gd name="T52" fmla="*/ 2147483647 w 599"/>
              <a:gd name="T53" fmla="*/ 2147483647 h 147"/>
              <a:gd name="T54" fmla="*/ 2147483647 w 599"/>
              <a:gd name="T55" fmla="*/ 2147483647 h 147"/>
              <a:gd name="T56" fmla="*/ 2147483647 w 599"/>
              <a:gd name="T57" fmla="*/ 2147483647 h 147"/>
              <a:gd name="T58" fmla="*/ 2147483647 w 599"/>
              <a:gd name="T59" fmla="*/ 2147483647 h 147"/>
              <a:gd name="T60" fmla="*/ 2147483647 w 599"/>
              <a:gd name="T61" fmla="*/ 2147483647 h 147"/>
              <a:gd name="T62" fmla="*/ 2147483647 w 599"/>
              <a:gd name="T63" fmla="*/ 2147483647 h 147"/>
              <a:gd name="T64" fmla="*/ 2147483647 w 599"/>
              <a:gd name="T65" fmla="*/ 2147483647 h 147"/>
              <a:gd name="T66" fmla="*/ 2147483647 w 599"/>
              <a:gd name="T67" fmla="*/ 2147483647 h 147"/>
              <a:gd name="T68" fmla="*/ 2147483647 w 599"/>
              <a:gd name="T69" fmla="*/ 2147483647 h 147"/>
              <a:gd name="T70" fmla="*/ 2147483647 w 599"/>
              <a:gd name="T71" fmla="*/ 2147483647 h 147"/>
              <a:gd name="T72" fmla="*/ 2147483647 w 599"/>
              <a:gd name="T73" fmla="*/ 2147483647 h 147"/>
              <a:gd name="T74" fmla="*/ 2147483647 w 599"/>
              <a:gd name="T75" fmla="*/ 2147483647 h 147"/>
              <a:gd name="T76" fmla="*/ 2147483647 w 599"/>
              <a:gd name="T77" fmla="*/ 2147483647 h 147"/>
              <a:gd name="T78" fmla="*/ 2147483647 w 599"/>
              <a:gd name="T79" fmla="*/ 2147483647 h 147"/>
              <a:gd name="T80" fmla="*/ 2147483647 w 599"/>
              <a:gd name="T81" fmla="*/ 2147483647 h 147"/>
              <a:gd name="T82" fmla="*/ 2147483647 w 599"/>
              <a:gd name="T83" fmla="*/ 2147483647 h 147"/>
              <a:gd name="T84" fmla="*/ 2147483647 w 599"/>
              <a:gd name="T85" fmla="*/ 2147483647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47">
                <a:moveTo>
                  <a:pt x="0" y="0"/>
                </a:moveTo>
                <a:lnTo>
                  <a:pt x="7" y="28"/>
                </a:lnTo>
                <a:lnTo>
                  <a:pt x="14" y="44"/>
                </a:lnTo>
                <a:lnTo>
                  <a:pt x="21" y="44"/>
                </a:lnTo>
                <a:lnTo>
                  <a:pt x="28" y="42"/>
                </a:lnTo>
                <a:lnTo>
                  <a:pt x="35" y="46"/>
                </a:lnTo>
                <a:lnTo>
                  <a:pt x="42" y="44"/>
                </a:lnTo>
                <a:lnTo>
                  <a:pt x="49" y="45"/>
                </a:lnTo>
                <a:lnTo>
                  <a:pt x="56" y="49"/>
                </a:lnTo>
                <a:lnTo>
                  <a:pt x="63" y="51"/>
                </a:lnTo>
                <a:lnTo>
                  <a:pt x="70" y="56"/>
                </a:lnTo>
                <a:lnTo>
                  <a:pt x="77" y="57"/>
                </a:lnTo>
                <a:lnTo>
                  <a:pt x="84" y="55"/>
                </a:lnTo>
                <a:lnTo>
                  <a:pt x="91" y="64"/>
                </a:lnTo>
                <a:lnTo>
                  <a:pt x="98" y="66"/>
                </a:lnTo>
                <a:lnTo>
                  <a:pt x="104" y="66"/>
                </a:lnTo>
                <a:lnTo>
                  <a:pt x="111" y="70"/>
                </a:lnTo>
                <a:lnTo>
                  <a:pt x="118" y="71"/>
                </a:lnTo>
                <a:lnTo>
                  <a:pt x="125" y="74"/>
                </a:lnTo>
                <a:lnTo>
                  <a:pt x="132" y="73"/>
                </a:lnTo>
                <a:lnTo>
                  <a:pt x="139" y="73"/>
                </a:lnTo>
                <a:lnTo>
                  <a:pt x="146" y="67"/>
                </a:lnTo>
                <a:lnTo>
                  <a:pt x="153" y="64"/>
                </a:lnTo>
                <a:lnTo>
                  <a:pt x="160" y="58"/>
                </a:lnTo>
                <a:lnTo>
                  <a:pt x="167" y="61"/>
                </a:lnTo>
                <a:lnTo>
                  <a:pt x="174" y="61"/>
                </a:lnTo>
                <a:lnTo>
                  <a:pt x="181" y="76"/>
                </a:lnTo>
                <a:lnTo>
                  <a:pt x="188" y="73"/>
                </a:lnTo>
                <a:lnTo>
                  <a:pt x="195" y="85"/>
                </a:lnTo>
                <a:lnTo>
                  <a:pt x="202" y="85"/>
                </a:lnTo>
                <a:lnTo>
                  <a:pt x="209" y="89"/>
                </a:lnTo>
                <a:lnTo>
                  <a:pt x="216" y="97"/>
                </a:lnTo>
                <a:lnTo>
                  <a:pt x="223" y="99"/>
                </a:lnTo>
                <a:lnTo>
                  <a:pt x="230" y="102"/>
                </a:lnTo>
                <a:lnTo>
                  <a:pt x="237" y="106"/>
                </a:lnTo>
                <a:lnTo>
                  <a:pt x="244" y="111"/>
                </a:lnTo>
                <a:lnTo>
                  <a:pt x="251" y="112"/>
                </a:lnTo>
                <a:lnTo>
                  <a:pt x="258" y="116"/>
                </a:lnTo>
                <a:lnTo>
                  <a:pt x="265" y="120"/>
                </a:lnTo>
                <a:lnTo>
                  <a:pt x="271" y="121"/>
                </a:lnTo>
                <a:lnTo>
                  <a:pt x="278" y="126"/>
                </a:lnTo>
                <a:lnTo>
                  <a:pt x="285" y="127"/>
                </a:lnTo>
                <a:lnTo>
                  <a:pt x="292" y="130"/>
                </a:lnTo>
                <a:lnTo>
                  <a:pt x="299" y="131"/>
                </a:lnTo>
                <a:lnTo>
                  <a:pt x="306" y="135"/>
                </a:lnTo>
                <a:lnTo>
                  <a:pt x="313" y="137"/>
                </a:lnTo>
                <a:lnTo>
                  <a:pt x="320" y="139"/>
                </a:lnTo>
                <a:lnTo>
                  <a:pt x="327" y="140"/>
                </a:lnTo>
                <a:lnTo>
                  <a:pt x="334" y="142"/>
                </a:lnTo>
                <a:lnTo>
                  <a:pt x="341" y="142"/>
                </a:lnTo>
                <a:lnTo>
                  <a:pt x="348" y="142"/>
                </a:lnTo>
                <a:lnTo>
                  <a:pt x="355" y="143"/>
                </a:lnTo>
                <a:lnTo>
                  <a:pt x="362" y="143"/>
                </a:lnTo>
                <a:lnTo>
                  <a:pt x="369" y="143"/>
                </a:lnTo>
                <a:lnTo>
                  <a:pt x="376" y="144"/>
                </a:lnTo>
                <a:lnTo>
                  <a:pt x="383" y="144"/>
                </a:lnTo>
                <a:lnTo>
                  <a:pt x="390" y="145"/>
                </a:lnTo>
                <a:lnTo>
                  <a:pt x="397" y="144"/>
                </a:lnTo>
                <a:lnTo>
                  <a:pt x="404" y="145"/>
                </a:lnTo>
                <a:lnTo>
                  <a:pt x="411" y="145"/>
                </a:lnTo>
                <a:lnTo>
                  <a:pt x="418" y="145"/>
                </a:lnTo>
                <a:lnTo>
                  <a:pt x="425" y="146"/>
                </a:lnTo>
                <a:lnTo>
                  <a:pt x="432" y="146"/>
                </a:lnTo>
                <a:lnTo>
                  <a:pt x="438" y="146"/>
                </a:lnTo>
                <a:lnTo>
                  <a:pt x="445" y="147"/>
                </a:lnTo>
                <a:lnTo>
                  <a:pt x="452" y="147"/>
                </a:lnTo>
                <a:lnTo>
                  <a:pt x="459" y="147"/>
                </a:lnTo>
                <a:lnTo>
                  <a:pt x="466" y="147"/>
                </a:lnTo>
                <a:lnTo>
                  <a:pt x="473" y="147"/>
                </a:lnTo>
                <a:lnTo>
                  <a:pt x="480" y="147"/>
                </a:lnTo>
                <a:lnTo>
                  <a:pt x="487" y="147"/>
                </a:lnTo>
                <a:lnTo>
                  <a:pt x="494" y="147"/>
                </a:lnTo>
                <a:lnTo>
                  <a:pt x="501" y="147"/>
                </a:lnTo>
                <a:lnTo>
                  <a:pt x="508" y="147"/>
                </a:lnTo>
                <a:lnTo>
                  <a:pt x="515" y="147"/>
                </a:lnTo>
                <a:lnTo>
                  <a:pt x="522" y="147"/>
                </a:lnTo>
                <a:lnTo>
                  <a:pt x="529" y="147"/>
                </a:lnTo>
                <a:lnTo>
                  <a:pt x="536" y="147"/>
                </a:lnTo>
                <a:lnTo>
                  <a:pt x="543" y="147"/>
                </a:lnTo>
                <a:lnTo>
                  <a:pt x="550" y="147"/>
                </a:lnTo>
                <a:lnTo>
                  <a:pt x="557" y="147"/>
                </a:lnTo>
                <a:lnTo>
                  <a:pt x="564" y="147"/>
                </a:lnTo>
                <a:lnTo>
                  <a:pt x="571" y="147"/>
                </a:lnTo>
                <a:lnTo>
                  <a:pt x="578" y="147"/>
                </a:lnTo>
                <a:lnTo>
                  <a:pt x="585" y="147"/>
                </a:lnTo>
                <a:lnTo>
                  <a:pt x="592" y="147"/>
                </a:lnTo>
                <a:lnTo>
                  <a:pt x="599" y="147"/>
                </a:lnTo>
              </a:path>
            </a:pathLst>
          </a:custGeom>
          <a:noFill/>
          <a:ln w="38100" cmpd="sng">
            <a:solidFill>
              <a:srgbClr val="66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20" name="Freeform 120"/>
          <p:cNvSpPr>
            <a:spLocks/>
          </p:cNvSpPr>
          <p:nvPr/>
        </p:nvSpPr>
        <p:spPr bwMode="auto">
          <a:xfrm>
            <a:off x="2149477" y="566738"/>
            <a:ext cx="6056313" cy="3821112"/>
          </a:xfrm>
          <a:custGeom>
            <a:avLst/>
            <a:gdLst>
              <a:gd name="T0" fmla="*/ 2147483647 w 599"/>
              <a:gd name="T1" fmla="*/ 2147483647 h 378"/>
              <a:gd name="T2" fmla="*/ 2147483647 w 599"/>
              <a:gd name="T3" fmla="*/ 2147483647 h 378"/>
              <a:gd name="T4" fmla="*/ 2147483647 w 599"/>
              <a:gd name="T5" fmla="*/ 2147483647 h 378"/>
              <a:gd name="T6" fmla="*/ 2147483647 w 599"/>
              <a:gd name="T7" fmla="*/ 2147483647 h 378"/>
              <a:gd name="T8" fmla="*/ 2147483647 w 599"/>
              <a:gd name="T9" fmla="*/ 2147483647 h 378"/>
              <a:gd name="T10" fmla="*/ 2147483647 w 599"/>
              <a:gd name="T11" fmla="*/ 2147483647 h 378"/>
              <a:gd name="T12" fmla="*/ 2147483647 w 599"/>
              <a:gd name="T13" fmla="*/ 2147483647 h 378"/>
              <a:gd name="T14" fmla="*/ 2147483647 w 599"/>
              <a:gd name="T15" fmla="*/ 2147483647 h 378"/>
              <a:gd name="T16" fmla="*/ 2147483647 w 599"/>
              <a:gd name="T17" fmla="*/ 2147483647 h 378"/>
              <a:gd name="T18" fmla="*/ 2147483647 w 599"/>
              <a:gd name="T19" fmla="*/ 2147483647 h 378"/>
              <a:gd name="T20" fmla="*/ 2147483647 w 599"/>
              <a:gd name="T21" fmla="*/ 2147483647 h 378"/>
              <a:gd name="T22" fmla="*/ 2147483647 w 599"/>
              <a:gd name="T23" fmla="*/ 2147483647 h 378"/>
              <a:gd name="T24" fmla="*/ 2147483647 w 599"/>
              <a:gd name="T25" fmla="*/ 2147483647 h 378"/>
              <a:gd name="T26" fmla="*/ 2147483647 w 599"/>
              <a:gd name="T27" fmla="*/ 2147483647 h 378"/>
              <a:gd name="T28" fmla="*/ 2147483647 w 599"/>
              <a:gd name="T29" fmla="*/ 2147483647 h 378"/>
              <a:gd name="T30" fmla="*/ 2147483647 w 599"/>
              <a:gd name="T31" fmla="*/ 2147483647 h 378"/>
              <a:gd name="T32" fmla="*/ 2147483647 w 599"/>
              <a:gd name="T33" fmla="*/ 2147483647 h 378"/>
              <a:gd name="T34" fmla="*/ 2147483647 w 599"/>
              <a:gd name="T35" fmla="*/ 2147483647 h 378"/>
              <a:gd name="T36" fmla="*/ 2147483647 w 599"/>
              <a:gd name="T37" fmla="*/ 2147483647 h 378"/>
              <a:gd name="T38" fmla="*/ 2147483647 w 599"/>
              <a:gd name="T39" fmla="*/ 2147483647 h 378"/>
              <a:gd name="T40" fmla="*/ 2147483647 w 599"/>
              <a:gd name="T41" fmla="*/ 2147483647 h 378"/>
              <a:gd name="T42" fmla="*/ 2147483647 w 599"/>
              <a:gd name="T43" fmla="*/ 2147483647 h 378"/>
              <a:gd name="T44" fmla="*/ 2147483647 w 599"/>
              <a:gd name="T45" fmla="*/ 2147483647 h 378"/>
              <a:gd name="T46" fmla="*/ 2147483647 w 599"/>
              <a:gd name="T47" fmla="*/ 2147483647 h 378"/>
              <a:gd name="T48" fmla="*/ 2147483647 w 599"/>
              <a:gd name="T49" fmla="*/ 2147483647 h 378"/>
              <a:gd name="T50" fmla="*/ 2147483647 w 599"/>
              <a:gd name="T51" fmla="*/ 2147483647 h 378"/>
              <a:gd name="T52" fmla="*/ 2147483647 w 599"/>
              <a:gd name="T53" fmla="*/ 2147483647 h 378"/>
              <a:gd name="T54" fmla="*/ 2147483647 w 599"/>
              <a:gd name="T55" fmla="*/ 2147483647 h 378"/>
              <a:gd name="T56" fmla="*/ 2147483647 w 599"/>
              <a:gd name="T57" fmla="*/ 2147483647 h 378"/>
              <a:gd name="T58" fmla="*/ 2147483647 w 599"/>
              <a:gd name="T59" fmla="*/ 2147483647 h 378"/>
              <a:gd name="T60" fmla="*/ 2147483647 w 599"/>
              <a:gd name="T61" fmla="*/ 2147483647 h 378"/>
              <a:gd name="T62" fmla="*/ 2147483647 w 599"/>
              <a:gd name="T63" fmla="*/ 2147483647 h 378"/>
              <a:gd name="T64" fmla="*/ 2147483647 w 599"/>
              <a:gd name="T65" fmla="*/ 2147483647 h 378"/>
              <a:gd name="T66" fmla="*/ 2147483647 w 599"/>
              <a:gd name="T67" fmla="*/ 2147483647 h 378"/>
              <a:gd name="T68" fmla="*/ 2147483647 w 599"/>
              <a:gd name="T69" fmla="*/ 2147483647 h 378"/>
              <a:gd name="T70" fmla="*/ 2147483647 w 599"/>
              <a:gd name="T71" fmla="*/ 2147483647 h 378"/>
              <a:gd name="T72" fmla="*/ 2147483647 w 599"/>
              <a:gd name="T73" fmla="*/ 2147483647 h 378"/>
              <a:gd name="T74" fmla="*/ 2147483647 w 599"/>
              <a:gd name="T75" fmla="*/ 2147483647 h 378"/>
              <a:gd name="T76" fmla="*/ 2147483647 w 599"/>
              <a:gd name="T77" fmla="*/ 2147483647 h 378"/>
              <a:gd name="T78" fmla="*/ 2147483647 w 599"/>
              <a:gd name="T79" fmla="*/ 2147483647 h 378"/>
              <a:gd name="T80" fmla="*/ 2147483647 w 599"/>
              <a:gd name="T81" fmla="*/ 2147483647 h 378"/>
              <a:gd name="T82" fmla="*/ 2147483647 w 599"/>
              <a:gd name="T83" fmla="*/ 2147483647 h 378"/>
              <a:gd name="T84" fmla="*/ 2147483647 w 599"/>
              <a:gd name="T85" fmla="*/ 2147483647 h 3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378">
                <a:moveTo>
                  <a:pt x="0" y="377"/>
                </a:moveTo>
                <a:lnTo>
                  <a:pt x="7" y="378"/>
                </a:lnTo>
                <a:lnTo>
                  <a:pt x="14" y="376"/>
                </a:lnTo>
                <a:lnTo>
                  <a:pt x="21" y="372"/>
                </a:lnTo>
                <a:lnTo>
                  <a:pt x="28" y="360"/>
                </a:lnTo>
                <a:lnTo>
                  <a:pt x="35" y="352"/>
                </a:lnTo>
                <a:lnTo>
                  <a:pt x="42" y="351"/>
                </a:lnTo>
                <a:lnTo>
                  <a:pt x="49" y="340"/>
                </a:lnTo>
                <a:lnTo>
                  <a:pt x="56" y="336"/>
                </a:lnTo>
                <a:lnTo>
                  <a:pt x="63" y="329"/>
                </a:lnTo>
                <a:lnTo>
                  <a:pt x="70" y="322"/>
                </a:lnTo>
                <a:lnTo>
                  <a:pt x="77" y="320"/>
                </a:lnTo>
                <a:lnTo>
                  <a:pt x="84" y="314"/>
                </a:lnTo>
                <a:lnTo>
                  <a:pt x="91" y="310"/>
                </a:lnTo>
                <a:lnTo>
                  <a:pt x="98" y="306"/>
                </a:lnTo>
                <a:lnTo>
                  <a:pt x="104" y="303"/>
                </a:lnTo>
                <a:lnTo>
                  <a:pt x="111" y="294"/>
                </a:lnTo>
                <a:lnTo>
                  <a:pt x="118" y="287"/>
                </a:lnTo>
                <a:lnTo>
                  <a:pt x="125" y="280"/>
                </a:lnTo>
                <a:lnTo>
                  <a:pt x="132" y="278"/>
                </a:lnTo>
                <a:lnTo>
                  <a:pt x="139" y="271"/>
                </a:lnTo>
                <a:lnTo>
                  <a:pt x="146" y="266"/>
                </a:lnTo>
                <a:lnTo>
                  <a:pt x="153" y="266"/>
                </a:lnTo>
                <a:lnTo>
                  <a:pt x="160" y="270"/>
                </a:lnTo>
                <a:lnTo>
                  <a:pt x="167" y="267"/>
                </a:lnTo>
                <a:lnTo>
                  <a:pt x="174" y="262"/>
                </a:lnTo>
                <a:lnTo>
                  <a:pt x="181" y="293"/>
                </a:lnTo>
                <a:lnTo>
                  <a:pt x="188" y="252"/>
                </a:lnTo>
                <a:lnTo>
                  <a:pt x="195" y="238"/>
                </a:lnTo>
                <a:lnTo>
                  <a:pt x="202" y="230"/>
                </a:lnTo>
                <a:lnTo>
                  <a:pt x="209" y="213"/>
                </a:lnTo>
                <a:lnTo>
                  <a:pt x="216" y="204"/>
                </a:lnTo>
                <a:lnTo>
                  <a:pt x="223" y="201"/>
                </a:lnTo>
                <a:lnTo>
                  <a:pt x="230" y="193"/>
                </a:lnTo>
                <a:lnTo>
                  <a:pt x="237" y="180"/>
                </a:lnTo>
                <a:lnTo>
                  <a:pt x="244" y="168"/>
                </a:lnTo>
                <a:lnTo>
                  <a:pt x="251" y="179"/>
                </a:lnTo>
                <a:lnTo>
                  <a:pt x="258" y="178"/>
                </a:lnTo>
                <a:lnTo>
                  <a:pt x="265" y="173"/>
                </a:lnTo>
                <a:lnTo>
                  <a:pt x="271" y="180"/>
                </a:lnTo>
                <a:lnTo>
                  <a:pt x="278" y="179"/>
                </a:lnTo>
                <a:lnTo>
                  <a:pt x="285" y="175"/>
                </a:lnTo>
                <a:lnTo>
                  <a:pt x="292" y="175"/>
                </a:lnTo>
                <a:lnTo>
                  <a:pt x="299" y="164"/>
                </a:lnTo>
                <a:lnTo>
                  <a:pt x="306" y="178"/>
                </a:lnTo>
                <a:lnTo>
                  <a:pt x="313" y="182"/>
                </a:lnTo>
                <a:lnTo>
                  <a:pt x="320" y="186"/>
                </a:lnTo>
                <a:lnTo>
                  <a:pt x="327" y="183"/>
                </a:lnTo>
                <a:lnTo>
                  <a:pt x="334" y="177"/>
                </a:lnTo>
                <a:lnTo>
                  <a:pt x="341" y="66"/>
                </a:lnTo>
                <a:lnTo>
                  <a:pt x="348" y="56"/>
                </a:lnTo>
                <a:lnTo>
                  <a:pt x="355" y="57"/>
                </a:lnTo>
                <a:lnTo>
                  <a:pt x="362" y="51"/>
                </a:lnTo>
                <a:lnTo>
                  <a:pt x="369" y="52"/>
                </a:lnTo>
                <a:lnTo>
                  <a:pt x="376" y="50"/>
                </a:lnTo>
                <a:lnTo>
                  <a:pt x="383" y="53"/>
                </a:lnTo>
                <a:lnTo>
                  <a:pt x="390" y="45"/>
                </a:lnTo>
                <a:lnTo>
                  <a:pt x="397" y="54"/>
                </a:lnTo>
                <a:lnTo>
                  <a:pt x="404" y="50"/>
                </a:lnTo>
                <a:lnTo>
                  <a:pt x="411" y="61"/>
                </a:lnTo>
                <a:lnTo>
                  <a:pt x="418" y="50"/>
                </a:lnTo>
                <a:lnTo>
                  <a:pt x="425" y="35"/>
                </a:lnTo>
                <a:lnTo>
                  <a:pt x="432" y="23"/>
                </a:lnTo>
                <a:lnTo>
                  <a:pt x="438" y="14"/>
                </a:lnTo>
                <a:lnTo>
                  <a:pt x="445" y="10"/>
                </a:lnTo>
                <a:lnTo>
                  <a:pt x="452" y="6"/>
                </a:lnTo>
                <a:lnTo>
                  <a:pt x="459" y="3"/>
                </a:lnTo>
                <a:lnTo>
                  <a:pt x="466" y="5"/>
                </a:lnTo>
                <a:lnTo>
                  <a:pt x="473" y="0"/>
                </a:lnTo>
                <a:lnTo>
                  <a:pt x="480" y="7"/>
                </a:lnTo>
                <a:lnTo>
                  <a:pt x="487" y="3"/>
                </a:lnTo>
                <a:lnTo>
                  <a:pt x="494" y="5"/>
                </a:lnTo>
                <a:lnTo>
                  <a:pt x="501" y="6"/>
                </a:lnTo>
                <a:lnTo>
                  <a:pt x="508" y="7"/>
                </a:lnTo>
                <a:lnTo>
                  <a:pt x="515" y="6"/>
                </a:lnTo>
                <a:lnTo>
                  <a:pt x="522" y="9"/>
                </a:lnTo>
                <a:lnTo>
                  <a:pt x="529" y="6"/>
                </a:lnTo>
                <a:lnTo>
                  <a:pt x="536" y="5"/>
                </a:lnTo>
                <a:lnTo>
                  <a:pt x="543" y="4"/>
                </a:lnTo>
                <a:lnTo>
                  <a:pt x="550" y="12"/>
                </a:lnTo>
                <a:lnTo>
                  <a:pt x="557" y="14"/>
                </a:lnTo>
                <a:lnTo>
                  <a:pt x="564" y="26"/>
                </a:lnTo>
                <a:lnTo>
                  <a:pt x="571" y="27"/>
                </a:lnTo>
                <a:lnTo>
                  <a:pt x="578" y="31"/>
                </a:lnTo>
                <a:lnTo>
                  <a:pt x="585" y="36"/>
                </a:lnTo>
                <a:lnTo>
                  <a:pt x="592" y="42"/>
                </a:lnTo>
                <a:lnTo>
                  <a:pt x="599" y="44"/>
                </a:lnTo>
              </a:path>
            </a:pathLst>
          </a:custGeom>
          <a:noFill/>
          <a:ln w="38100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21" name="Freeform 121"/>
          <p:cNvSpPr>
            <a:spLocks/>
          </p:cNvSpPr>
          <p:nvPr/>
        </p:nvSpPr>
        <p:spPr bwMode="auto">
          <a:xfrm>
            <a:off x="2149477" y="2941640"/>
            <a:ext cx="6056313" cy="1749425"/>
          </a:xfrm>
          <a:custGeom>
            <a:avLst/>
            <a:gdLst>
              <a:gd name="T0" fmla="*/ 2147483647 w 599"/>
              <a:gd name="T1" fmla="*/ 2147483647 h 173"/>
              <a:gd name="T2" fmla="*/ 2147483647 w 599"/>
              <a:gd name="T3" fmla="*/ 2147483647 h 173"/>
              <a:gd name="T4" fmla="*/ 2147483647 w 599"/>
              <a:gd name="T5" fmla="*/ 2147483647 h 173"/>
              <a:gd name="T6" fmla="*/ 2147483647 w 599"/>
              <a:gd name="T7" fmla="*/ 2147483647 h 173"/>
              <a:gd name="T8" fmla="*/ 2147483647 w 599"/>
              <a:gd name="T9" fmla="*/ 2147483647 h 173"/>
              <a:gd name="T10" fmla="*/ 2147483647 w 599"/>
              <a:gd name="T11" fmla="*/ 2147483647 h 173"/>
              <a:gd name="T12" fmla="*/ 2147483647 w 599"/>
              <a:gd name="T13" fmla="*/ 2147483647 h 173"/>
              <a:gd name="T14" fmla="*/ 2147483647 w 599"/>
              <a:gd name="T15" fmla="*/ 2147483647 h 173"/>
              <a:gd name="T16" fmla="*/ 2147483647 w 599"/>
              <a:gd name="T17" fmla="*/ 2147483647 h 173"/>
              <a:gd name="T18" fmla="*/ 2147483647 w 599"/>
              <a:gd name="T19" fmla="*/ 2147483647 h 173"/>
              <a:gd name="T20" fmla="*/ 2147483647 w 599"/>
              <a:gd name="T21" fmla="*/ 2147483647 h 173"/>
              <a:gd name="T22" fmla="*/ 2147483647 w 599"/>
              <a:gd name="T23" fmla="*/ 2147483647 h 173"/>
              <a:gd name="T24" fmla="*/ 2147483647 w 599"/>
              <a:gd name="T25" fmla="*/ 2147483647 h 173"/>
              <a:gd name="T26" fmla="*/ 2147483647 w 599"/>
              <a:gd name="T27" fmla="*/ 2147483647 h 173"/>
              <a:gd name="T28" fmla="*/ 2147483647 w 599"/>
              <a:gd name="T29" fmla="*/ 2147483647 h 173"/>
              <a:gd name="T30" fmla="*/ 2147483647 w 599"/>
              <a:gd name="T31" fmla="*/ 2147483647 h 173"/>
              <a:gd name="T32" fmla="*/ 2147483647 w 599"/>
              <a:gd name="T33" fmla="*/ 2147483647 h 173"/>
              <a:gd name="T34" fmla="*/ 2147483647 w 599"/>
              <a:gd name="T35" fmla="*/ 2147483647 h 173"/>
              <a:gd name="T36" fmla="*/ 2147483647 w 599"/>
              <a:gd name="T37" fmla="*/ 2147483647 h 173"/>
              <a:gd name="T38" fmla="*/ 2147483647 w 599"/>
              <a:gd name="T39" fmla="*/ 2147483647 h 173"/>
              <a:gd name="T40" fmla="*/ 2147483647 w 599"/>
              <a:gd name="T41" fmla="*/ 2147483647 h 173"/>
              <a:gd name="T42" fmla="*/ 2147483647 w 599"/>
              <a:gd name="T43" fmla="*/ 2147483647 h 173"/>
              <a:gd name="T44" fmla="*/ 2147483647 w 599"/>
              <a:gd name="T45" fmla="*/ 2147483647 h 173"/>
              <a:gd name="T46" fmla="*/ 2147483647 w 599"/>
              <a:gd name="T47" fmla="*/ 2147483647 h 173"/>
              <a:gd name="T48" fmla="*/ 2147483647 w 599"/>
              <a:gd name="T49" fmla="*/ 2147483647 h 173"/>
              <a:gd name="T50" fmla="*/ 2147483647 w 599"/>
              <a:gd name="T51" fmla="*/ 2147483647 h 173"/>
              <a:gd name="T52" fmla="*/ 2147483647 w 599"/>
              <a:gd name="T53" fmla="*/ 2147483647 h 173"/>
              <a:gd name="T54" fmla="*/ 2147483647 w 599"/>
              <a:gd name="T55" fmla="*/ 2147483647 h 173"/>
              <a:gd name="T56" fmla="*/ 2147483647 w 599"/>
              <a:gd name="T57" fmla="*/ 2147483647 h 173"/>
              <a:gd name="T58" fmla="*/ 2147483647 w 599"/>
              <a:gd name="T59" fmla="*/ 2147483647 h 173"/>
              <a:gd name="T60" fmla="*/ 2147483647 w 599"/>
              <a:gd name="T61" fmla="*/ 2147483647 h 173"/>
              <a:gd name="T62" fmla="*/ 2147483647 w 599"/>
              <a:gd name="T63" fmla="*/ 2147483647 h 173"/>
              <a:gd name="T64" fmla="*/ 2147483647 w 599"/>
              <a:gd name="T65" fmla="*/ 2147483647 h 173"/>
              <a:gd name="T66" fmla="*/ 2147483647 w 599"/>
              <a:gd name="T67" fmla="*/ 2147483647 h 173"/>
              <a:gd name="T68" fmla="*/ 2147483647 w 599"/>
              <a:gd name="T69" fmla="*/ 2147483647 h 173"/>
              <a:gd name="T70" fmla="*/ 2147483647 w 599"/>
              <a:gd name="T71" fmla="*/ 2147483647 h 173"/>
              <a:gd name="T72" fmla="*/ 2147483647 w 599"/>
              <a:gd name="T73" fmla="*/ 2147483647 h 173"/>
              <a:gd name="T74" fmla="*/ 2147483647 w 599"/>
              <a:gd name="T75" fmla="*/ 2147483647 h 173"/>
              <a:gd name="T76" fmla="*/ 2147483647 w 599"/>
              <a:gd name="T77" fmla="*/ 2147483647 h 173"/>
              <a:gd name="T78" fmla="*/ 2147483647 w 599"/>
              <a:gd name="T79" fmla="*/ 2147483647 h 173"/>
              <a:gd name="T80" fmla="*/ 2147483647 w 599"/>
              <a:gd name="T81" fmla="*/ 2147483647 h 173"/>
              <a:gd name="T82" fmla="*/ 2147483647 w 599"/>
              <a:gd name="T83" fmla="*/ 2147483647 h 173"/>
              <a:gd name="T84" fmla="*/ 2147483647 w 599"/>
              <a:gd name="T85" fmla="*/ 0 h 1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73">
                <a:moveTo>
                  <a:pt x="0" y="173"/>
                </a:moveTo>
                <a:lnTo>
                  <a:pt x="7" y="172"/>
                </a:lnTo>
                <a:lnTo>
                  <a:pt x="14" y="166"/>
                </a:lnTo>
                <a:lnTo>
                  <a:pt x="21" y="165"/>
                </a:lnTo>
                <a:lnTo>
                  <a:pt x="28" y="155"/>
                </a:lnTo>
                <a:lnTo>
                  <a:pt x="35" y="152"/>
                </a:lnTo>
                <a:lnTo>
                  <a:pt x="42" y="150"/>
                </a:lnTo>
                <a:lnTo>
                  <a:pt x="49" y="147"/>
                </a:lnTo>
                <a:lnTo>
                  <a:pt x="56" y="149"/>
                </a:lnTo>
                <a:lnTo>
                  <a:pt x="63" y="143"/>
                </a:lnTo>
                <a:lnTo>
                  <a:pt x="70" y="146"/>
                </a:lnTo>
                <a:lnTo>
                  <a:pt x="77" y="138"/>
                </a:lnTo>
                <a:lnTo>
                  <a:pt x="84" y="134"/>
                </a:lnTo>
                <a:lnTo>
                  <a:pt x="91" y="131"/>
                </a:lnTo>
                <a:lnTo>
                  <a:pt x="98" y="129"/>
                </a:lnTo>
                <a:lnTo>
                  <a:pt x="104" y="125"/>
                </a:lnTo>
                <a:lnTo>
                  <a:pt x="111" y="127"/>
                </a:lnTo>
                <a:lnTo>
                  <a:pt x="118" y="122"/>
                </a:lnTo>
                <a:lnTo>
                  <a:pt x="125" y="124"/>
                </a:lnTo>
                <a:lnTo>
                  <a:pt x="132" y="126"/>
                </a:lnTo>
                <a:lnTo>
                  <a:pt x="139" y="126"/>
                </a:lnTo>
                <a:lnTo>
                  <a:pt x="146" y="127"/>
                </a:lnTo>
                <a:lnTo>
                  <a:pt x="153" y="123"/>
                </a:lnTo>
                <a:lnTo>
                  <a:pt x="160" y="125"/>
                </a:lnTo>
                <a:lnTo>
                  <a:pt x="167" y="127"/>
                </a:lnTo>
                <a:lnTo>
                  <a:pt x="174" y="126"/>
                </a:lnTo>
                <a:lnTo>
                  <a:pt x="181" y="139"/>
                </a:lnTo>
                <a:lnTo>
                  <a:pt x="188" y="121"/>
                </a:lnTo>
                <a:lnTo>
                  <a:pt x="195" y="110"/>
                </a:lnTo>
                <a:lnTo>
                  <a:pt x="202" y="100"/>
                </a:lnTo>
                <a:lnTo>
                  <a:pt x="209" y="100"/>
                </a:lnTo>
                <a:lnTo>
                  <a:pt x="216" y="98"/>
                </a:lnTo>
                <a:lnTo>
                  <a:pt x="223" y="96"/>
                </a:lnTo>
                <a:lnTo>
                  <a:pt x="230" y="86"/>
                </a:lnTo>
                <a:lnTo>
                  <a:pt x="237" y="86"/>
                </a:lnTo>
                <a:lnTo>
                  <a:pt x="244" y="81"/>
                </a:lnTo>
                <a:lnTo>
                  <a:pt x="251" y="67"/>
                </a:lnTo>
                <a:lnTo>
                  <a:pt x="258" y="64"/>
                </a:lnTo>
                <a:lnTo>
                  <a:pt x="265" y="68"/>
                </a:lnTo>
                <a:lnTo>
                  <a:pt x="271" y="57"/>
                </a:lnTo>
                <a:lnTo>
                  <a:pt x="278" y="58"/>
                </a:lnTo>
                <a:lnTo>
                  <a:pt x="285" y="48"/>
                </a:lnTo>
                <a:lnTo>
                  <a:pt x="292" y="46"/>
                </a:lnTo>
                <a:lnTo>
                  <a:pt x="299" y="57"/>
                </a:lnTo>
                <a:lnTo>
                  <a:pt x="306" y="44"/>
                </a:lnTo>
                <a:lnTo>
                  <a:pt x="313" y="40"/>
                </a:lnTo>
                <a:lnTo>
                  <a:pt x="320" y="43"/>
                </a:lnTo>
                <a:lnTo>
                  <a:pt x="327" y="40"/>
                </a:lnTo>
                <a:lnTo>
                  <a:pt x="334" y="41"/>
                </a:lnTo>
                <a:lnTo>
                  <a:pt x="341" y="48"/>
                </a:lnTo>
                <a:lnTo>
                  <a:pt x="348" y="55"/>
                </a:lnTo>
                <a:lnTo>
                  <a:pt x="355" y="58"/>
                </a:lnTo>
                <a:lnTo>
                  <a:pt x="362" y="52"/>
                </a:lnTo>
                <a:lnTo>
                  <a:pt x="369" y="47"/>
                </a:lnTo>
                <a:lnTo>
                  <a:pt x="376" y="53"/>
                </a:lnTo>
                <a:lnTo>
                  <a:pt x="383" y="54"/>
                </a:lnTo>
                <a:lnTo>
                  <a:pt x="390" y="52"/>
                </a:lnTo>
                <a:lnTo>
                  <a:pt x="397" y="55"/>
                </a:lnTo>
                <a:lnTo>
                  <a:pt x="404" y="51"/>
                </a:lnTo>
                <a:lnTo>
                  <a:pt x="411" y="52"/>
                </a:lnTo>
                <a:lnTo>
                  <a:pt x="418" y="52"/>
                </a:lnTo>
                <a:lnTo>
                  <a:pt x="425" y="60"/>
                </a:lnTo>
                <a:lnTo>
                  <a:pt x="432" y="54"/>
                </a:lnTo>
                <a:lnTo>
                  <a:pt x="438" y="57"/>
                </a:lnTo>
                <a:lnTo>
                  <a:pt x="445" y="56"/>
                </a:lnTo>
                <a:lnTo>
                  <a:pt x="452" y="53"/>
                </a:lnTo>
                <a:lnTo>
                  <a:pt x="459" y="55"/>
                </a:lnTo>
                <a:lnTo>
                  <a:pt x="466" y="51"/>
                </a:lnTo>
                <a:lnTo>
                  <a:pt x="473" y="46"/>
                </a:lnTo>
                <a:lnTo>
                  <a:pt x="480" y="40"/>
                </a:lnTo>
                <a:lnTo>
                  <a:pt x="487" y="43"/>
                </a:lnTo>
                <a:lnTo>
                  <a:pt x="494" y="43"/>
                </a:lnTo>
                <a:lnTo>
                  <a:pt x="501" y="37"/>
                </a:lnTo>
                <a:lnTo>
                  <a:pt x="508" y="32"/>
                </a:lnTo>
                <a:lnTo>
                  <a:pt x="515" y="28"/>
                </a:lnTo>
                <a:lnTo>
                  <a:pt x="522" y="26"/>
                </a:lnTo>
                <a:lnTo>
                  <a:pt x="529" y="24"/>
                </a:lnTo>
                <a:lnTo>
                  <a:pt x="536" y="21"/>
                </a:lnTo>
                <a:lnTo>
                  <a:pt x="543" y="20"/>
                </a:lnTo>
                <a:lnTo>
                  <a:pt x="550" y="14"/>
                </a:lnTo>
                <a:lnTo>
                  <a:pt x="557" y="13"/>
                </a:lnTo>
                <a:lnTo>
                  <a:pt x="564" y="8"/>
                </a:lnTo>
                <a:lnTo>
                  <a:pt x="571" y="7"/>
                </a:lnTo>
                <a:lnTo>
                  <a:pt x="578" y="5"/>
                </a:lnTo>
                <a:lnTo>
                  <a:pt x="585" y="7"/>
                </a:lnTo>
                <a:lnTo>
                  <a:pt x="592" y="0"/>
                </a:lnTo>
                <a:lnTo>
                  <a:pt x="599" y="9"/>
                </a:lnTo>
              </a:path>
            </a:pathLst>
          </a:custGeom>
          <a:noFill/>
          <a:ln w="38100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22" name="Rectangle 122"/>
          <p:cNvSpPr>
            <a:spLocks noChangeArrowheads="1"/>
          </p:cNvSpPr>
          <p:nvPr/>
        </p:nvSpPr>
        <p:spPr bwMode="auto">
          <a:xfrm>
            <a:off x="1260475" y="5065715"/>
            <a:ext cx="849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3" name="Rectangle 123"/>
          <p:cNvSpPr>
            <a:spLocks noChangeArrowheads="1"/>
          </p:cNvSpPr>
          <p:nvPr/>
        </p:nvSpPr>
        <p:spPr bwMode="auto">
          <a:xfrm>
            <a:off x="1169988" y="4256090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4" name="Rectangle 124"/>
          <p:cNvSpPr>
            <a:spLocks noChangeArrowheads="1"/>
          </p:cNvSpPr>
          <p:nvPr/>
        </p:nvSpPr>
        <p:spPr bwMode="auto">
          <a:xfrm>
            <a:off x="1169988" y="3448052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5" name="Rectangle 125"/>
          <p:cNvSpPr>
            <a:spLocks noChangeArrowheads="1"/>
          </p:cNvSpPr>
          <p:nvPr/>
        </p:nvSpPr>
        <p:spPr bwMode="auto">
          <a:xfrm>
            <a:off x="1169988" y="2638427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30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6" name="Rectangle 126"/>
          <p:cNvSpPr>
            <a:spLocks noChangeArrowheads="1"/>
          </p:cNvSpPr>
          <p:nvPr/>
        </p:nvSpPr>
        <p:spPr bwMode="auto">
          <a:xfrm>
            <a:off x="1169988" y="1819277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40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7" name="Rectangle 127"/>
          <p:cNvSpPr>
            <a:spLocks noChangeArrowheads="1"/>
          </p:cNvSpPr>
          <p:nvPr/>
        </p:nvSpPr>
        <p:spPr bwMode="auto">
          <a:xfrm>
            <a:off x="1169988" y="1011240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50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8" name="Rectangle 128"/>
          <p:cNvSpPr>
            <a:spLocks noChangeArrowheads="1"/>
          </p:cNvSpPr>
          <p:nvPr/>
        </p:nvSpPr>
        <p:spPr bwMode="auto">
          <a:xfrm>
            <a:off x="1169988" y="201615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60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9" name="Rectangle 129"/>
          <p:cNvSpPr>
            <a:spLocks noChangeArrowheads="1"/>
          </p:cNvSpPr>
          <p:nvPr/>
        </p:nvSpPr>
        <p:spPr bwMode="auto">
          <a:xfrm>
            <a:off x="1331915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1910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0" name="Rectangle 130"/>
          <p:cNvSpPr>
            <a:spLocks noChangeArrowheads="1"/>
          </p:cNvSpPr>
          <p:nvPr/>
        </p:nvSpPr>
        <p:spPr bwMode="auto">
          <a:xfrm>
            <a:off x="2038352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1920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1" name="Rectangle 131"/>
          <p:cNvSpPr>
            <a:spLocks noChangeArrowheads="1"/>
          </p:cNvSpPr>
          <p:nvPr/>
        </p:nvSpPr>
        <p:spPr bwMode="auto">
          <a:xfrm>
            <a:off x="2746377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1930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2" name="Rectangle 132"/>
          <p:cNvSpPr>
            <a:spLocks noChangeArrowheads="1"/>
          </p:cNvSpPr>
          <p:nvPr/>
        </p:nvSpPr>
        <p:spPr bwMode="auto">
          <a:xfrm>
            <a:off x="3444877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1940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3" name="Rectangle 133"/>
          <p:cNvSpPr>
            <a:spLocks noChangeArrowheads="1"/>
          </p:cNvSpPr>
          <p:nvPr/>
        </p:nvSpPr>
        <p:spPr bwMode="auto">
          <a:xfrm>
            <a:off x="4152902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1950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4" name="Rectangle 134"/>
          <p:cNvSpPr>
            <a:spLocks noChangeArrowheads="1"/>
          </p:cNvSpPr>
          <p:nvPr/>
        </p:nvSpPr>
        <p:spPr bwMode="auto">
          <a:xfrm>
            <a:off x="4849815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1960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5" name="Rectangle 135"/>
          <p:cNvSpPr>
            <a:spLocks noChangeArrowheads="1"/>
          </p:cNvSpPr>
          <p:nvPr/>
        </p:nvSpPr>
        <p:spPr bwMode="auto">
          <a:xfrm>
            <a:off x="5557840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1970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6" name="Rectangle 136"/>
          <p:cNvSpPr>
            <a:spLocks noChangeArrowheads="1"/>
          </p:cNvSpPr>
          <p:nvPr/>
        </p:nvSpPr>
        <p:spPr bwMode="auto">
          <a:xfrm>
            <a:off x="6265865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1980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7" name="Rectangle 137"/>
          <p:cNvSpPr>
            <a:spLocks noChangeArrowheads="1"/>
          </p:cNvSpPr>
          <p:nvPr/>
        </p:nvSpPr>
        <p:spPr bwMode="auto">
          <a:xfrm>
            <a:off x="6962777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1990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8" name="Rectangle 138"/>
          <p:cNvSpPr>
            <a:spLocks noChangeArrowheads="1"/>
          </p:cNvSpPr>
          <p:nvPr/>
        </p:nvSpPr>
        <p:spPr bwMode="auto">
          <a:xfrm>
            <a:off x="7670802" y="5308602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2000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9" name="Rectangle 139"/>
          <p:cNvSpPr>
            <a:spLocks noChangeArrowheads="1"/>
          </p:cNvSpPr>
          <p:nvPr/>
        </p:nvSpPr>
        <p:spPr bwMode="auto">
          <a:xfrm>
            <a:off x="7235825" y="5516563"/>
            <a:ext cx="998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kalendářní roky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40" name="Rectangle 140"/>
          <p:cNvSpPr>
            <a:spLocks noChangeArrowheads="1"/>
          </p:cNvSpPr>
          <p:nvPr/>
        </p:nvSpPr>
        <p:spPr bwMode="auto">
          <a:xfrm rot="-5400000">
            <a:off x="-86836" y="2609043"/>
            <a:ext cx="21405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% z celkového počtu zemřelých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41" name="Text Box 141"/>
          <p:cNvSpPr txBox="1">
            <a:spLocks noChangeArrowheads="1"/>
          </p:cNvSpPr>
          <p:nvPr/>
        </p:nvSpPr>
        <p:spPr bwMode="auto">
          <a:xfrm>
            <a:off x="5364165" y="2924175"/>
            <a:ext cx="21605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zhoubné nádory</a:t>
            </a:r>
          </a:p>
        </p:txBody>
      </p:sp>
      <p:sp>
        <p:nvSpPr>
          <p:cNvPr id="25742" name="Text Box 142"/>
          <p:cNvSpPr txBox="1">
            <a:spLocks noChangeArrowheads="1"/>
          </p:cNvSpPr>
          <p:nvPr/>
        </p:nvSpPr>
        <p:spPr bwMode="auto">
          <a:xfrm>
            <a:off x="5435602" y="4652965"/>
            <a:ext cx="2881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infekční nemoci</a:t>
            </a:r>
          </a:p>
        </p:txBody>
      </p:sp>
      <p:sp>
        <p:nvSpPr>
          <p:cNvPr id="25743" name="Text Box 143"/>
          <p:cNvSpPr txBox="1">
            <a:spLocks noChangeArrowheads="1"/>
          </p:cNvSpPr>
          <p:nvPr/>
        </p:nvSpPr>
        <p:spPr bwMode="auto">
          <a:xfrm>
            <a:off x="3203577" y="4724402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tuberkulóza</a:t>
            </a:r>
          </a:p>
        </p:txBody>
      </p:sp>
      <p:sp>
        <p:nvSpPr>
          <p:cNvPr id="25744" name="AutoShape 144"/>
          <p:cNvSpPr>
            <a:spLocks noChangeArrowheads="1"/>
          </p:cNvSpPr>
          <p:nvPr/>
        </p:nvSpPr>
        <p:spPr bwMode="auto">
          <a:xfrm>
            <a:off x="2449513" y="1773238"/>
            <a:ext cx="215900" cy="3384550"/>
          </a:xfrm>
          <a:prstGeom prst="downArrow">
            <a:avLst>
              <a:gd name="adj1" fmla="val 20704"/>
              <a:gd name="adj2" fmla="val 72359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45" name="Text Box 145"/>
          <p:cNvSpPr txBox="1">
            <a:spLocks noChangeArrowheads="1"/>
          </p:cNvSpPr>
          <p:nvPr/>
        </p:nvSpPr>
        <p:spPr bwMode="auto">
          <a:xfrm>
            <a:off x="1266825" y="1341438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1925 - 1926</a:t>
            </a:r>
          </a:p>
        </p:txBody>
      </p:sp>
    </p:spTree>
    <p:extLst>
      <p:ext uri="{BB962C8B-B14F-4D97-AF65-F5344CB8AC3E}">
        <p14:creationId xmlns:p14="http://schemas.microsoft.com/office/powerpoint/2010/main" val="3260227788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Doprava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>
              <a:solidFill>
                <a:schemeClr val="bg1"/>
              </a:solidFill>
            </a:endParaRPr>
          </a:p>
          <a:p>
            <a:pPr eaLnBrk="1" hangingPunct="1"/>
            <a:r>
              <a:rPr lang="cs-CZ"/>
              <a:t>omezení pohybu</a:t>
            </a:r>
          </a:p>
          <a:p>
            <a:pPr eaLnBrk="1" hangingPunct="1"/>
            <a:r>
              <a:rPr lang="cs-CZ"/>
              <a:t>dopravní nehody</a:t>
            </a:r>
          </a:p>
          <a:p>
            <a:pPr eaLnBrk="1" hangingPunct="1"/>
            <a:r>
              <a:rPr lang="cs-CZ"/>
              <a:t>omezení sociálních kontaktů</a:t>
            </a:r>
          </a:p>
          <a:p>
            <a:pPr eaLnBrk="1" hangingPunct="1"/>
            <a:r>
              <a:rPr lang="cs-CZ"/>
              <a:t>znečištění ovzduší, hluk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7793037" cy="1343025"/>
          </a:xfrm>
        </p:spPr>
        <p:txBody>
          <a:bodyPr/>
          <a:lstStyle/>
          <a:p>
            <a:pPr eaLnBrk="1" hangingPunct="1"/>
            <a:r>
              <a:rPr lang="cs-CZ" sz="3600" b="1"/>
              <a:t>ZJIŠTĚNÍ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40"/>
            <a:ext cx="7772400" cy="4579937"/>
          </a:xfrm>
        </p:spPr>
        <p:txBody>
          <a:bodyPr/>
          <a:lstStyle/>
          <a:p>
            <a:pPr eaLnBrk="1" hangingPunct="1"/>
            <a:r>
              <a:rPr lang="cs-CZ" sz="2200"/>
              <a:t>Špatné sociální a ekonomické podmínky výrazně ovlivňují zdraví lidí. </a:t>
            </a:r>
          </a:p>
          <a:p>
            <a:pPr eaLnBrk="1" hangingPunct="1"/>
            <a:r>
              <a:rPr lang="cs-CZ" sz="2200"/>
              <a:t>Sociální podmínky působí na zdraví lidí 3 základními cestami:</a:t>
            </a:r>
          </a:p>
          <a:p>
            <a:pPr lvl="1" eaLnBrk="1" hangingPunct="1"/>
            <a:r>
              <a:rPr lang="cs-CZ" sz="2200"/>
              <a:t>Materiální podmínky - přímo</a:t>
            </a:r>
          </a:p>
          <a:p>
            <a:pPr lvl="1" eaLnBrk="1" hangingPunct="1"/>
            <a:r>
              <a:rPr lang="cs-CZ" sz="2200"/>
              <a:t>Pracovní prostředí – skrze stres a chování</a:t>
            </a:r>
          </a:p>
          <a:p>
            <a:pPr lvl="1" eaLnBrk="1" hangingPunct="1"/>
            <a:r>
              <a:rPr lang="cs-CZ" sz="2200"/>
              <a:t>Sociální prostředí – skrze stres a chování</a:t>
            </a:r>
          </a:p>
          <a:p>
            <a:pPr eaLnBrk="1" hangingPunct="1"/>
            <a:r>
              <a:rPr lang="cs-CZ" sz="2200"/>
              <a:t>Nerovnosti ve zdraví se netýkají rozdílu mezi chudými a bohatými/chudými a zbytkem společnosti</a:t>
            </a:r>
          </a:p>
          <a:p>
            <a:pPr eaLnBrk="1" hangingPunct="1"/>
            <a:r>
              <a:rPr lang="cs-CZ" sz="2200"/>
              <a:t>V evropských zemích narůstá význam relativní chudoby</a:t>
            </a:r>
          </a:p>
          <a:p>
            <a:pPr eaLnBrk="1" hangingPunct="1"/>
            <a:r>
              <a:rPr lang="cs-CZ" sz="2200"/>
              <a:t>Zdraví lidí jako veřejný zájem je předmětem veřejné politiky, nejen politiky zdravotní nebo zdravotnictví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3600" b="1" dirty="0">
                <a:solidFill>
                  <a:schemeClr val="accent2"/>
                </a:solidFill>
              </a:rPr>
              <a:t>Možná politická opatření</a:t>
            </a:r>
            <a:endParaRPr lang="cs-CZ" sz="3600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r>
              <a:rPr lang="cs-CZ" sz="2800" dirty="0"/>
              <a:t>Zmenšování sociálních nerovností</a:t>
            </a:r>
          </a:p>
          <a:p>
            <a:r>
              <a:rPr lang="cs-CZ" sz="2800" dirty="0"/>
              <a:t>Zaměření na specifické faktory, které zhoršují zdraví v nejvíce znevýhodněných sociálních skupinách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12499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90"/>
            <a:ext cx="7793038" cy="1462087"/>
          </a:xfrm>
        </p:spPr>
        <p:txBody>
          <a:bodyPr/>
          <a:lstStyle/>
          <a:p>
            <a:pPr eaLnBrk="1" hangingPunct="1"/>
            <a:br>
              <a:rPr lang="cs-CZ" sz="4000" b="1" i="1"/>
            </a:br>
            <a:r>
              <a:rPr lang="cs-CZ" sz="4000" b="1"/>
              <a:t>DOPORUČENÍ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7" y="1916113"/>
            <a:ext cx="813727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/>
              <a:t>Při snaze o dosažení co nejlepšího zdraví hrají největší roli všechna opatření týkající se: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dirty="0"/>
              <a:t>vzdělání,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dirty="0"/>
              <a:t>pracovních podmínek a zaměstnanosti,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dirty="0"/>
              <a:t>sociálního zabezpečení a pomoci,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dirty="0"/>
              <a:t>péče o rodiny s dětmi,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dirty="0"/>
              <a:t>bydlení,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dirty="0"/>
              <a:t>dodržování lidských práv.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/>
              <a:t>	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5" y="1268413"/>
            <a:ext cx="7793037" cy="576262"/>
          </a:xfrm>
        </p:spPr>
        <p:txBody>
          <a:bodyPr/>
          <a:lstStyle/>
          <a:p>
            <a:pPr eaLnBrk="1" hangingPunct="1"/>
            <a:r>
              <a:rPr lang="cs-CZ" sz="3600" b="1"/>
              <a:t>Deset rad pro zdraví</a:t>
            </a:r>
            <a:br>
              <a:rPr lang="cs-CZ" sz="3600" b="1"/>
            </a:br>
            <a:r>
              <a:rPr lang="en-IE" sz="2000"/>
              <a:t>David Gordon, Centre for Poverty Research</a:t>
            </a:r>
            <a:br>
              <a:rPr lang="en-US" sz="3600"/>
            </a:br>
            <a:endParaRPr lang="cs-CZ" sz="3600" b="1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5"/>
            <a:ext cx="7772400" cy="57610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Nebuďte chudí. Pokud nemůžete přestat, snažte se nebýt chudí dlouho.</a:t>
            </a:r>
            <a:r>
              <a:rPr lang="en-US" sz="2000"/>
              <a:t> </a:t>
            </a:r>
            <a:endParaRPr lang="cs-CZ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Nebydlete v chudé, deprivované oblasti, pokud je to možné, odstěhujte se. 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Pořiďte si vlastní auto.</a:t>
            </a:r>
            <a:endParaRPr lang="en-US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Neberte zaměstnání, které vás stresuje, je málo placené nebo vyžaduje manuální práci.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Nebydlete ve špinavých a nekvalitních domech či bytech, nestaňte se bezdomovcem.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Jeďte jednou za rok na dovolenou.</a:t>
            </a:r>
            <a:endParaRPr lang="en-US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Nebuďte rodič – samoživitel.</a:t>
            </a:r>
            <a:endParaRPr lang="en-US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Požadujte všechny dávky, na které máte nárok.</a:t>
            </a:r>
            <a:endParaRPr lang="en-US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Nebydlete blízko frekventované silnice nebo blízko továrny, která znečišťuje ovzduší.</a:t>
            </a:r>
            <a:endParaRPr lang="en-US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Využijte vzdělání ke zlepšení své socioekonomické pozice</a:t>
            </a:r>
            <a:r>
              <a:rPr lang="en-US" sz="2000"/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cs-CZ" sz="1800"/>
          </a:p>
          <a:p>
            <a:pPr algn="r" eaLnBrk="1" hangingPunct="1">
              <a:lnSpc>
                <a:spcPts val="3000"/>
              </a:lnSpc>
              <a:buClr>
                <a:schemeClr val="tx1"/>
              </a:buClr>
            </a:pPr>
            <a:endParaRPr lang="en-US" sz="2400"/>
          </a:p>
          <a:p>
            <a:pPr eaLnBrk="1" hangingPunct="1"/>
            <a:endParaRPr lang="cs-CZ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684215" y="404815"/>
            <a:ext cx="8002587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1B06BA"/>
                </a:solidFill>
                <a:latin typeface="Arial" charset="0"/>
              </a:rPr>
              <a:t>GRAFICKÉ ZNÁZORNĚNÍ PRŮBĚHU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69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b9818c4-0e63-4265-bf53-6fb2b37d596c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TC101859861[[fn=Veletrh]]</Template>
  <TotalTime>7649</TotalTime>
  <Words>2584</Words>
  <Application>Microsoft Office PowerPoint</Application>
  <PresentationFormat>Předvádění na obrazovce (4:3)</PresentationFormat>
  <Paragraphs>428</Paragraphs>
  <Slides>84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84</vt:i4>
      </vt:variant>
    </vt:vector>
  </HeadingPairs>
  <TitlesOfParts>
    <vt:vector size="97" baseType="lpstr">
      <vt:lpstr>Arial</vt:lpstr>
      <vt:lpstr>Arial Black</vt:lpstr>
      <vt:lpstr>Calibri</vt:lpstr>
      <vt:lpstr>Tahoma</vt:lpstr>
      <vt:lpstr>Times New Roman</vt:lpstr>
      <vt:lpstr>Wingdings</vt:lpstr>
      <vt:lpstr>Směsice</vt:lpstr>
      <vt:lpstr>Motiv systému Office</vt:lpstr>
      <vt:lpstr>Výchozí návrh</vt:lpstr>
      <vt:lpstr>1_Směsice</vt:lpstr>
      <vt:lpstr>1_Motiv systému Office</vt:lpstr>
      <vt:lpstr>2_Motiv systému Office</vt:lpstr>
      <vt:lpstr>3_Motiv systému Office</vt:lpstr>
      <vt:lpstr> DEMOGRAFICKÝ TRANZIT                          A EPIDEMIOLOGICKÁ TRANSFORMACE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PLODNOST V ČR</vt:lpstr>
      <vt:lpstr>Prezentace aplikace PowerPoint</vt:lpstr>
      <vt:lpstr>Prezentace aplikace PowerPoint</vt:lpstr>
      <vt:lpstr>Prezentace aplikace PowerPoint</vt:lpstr>
      <vt:lpstr>PODÍL OBYVATEL VE VĚKU  0-14 A 65+ </vt:lpstr>
      <vt:lpstr>Prezentace aplikace PowerPoint</vt:lpstr>
      <vt:lpstr>Determinanty zdraví</vt:lpstr>
      <vt:lpstr>Prezentace aplikace PowerPoint</vt:lpstr>
      <vt:lpstr>Základní determinanty zdraví</vt:lpstr>
      <vt:lpstr>Determinanty zdraví</vt:lpstr>
      <vt:lpstr>Sociální determinanty zdraví</vt:lpstr>
      <vt:lpstr>Proč je třeba zabývat se také nerovnostmi ve zdraví</vt:lpstr>
      <vt:lpstr>Prezentace aplikace PowerPoint</vt:lpstr>
      <vt:lpstr>Střední délka života</vt:lpstr>
      <vt:lpstr>Rozdíly ve zdraví mezi zeměmi</vt:lpstr>
      <vt:lpstr>Prezentace aplikace PowerPoint</vt:lpstr>
      <vt:lpstr>Bohaté země</vt:lpstr>
      <vt:lpstr>Rozdíly ve zdraví mezi zeměmi</vt:lpstr>
      <vt:lpstr>Rozdíly ve zdraví mezi zeměmi</vt:lpstr>
      <vt:lpstr> NEROVNOSTI VE ZDRAVÍ MEZI POPULAČNÍMI SKUPINAMI UVNITŘ ZEMÍ</vt:lpstr>
      <vt:lpstr>Jak lze pozorovat vliv sociálních podmínek na zdraví?</vt:lpstr>
      <vt:lpstr>Sociální determinanty zdraví</vt:lpstr>
      <vt:lpstr>Sociální determinanty zdraví</vt:lpstr>
      <vt:lpstr>Schematické znázornění vlivu sociálních determinant na zdraví </vt:lpstr>
      <vt:lpstr>Význam sociálních determinant zdraví</vt:lpstr>
      <vt:lpstr>10 nejvýznamnějších sociálních determinant zdraví </vt:lpstr>
      <vt:lpstr>SOCIÁLNÍ GRADIENT</vt:lpstr>
      <vt:lpstr>Absolutní chudoba </vt:lpstr>
      <vt:lpstr>Relativní chudoba</vt:lpstr>
      <vt:lpstr>Relativní chudoba</vt:lpstr>
      <vt:lpstr>SOCIOEKONOMICKÝ STATUS</vt:lpstr>
      <vt:lpstr>SOCIÁLNÍ GRADIENT</vt:lpstr>
      <vt:lpstr>SOCIÁLNÍ GRADIENT</vt:lpstr>
      <vt:lpstr>Subjektivní zdraví podle vzdělání a  věku</vt:lpstr>
      <vt:lpstr>Subjektivní zdraví podle věku a příjmu</vt:lpstr>
      <vt:lpstr>Nerovnost ve zdraví v ČR</vt:lpstr>
      <vt:lpstr>Stres</vt:lpstr>
      <vt:lpstr>Stres</vt:lpstr>
      <vt:lpstr>Přímý a nepřímý vliv stresu  na zdraví</vt:lpstr>
      <vt:lpstr>Výzkumy stresu</vt:lpstr>
      <vt:lpstr>Časné období  života</vt:lpstr>
      <vt:lpstr>Časné období života</vt:lpstr>
      <vt:lpstr>Časné období života</vt:lpstr>
      <vt:lpstr>Sociální vyloučení</vt:lpstr>
      <vt:lpstr> Sociální vyloučení </vt:lpstr>
      <vt:lpstr>Sociální vyloučení</vt:lpstr>
      <vt:lpstr>Sociální vyloučení</vt:lpstr>
      <vt:lpstr>Sociální vyloučení</vt:lpstr>
      <vt:lpstr>Povaha práce  a pracovní prostředí</vt:lpstr>
      <vt:lpstr>Povaha práce a pracovní prostředí</vt:lpstr>
      <vt:lpstr>Povaha práce a pracovní prostředí</vt:lpstr>
      <vt:lpstr>Nezaměstnanost  a nejistota zaměstnání</vt:lpstr>
      <vt:lpstr>Nezaměstnanost a nejistota zaměstnání</vt:lpstr>
      <vt:lpstr>Nezaměstnanost a nejistota zaměstnání</vt:lpstr>
      <vt:lpstr>Sociální opora</vt:lpstr>
      <vt:lpstr>Sociální opora</vt:lpstr>
      <vt:lpstr>Typy sociální opory </vt:lpstr>
      <vt:lpstr>Sociální opora</vt:lpstr>
      <vt:lpstr>Sociální opora</vt:lpstr>
      <vt:lpstr>Prezentace aplikace PowerPoint</vt:lpstr>
      <vt:lpstr>  Drogy</vt:lpstr>
      <vt:lpstr> Drogy</vt:lpstr>
      <vt:lpstr> Výživa</vt:lpstr>
      <vt:lpstr> Výživa</vt:lpstr>
      <vt:lpstr>Doprava</vt:lpstr>
      <vt:lpstr>Doprava</vt:lpstr>
      <vt:lpstr>ZJIŠTĚNÍ</vt:lpstr>
      <vt:lpstr>Možná politická opatření</vt:lpstr>
      <vt:lpstr> DOPORUČENÍ</vt:lpstr>
      <vt:lpstr>Deset rad pro zdraví David Gordon, Centre for Poverty Research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determinanty zdraví</dc:title>
  <dc:creator>Pavlína Kaňová</dc:creator>
  <cp:lastModifiedBy>Pavlína Kaňová</cp:lastModifiedBy>
  <cp:revision>284</cp:revision>
  <cp:lastPrinted>2012-04-27T05:33:23Z</cp:lastPrinted>
  <dcterms:created xsi:type="dcterms:W3CDTF">2005-10-12T05:20:06Z</dcterms:created>
  <dcterms:modified xsi:type="dcterms:W3CDTF">2020-10-29T09:04:23Z</dcterms:modified>
</cp:coreProperties>
</file>