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42" r:id="rId2"/>
  </p:sldMasterIdLst>
  <p:notesMasterIdLst>
    <p:notesMasterId r:id="rId106"/>
  </p:notesMasterIdLst>
  <p:handoutMasterIdLst>
    <p:handoutMasterId r:id="rId107"/>
  </p:handoutMasterIdLst>
  <p:sldIdLst>
    <p:sldId id="638" r:id="rId3"/>
    <p:sldId id="686" r:id="rId4"/>
    <p:sldId id="640" r:id="rId5"/>
    <p:sldId id="641" r:id="rId6"/>
    <p:sldId id="717" r:id="rId7"/>
    <p:sldId id="643" r:id="rId8"/>
    <p:sldId id="688" r:id="rId9"/>
    <p:sldId id="644" r:id="rId10"/>
    <p:sldId id="646" r:id="rId11"/>
    <p:sldId id="647" r:id="rId12"/>
    <p:sldId id="648" r:id="rId13"/>
    <p:sldId id="687" r:id="rId14"/>
    <p:sldId id="787" r:id="rId15"/>
    <p:sldId id="439" r:id="rId16"/>
    <p:sldId id="760" r:id="rId17"/>
    <p:sldId id="761" r:id="rId18"/>
    <p:sldId id="762" r:id="rId19"/>
    <p:sldId id="437" r:id="rId20"/>
    <p:sldId id="438" r:id="rId21"/>
    <p:sldId id="689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0" r:id="rId31"/>
    <p:sldId id="766" r:id="rId32"/>
    <p:sldId id="767" r:id="rId33"/>
    <p:sldId id="768" r:id="rId34"/>
    <p:sldId id="769" r:id="rId35"/>
    <p:sldId id="770" r:id="rId36"/>
    <p:sldId id="771" r:id="rId37"/>
    <p:sldId id="556" r:id="rId38"/>
    <p:sldId id="557" r:id="rId39"/>
    <p:sldId id="562" r:id="rId40"/>
    <p:sldId id="560" r:id="rId41"/>
    <p:sldId id="637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  <p:sldId id="573" r:id="rId53"/>
    <p:sldId id="654" r:id="rId54"/>
    <p:sldId id="655" r:id="rId55"/>
    <p:sldId id="773" r:id="rId56"/>
    <p:sldId id="781" r:id="rId57"/>
    <p:sldId id="782" r:id="rId58"/>
    <p:sldId id="783" r:id="rId59"/>
    <p:sldId id="784" r:id="rId60"/>
    <p:sldId id="785" r:id="rId61"/>
    <p:sldId id="786" r:id="rId62"/>
    <p:sldId id="629" r:id="rId63"/>
    <p:sldId id="660" r:id="rId64"/>
    <p:sldId id="661" r:id="rId65"/>
    <p:sldId id="662" r:id="rId66"/>
    <p:sldId id="663" r:id="rId67"/>
    <p:sldId id="664" r:id="rId68"/>
    <p:sldId id="665" r:id="rId69"/>
    <p:sldId id="666" r:id="rId70"/>
    <p:sldId id="667" r:id="rId71"/>
    <p:sldId id="670" r:id="rId72"/>
    <p:sldId id="669" r:id="rId73"/>
    <p:sldId id="671" r:id="rId74"/>
    <p:sldId id="673" r:id="rId75"/>
    <p:sldId id="672" r:id="rId76"/>
    <p:sldId id="520" r:id="rId77"/>
    <p:sldId id="788" r:id="rId78"/>
    <p:sldId id="789" r:id="rId79"/>
    <p:sldId id="790" r:id="rId80"/>
    <p:sldId id="678" r:id="rId81"/>
    <p:sldId id="679" r:id="rId82"/>
    <p:sldId id="680" r:id="rId83"/>
    <p:sldId id="681" r:id="rId84"/>
    <p:sldId id="682" r:id="rId85"/>
    <p:sldId id="683" r:id="rId86"/>
    <p:sldId id="684" r:id="rId87"/>
    <p:sldId id="685" r:id="rId88"/>
    <p:sldId id="597" r:id="rId89"/>
    <p:sldId id="598" r:id="rId90"/>
    <p:sldId id="599" r:id="rId91"/>
    <p:sldId id="600" r:id="rId92"/>
    <p:sldId id="601" r:id="rId93"/>
    <p:sldId id="602" r:id="rId94"/>
    <p:sldId id="603" r:id="rId95"/>
    <p:sldId id="604" r:id="rId96"/>
    <p:sldId id="605" r:id="rId97"/>
    <p:sldId id="606" r:id="rId98"/>
    <p:sldId id="607" r:id="rId99"/>
    <p:sldId id="608" r:id="rId100"/>
    <p:sldId id="609" r:id="rId101"/>
    <p:sldId id="772" r:id="rId102"/>
    <p:sldId id="610" r:id="rId103"/>
    <p:sldId id="612" r:id="rId104"/>
    <p:sldId id="611" r:id="rId105"/>
  </p:sldIdLst>
  <p:sldSz cx="9144000" cy="6858000" type="screen4x3"/>
  <p:notesSz cx="6797675" cy="9926638"/>
  <p:custDataLst>
    <p:tags r:id="rId108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120" d="100"/>
          <a:sy n="120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gs" Target="tags/tag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D128F0-150D-4A02-92E3-644994EFA3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365B37-CE53-45CA-A5B1-DDFBDC6676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5FEF48-69F7-4951-98D9-EDB57F66423C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7E5CBA-32F4-4953-A6F3-968F1743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75B468-4E03-459C-A67B-DF10A1B635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7F85C-A478-4EEF-9CFF-5B2BC8511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F80A03-91B6-43C5-85E4-D74241507E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4707BA-51A7-41EA-B11E-DAF32DB716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D8E75A-7BA3-45A8-9929-71D4BFEDB884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4DABD7A-1444-4AFB-8F91-E71BCCA09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235A6D4-11A8-4D58-B30C-B062D6B0F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F27AE1-5FD6-4298-81CE-4FAEFA5E9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FDFF74-D1DE-4A1E-8E97-6062D9F04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61E185-3DD0-4F5C-BB3D-4ABE14BF8F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22362658/26000520.pdf/ce8cd21a-9317-4b04-8e5d-441be5ea0c8b?version=1.1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>
            <a:extLst>
              <a:ext uri="{FF2B5EF4-FFF2-40B4-BE49-F238E27FC236}">
                <a16:creationId xmlns:a16="http://schemas.microsoft.com/office/drawing/2014/main" id="{A96F4C7A-CA7B-4349-BED8-46DA7C2C4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>
            <a:extLst>
              <a:ext uri="{FF2B5EF4-FFF2-40B4-BE49-F238E27FC236}">
                <a16:creationId xmlns:a16="http://schemas.microsoft.com/office/drawing/2014/main" id="{4A58C5B3-9DB0-4160-9B27-818691397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Doporučuji pročíst  komentáře k níže uvedeným grafům v publikaci ČSÚ </a:t>
            </a: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Výsledky financování zdravotnických služeb ČR v letech 2010 – 2018</a:t>
            </a: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endParaRPr lang="cs-CZ" altLang="cs-CZ"/>
          </a:p>
        </p:txBody>
      </p:sp>
      <p:sp>
        <p:nvSpPr>
          <p:cNvPr id="87044" name="Zástupný symbol pro číslo snímku 3">
            <a:extLst>
              <a:ext uri="{FF2B5EF4-FFF2-40B4-BE49-F238E27FC236}">
                <a16:creationId xmlns:a16="http://schemas.microsoft.com/office/drawing/2014/main" id="{A9849ADD-8308-44A8-A827-816904EDC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25AD2-EBA0-4848-99CB-4334BFD905DA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718D-3C6D-467E-9833-06EBFD4D3761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37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>
            <a:extLst>
              <a:ext uri="{FF2B5EF4-FFF2-40B4-BE49-F238E27FC236}">
                <a16:creationId xmlns:a16="http://schemas.microsoft.com/office/drawing/2014/main" id="{99C47094-445A-4AA1-A6E8-DF7ECFF77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>
            <a:extLst>
              <a:ext uri="{FF2B5EF4-FFF2-40B4-BE49-F238E27FC236}">
                <a16:creationId xmlns:a16="http://schemas.microsoft.com/office/drawing/2014/main" id="{F53F2469-3533-4AEA-A6B5-9DCCC27571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4932" name="Zástupný symbol pro číslo snímku 3">
            <a:extLst>
              <a:ext uri="{FF2B5EF4-FFF2-40B4-BE49-F238E27FC236}">
                <a16:creationId xmlns:a16="http://schemas.microsoft.com/office/drawing/2014/main" id="{4B7E4393-5461-4682-8D4D-C65192CBD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6D0DD-1AE3-4064-8829-BBA7FF970FC3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E524A-2D68-4E88-BA2A-8138E13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87F636-A85B-4541-9D0C-B0160466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1773B-3CBA-4047-B4BD-43C2EB7D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40BB18-184C-4DAD-B4B2-E30706828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907493-F160-4E59-A4A4-88E3716A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F7136-556B-430A-86FF-390A3690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6F11DF-603B-4637-800D-BEB0B2B3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C8CA25-CA79-4B13-AA96-893D7989B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B8B38-3881-4E0B-AC6D-CF3FBDCF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A53E6-964B-4692-A17A-BEC265AD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7B7ED-1B20-4369-B79C-772920E8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58C1A8-D608-4BC5-BADA-5CC86E185F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5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BA2413-214E-44CE-B6C0-EEB6EE9A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AD797-2465-4E16-B069-169D18FA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90F59-6BE7-4F68-BC88-CFF3DFD6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9A184C-EC76-46BB-9F13-D6441F59FC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0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80C725-5FD2-468A-A330-9D81B1E4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E78BF-4210-4980-9AD4-826BAC42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758F1A-7845-4DA5-A539-DD4B604F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F1FF40-31E7-4B31-BFD4-75ED8625A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F1357-903F-46BD-B5AC-1CAFF4E5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207F8-B74F-46CD-911B-81CDDE92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65A2A6-9185-46F5-B2B4-C76A7A5A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A9A6A6-1052-48DF-A603-E6DF812BB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4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EB9938-A896-45CB-A4F8-FA9878C4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9C05CD-1186-4434-81CB-EEB7C658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EF66C-09A2-4D33-830C-7F5EEECB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DD1B341-69C5-4975-882B-47ACB89BC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5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674C7C-3C0A-41BF-AE60-E847B7E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462949-9D90-4F1E-BD75-898EFBEC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9A6A4-59FF-4E37-B0C7-099536E8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8625BD4-B7E3-41D2-945B-B1D55C0B2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8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95FB9B-FC26-464A-8C78-71EC490C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362A28-0979-4680-BA06-E49F0B52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1C9728-DDF3-40C8-AE92-248B9AE3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60650FD-FF1A-4935-8DBB-D797B476F0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2E6AD5-D05C-4873-A929-7B4244FF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E1F82C-01C9-4003-8FFA-8FDD59F0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4F4AD7-4297-4A23-B2D9-C2989F6C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C57417F-7A5D-4AA4-AD18-8BA8689951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96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EF0E44-039A-4F75-AD09-892EE078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8A46A0-7512-453C-B824-17F1E94D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4A78D-19D5-4256-A2FD-F6268333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9E808E-F44C-4A90-A602-EC7D4B489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D42660-7C1A-443A-99ED-72D8D62A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27777B-91FA-494E-983C-EE12A7EA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5FB2DF-2245-46D4-9E9A-010A0DC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CFA7FE-D48F-46C7-AEA6-5BE3625D4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2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D8C771-DD5E-4BDB-AF7E-8BBC51D0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037014-F244-4D12-B169-7708ED11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9EF8C4-E34C-4F8E-91A0-A52C840B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081759F-5B11-4EA3-A71B-7E975DFFE7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1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0E2AAE-7583-4780-896F-6ABDFA90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C2CB07-7797-4804-99C2-7D74CAB4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178168-A357-4E0D-A9D5-9C967E20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484592-9D1F-4811-9FCC-90F99C46B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6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BCEC60-93D6-4D5E-9338-6B921412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877D11-C82F-45A2-9CCC-4E378FA7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B8501-629D-4ACB-92AD-A75817C6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B8FBFA7-94F9-44C9-B769-8B596C745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8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850572-B952-4397-8F3A-2171AD47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67BA10-6F5C-416F-87D0-E083E3E0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11E85-64D5-485A-B9AC-4137C043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BC2D237-3014-4820-A959-339F6C68C1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0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5C9302B-5E3B-43C7-959D-3EBF7E59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AFD03D4-C2EC-4B79-A95B-626D2E35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76F3106-ED80-448A-B654-46823236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880226C-6671-482A-909F-131282C34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41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5F1769-C428-4A45-8D3C-DFC232EE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FEE118-8C62-42D2-971E-ED9279EF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3A956-60FB-4517-A13B-507EA730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5B86B7-9E59-4AEB-9374-63592AB86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61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C53E03-B978-45CA-8D84-D4A2C713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E3624D-4594-4BE4-99A8-D5C8A576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FD6FA1-2255-4801-9BC2-064A774B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CCF989-C5F4-45F7-846A-4E83F279DB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53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80C98CE-1CC2-4392-89BB-5631DE3E8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8C521A8-C458-40B0-98F5-C920CE40D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D93733F-E594-44DC-9403-53F4891BB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D5ECEB-2B4F-4900-B85F-C3D1A1908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924271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89CE6-568D-4EE2-8BCD-43AA1B4B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F2EAA-79B9-4433-9461-01352332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09829C-C087-46CE-92FE-EB2CD8EC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D29470-8E3E-4E76-9C22-12FAE38A25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6723E0-8263-4D4E-A471-656A5D39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901196-1206-4F7F-98A4-C3A686DF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6C10A5-C7DC-4746-A0DF-3BFCACC9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76EEA4-F54C-4429-979B-415FECCAE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0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477EE45-6F34-4BD2-A84C-9E4267F8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8C6167-8D5A-420F-B639-ABD17235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A56FC6-3A4C-41CB-B676-48FCCB4C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EDDFA6-B3BE-4CCD-82A4-EE76790AB9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60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694A1A-5DD9-495D-943F-B51AF576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14D915-CA00-41E6-98DC-DF4DBDC4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DC853E-3441-4687-B6FE-80A329B0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CD1E43-3BFD-436F-818A-3DF88FFAA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9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D48DE4-07D8-49D5-AF59-B8BE5B84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6BA5C7-557E-4275-A516-2BE35E81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46A11B-3065-4E31-86E2-2DB2DE46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E218CF-C03F-4FB7-BB95-653CE7FE8F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6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DCEE20-2B5A-4EF2-AF0B-9B3F51A8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144064-37F1-41FD-B8A8-F57589E4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D0B066-2608-4EB3-813F-79D43D25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6176B3-479F-49DA-9D87-39E76905F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5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1E0768-A8E4-479E-932E-B67AD1AD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15AB2B-815D-4E65-BC80-4EF6723E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6481EC-3A56-452B-901B-8654043A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0909C7-1D25-4DBD-8F66-5836EA7F2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7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42B1E5-EC95-4C42-9BD5-0835809F5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931A32-CB50-459B-85F1-9349AA83C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694262-C3D0-44EC-AE20-C0C88C73C5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DAE48E-5BA9-4C9A-9E04-FB2D2F025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F0469D-E8DC-4480-BC8A-B1E934B68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EE7946C-3743-45F0-A3C8-37A18C1422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41A7B3-B92F-4FEB-956B-F446984BE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C056FDE-14E8-4ADC-96EB-C42863961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4289CD-689F-4D41-9323-9444AC8E37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71CCC7-B13F-4211-A05F-5F0FABC876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659FB9-32F5-4E8F-A34B-5EB0CC1C78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3B68728-5DD1-4109-8D23-D1C138130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22362658/26000520.pdf/ce8cd21a-9317-4b04-8e5d-441be5ea0c8b?version=1.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59F401-256F-4F2A-9F6E-A089216D5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950" y="1897063"/>
            <a:ext cx="8418513" cy="3063875"/>
          </a:xfrm>
        </p:spPr>
        <p:txBody>
          <a:bodyPr/>
          <a:lstStyle/>
          <a:p>
            <a:pPr eaLnBrk="1" hangingPunct="1"/>
            <a:r>
              <a:rPr lang="cs-CZ" altLang="cs-CZ" sz="6600" b="1">
                <a:solidFill>
                  <a:schemeClr val="accent2"/>
                </a:solidFill>
              </a:rPr>
              <a:t>PÉČE O ZDRAVÍ </a:t>
            </a:r>
            <a:br>
              <a:rPr lang="cs-CZ" altLang="cs-CZ" sz="6600" b="1">
                <a:solidFill>
                  <a:schemeClr val="accent2"/>
                </a:solidFill>
              </a:rPr>
            </a:br>
            <a:r>
              <a:rPr lang="cs-CZ" altLang="cs-CZ" sz="6600" b="1">
                <a:solidFill>
                  <a:schemeClr val="accent2"/>
                </a:solidFill>
              </a:rPr>
              <a:t>A</a:t>
            </a:r>
            <a:br>
              <a:rPr lang="cs-CZ" altLang="cs-CZ" sz="6600" b="1">
                <a:solidFill>
                  <a:schemeClr val="accent2"/>
                </a:solidFill>
              </a:rPr>
            </a:br>
            <a:r>
              <a:rPr lang="cs-CZ" altLang="cs-CZ" sz="6600" b="1">
                <a:solidFill>
                  <a:schemeClr val="accent2"/>
                </a:solidFill>
              </a:rPr>
              <a:t>ZDRAVOTNICKÉ SLUŽBY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006499DE-3A87-46DC-86AF-5B2F49DA3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Síť zdravotnických zařízení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3F0A1-F961-4293-8B2E-97FDC217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333399"/>
                </a:solidFill>
              </a:rPr>
              <a:t>31 200  zdravotnických zařízení</a:t>
            </a:r>
          </a:p>
          <a:p>
            <a:pPr lvl="1">
              <a:defRPr/>
            </a:pPr>
            <a:r>
              <a:rPr lang="cs-CZ" sz="2000" dirty="0">
                <a:solidFill>
                  <a:srgbClr val="333399"/>
                </a:solidFill>
              </a:rPr>
              <a:t>21 800 samostatných ordinací (PL a ambulantní specialisté)</a:t>
            </a:r>
          </a:p>
          <a:p>
            <a:pPr marL="457200" lvl="1" indent="0">
              <a:buFontTx/>
              <a:buNone/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333399"/>
                </a:solidFill>
              </a:rPr>
              <a:t>250 000 zaměstnanců</a:t>
            </a:r>
          </a:p>
          <a:p>
            <a:pPr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dirty="0">
                <a:solidFill>
                  <a:srgbClr val="333399"/>
                </a:solidFill>
              </a:rPr>
              <a:t>31 200</a:t>
            </a:r>
          </a:p>
          <a:p>
            <a:pPr lvl="1">
              <a:defRPr/>
            </a:pPr>
            <a:r>
              <a:rPr lang="cs-CZ" sz="2400" b="1" dirty="0">
                <a:solidFill>
                  <a:srgbClr val="333399"/>
                </a:solidFill>
              </a:rPr>
              <a:t>190</a:t>
            </a:r>
            <a:r>
              <a:rPr lang="cs-CZ" sz="2400" dirty="0">
                <a:solidFill>
                  <a:srgbClr val="333399"/>
                </a:solidFill>
              </a:rPr>
              <a:t> státní</a:t>
            </a:r>
          </a:p>
          <a:p>
            <a:pPr lvl="1">
              <a:defRPr/>
            </a:pPr>
            <a:r>
              <a:rPr lang="cs-CZ" sz="2400" b="1" dirty="0">
                <a:solidFill>
                  <a:srgbClr val="333399"/>
                </a:solidFill>
              </a:rPr>
              <a:t>230</a:t>
            </a:r>
            <a:r>
              <a:rPr lang="cs-CZ" sz="2400" dirty="0">
                <a:solidFill>
                  <a:srgbClr val="333399"/>
                </a:solidFill>
              </a:rPr>
              <a:t> krajských</a:t>
            </a:r>
          </a:p>
          <a:p>
            <a:pPr lvl="1">
              <a:defRPr/>
            </a:pPr>
            <a:r>
              <a:rPr lang="cs-CZ" sz="2400" b="1" dirty="0">
                <a:solidFill>
                  <a:srgbClr val="333399"/>
                </a:solidFill>
              </a:rPr>
              <a:t>160</a:t>
            </a:r>
            <a:r>
              <a:rPr lang="cs-CZ" sz="2400" dirty="0">
                <a:solidFill>
                  <a:srgbClr val="333399"/>
                </a:solidFill>
              </a:rPr>
              <a:t> městských/obecních</a:t>
            </a:r>
          </a:p>
          <a:p>
            <a:pPr lvl="1">
              <a:defRPr/>
            </a:pPr>
            <a:r>
              <a:rPr lang="cs-CZ" sz="2400" b="1" dirty="0">
                <a:solidFill>
                  <a:srgbClr val="333399"/>
                </a:solidFill>
              </a:rPr>
              <a:t>30 600 </a:t>
            </a:r>
            <a:r>
              <a:rPr lang="cs-CZ" sz="2400" dirty="0">
                <a:solidFill>
                  <a:srgbClr val="333399"/>
                </a:solidFill>
              </a:rPr>
              <a:t>zřizuje</a:t>
            </a:r>
            <a:r>
              <a:rPr lang="cs-CZ" sz="2400" b="1" dirty="0">
                <a:solidFill>
                  <a:srgbClr val="333399"/>
                </a:solidFill>
              </a:rPr>
              <a:t> </a:t>
            </a:r>
            <a:r>
              <a:rPr lang="cs-CZ" sz="2400" dirty="0">
                <a:solidFill>
                  <a:srgbClr val="333399"/>
                </a:solidFill>
              </a:rPr>
              <a:t>fyzická osoba, církev, jiná právnická osoba </a:t>
            </a:r>
          </a:p>
          <a:p>
            <a:pPr marL="205740" lvl="1" indent="0">
              <a:buFontTx/>
              <a:buNone/>
              <a:defRPr/>
            </a:pPr>
            <a:endParaRPr lang="cs-CZ" dirty="0">
              <a:solidFill>
                <a:srgbClr val="333399"/>
              </a:solidFill>
            </a:endParaRPr>
          </a:p>
          <a:p>
            <a:pPr lvl="1">
              <a:defRPr/>
            </a:pPr>
            <a:endParaRPr lang="cs-CZ" dirty="0">
              <a:solidFill>
                <a:srgbClr val="333399"/>
              </a:solidFill>
            </a:endParaRPr>
          </a:p>
          <a:p>
            <a:pPr lvl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661D192C-B88C-4053-84A4-F8AF10215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492125"/>
            <a:ext cx="8458200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JAKÉ ASPEKTY HODNOTIT?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3200" b="1">
                <a:solidFill>
                  <a:schemeClr val="accent2"/>
                </a:solidFill>
              </a:rPr>
              <a:t>CÍLE A KRITÉRIA</a:t>
            </a:r>
            <a:endParaRPr lang="en-GB" altLang="cs-CZ" sz="3200" b="1">
              <a:solidFill>
                <a:schemeClr val="accent2"/>
              </a:solidFill>
            </a:endParaRPr>
          </a:p>
        </p:txBody>
      </p:sp>
      <p:graphicFrame>
        <p:nvGraphicFramePr>
          <p:cNvPr id="135171" name="Object 3">
            <a:extLst>
              <a:ext uri="{FF2B5EF4-FFF2-40B4-BE49-F238E27FC236}">
                <a16:creationId xmlns:a16="http://schemas.microsoft.com/office/drawing/2014/main" id="{A28F1A12-E714-414D-8CAA-0CB0D4F93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8" y="1393825"/>
          <a:ext cx="62404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8" name="Dokument" r:id="rId3" imgW="6240780" imgH="4063746" progId="Word.Document.8">
                  <p:embed/>
                </p:oleObj>
              </mc:Choice>
              <mc:Fallback>
                <p:oleObj name="Dokument" r:id="rId3" imgW="6240780" imgH="40637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3825"/>
                        <a:ext cx="62404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Group 4">
            <a:extLst>
              <a:ext uri="{FF2B5EF4-FFF2-40B4-BE49-F238E27FC236}">
                <a16:creationId xmlns:a16="http://schemas.microsoft.com/office/drawing/2014/main" id="{76A11769-93E1-4609-A971-C517CB144EE0}"/>
              </a:ext>
            </a:extLst>
          </p:cNvPr>
          <p:cNvGraphicFramePr>
            <a:graphicFrameLocks noGrp="1"/>
          </p:cNvGraphicFramePr>
          <p:nvPr/>
        </p:nvGraphicFramePr>
        <p:xfrm>
          <a:off x="1460500" y="1857375"/>
          <a:ext cx="6096000" cy="4106863"/>
        </p:xfrm>
        <a:graphic>
          <a:graphicData uri="http://schemas.openxmlformats.org/drawingml/2006/table">
            <a:tbl>
              <a:tblPr/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Kritéria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cíle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Průměrná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úroveň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Rozložení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Zlepšení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zdraví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Respon-zivnost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Slušnost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financování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4C4460D-8953-49F6-BC51-EA4337A5E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284163"/>
            <a:ext cx="8248650" cy="1730375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NĚKTERÉ ZÁKLADNÍ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NOVÉ POJMY </a:t>
            </a:r>
            <a:br>
              <a:rPr lang="en-US" altLang="cs-CZ" sz="4000" b="1">
                <a:solidFill>
                  <a:schemeClr val="accent2"/>
                </a:solidFill>
              </a:rPr>
            </a:br>
            <a:r>
              <a:rPr lang="en-US" altLang="cs-CZ" sz="3200" b="1">
                <a:solidFill>
                  <a:srgbClr val="00B0F0"/>
                </a:solidFill>
              </a:rPr>
              <a:t>B.  </a:t>
            </a:r>
            <a:r>
              <a:rPr lang="cs-CZ" altLang="cs-CZ" sz="3200" b="1">
                <a:solidFill>
                  <a:srgbClr val="00B0F0"/>
                </a:solidFill>
              </a:rPr>
              <a:t>RESPONZIVNOST</a:t>
            </a:r>
            <a:r>
              <a:rPr lang="en-US" altLang="cs-CZ" sz="4000">
                <a:solidFill>
                  <a:srgbClr val="00B0F0"/>
                </a:solidFill>
              </a:rPr>
              <a:t> </a:t>
            </a:r>
            <a:endParaRPr lang="en-GB" altLang="cs-CZ" sz="4000">
              <a:solidFill>
                <a:srgbClr val="00B0F0"/>
              </a:solidFill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6884D58-C68C-43C5-B43C-125E95E3C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" y="2089150"/>
            <a:ext cx="9004300" cy="4592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Projev úcty, vážnosti a odpovědnosti k člověku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Zachování důvěrnosti osobních informací ve věcech zdraví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Právo na rozhodování o vlastním zdraví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Bezodkladná pomoc ve stavech ohrožení života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Pohodlné prostředí (čistota, prostor, strava apod.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Sociální opora pacientů (rodina, přátelé, sociální péče)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accent2"/>
                </a:solidFill>
              </a:rPr>
              <a:t>Svobodná volba ve výběru poskytovatele zdravotní péče</a:t>
            </a:r>
          </a:p>
          <a:p>
            <a:pPr>
              <a:lnSpc>
                <a:spcPct val="90000"/>
              </a:lnSpc>
            </a:pPr>
            <a:endParaRPr lang="en-GB" altLang="cs-CZ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802B6D5-A946-43F7-B291-313207036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0"/>
            <a:ext cx="8001000" cy="27051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NĚKTERÉ ZÁKLADNÍ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NOVÉ POJMY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3200" b="1">
                <a:solidFill>
                  <a:srgbClr val="00B0F0"/>
                </a:solidFill>
              </a:rPr>
              <a:t>C</a:t>
            </a:r>
            <a:r>
              <a:rPr lang="en-US" altLang="cs-CZ" sz="3200" b="1">
                <a:solidFill>
                  <a:srgbClr val="00B0F0"/>
                </a:solidFill>
              </a:rPr>
              <a:t>. </a:t>
            </a:r>
            <a:r>
              <a:rPr lang="cs-CZ" altLang="cs-CZ" sz="3200" b="1">
                <a:solidFill>
                  <a:srgbClr val="00B0F0"/>
                </a:solidFill>
              </a:rPr>
              <a:t>SLUŠNÉ FINANCOVÁNÍ</a:t>
            </a:r>
            <a:br>
              <a:rPr lang="cs-CZ" altLang="cs-CZ" sz="4000" b="1">
                <a:solidFill>
                  <a:srgbClr val="00B0F0"/>
                </a:solidFill>
              </a:rPr>
            </a:br>
            <a:r>
              <a:rPr lang="cs-CZ" altLang="cs-CZ" sz="2800" b="1">
                <a:solidFill>
                  <a:schemeClr val="accent2"/>
                </a:solidFill>
              </a:rPr>
              <a:t>(fair financing)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3B800A7-962A-4E2F-82CF-09DDF82E5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925" y="2541588"/>
            <a:ext cx="8855075" cy="4054475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Rizika velkých nákladů na zdravotní výdaje jsou odvozena spíše od schopnosti placení, než od rizika onemocnění.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Slušný systém poskytuje finanční ochranu.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Řešení může přinést zdravotní pojištění odvozené od výše příjmu.   </a:t>
            </a:r>
            <a:endParaRPr lang="en-GB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AEEFC48-4AC5-4DB4-B1D1-1AABFB637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170863" cy="1433513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NĚKTERÉ ZÁKLADNÍ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NOVÉ POJMY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3200" b="1">
                <a:solidFill>
                  <a:srgbClr val="00B0F0"/>
                </a:solidFill>
              </a:rPr>
              <a:t>D</a:t>
            </a:r>
            <a:r>
              <a:rPr lang="en-US" altLang="cs-CZ" sz="3200" b="1">
                <a:solidFill>
                  <a:srgbClr val="00B0F0"/>
                </a:solidFill>
              </a:rPr>
              <a:t>. </a:t>
            </a:r>
            <a:r>
              <a:rPr lang="cs-CZ" altLang="cs-CZ" sz="3200" b="1">
                <a:solidFill>
                  <a:srgbClr val="00B0F0"/>
                </a:solidFill>
              </a:rPr>
              <a:t>STEWARDSHIP</a:t>
            </a:r>
            <a:endParaRPr lang="en-GB" altLang="cs-CZ" sz="3200" b="1">
              <a:solidFill>
                <a:srgbClr val="00B0F0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3FEC6DB1-C0B9-4D8A-AEB3-FFA5942B6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738" y="2363788"/>
            <a:ext cx="8348662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b="1" dirty="0">
                <a:solidFill>
                  <a:schemeClr val="accent2"/>
                </a:solidFill>
              </a:rPr>
              <a:t>DOBRÉ ŘÍZENÍ (pečlivá a odpovědná správa něčeho, co je komu svěřeno do péče)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800" b="1" dirty="0">
                <a:solidFill>
                  <a:schemeClr val="accent2"/>
                </a:solidFill>
              </a:rPr>
              <a:t>Formulace zdravotní politiky (definování vize a záměru zdravotnického systému)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800" b="1" dirty="0">
                <a:solidFill>
                  <a:schemeClr val="accent2"/>
                </a:solidFill>
              </a:rPr>
              <a:t>Regulace (stanovení spravedlivých pravidel hry v jednotlivých oblastech)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cs-CZ" sz="2800" b="1" dirty="0">
                <a:solidFill>
                  <a:schemeClr val="accent2"/>
                </a:solidFill>
              </a:rPr>
              <a:t>Informační a analytická práce (hodnocení výkonnosti a poskytování informací)</a:t>
            </a:r>
          </a:p>
          <a:p>
            <a:pPr marL="609600" indent="-609600">
              <a:defRPr/>
            </a:pPr>
            <a:endParaRPr lang="en-GB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62ADB48-40BA-485C-B378-CB6C9C283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Zdravotničtí pracovníci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D833B4-2C13-4795-A90F-0BF125F0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333399"/>
                </a:solidFill>
              </a:rPr>
              <a:t>48 867 lékařů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rgbClr val="333399"/>
                </a:solidFill>
              </a:rPr>
              <a:t>107 441 samostatných zdravotnických pracovníků </a:t>
            </a:r>
            <a:r>
              <a:rPr lang="cs-CZ" dirty="0" err="1">
                <a:solidFill>
                  <a:srgbClr val="333399"/>
                </a:solidFill>
              </a:rPr>
              <a:t>nelékařů</a:t>
            </a:r>
            <a:r>
              <a:rPr lang="cs-CZ" dirty="0">
                <a:solidFill>
                  <a:srgbClr val="333399"/>
                </a:solidFill>
              </a:rPr>
              <a:t> – ZPBD</a:t>
            </a:r>
          </a:p>
          <a:p>
            <a:pPr marL="0" indent="0">
              <a:buFontTx/>
              <a:buNone/>
              <a:defRPr/>
            </a:pPr>
            <a:endParaRPr lang="cs-CZ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dirty="0">
                <a:solidFill>
                  <a:srgbClr val="333399"/>
                </a:solidFill>
              </a:rPr>
              <a:t> V průměru v České republice: na 1 lékaře 216 obyvatel.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6BD639-4367-4349-B37E-4F799560F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5792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Státní ZZ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20 % všech lékařů 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25 % všech ZPBD</a:t>
            </a:r>
          </a:p>
          <a:p>
            <a:pPr marL="0" indent="0">
              <a:buFontTx/>
              <a:buNone/>
            </a:pPr>
            <a:endParaRPr lang="cs-CZ" altLang="cs-CZ" b="1">
              <a:solidFill>
                <a:srgbClr val="333399"/>
              </a:solidFill>
            </a:endParaRPr>
          </a:p>
          <a:p>
            <a:pPr marL="0" indent="0"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ZZ krajů, měst a obcí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23 % všech lékařů 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32 % všech ZPBD</a:t>
            </a:r>
          </a:p>
          <a:p>
            <a:pPr marL="0" indent="0">
              <a:buFontTx/>
              <a:buNone/>
            </a:pPr>
            <a:endParaRPr lang="cs-CZ" altLang="cs-CZ" b="1">
              <a:solidFill>
                <a:srgbClr val="333399"/>
              </a:solidFill>
            </a:endParaRPr>
          </a:p>
          <a:p>
            <a:pPr marL="0" indent="0"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Soukromá ZZ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57 % všech lékařů 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43 % ZPBD. </a:t>
            </a:r>
          </a:p>
          <a:p>
            <a:pPr marL="0" indent="0">
              <a:buFontTx/>
              <a:buNone/>
            </a:pPr>
            <a:endParaRPr lang="cs-CZ" altLang="cs-CZ">
              <a:solidFill>
                <a:srgbClr val="333399"/>
              </a:solidFill>
            </a:endParaRPr>
          </a:p>
          <a:p>
            <a:pPr marL="0" indent="0">
              <a:buFontTx/>
              <a:buNone/>
            </a:pPr>
            <a:endParaRPr lang="cs-CZ" altLang="cs-CZ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59F401-256F-4F2A-9F6E-A089216D5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950" y="1897063"/>
            <a:ext cx="8418513" cy="3063875"/>
          </a:xfrm>
        </p:spPr>
        <p:txBody>
          <a:bodyPr/>
          <a:lstStyle/>
          <a:p>
            <a:pPr eaLnBrk="1" hangingPunct="1"/>
            <a:r>
              <a:rPr lang="cs-CZ" altLang="cs-CZ" sz="6600" b="1" dirty="0">
                <a:solidFill>
                  <a:schemeClr val="accent2"/>
                </a:solidFill>
              </a:rPr>
              <a:t>ZDRAVOTNÍ POTŘEBA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2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8E2459F7-D028-4196-9ED3-795A1A872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9288463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ZDRAVOTNÍ POTŘEBA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A1537F1E-D6EA-49C1-9F2D-FD7CB20E1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507365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333399"/>
                </a:solidFill>
              </a:rPr>
              <a:t>Tři typy</a:t>
            </a:r>
          </a:p>
          <a:p>
            <a:pPr lvl="1">
              <a:defRPr/>
            </a:pPr>
            <a:r>
              <a:rPr lang="cs-CZ" sz="3200" b="1" dirty="0">
                <a:solidFill>
                  <a:srgbClr val="333399"/>
                </a:solidFill>
              </a:rPr>
              <a:t>subjektivně pociťovaná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>
              <a:defRPr/>
            </a:pPr>
            <a:r>
              <a:rPr lang="cs-CZ" sz="3200" b="1" dirty="0">
                <a:solidFill>
                  <a:srgbClr val="333399"/>
                </a:solidFill>
              </a:rPr>
              <a:t>profesionálně definovaná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>
              <a:defRPr/>
            </a:pPr>
            <a:r>
              <a:rPr lang="cs-CZ" sz="3200" b="1" dirty="0">
                <a:solidFill>
                  <a:srgbClr val="333399"/>
                </a:solidFill>
              </a:rPr>
              <a:t>normativní</a:t>
            </a:r>
            <a:r>
              <a:rPr lang="cs-CZ" sz="3200" dirty="0">
                <a:solidFill>
                  <a:srgbClr val="333399"/>
                </a:solidFill>
              </a:rPr>
              <a:t> (objektivizovaná) potřeba</a:t>
            </a:r>
          </a:p>
          <a:p>
            <a:pPr lvl="1">
              <a:defRPr/>
            </a:pPr>
            <a:endParaRPr lang="cs-CZ" sz="3200" dirty="0">
              <a:solidFill>
                <a:srgbClr val="333399"/>
              </a:solidFill>
            </a:endParaRPr>
          </a:p>
          <a:p>
            <a:pPr lvl="1">
              <a:defRPr/>
            </a:pPr>
            <a:endParaRPr lang="cs-CZ" sz="3200" dirty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923645D2-BA51-4977-951D-2C989E439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9288463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SUBJEKTIVNĚ POCIŤOVANÁ POTŘEBA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9F97F54-C95A-46E9-9378-854DE9F9C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13" y="1989138"/>
            <a:ext cx="8229600" cy="4784725"/>
          </a:xfrm>
        </p:spPr>
        <p:txBody>
          <a:bodyPr/>
          <a:lstStyle/>
          <a:p>
            <a:r>
              <a:rPr lang="cs-CZ" altLang="cs-CZ" sz="2800" b="1">
                <a:solidFill>
                  <a:srgbClr val="333399"/>
                </a:solidFill>
              </a:rPr>
              <a:t>Psychický stav člověka</a:t>
            </a:r>
          </a:p>
          <a:p>
            <a:pPr lvl="1"/>
            <a:r>
              <a:rPr lang="cs-CZ" altLang="cs-CZ" sz="2400">
                <a:solidFill>
                  <a:srgbClr val="333399"/>
                </a:solidFill>
              </a:rPr>
              <a:t>Necítí se zdráv</a:t>
            </a:r>
          </a:p>
          <a:p>
            <a:pPr lvl="1"/>
            <a:r>
              <a:rPr lang="cs-CZ" altLang="cs-CZ" sz="2400">
                <a:solidFill>
                  <a:srgbClr val="333399"/>
                </a:solidFill>
              </a:rPr>
              <a:t>Pozoruje na sobě symptomy</a:t>
            </a:r>
          </a:p>
          <a:p>
            <a:pPr lvl="1"/>
            <a:r>
              <a:rPr lang="cs-CZ" altLang="cs-CZ" sz="2400">
                <a:solidFill>
                  <a:srgbClr val="333399"/>
                </a:solidFill>
              </a:rPr>
              <a:t>Má potřebu vyhledat radu či pomoc</a:t>
            </a:r>
          </a:p>
          <a:p>
            <a:pPr lvl="1"/>
            <a:r>
              <a:rPr lang="cs-CZ" altLang="cs-CZ" sz="2400">
                <a:solidFill>
                  <a:srgbClr val="333399"/>
                </a:solidFill>
              </a:rPr>
              <a:t>Požaduje odbornou péči</a:t>
            </a:r>
          </a:p>
          <a:p>
            <a:pPr lvl="2"/>
            <a:r>
              <a:rPr lang="cs-CZ" altLang="cs-CZ" b="1">
                <a:solidFill>
                  <a:srgbClr val="333399"/>
                </a:solidFill>
              </a:rPr>
              <a:t>Intenzita</a:t>
            </a:r>
            <a:r>
              <a:rPr lang="cs-CZ" altLang="cs-CZ">
                <a:solidFill>
                  <a:srgbClr val="333399"/>
                </a:solidFill>
              </a:rPr>
              <a:t> pociťované potřeby</a:t>
            </a:r>
          </a:p>
          <a:p>
            <a:pPr lvl="2"/>
            <a:r>
              <a:rPr lang="cs-CZ" altLang="cs-CZ" b="1">
                <a:solidFill>
                  <a:srgbClr val="333399"/>
                </a:solidFill>
              </a:rPr>
              <a:t>Postoj</a:t>
            </a:r>
            <a:r>
              <a:rPr lang="cs-CZ" altLang="cs-CZ">
                <a:solidFill>
                  <a:srgbClr val="333399"/>
                </a:solidFill>
              </a:rPr>
              <a:t> samotného člověka k poruše zdraví</a:t>
            </a:r>
          </a:p>
          <a:p>
            <a:pPr lvl="2"/>
            <a:r>
              <a:rPr lang="cs-CZ" altLang="cs-CZ" b="1">
                <a:solidFill>
                  <a:srgbClr val="333399"/>
                </a:solidFill>
              </a:rPr>
              <a:t>Dostupnost</a:t>
            </a:r>
            <a:r>
              <a:rPr lang="cs-CZ" altLang="cs-CZ">
                <a:solidFill>
                  <a:srgbClr val="333399"/>
                </a:solidFill>
              </a:rPr>
              <a:t> zdravotnických služeb </a:t>
            </a:r>
          </a:p>
          <a:p>
            <a:pPr lvl="4"/>
            <a:endParaRPr lang="cs-CZ" altLang="cs-CZ" sz="1600">
              <a:solidFill>
                <a:srgbClr val="3333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1D656326-78E9-48B0-B588-765D71418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9288463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PROFESIONÁLNĚ DEFINOVANÁ POTŘEBA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8BA894B-2A6B-4AB3-8D2C-4AAF0792D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5073650"/>
          </a:xfrm>
        </p:spPr>
        <p:txBody>
          <a:bodyPr/>
          <a:lstStyle/>
          <a:p>
            <a:r>
              <a:rPr lang="cs-CZ" altLang="cs-CZ" sz="2800" b="1">
                <a:solidFill>
                  <a:srgbClr val="333399"/>
                </a:solidFill>
              </a:rPr>
              <a:t>Lékař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reviduje požadavky pacienta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definuje vlastní profesionálně odůvodněné požadavky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v nich reflektuje zájmy pacienta, zájem svůj i zájem společnosti</a:t>
            </a:r>
          </a:p>
          <a:p>
            <a:pPr lvl="1"/>
            <a:r>
              <a:rPr lang="cs-CZ" altLang="cs-CZ">
                <a:solidFill>
                  <a:srgbClr val="333399"/>
                </a:solidFill>
              </a:rPr>
              <a:t>nejde o objektivní určení potřeby – názory lékařů se mohou lišit</a:t>
            </a:r>
          </a:p>
          <a:p>
            <a:pPr lvl="1"/>
            <a:endParaRPr lang="cs-CZ" altLang="cs-CZ">
              <a:solidFill>
                <a:srgbClr val="333399"/>
              </a:solidFill>
            </a:endParaRPr>
          </a:p>
          <a:p>
            <a:pPr lvl="1"/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487E15FE-2546-4794-B636-15D73CDA3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9288463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NORMATIVNÍ POTŘEBA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4E54C4A-B27E-47D7-9384-0484C7C68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5073650"/>
          </a:xfrm>
        </p:spPr>
        <p:txBody>
          <a:bodyPr/>
          <a:lstStyle/>
          <a:p>
            <a:pPr marL="514350" indent="-457200"/>
            <a:r>
              <a:rPr lang="cs-CZ" altLang="cs-CZ" b="1">
                <a:solidFill>
                  <a:srgbClr val="333399"/>
                </a:solidFill>
              </a:rPr>
              <a:t>Teoretický koncept</a:t>
            </a:r>
          </a:p>
          <a:p>
            <a:pPr marL="914400" lvl="1" indent="-457200"/>
            <a:r>
              <a:rPr lang="cs-CZ" altLang="cs-CZ">
                <a:solidFill>
                  <a:srgbClr val="333399"/>
                </a:solidFill>
              </a:rPr>
              <a:t>Relativně objektivizovaná potřeba</a:t>
            </a:r>
          </a:p>
          <a:p>
            <a:pPr marL="914400" lvl="1" indent="-457200"/>
            <a:r>
              <a:rPr lang="cs-CZ" altLang="cs-CZ">
                <a:solidFill>
                  <a:srgbClr val="333399"/>
                </a:solidFill>
              </a:rPr>
              <a:t>Očištěná od neurčitosti a hodnotových postojů</a:t>
            </a:r>
          </a:p>
          <a:p>
            <a:pPr marL="914400" lvl="1" indent="-457200"/>
            <a:r>
              <a:rPr lang="cs-CZ" altLang="cs-CZ">
                <a:solidFill>
                  <a:srgbClr val="333399"/>
                </a:solidFill>
              </a:rPr>
              <a:t>Závisí na úrovni poznání o medicínské účinnosti a ekonomické efektivitě poskytované péče</a:t>
            </a:r>
          </a:p>
          <a:p>
            <a:pPr marL="914400" lvl="1" indent="-457200"/>
            <a:r>
              <a:rPr lang="cs-CZ" altLang="cs-CZ">
                <a:solidFill>
                  <a:srgbClr val="333399"/>
                </a:solidFill>
              </a:rPr>
              <a:t>Vytváření standardů a norem vycházejících ze seriózních epidemiologických výzkumů a klinických pokusů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88969C1-6FFF-41D9-A02F-E43FB513C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952500"/>
            <a:ext cx="8248650" cy="53832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sz="4400" b="1" dirty="0">
                <a:solidFill>
                  <a:schemeClr val="accent2"/>
                </a:solidFill>
              </a:rPr>
              <a:t>Zdravotní potřeba může </a:t>
            </a:r>
          </a:p>
          <a:p>
            <a:pPr>
              <a:lnSpc>
                <a:spcPct val="90000"/>
              </a:lnSpc>
              <a:defRPr/>
            </a:pPr>
            <a:r>
              <a:rPr lang="cs-CZ" sz="4400" b="1" dirty="0">
                <a:solidFill>
                  <a:schemeClr val="accent2"/>
                </a:solidFill>
              </a:rPr>
              <a:t>existovat objektivně, </a:t>
            </a:r>
          </a:p>
          <a:p>
            <a:pPr>
              <a:lnSpc>
                <a:spcPct val="90000"/>
              </a:lnSpc>
              <a:defRPr/>
            </a:pPr>
            <a:r>
              <a:rPr lang="cs-CZ" sz="4400" b="1" dirty="0">
                <a:solidFill>
                  <a:schemeClr val="accent2"/>
                </a:solidFill>
              </a:rPr>
              <a:t>být subjektivně vnímaná</a:t>
            </a:r>
          </a:p>
          <a:p>
            <a:pPr>
              <a:lnSpc>
                <a:spcPct val="90000"/>
              </a:lnSpc>
              <a:defRPr/>
            </a:pPr>
            <a:r>
              <a:rPr lang="cs-CZ" sz="4400" b="1" dirty="0">
                <a:solidFill>
                  <a:schemeClr val="accent2"/>
                </a:solidFill>
              </a:rPr>
              <a:t>a řešená, např. poskytnutím zdravotnické služby.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>
            <a:extLst>
              <a:ext uri="{FF2B5EF4-FFF2-40B4-BE49-F238E27FC236}">
                <a16:creationId xmlns:a16="http://schemas.microsoft.com/office/drawing/2014/main" id="{821BA215-261C-4722-B182-ADD2354CB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6098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79" name="Oval 3">
            <a:extLst>
              <a:ext uri="{FF2B5EF4-FFF2-40B4-BE49-F238E27FC236}">
                <a16:creationId xmlns:a16="http://schemas.microsoft.com/office/drawing/2014/main" id="{C126068B-AAFB-4210-80BA-6FC243FD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26479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Oval 4">
            <a:extLst>
              <a:ext uri="{FF2B5EF4-FFF2-40B4-BE49-F238E27FC236}">
                <a16:creationId xmlns:a16="http://schemas.microsoft.com/office/drawing/2014/main" id="{ED9CF648-148D-4CEC-BE31-C91BE27E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855663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0181" name="WordArt 5">
            <a:extLst>
              <a:ext uri="{FF2B5EF4-FFF2-40B4-BE49-F238E27FC236}">
                <a16:creationId xmlns:a16="http://schemas.microsoft.com/office/drawing/2014/main" id="{09C98CE8-0542-4A9C-817A-9323EF50AF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0425" y="1143000"/>
            <a:ext cx="2819400" cy="1866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Arial" panose="020B0604020202020204" pitchFamily="34" charset="0"/>
              </a:rPr>
              <a:t>OBJEKTIVNÍ POTŘEBA</a:t>
            </a:r>
          </a:p>
        </p:txBody>
      </p:sp>
      <p:sp>
        <p:nvSpPr>
          <p:cNvPr id="50182" name="WordArt 6">
            <a:extLst>
              <a:ext uri="{FF2B5EF4-FFF2-40B4-BE49-F238E27FC236}">
                <a16:creationId xmlns:a16="http://schemas.microsoft.com/office/drawing/2014/main" id="{FBC47205-CABD-4EFF-A510-E2D7A4E268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8064755" flipH="1" flipV="1">
            <a:off x="1724025" y="3552825"/>
            <a:ext cx="3038475" cy="23399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231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Arial" panose="020B0604020202020204" pitchFamily="34" charset="0"/>
              </a:rPr>
              <a:t>SUBJEKTIVNÍ POTŘEBA</a:t>
            </a:r>
          </a:p>
        </p:txBody>
      </p:sp>
      <p:sp>
        <p:nvSpPr>
          <p:cNvPr id="50183" name="WordArt 7">
            <a:extLst>
              <a:ext uri="{FF2B5EF4-FFF2-40B4-BE49-F238E27FC236}">
                <a16:creationId xmlns:a16="http://schemas.microsoft.com/office/drawing/2014/main" id="{B572C2E2-B1D7-457B-831D-5894F79CD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737826">
            <a:off x="4830762" y="3452813"/>
            <a:ext cx="3044825" cy="24447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Arial" panose="020B0604020202020204" pitchFamily="34" charset="0"/>
              </a:rPr>
              <a:t>USPOKOJOVANÁ POTŘEBA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0552EED-DC7B-4843-9680-75A13D737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19100"/>
            <a:ext cx="7600950" cy="6172200"/>
          </a:xfrm>
          <a:prstGeom prst="rect">
            <a:avLst/>
          </a:prstGeom>
          <a:noFill/>
          <a:ln w="5715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BBE4A1DE-F2E5-4D23-B88E-72F03C14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581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1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452D6F92-3E03-4607-BE13-8E3B30FE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57700"/>
            <a:ext cx="704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3200" b="1">
                <a:solidFill>
                  <a:srgbClr val="333399"/>
                </a:solidFill>
              </a:rPr>
              <a:t>2</a:t>
            </a:r>
            <a:endParaRPr lang="en-GB" sz="3200" b="1">
              <a:solidFill>
                <a:srgbClr val="333399"/>
              </a:solidFill>
            </a:endParaRP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066F821C-B4BE-4D37-8714-F6C985D3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8575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3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51B9BAC3-D0E1-4D25-BBD9-C73AB902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287655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4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D8DDAFE4-C34B-4F63-A306-01EB05B5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44958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5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BEBD666E-189E-4C91-947D-D273E9BF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33900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6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9F082964-E4EC-40D5-9C62-D7E505FA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16764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7</a:t>
            </a:r>
            <a:endParaRPr lang="en-GB" altLang="cs-CZ" b="1">
              <a:solidFill>
                <a:srgbClr val="333399"/>
              </a:solidFill>
            </a:endParaRPr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79D60CA3-D716-4E44-982C-F1A12363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001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</a:rPr>
              <a:t>8</a:t>
            </a:r>
            <a:endParaRPr lang="en-GB" altLang="cs-CZ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EB3B4941-B91A-445E-A26F-7F9CBFC91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200" b="1">
                <a:solidFill>
                  <a:schemeClr val="accent2"/>
                </a:solidFill>
              </a:rPr>
              <a:t> PÉČE O ZDRAVÍ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7E3B9008-AE14-40BE-BFC7-6BCD14B0B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3550" y="1268413"/>
            <a:ext cx="8229600" cy="5434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Laická péče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Odborná zdravotnická péče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89A18F6B-6AC2-498F-8C73-93DDF4B5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9063" y="765175"/>
            <a:ext cx="9288463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ZDRAVOTNÍ POTŘEBY OBYVATELSTVA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DCEC542-08FF-4027-96DC-8620F3D57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289175"/>
            <a:ext cx="8229600" cy="4568825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cs-CZ" altLang="cs-CZ" sz="3200"/>
          </a:p>
          <a:p>
            <a:pPr marL="0" indent="0">
              <a:buFontTx/>
              <a:buNone/>
            </a:pPr>
            <a:r>
              <a:rPr lang="cs-CZ" altLang="cs-CZ" sz="2800">
                <a:solidFill>
                  <a:srgbClr val="333399"/>
                </a:solidFill>
              </a:rPr>
              <a:t>Mění se – odrážejí demografické a epidemiologické změny v populaci.</a:t>
            </a:r>
          </a:p>
          <a:p>
            <a:pPr marL="0" indent="0">
              <a:buFontTx/>
              <a:buNone/>
            </a:pPr>
            <a:endParaRPr lang="cs-CZ" altLang="cs-CZ" sz="2800">
              <a:solidFill>
                <a:srgbClr val="333399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2800">
                <a:solidFill>
                  <a:srgbClr val="333399"/>
                </a:solidFill>
              </a:rPr>
              <a:t>Roste ekonomická náročnost uspokojování zdravotních potřeb obyvatelstva.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>
            <a:extLst>
              <a:ext uri="{FF2B5EF4-FFF2-40B4-BE49-F238E27FC236}">
                <a16:creationId xmlns:a16="http://schemas.microsoft.com/office/drawing/2014/main" id="{518C9258-A000-43AF-9B38-6BDC69BEA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600" b="1" cap="all" dirty="0">
                <a:solidFill>
                  <a:srgbClr val="333399"/>
                </a:solidFill>
              </a:rPr>
              <a:t>Příčiny Nárůstu výdajů na zdravotní péči</a:t>
            </a:r>
          </a:p>
        </p:txBody>
      </p:sp>
      <p:sp>
        <p:nvSpPr>
          <p:cNvPr id="52227" name="Podnadpis 6">
            <a:extLst>
              <a:ext uri="{FF2B5EF4-FFF2-40B4-BE49-F238E27FC236}">
                <a16:creationId xmlns:a16="http://schemas.microsoft.com/office/drawing/2014/main" id="{98854338-09B7-418C-86EF-2FB0D22B56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38470827-9E6C-4893-A9BD-4D501C51C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0099"/>
                </a:solidFill>
              </a:rPr>
              <a:t>Zájem ekonomie o zdravotní péči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9D287AD8-C223-4498-B3DC-E1EA66EFE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>
                <a:solidFill>
                  <a:srgbClr val="333399"/>
                </a:solidFill>
              </a:rPr>
              <a:t>Systematický zájem o ekonomickou problematiku zdravotnictví od 60. let 20. století.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333399"/>
                </a:solidFill>
              </a:rPr>
              <a:t>Zdravotnictví se stalo významným hospodářským odvětvím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333399"/>
                </a:solidFill>
              </a:rPr>
              <a:t>Růst výdajů na zdravotnictví (začal předstihovat růst HDP)</a:t>
            </a:r>
          </a:p>
          <a:p>
            <a:pPr lvl="2" eaLnBrk="1" hangingPunct="1"/>
            <a:r>
              <a:rPr lang="cs-CZ" altLang="cs-CZ">
                <a:solidFill>
                  <a:srgbClr val="333399"/>
                </a:solidFill>
              </a:rPr>
              <a:t>Začaly být analyzovány hlavní příčiny růstu výdajů na zdravotní péči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3">
            <a:extLst>
              <a:ext uri="{FF2B5EF4-FFF2-40B4-BE49-F238E27FC236}">
                <a16:creationId xmlns:a16="http://schemas.microsoft.com/office/drawing/2014/main" id="{81DD5B89-FC5B-405D-8D97-A63B891F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92F3D1-9C32-4147-9886-9A6849D34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856663" cy="5716588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333399"/>
                </a:solidFill>
              </a:rPr>
              <a:t>Nárůst nákladů na zdravotnictví má několik příčin, které lze jen těžko seřadit podle pořadí nebo je navzájem oddělit.</a:t>
            </a:r>
          </a:p>
          <a:p>
            <a:pPr indent="0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333399"/>
              </a:solidFill>
            </a:endParaRPr>
          </a:p>
          <a:p>
            <a:pPr indent="0" eaLnBrk="1" hangingPunct="1">
              <a:buFontTx/>
              <a:buAutoNum type="arabicPeriod"/>
            </a:pPr>
            <a:r>
              <a:rPr lang="cs-CZ" altLang="cs-CZ" sz="2400" b="1">
                <a:solidFill>
                  <a:srgbClr val="333399"/>
                </a:solidFill>
              </a:rPr>
              <a:t>Demografické změny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Stárnutí populace není tak závažným faktorem, jak se obecně myslí (roční růst výdajů v ČR je cca 7 % a pouze jeden procentní bod připadá na populační stárnutí, zbylých 6 má příčinu jinde).</a:t>
            </a:r>
          </a:p>
          <a:p>
            <a:pPr indent="0" eaLnBrk="1" hangingPunct="1">
              <a:buFontTx/>
              <a:buAutoNum type="arabicPeriod"/>
            </a:pPr>
            <a:r>
              <a:rPr lang="cs-CZ" altLang="cs-CZ" sz="2400" b="1">
                <a:solidFill>
                  <a:srgbClr val="333399"/>
                </a:solidFill>
              </a:rPr>
              <a:t>Struktura a charakter nemocnosti a úmrtnosti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Hromadný výskyt chronických nemocí</a:t>
            </a:r>
          </a:p>
          <a:p>
            <a:pPr indent="0" eaLnBrk="1" hangingPunct="1">
              <a:buFontTx/>
              <a:buAutoNum type="arabicPeriod"/>
            </a:pPr>
            <a:r>
              <a:rPr lang="cs-CZ" altLang="cs-CZ" sz="2400" b="1">
                <a:solidFill>
                  <a:srgbClr val="333399"/>
                </a:solidFill>
              </a:rPr>
              <a:t>Nové a staronové choroby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AIDS, TBC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závislosti</a:t>
            </a:r>
          </a:p>
          <a:p>
            <a:pPr indent="0" eaLnBrk="1" hangingPunct="1">
              <a:buFontTx/>
              <a:buAutoNum type="arabicPeriod"/>
            </a:pPr>
            <a:r>
              <a:rPr lang="cs-CZ" altLang="cs-CZ" sz="2400" b="1">
                <a:solidFill>
                  <a:srgbClr val="333399"/>
                </a:solidFill>
              </a:rPr>
              <a:t>Léčiva a technologie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drahý výzkum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odstraňují následky, nikoli příčiny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>
                <a:solidFill>
                  <a:srgbClr val="333399"/>
                </a:solidFill>
              </a:rPr>
              <a:t>odhalování nemocí v časnějších stádiích = delší život s nemocí</a:t>
            </a:r>
          </a:p>
          <a:p>
            <a:pPr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3">
            <a:extLst>
              <a:ext uri="{FF2B5EF4-FFF2-40B4-BE49-F238E27FC236}">
                <a16:creationId xmlns:a16="http://schemas.microsoft.com/office/drawing/2014/main" id="{8B0E93AA-FA30-4D97-BEFA-606CFE555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55299" name="Zástupný symbol pro obsah 4">
            <a:extLst>
              <a:ext uri="{FF2B5EF4-FFF2-40B4-BE49-F238E27FC236}">
                <a16:creationId xmlns:a16="http://schemas.microsoft.com/office/drawing/2014/main" id="{656DA958-8712-4D38-B75F-5CDB73A41F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13787" cy="5232400"/>
          </a:xfrm>
        </p:spPr>
        <p:txBody>
          <a:bodyPr/>
          <a:lstStyle/>
          <a:p>
            <a:pPr indent="-457200" eaLnBrk="1" hangingPunct="1">
              <a:buFontTx/>
              <a:buAutoNum type="arabicPeriod" startAt="5"/>
            </a:pPr>
            <a:r>
              <a:rPr lang="cs-CZ" altLang="cs-CZ" sz="2400" b="1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indent="-457200" eaLnBrk="1" hangingPunct="1">
              <a:buFontTx/>
              <a:buAutoNum type="arabicPeriod" startAt="5"/>
            </a:pPr>
            <a:r>
              <a:rPr lang="cs-CZ" altLang="cs-CZ" sz="2400" b="1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Chybné zaměření,  lepší by bylo zaměřit se na předcházení nemocem.</a:t>
            </a:r>
          </a:p>
          <a:p>
            <a:pPr indent="-457200" eaLnBrk="1" hangingPunct="1">
              <a:buFontTx/>
              <a:buAutoNum type="arabicPeriod" startAt="7"/>
            </a:pPr>
            <a:r>
              <a:rPr lang="cs-CZ" altLang="cs-CZ" sz="2400" b="1">
                <a:solidFill>
                  <a:srgbClr val="333399"/>
                </a:solidFill>
              </a:rPr>
              <a:t>Očekávání lidí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V informačním věku roste „informovanost“  a očekávání lidí, kteří požadují stále více (z hlediska kvantity i kvality).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135C3C3C-0E8E-48E9-A23C-3DC3F70D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04988"/>
            <a:ext cx="72104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3">
            <a:extLst>
              <a:ext uri="{FF2B5EF4-FFF2-40B4-BE49-F238E27FC236}">
                <a16:creationId xmlns:a16="http://schemas.microsoft.com/office/drawing/2014/main" id="{B9E1ED56-350D-4503-9EB2-15D3A1856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57347" name="Zástupný symbol pro obsah 4">
            <a:extLst>
              <a:ext uri="{FF2B5EF4-FFF2-40B4-BE49-F238E27FC236}">
                <a16:creationId xmlns:a16="http://schemas.microsoft.com/office/drawing/2014/main" id="{60394C0F-760B-495F-AFDC-948397898C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13787" cy="5232400"/>
          </a:xfrm>
        </p:spPr>
        <p:txBody>
          <a:bodyPr/>
          <a:lstStyle/>
          <a:p>
            <a:pPr indent="-457200" eaLnBrk="1" hangingPunct="1">
              <a:buFontTx/>
              <a:buAutoNum type="arabicPeriod" startAt="5"/>
            </a:pPr>
            <a:r>
              <a:rPr lang="cs-CZ" altLang="cs-CZ" sz="2400" b="1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indent="-457200" eaLnBrk="1" hangingPunct="1">
              <a:buFontTx/>
              <a:buAutoNum type="arabicPeriod" startAt="5"/>
            </a:pPr>
            <a:r>
              <a:rPr lang="cs-CZ" altLang="cs-CZ" sz="2400" b="1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Chybné zaměření,  lepší by bylo zaměřit se na předcházení nemocem.</a:t>
            </a:r>
          </a:p>
          <a:p>
            <a:pPr indent="-457200" eaLnBrk="1" hangingPunct="1">
              <a:buFontTx/>
              <a:buAutoNum type="arabicPeriod" startAt="7"/>
            </a:pPr>
            <a:r>
              <a:rPr lang="cs-CZ" altLang="cs-CZ" sz="2400" b="1">
                <a:solidFill>
                  <a:srgbClr val="333399"/>
                </a:solidFill>
              </a:rPr>
              <a:t>Očekávání lidí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V informačním věku roste „informovanost“  a očekávání lidí, kteří požadují stále více (z hlediska kvantity i kvality).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3">
            <a:extLst>
              <a:ext uri="{FF2B5EF4-FFF2-40B4-BE49-F238E27FC236}">
                <a16:creationId xmlns:a16="http://schemas.microsoft.com/office/drawing/2014/main" id="{E6097CC2-2EAB-4E87-8D88-238C9C206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>
            <a:extLst>
              <a:ext uri="{FF2B5EF4-FFF2-40B4-BE49-F238E27FC236}">
                <a16:creationId xmlns:a16="http://schemas.microsoft.com/office/drawing/2014/main" id="{B57204FD-31B5-4792-9553-6476C336FA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640762" cy="5232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/>
          </a:p>
          <a:p>
            <a:pPr marL="0" indent="0" eaLnBrk="1" hangingPunct="1">
              <a:buFontTx/>
              <a:buAutoNum type="arabicPeriod" startAt="8"/>
            </a:pPr>
            <a:r>
              <a:rPr lang="cs-CZ" altLang="cs-CZ" sz="2400" b="1">
                <a:solidFill>
                  <a:srgbClr val="333399"/>
                </a:solidFill>
              </a:rPr>
              <a:t> Chybějící kontrolní mechanismy</a:t>
            </a:r>
          </a:p>
          <a:p>
            <a:pPr marL="0" indent="0" eaLnBrk="1" hangingPunct="1">
              <a:buFontTx/>
              <a:buAutoNum type="arabicPeriod" startAt="9"/>
            </a:pPr>
            <a:r>
              <a:rPr lang="cs-CZ" altLang="cs-CZ" sz="2400" b="1">
                <a:solidFill>
                  <a:srgbClr val="333399"/>
                </a:solidFill>
              </a:rPr>
              <a:t> Komercionalizace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333399"/>
                </a:solidFill>
              </a:rPr>
              <a:t>vstup komerčních zájmů a podnikatelských aktivit za účelem zisku (výrobci a obchodníci s technikou, materiály, léky, službami)</a:t>
            </a:r>
          </a:p>
          <a:p>
            <a:pPr marL="0" indent="0" eaLnBrk="1" hangingPunct="1"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</a:rPr>
              <a:t>10. Defenzivní medicína</a:t>
            </a:r>
          </a:p>
          <a:p>
            <a:pPr marL="0" indent="0" eaLnBrk="1" hangingPunct="1">
              <a:buFontTx/>
              <a:buNone/>
            </a:pPr>
            <a:endParaRPr lang="cs-CZ" altLang="cs-CZ" sz="2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19D9107-6C22-4201-A6EA-386BDBD81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>
            <a:extLst>
              <a:ext uri="{FF2B5EF4-FFF2-40B4-BE49-F238E27FC236}">
                <a16:creationId xmlns:a16="http://schemas.microsoft.com/office/drawing/2014/main" id="{D0CE9BF9-FBB2-4AA1-82A7-E3D9A8D50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47825"/>
            <a:ext cx="8064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solidFill>
                  <a:srgbClr val="333399"/>
                </a:solidFill>
              </a:rPr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solidFill>
                  <a:srgbClr val="333399"/>
                </a:solidFill>
              </a:rPr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solidFill>
                  <a:srgbClr val="333399"/>
                </a:solidFill>
              </a:rPr>
              <a:t>Omezení dostupnosti zdravotnických služeb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solidFill>
                  <a:srgbClr val="333399"/>
                </a:solidFill>
              </a:rPr>
              <a:t>Všeobecné zlepšení zdraví lidí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0EAD534-3FB0-4DAB-A8B1-8F36A9B3A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3175"/>
            <a:ext cx="903605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1.</a:t>
            </a:r>
            <a:r>
              <a:rPr lang="cs-CZ" altLang="cs-CZ" sz="4000">
                <a:solidFill>
                  <a:srgbClr val="000099"/>
                </a:solidFill>
              </a:rPr>
              <a:t> </a:t>
            </a:r>
            <a:r>
              <a:rPr lang="cs-CZ" altLang="cs-CZ" sz="4000" b="1">
                <a:solidFill>
                  <a:srgbClr val="000099"/>
                </a:solidFill>
              </a:rPr>
              <a:t>Další peníze do systému zdravotnictví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BF9B0F0-68E8-4CB8-9464-569FFD25C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333399"/>
                </a:solidFill>
              </a:rPr>
              <a:t>Množství peněz vkládané do zdravotnictví nelze neustále zvyšovat: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b="1" i="1" dirty="0">
                <a:solidFill>
                  <a:srgbClr val="333399"/>
                </a:solidFill>
              </a:rPr>
              <a:t>Žádný stát na světě nedokáže vyprodukovat tolik zdrojů, kolik by lékaři dokázali utratit v dobré víře, že pomáhají pacientům.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333399"/>
                </a:solidFill>
              </a:rPr>
              <a:t>Růst výdajů má své hranice, které jsou jednak dány výkonností ekonomiky a jednak naléhavostí nákladů v jiných rezortech.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333399"/>
                </a:solidFill>
              </a:rPr>
              <a:t>Pouhým navýšením peněz plynoucích do zdravotnictví se zmíněné problémy nedají vyřešit.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333399"/>
                </a:solidFill>
              </a:rPr>
              <a:t>Když chybí peníze, může se na první pohled zdát, že je to ekonomický problém. Ale i když ekonomické poznatky a metody hrají v oblasti péče o zdraví důležitou roli, zdaleka to není problém, na jehož vyřešení stačí ekonomie.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E5D4440-0616-4DC0-AFF6-CC1860CC5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200" b="1">
                <a:solidFill>
                  <a:schemeClr val="accent2"/>
                </a:solidFill>
              </a:rPr>
              <a:t>LAICKÁ PÉČE (</a:t>
            </a:r>
            <a:r>
              <a:rPr lang="cs-CZ" altLang="cs-CZ" sz="4200" b="1" i="1">
                <a:solidFill>
                  <a:schemeClr val="accent2"/>
                </a:solidFill>
              </a:rPr>
              <a:t>lay care</a:t>
            </a:r>
            <a:r>
              <a:rPr lang="cs-CZ" altLang="cs-CZ" sz="4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BD449565-C402-4D3D-AA2E-AF37BCE88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dirty="0"/>
              <a:t>Řešení zdravotních problémů jednotlivci, v rámci rodiny, známých či svépomocných organizací.</a:t>
            </a:r>
          </a:p>
          <a:p>
            <a:pPr eaLnBrk="1" hangingPunct="1">
              <a:defRPr/>
            </a:pPr>
            <a:r>
              <a:rPr lang="cs-CZ" sz="2600" b="1" dirty="0">
                <a:solidFill>
                  <a:srgbClr val="333399"/>
                </a:solidFill>
              </a:rPr>
              <a:t>Dělení:</a:t>
            </a:r>
          </a:p>
          <a:p>
            <a:pPr lvl="1" eaLnBrk="1" hangingPunct="1">
              <a:defRPr/>
            </a:pPr>
            <a:r>
              <a:rPr lang="cs-CZ" sz="2600" b="1" dirty="0" err="1"/>
              <a:t>Sebepéče</a:t>
            </a:r>
            <a:r>
              <a:rPr lang="cs-CZ" sz="2600" dirty="0"/>
              <a:t> (aplikace léků, péče o nemocného)</a:t>
            </a:r>
          </a:p>
          <a:p>
            <a:pPr lvl="1" eaLnBrk="1" hangingPunct="1">
              <a:defRPr/>
            </a:pPr>
            <a:r>
              <a:rPr lang="cs-CZ" sz="2600" b="1" dirty="0"/>
              <a:t>Vzájemná pomoc </a:t>
            </a:r>
            <a:r>
              <a:rPr lang="cs-CZ" sz="2600" dirty="0"/>
              <a:t>(stejná nemoc)</a:t>
            </a:r>
            <a:endParaRPr lang="cs-CZ" sz="2600" b="1" dirty="0"/>
          </a:p>
          <a:p>
            <a:pPr lvl="1" eaLnBrk="1" hangingPunct="1">
              <a:defRPr/>
            </a:pPr>
            <a:r>
              <a:rPr lang="cs-CZ" sz="2600" b="1" dirty="0"/>
              <a:t>Péče dobrovolníků </a:t>
            </a:r>
            <a:r>
              <a:rPr lang="cs-CZ" sz="2600" dirty="0"/>
              <a:t>(zájmové a charitativní organizace)</a:t>
            </a:r>
          </a:p>
          <a:p>
            <a:pPr lvl="1" eaLnBrk="1" hangingPunct="1">
              <a:defRPr/>
            </a:pPr>
            <a:r>
              <a:rPr lang="cs-CZ" sz="2600" b="1" dirty="0"/>
              <a:t>Svépomocné skupiny </a:t>
            </a:r>
            <a:r>
              <a:rPr lang="cs-CZ" sz="2600" dirty="0"/>
              <a:t>(pacienti se stejnou nemocí či postižením, kluby zdravé výživy, rodiče odmítající povinné očkování aj.), působí v nich lékaři či jiní </a:t>
            </a:r>
            <a:r>
              <a:rPr lang="cs-CZ" sz="2600" dirty="0" err="1"/>
              <a:t>zdr</a:t>
            </a:r>
            <a:r>
              <a:rPr lang="cs-CZ" sz="2600" dirty="0"/>
              <a:t>. pracovníci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614C3EA-E03B-4C35-8483-608F51B94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716963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2. Zvýšení hospodárnosti zdravotnictví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027BECB-1140-4B9C-A7CD-F2FA0D5B7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743450"/>
          </a:xfrm>
        </p:spPr>
        <p:txBody>
          <a:bodyPr/>
          <a:lstStyle/>
          <a:p>
            <a:pPr eaLnBrk="1" hangingPunct="1"/>
            <a:r>
              <a:rPr lang="cs-CZ" altLang="cs-CZ" sz="2400">
                <a:solidFill>
                  <a:srgbClr val="333399"/>
                </a:solidFill>
              </a:rPr>
              <a:t>Snahy o zvýšení hospodárnosti nelze omezovat na jedno zdravotnické zařízení, výsledky bývají zpravidla horší, než se očekávalo. </a:t>
            </a:r>
          </a:p>
          <a:p>
            <a:pPr lvl="1" eaLnBrk="1" hangingPunct="1"/>
            <a:r>
              <a:rPr lang="cs-CZ" altLang="cs-CZ" sz="2000">
                <a:solidFill>
                  <a:srgbClr val="333399"/>
                </a:solidFill>
              </a:rPr>
              <a:t>Nejde totiž o to, aby všechny zdravotnické služby, které nemocnice zvládá, byly poskytovány hospodárně. Důležité je, aby zbytečné zdravotnické služby nebyly poskytovány vůbec. </a:t>
            </a:r>
          </a:p>
          <a:p>
            <a:pPr eaLnBrk="1" hangingPunct="1"/>
            <a:r>
              <a:rPr lang="cs-CZ" altLang="cs-CZ" sz="2400">
                <a:solidFill>
                  <a:srgbClr val="333399"/>
                </a:solidFill>
              </a:rPr>
              <a:t>Pokud se např. peníze v nemocnici vynaloží na zvládnutí zdravotního problému, na který by stačil praktický lékař nebo ambulantní specialista, pak jde o </a:t>
            </a:r>
            <a:r>
              <a:rPr lang="cs-CZ" altLang="cs-CZ" sz="2400" b="1">
                <a:solidFill>
                  <a:srgbClr val="333399"/>
                </a:solidFill>
              </a:rPr>
              <a:t>plýtvání</a:t>
            </a:r>
            <a:r>
              <a:rPr lang="cs-CZ" altLang="cs-CZ" sz="2400">
                <a:solidFill>
                  <a:srgbClr val="333399"/>
                </a:solidFill>
              </a:rPr>
              <a:t>. Proto je tak důležité, aby zdravotnická zařízení byla skloubena do funkčního systému a aby nebyla jen „samostatnými“ a „konkurujícími“ subjekty.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0393B5D-8A29-4364-A968-0154771E7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143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F2CC132-B906-4B33-96BE-308E8A3CC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484313"/>
            <a:ext cx="8229600" cy="5222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dirty="0">
                <a:solidFill>
                  <a:srgbClr val="333399"/>
                </a:solidFill>
              </a:rPr>
              <a:t>Omezenost dostupných finančních prostředků vs. nové léky a technologie (a tedy i tlak na vyšší výdaje).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dirty="0">
                <a:solidFill>
                  <a:srgbClr val="333399"/>
                </a:solidFill>
              </a:rPr>
              <a:t>Všude na světě pokulhává zdravotnictví za medicínou a jejími možnostmi.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b="1" dirty="0">
                <a:solidFill>
                  <a:srgbClr val="333399"/>
                </a:solidFill>
              </a:rPr>
              <a:t>Otázka:</a:t>
            </a:r>
            <a:r>
              <a:rPr lang="cs-CZ" sz="2800" dirty="0">
                <a:solidFill>
                  <a:srgbClr val="333399"/>
                </a:solidFill>
              </a:rPr>
              <a:t> Co z dostupných lékařských metod chceme a můžeme obyvatelstvu poskytnout, kolik na to chceme vynaložit a kde tyto prostředky vzít?</a:t>
            </a:r>
          </a:p>
          <a:p>
            <a:pPr marL="0" indent="0" eaLnBrk="1" hangingPunct="1">
              <a:buFontTx/>
              <a:buNone/>
              <a:defRPr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28746F6-CB70-437F-91C5-C51972544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143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7419622-ACD2-4A0C-9E72-A19BBD5BC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222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Je to krok nepopulární a nebývá deklarován ve volebních programech politických stran. Ve všech státech však k tomu dochází a jsou používány nejrůznější metody.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>
                <a:solidFill>
                  <a:srgbClr val="333399"/>
                </a:solidFill>
              </a:rPr>
              <a:t>Bývají např. určovány ekonomické limity, jejichž překročení je provázeno sankcemi, zdůvodňováním a přijetím „nápravných“ opatření. Jsou aplikovány </a:t>
            </a:r>
            <a:r>
              <a:rPr lang="cs-CZ" sz="2000" b="1" dirty="0">
                <a:solidFill>
                  <a:srgbClr val="333399"/>
                </a:solidFill>
              </a:rPr>
              <a:t>metody řízeného poskytování služeb</a:t>
            </a:r>
            <a:r>
              <a:rPr lang="cs-CZ" sz="2000" dirty="0">
                <a:solidFill>
                  <a:srgbClr val="333399"/>
                </a:solidFill>
              </a:rPr>
              <a:t> (</a:t>
            </a:r>
            <a:r>
              <a:rPr lang="cs-CZ" sz="2000" i="1" dirty="0">
                <a:solidFill>
                  <a:srgbClr val="333399"/>
                </a:solidFill>
              </a:rPr>
              <a:t>rationing</a:t>
            </a:r>
            <a:r>
              <a:rPr lang="cs-CZ" sz="2000" dirty="0">
                <a:solidFill>
                  <a:srgbClr val="333399"/>
                </a:solidFill>
              </a:rPr>
              <a:t>), jehož podstatou je </a:t>
            </a:r>
            <a:r>
              <a:rPr lang="cs-CZ" sz="2000" b="1" dirty="0">
                <a:solidFill>
                  <a:srgbClr val="333399"/>
                </a:solidFill>
              </a:rPr>
              <a:t>přidělování vzácných prostředků v případě nouze</a:t>
            </a:r>
            <a:r>
              <a:rPr lang="cs-CZ" sz="2000" dirty="0">
                <a:solidFill>
                  <a:srgbClr val="333399"/>
                </a:solidFill>
              </a:rPr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b="1" dirty="0">
                <a:solidFill>
                  <a:srgbClr val="333399"/>
                </a:solidFill>
              </a:rPr>
              <a:t>Rationing </a:t>
            </a:r>
            <a:r>
              <a:rPr lang="cs-CZ" sz="2400" dirty="0">
                <a:solidFill>
                  <a:srgbClr val="333399"/>
                </a:solidFill>
              </a:rPr>
              <a:t>v oblasti zdravotní péče: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Nalézání a ospravedlňování důvodů pro přidělování a nepřidělování vzácných zdrojů (nákladných zdravotnických služeb) některým lidem, kterým by mohly přinést užitek.</a:t>
            </a:r>
          </a:p>
          <a:p>
            <a:pPr marL="0" indent="0" eaLnBrk="1" hangingPunct="1">
              <a:buFontTx/>
              <a:buNone/>
              <a:defRPr/>
            </a:pPr>
            <a:endParaRPr lang="cs-CZ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799885D-1F14-4B0B-B3A9-360C43480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CC9CC27-7BCC-4904-A336-CCF4BF655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Explicitní rationing </a:t>
            </a:r>
            <a:endParaRPr lang="cs-CZ" sz="2400" dirty="0">
              <a:solidFill>
                <a:srgbClr val="333399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</a:rPr>
              <a:t>je obvykle založen na rozhodnutí, </a:t>
            </a:r>
            <a:r>
              <a:rPr lang="cs-CZ" sz="2000" b="1" dirty="0">
                <a:solidFill>
                  <a:srgbClr val="333399"/>
                </a:solidFill>
              </a:rPr>
              <a:t>které služby budou běžně poskytovány</a:t>
            </a:r>
            <a:r>
              <a:rPr lang="cs-CZ" sz="2000" dirty="0">
                <a:solidFill>
                  <a:srgbClr val="333399"/>
                </a:solidFill>
              </a:rPr>
              <a:t> (např. hrazeny ze zdravotního pojištění) </a:t>
            </a:r>
            <a:r>
              <a:rPr lang="cs-CZ" sz="2000" b="1" dirty="0">
                <a:solidFill>
                  <a:srgbClr val="333399"/>
                </a:solidFill>
              </a:rPr>
              <a:t>a které budou spojeny s určitým omezením </a:t>
            </a:r>
            <a:r>
              <a:rPr lang="cs-CZ" sz="2000" dirty="0">
                <a:solidFill>
                  <a:srgbClr val="333399"/>
                </a:solidFill>
              </a:rPr>
              <a:t>(budou např. hrazeny pacientem, budou poskytovány jen v několika málo zdravotnických zařízeních, popřípadě jejich poskytování bude zastaveno, a to třeba jen dočasně).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</a:rPr>
              <a:t>dobrý podklad pro </a:t>
            </a:r>
            <a:r>
              <a:rPr lang="cs-CZ" sz="2000" b="1" dirty="0">
                <a:solidFill>
                  <a:srgbClr val="333399"/>
                </a:solidFill>
              </a:rPr>
              <a:t>stanovení priorit zdravotní péče na populační úrovni</a:t>
            </a:r>
            <a:r>
              <a:rPr lang="cs-CZ" sz="2000" dirty="0">
                <a:solidFill>
                  <a:srgbClr val="333399"/>
                </a:solidFill>
              </a:rPr>
              <a:t>, ale v individuálních případech vždy záleží na konkrétních okolnostech indikace určité zdr. služby.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b="1" dirty="0">
              <a:solidFill>
                <a:srgbClr val="333399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rgbClr val="333399"/>
                </a:solidFill>
              </a:rPr>
              <a:t>odpovědnost</a:t>
            </a:r>
            <a:r>
              <a:rPr lang="cs-CZ" sz="2000" dirty="0">
                <a:solidFill>
                  <a:srgbClr val="333399"/>
                </a:solidFill>
              </a:rPr>
              <a:t> nese ten, kdo sestavil a schválil seznam omezující poskytování některých zdravotnických služeb. Takový seznam nebývá veřejností dobře přijímán, a proto se politické strany této metodě vyhýbají, a to přesto, že jsou tomu zdravotnickou veřejností čas od času vyzývány.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2784D14-55C6-4F63-9647-219BC6B74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0124702-3B5E-48E8-8437-5BCB5BF5A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466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800" dirty="0">
                <a:solidFill>
                  <a:srgbClr val="333399"/>
                </a:solidFill>
              </a:rPr>
              <a:t>Ideální řešení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méně lidí by v důsledku chronických nemocí požadovalo zdravotnické služby,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zdravotnictví by se orientovalo převážně na akutní zdravotní problémy.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Takový záměr úzce souvisí s determinantami zdraví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mnohé však leží vně tradiční působnosti zdravotnictví.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333399"/>
                </a:solidFill>
              </a:rPr>
              <a:t>Jestliže je např. v České republice dvojnásobná spotřeba alkoholu a cigaret než ve Švédsku, pak je vhodné připomenout, že neexistuje medicínská technologie, která by tak velký rozdíl dokázala vykompenzovat.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A111975-BBF2-44A6-9CB6-5D7B482BB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23436FB-4FF1-48D4-9A56-847C839AF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>
                <a:solidFill>
                  <a:srgbClr val="333399"/>
                </a:solidFill>
              </a:rPr>
              <a:t>Své zdraví mohou do značné míry ovlivnit </a:t>
            </a:r>
            <a:r>
              <a:rPr lang="cs-CZ" sz="2800" b="1" dirty="0">
                <a:solidFill>
                  <a:srgbClr val="333399"/>
                </a:solidFill>
              </a:rPr>
              <a:t>jednotliví lidé</a:t>
            </a:r>
            <a:r>
              <a:rPr lang="cs-CZ" sz="2800" dirty="0">
                <a:solidFill>
                  <a:srgbClr val="333399"/>
                </a:solidFill>
              </a:rPr>
              <a:t>. Proto se občas správně připomíná, že každý má pečovat o své zdraví.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>
                <a:solidFill>
                  <a:srgbClr val="333399"/>
                </a:solidFill>
              </a:rPr>
              <a:t>Poněkud se pomíjí skutečnost, že každá </a:t>
            </a:r>
            <a:r>
              <a:rPr lang="cs-CZ" sz="2800" b="1" dirty="0">
                <a:solidFill>
                  <a:srgbClr val="333399"/>
                </a:solidFill>
              </a:rPr>
              <a:t>organizace a instituce i každá úroveň veřejné správy</a:t>
            </a:r>
            <a:r>
              <a:rPr lang="cs-CZ" sz="2800" dirty="0">
                <a:solidFill>
                  <a:srgbClr val="333399"/>
                </a:solidFill>
              </a:rPr>
              <a:t> přijímá rozhodnutí, které mají větší nebo menší dopad na zdraví lidí.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>
                <a:solidFill>
                  <a:srgbClr val="333399"/>
                </a:solidFill>
              </a:rPr>
              <a:t>I když je nesporné, že zdravotnictví má v tomto ohledu výrazné úkoly (výzkum, motivace a vzdělávání, koordinace, kontrola a hodnocení) je zřejmé, že </a:t>
            </a:r>
            <a:r>
              <a:rPr lang="cs-CZ" sz="2800" b="1" dirty="0">
                <a:solidFill>
                  <a:srgbClr val="333399"/>
                </a:solidFill>
              </a:rPr>
              <a:t>těžiště realizačních aktivit se přesouvá do široce pojímané společenské praxe</a:t>
            </a:r>
            <a:r>
              <a:rPr lang="cs-CZ" sz="2800" dirty="0">
                <a:solidFill>
                  <a:srgbClr val="333399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>
            <a:extLst>
              <a:ext uri="{FF2B5EF4-FFF2-40B4-BE49-F238E27FC236}">
                <a16:creationId xmlns:a16="http://schemas.microsoft.com/office/drawing/2014/main" id="{7A5AAE8C-DF81-464C-9547-3573DD740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600" b="1" cap="all" dirty="0">
                <a:solidFill>
                  <a:srgbClr val="000099"/>
                </a:solidFill>
              </a:rPr>
              <a:t>Ekonomika zdravotnictví</a:t>
            </a:r>
          </a:p>
        </p:txBody>
      </p:sp>
      <p:sp>
        <p:nvSpPr>
          <p:cNvPr id="67587" name="Podnadpis 4">
            <a:extLst>
              <a:ext uri="{FF2B5EF4-FFF2-40B4-BE49-F238E27FC236}">
                <a16:creationId xmlns:a16="http://schemas.microsoft.com/office/drawing/2014/main" id="{C7AFCD98-7DEE-4261-A626-F72F30B04C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3">
            <a:extLst>
              <a:ext uri="{FF2B5EF4-FFF2-40B4-BE49-F238E27FC236}">
                <a16:creationId xmlns:a16="http://schemas.microsoft.com/office/drawing/2014/main" id="{DCA69C65-A6DF-4579-8B77-45E06C098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706438"/>
          </a:xfrm>
        </p:spPr>
        <p:txBody>
          <a:bodyPr/>
          <a:lstStyle/>
          <a:p>
            <a:r>
              <a:rPr lang="cs-CZ" altLang="cs-CZ" sz="3200" b="1">
                <a:solidFill>
                  <a:srgbClr val="000099"/>
                </a:solidFill>
              </a:rPr>
              <a:t>Ekonomie a etika v péči o zdraví</a:t>
            </a:r>
          </a:p>
        </p:txBody>
      </p:sp>
      <p:sp>
        <p:nvSpPr>
          <p:cNvPr id="68611" name="Zástupný symbol pro obsah 4">
            <a:extLst>
              <a:ext uri="{FF2B5EF4-FFF2-40B4-BE49-F238E27FC236}">
                <a16:creationId xmlns:a16="http://schemas.microsoft.com/office/drawing/2014/main" id="{B2DF50A4-3B9A-4362-ADC6-572635BEF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sz="2000"/>
              <a:t>Jádro zdravotnického systému (zdroje, aktivity, meziprodukty) je vystaveno působení dvou základních (jakoby protchůdných) společenských sil, kterými jsou:</a:t>
            </a:r>
          </a:p>
          <a:p>
            <a:pPr lvl="1"/>
            <a:r>
              <a:rPr lang="cs-CZ" altLang="cs-CZ" sz="1600"/>
              <a:t>ekonomie, technologie a věda o řízení (</a:t>
            </a:r>
            <a:r>
              <a:rPr lang="cs-CZ" altLang="cs-CZ" sz="1600" i="1"/>
              <a:t>management</a:t>
            </a:r>
            <a:r>
              <a:rPr lang="cs-CZ" altLang="cs-CZ" sz="1600"/>
              <a:t>)</a:t>
            </a:r>
          </a:p>
          <a:p>
            <a:pPr lvl="1"/>
            <a:r>
              <a:rPr lang="cs-CZ" altLang="cs-CZ" sz="1600"/>
              <a:t>etika, hodnotové postoje a ekvita (</a:t>
            </a:r>
            <a:r>
              <a:rPr lang="cs-CZ" altLang="cs-CZ" sz="1600" i="1"/>
              <a:t>společenská spravedlnost</a:t>
            </a:r>
            <a:r>
              <a:rPr lang="cs-CZ" altLang="cs-CZ" sz="1600"/>
              <a:t>)</a:t>
            </a: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B96E7C42-69B1-4C68-BB7C-07DC6DE8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06438"/>
            <a:ext cx="7056438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667136D0-E436-4291-AF79-44FF4640A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000099"/>
                </a:solidFill>
              </a:rPr>
              <a:t>Ekonomika zdravotnictví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9C6B63C2-FCD8-41EE-AC30-E75AE337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… řeší problematiku </a:t>
            </a:r>
            <a:r>
              <a:rPr lang="cs-CZ" sz="2400" b="1" dirty="0"/>
              <a:t>alokace</a:t>
            </a:r>
            <a:r>
              <a:rPr lang="cs-CZ" sz="2400" dirty="0"/>
              <a:t> (rozhodování komu, kam, kolik bude přiděleno) </a:t>
            </a:r>
            <a:r>
              <a:rPr lang="cs-CZ" sz="2400" b="1" dirty="0"/>
              <a:t>nedostatkových zdrojů </a:t>
            </a:r>
            <a:r>
              <a:rPr lang="cs-CZ" sz="2400" dirty="0"/>
              <a:t>(lidé, materiál, peníze) </a:t>
            </a:r>
            <a:r>
              <a:rPr lang="cs-CZ" sz="2400" b="1" dirty="0"/>
              <a:t>ve zdravotnickém systému</a:t>
            </a:r>
            <a:r>
              <a:rPr lang="cs-CZ" sz="2400" dirty="0"/>
              <a:t>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… aby bylo dosaženo </a:t>
            </a:r>
            <a:r>
              <a:rPr lang="cs-CZ" sz="2400" b="1" dirty="0"/>
              <a:t>lepšího zdravotního stavu </a:t>
            </a:r>
            <a:r>
              <a:rPr lang="cs-CZ" sz="2400" dirty="0"/>
              <a:t>(u jedinců i populačních skupin) </a:t>
            </a:r>
            <a:r>
              <a:rPr lang="cs-CZ" sz="2400" b="1" dirty="0"/>
              <a:t>při minimálních nákladech</a:t>
            </a:r>
            <a:r>
              <a:rPr lang="cs-CZ" sz="2400" dirty="0"/>
              <a:t>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… jen velmi zřídka jsou rozhodnutí činěna pouze na základě ekonomických úvah, při rozhodování je třeba brát v úvahu </a:t>
            </a:r>
            <a:r>
              <a:rPr lang="cs-CZ" sz="2400" b="1" dirty="0"/>
              <a:t>další aspekty </a:t>
            </a:r>
            <a:r>
              <a:rPr lang="cs-CZ" sz="2400" dirty="0"/>
              <a:t>– </a:t>
            </a:r>
            <a:r>
              <a:rPr lang="cs-CZ" sz="2400" b="1" dirty="0"/>
              <a:t>medicínské, etické, organizační aj</a:t>
            </a:r>
            <a:r>
              <a:rPr lang="cs-CZ" sz="2400" dirty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7F3B67FD-E06B-4127-B86E-9C040A598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>
            <a:extLst>
              <a:ext uri="{FF2B5EF4-FFF2-40B4-BE49-F238E27FC236}">
                <a16:creationId xmlns:a16="http://schemas.microsoft.com/office/drawing/2014/main" id="{DB629B79-2897-4D7F-A6F6-FB56F3613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Ekonomie zkoumá hospodaření s materiálními zdroji, vytváření a rozdělování bohatství, výrobu a spotřebu zboží a služeb.</a:t>
            </a:r>
          </a:p>
          <a:p>
            <a:pPr eaLnBrk="1" hangingPunct="1"/>
            <a:r>
              <a:rPr lang="cs-CZ" altLang="cs-CZ" sz="2800"/>
              <a:t>Základní pojmy: „</a:t>
            </a:r>
            <a:r>
              <a:rPr lang="cs-CZ" altLang="cs-CZ" sz="2800" b="1"/>
              <a:t>nedostatek</a:t>
            </a:r>
            <a:r>
              <a:rPr lang="cs-CZ" altLang="cs-CZ" sz="2800"/>
              <a:t>“ a „</a:t>
            </a:r>
            <a:r>
              <a:rPr lang="cs-CZ" altLang="cs-CZ" sz="2800" b="1"/>
              <a:t>volba</a:t>
            </a:r>
            <a:r>
              <a:rPr lang="cs-CZ" altLang="cs-CZ" sz="2800"/>
              <a:t>“.</a:t>
            </a:r>
          </a:p>
          <a:p>
            <a:pPr lvl="1" eaLnBrk="1" hangingPunct="1"/>
            <a:r>
              <a:rPr lang="cs-CZ" altLang="cs-CZ" sz="2400"/>
              <a:t>V podmínkách </a:t>
            </a:r>
            <a:r>
              <a:rPr lang="cs-CZ" altLang="cs-CZ" sz="2400" b="1"/>
              <a:t>omezených zdrojů </a:t>
            </a:r>
            <a:r>
              <a:rPr lang="cs-CZ" altLang="cs-CZ" sz="2400"/>
              <a:t>je nutno provádět </a:t>
            </a:r>
            <a:r>
              <a:rPr lang="cs-CZ" altLang="cs-CZ" sz="2400" b="1"/>
              <a:t>volbu (výběr) mezi konkurenčními požadavky</a:t>
            </a:r>
            <a:r>
              <a:rPr lang="cs-CZ" altLang="cs-CZ" sz="2400"/>
              <a:t> souvisejícími se spotřebou zdrojů.</a:t>
            </a:r>
          </a:p>
          <a:p>
            <a:pPr lvl="1" eaLnBrk="1" hangingPunct="1"/>
            <a:r>
              <a:rPr lang="cs-CZ" altLang="cs-CZ" sz="2400"/>
              <a:t>Kdyby všechny zdroje byly v potřebné míře k dispozici, ztratil by ekonomický přístup své opodstatnění.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853AC94-A3B6-4233-86CB-E03721C19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8208962" cy="60928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r>
              <a:rPr lang="cs-CZ" altLang="cs-CZ" sz="4000" b="1" cap="all" dirty="0">
                <a:solidFill>
                  <a:schemeClr val="accent2"/>
                </a:solidFill>
              </a:rPr>
              <a:t>zdravotnické služby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ODBORNÁ ZDRAVOTNICKÁ PÉČE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dirty="0"/>
              <a:t>individuální (</a:t>
            </a:r>
            <a:r>
              <a:rPr lang="cs-CZ" altLang="cs-CZ" i="1" dirty="0" err="1"/>
              <a:t>medical</a:t>
            </a:r>
            <a:r>
              <a:rPr lang="cs-CZ" altLang="cs-CZ" i="1" dirty="0"/>
              <a:t> care</a:t>
            </a:r>
            <a:r>
              <a:rPr lang="cs-CZ" altLang="cs-CZ" dirty="0"/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dirty="0"/>
              <a:t>kolektivní (</a:t>
            </a:r>
            <a:r>
              <a:rPr lang="cs-CZ" altLang="cs-CZ" i="1" dirty="0"/>
              <a:t>public </a:t>
            </a:r>
            <a:r>
              <a:rPr lang="cs-CZ" altLang="cs-CZ" i="1" dirty="0" err="1"/>
              <a:t>health</a:t>
            </a:r>
            <a:r>
              <a:rPr lang="cs-CZ" altLang="cs-CZ" i="1" dirty="0"/>
              <a:t> care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D4466D09-9C71-4B52-AB35-394B4CD26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99"/>
                </a:solidFill>
              </a:rPr>
              <a:t>Specifika zdravotnických služeb</a:t>
            </a:r>
          </a:p>
        </p:txBody>
      </p:sp>
      <p:sp>
        <p:nvSpPr>
          <p:cNvPr id="104451" name="Zástupný symbol pro obsah 2">
            <a:extLst>
              <a:ext uri="{FF2B5EF4-FFF2-40B4-BE49-F238E27FC236}">
                <a16:creationId xmlns:a16="http://schemas.microsoft.com/office/drawing/2014/main" id="{CA087BA3-7379-47E9-82DD-35AADC4AD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altLang="cs-CZ"/>
              <a:t>V demokratických společnostech s tržním hospodářstvím základní otázka zní: Jsou zdravotnické služby běžným zbožím?</a:t>
            </a:r>
          </a:p>
          <a:p>
            <a:r>
              <a:rPr lang="cs-CZ" altLang="cs-CZ"/>
              <a:t>Zdravotnické služby: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jsou specifickou komoditou,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nepodléhají čistě tržním zákonitostem nabídky a poptávky,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jejich funkce je ovlivněna mnoha etickými a jinými faktory.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6BB38BF7-9BCB-4C26-9A02-642095AD9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6898586D-305A-4EF6-8281-C6BAEFAD1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784725"/>
          </a:xfrm>
        </p:spPr>
        <p:txBody>
          <a:bodyPr/>
          <a:lstStyle/>
          <a:p>
            <a:pPr eaLnBrk="1" hangingPunct="1"/>
            <a:r>
              <a:rPr lang="cs-CZ" altLang="cs-CZ" sz="2400"/>
              <a:t>faktory nabídky a poptávky po zdravotních službách,</a:t>
            </a:r>
          </a:p>
          <a:p>
            <a:pPr eaLnBrk="1" hangingPunct="1"/>
            <a:r>
              <a:rPr lang="cs-CZ" altLang="cs-CZ" sz="2400"/>
              <a:t>zdravotní potřeby, </a:t>
            </a:r>
          </a:p>
          <a:p>
            <a:pPr eaLnBrk="1" hangingPunct="1"/>
            <a:r>
              <a:rPr lang="cs-CZ" altLang="cs-CZ" sz="2400"/>
              <a:t>financování zdravotní péče, </a:t>
            </a:r>
          </a:p>
          <a:p>
            <a:pPr eaLnBrk="1" hangingPunct="1"/>
            <a:r>
              <a:rPr lang="cs-CZ" altLang="cs-CZ" sz="2400"/>
              <a:t>náklady zdravotní péče, </a:t>
            </a:r>
          </a:p>
          <a:p>
            <a:pPr eaLnBrk="1" hangingPunct="1"/>
            <a:r>
              <a:rPr lang="cs-CZ" altLang="cs-CZ" sz="2400"/>
              <a:t>měření výsledků a výstupů zdravotní péče, </a:t>
            </a:r>
          </a:p>
          <a:p>
            <a:pPr eaLnBrk="1" hangingPunct="1"/>
            <a:r>
              <a:rPr lang="cs-CZ" altLang="cs-CZ" sz="2400"/>
              <a:t>měření produktivity, účinnosti a ekonomické efektivity zdravotnických služeb, </a:t>
            </a:r>
          </a:p>
          <a:p>
            <a:pPr eaLnBrk="1" hangingPunct="1"/>
            <a:r>
              <a:rPr lang="cs-CZ" altLang="cs-CZ" sz="2400"/>
              <a:t>vliv ekonomického prostředí na ekonomiku zdravotnických zařízení, </a:t>
            </a:r>
          </a:p>
          <a:p>
            <a:pPr eaLnBrk="1" hangingPunct="1"/>
            <a:r>
              <a:rPr lang="cs-CZ" altLang="cs-CZ" sz="2400"/>
              <a:t>analýza efektivnosti různých zdravotnických systémů, </a:t>
            </a:r>
          </a:p>
          <a:p>
            <a:pPr eaLnBrk="1" hangingPunct="1"/>
            <a:r>
              <a:rPr lang="cs-CZ" altLang="cs-CZ" sz="2400"/>
              <a:t>ekonomické vyhodnocování medicínských intervencí.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57DFD241-FF53-4EAB-B3E2-C17478B0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6600" b="1" cap="all" dirty="0">
                <a:solidFill>
                  <a:srgbClr val="333399"/>
                </a:solidFill>
              </a:rPr>
              <a:t>Trh a zdravotní péče</a:t>
            </a:r>
            <a:br>
              <a:rPr lang="cs-CZ" sz="6600" b="1" cap="all" dirty="0">
                <a:solidFill>
                  <a:srgbClr val="333399"/>
                </a:solidFill>
              </a:rPr>
            </a:br>
            <a:r>
              <a:rPr lang="cs-CZ" sz="6600" b="1" dirty="0">
                <a:solidFill>
                  <a:srgbClr val="333399"/>
                </a:solidFill>
              </a:rPr>
              <a:t>(tržní selhání)</a:t>
            </a:r>
            <a:endParaRPr lang="cs-CZ" sz="6600" dirty="0">
              <a:solidFill>
                <a:srgbClr val="333399"/>
              </a:solidFill>
            </a:endParaRPr>
          </a:p>
        </p:txBody>
      </p:sp>
      <p:sp>
        <p:nvSpPr>
          <p:cNvPr id="73731" name="Podnadpis 1">
            <a:extLst>
              <a:ext uri="{FF2B5EF4-FFF2-40B4-BE49-F238E27FC236}">
                <a16:creationId xmlns:a16="http://schemas.microsoft.com/office/drawing/2014/main" id="{A09CCC6D-647A-4181-AF66-B30F93E5DD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1BAE2B2-F823-4CE8-BAFF-6B27BDB4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0714C7B6-8799-470D-B148-796A7C1AB7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58888"/>
            <a:ext cx="8229600" cy="5183187"/>
          </a:xfrm>
        </p:spPr>
        <p:txBody>
          <a:bodyPr/>
          <a:lstStyle/>
          <a:p>
            <a:r>
              <a:rPr lang="cs-CZ" altLang="cs-CZ" sz="2800"/>
              <a:t>vysvětlení a zdůvodnění vládních zásahů, ve všech zdravotních systémech</a:t>
            </a:r>
          </a:p>
          <a:p>
            <a:r>
              <a:rPr lang="cs-CZ" altLang="cs-CZ" sz="2800"/>
              <a:t>základní příčina: </a:t>
            </a:r>
            <a:r>
              <a:rPr lang="cs-CZ" altLang="cs-CZ" sz="2800" b="1">
                <a:solidFill>
                  <a:srgbClr val="333399"/>
                </a:solidFill>
              </a:rPr>
              <a:t>selhání trhu zdravotní péče: 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asymetrie informací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povaha poptávky po zdravotních službách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očekávané chování lékařů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nejistota výsledku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podmínky na straně nabídky zdravotních služeb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tvorba cen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externality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/>
              <a:t>Riziko inekvity ve zdraví</a:t>
            </a:r>
          </a:p>
          <a:p>
            <a:pPr marL="971550" lvl="1" indent="-514350">
              <a:buFontTx/>
              <a:buNone/>
            </a:pPr>
            <a:endParaRPr lang="cs-CZ" altLang="cs-CZ" sz="2400"/>
          </a:p>
          <a:p>
            <a:pPr marL="971550" lvl="1" indent="-514350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83A27BD4-8EFA-4355-A206-BF305B5F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1F1E10B8-B8F6-4873-9B50-8F526F801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773238"/>
            <a:ext cx="8229600" cy="5183187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Nedostatek a asymetrie informací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r>
              <a:rPr lang="cs-CZ" sz="2400" dirty="0"/>
              <a:t>Pacient není ve stejné pozici jako spotřebitel běžných komerčních služeb.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marL="800100" lvl="1" eaLnBrk="1" hangingPunct="1">
              <a:defRPr/>
            </a:pPr>
            <a:r>
              <a:rPr lang="cs-CZ" sz="2400" b="1" dirty="0">
                <a:solidFill>
                  <a:srgbClr val="333399"/>
                </a:solidFill>
              </a:rPr>
              <a:t>Pacient neví:</a:t>
            </a:r>
          </a:p>
          <a:p>
            <a:pPr marL="1200150" lvl="2" eaLnBrk="1" hangingPunct="1">
              <a:defRPr/>
            </a:pPr>
            <a:r>
              <a:rPr lang="cs-CZ" dirty="0"/>
              <a:t>Co mu chybí</a:t>
            </a:r>
          </a:p>
          <a:p>
            <a:pPr marL="1200150" lvl="2" eaLnBrk="1" hangingPunct="1">
              <a:defRPr/>
            </a:pPr>
            <a:r>
              <a:rPr lang="cs-CZ" dirty="0"/>
              <a:t>Jaké zdravotnické služby potřebuje</a:t>
            </a:r>
          </a:p>
          <a:p>
            <a:pPr marL="1200150" lvl="2" eaLnBrk="1" hangingPunct="1">
              <a:defRPr/>
            </a:pPr>
            <a:r>
              <a:rPr lang="cs-CZ" dirty="0"/>
              <a:t>Kde, kdy a od koho je má požadovat</a:t>
            </a:r>
          </a:p>
          <a:p>
            <a:pPr marL="1200150" lvl="2" eaLnBrk="1" hangingPunct="1">
              <a:defRPr/>
            </a:pPr>
            <a:r>
              <a:rPr lang="cs-CZ" dirty="0"/>
              <a:t>Jakou cenu by měl za služby zaplatit	</a:t>
            </a:r>
          </a:p>
          <a:p>
            <a:pPr marL="1200150" lvl="2" eaLnBrk="1" hangingPunct="1">
              <a:defRPr/>
            </a:pPr>
            <a:r>
              <a:rPr lang="cs-CZ" dirty="0"/>
              <a:t>Jaký přínos či prospěch může očekávat od poskytnuté péče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D033D80-EB3E-4639-B1E0-653CC68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7E5D5691-C011-4283-8AD1-43EF57E7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5183188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Povaha poptávky</a:t>
            </a:r>
          </a:p>
          <a:p>
            <a:pPr marL="800100" lvl="1" eaLnBrk="1" hangingPunct="1">
              <a:defRPr/>
            </a:pPr>
            <a:r>
              <a:rPr lang="cs-CZ" sz="2400" b="1" dirty="0">
                <a:solidFill>
                  <a:srgbClr val="333399"/>
                </a:solidFill>
              </a:rPr>
              <a:t>spotřebu </a:t>
            </a:r>
            <a:r>
              <a:rPr lang="cs-CZ" sz="2400" b="1" dirty="0" err="1">
                <a:solidFill>
                  <a:srgbClr val="333399"/>
                </a:solidFill>
              </a:rPr>
              <a:t>zdr</a:t>
            </a:r>
            <a:r>
              <a:rPr lang="cs-CZ" sz="2400" b="1" dirty="0">
                <a:solidFill>
                  <a:srgbClr val="333399"/>
                </a:solidFill>
              </a:rPr>
              <a:t>. služeb nelze plánovat nebo odložit:</a:t>
            </a:r>
          </a:p>
          <a:p>
            <a:pPr marL="1200150" lvl="2" eaLnBrk="1" hangingPunct="1">
              <a:defRPr/>
            </a:pPr>
            <a:endParaRPr lang="cs-CZ" dirty="0"/>
          </a:p>
          <a:p>
            <a:pPr marL="1200150" lvl="2" eaLnBrk="1" hangingPunct="1">
              <a:defRPr/>
            </a:pPr>
            <a:r>
              <a:rPr lang="cs-CZ" dirty="0"/>
              <a:t>Nemoc je nepředvídatelný a nepravidelný jev</a:t>
            </a:r>
          </a:p>
          <a:p>
            <a:pPr marL="1200150" lvl="2" eaLnBrk="1" hangingPunct="1">
              <a:defRPr/>
            </a:pPr>
            <a:r>
              <a:rPr lang="cs-CZ" dirty="0"/>
              <a:t>Potřeba zdravotnických služeb je často nezbytná a neodkladná</a:t>
            </a:r>
          </a:p>
          <a:p>
            <a:pPr marL="1200150" lvl="2" eaLnBrk="1" hangingPunct="1">
              <a:defRPr/>
            </a:pPr>
            <a:r>
              <a:rPr lang="cs-CZ" dirty="0"/>
              <a:t>Je spojena s rizikem úmrtí, omezení funkčnosti (vč. snížení schopnosti vydělávat peníze)</a:t>
            </a:r>
          </a:p>
          <a:p>
            <a:pPr marL="1200150" lvl="2" eaLnBrk="1" hangingPunct="1">
              <a:defRPr/>
            </a:pPr>
            <a:r>
              <a:rPr lang="cs-CZ" dirty="0"/>
              <a:t>Nemoc = velmi nákladné riziko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A511FFDB-1097-4AE3-80F2-A6B3B080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 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FF7D379A-F1FE-4DEA-9FC0-5D80714D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/>
          </a:bodyPr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Očekávané chování lékařů - omezená soutěž</a:t>
            </a:r>
          </a:p>
          <a:p>
            <a:pPr marL="800100" lvl="1" eaLnBrk="1" hangingPunct="1">
              <a:defRPr/>
            </a:pPr>
            <a:endParaRPr lang="cs-CZ" sz="2400" dirty="0"/>
          </a:p>
          <a:p>
            <a:pPr marL="800100" lvl="1" eaLnBrk="1" hangingPunct="1">
              <a:defRPr/>
            </a:pPr>
            <a:r>
              <a:rPr lang="cs-CZ" sz="2400" dirty="0"/>
              <a:t>Ani v ryze tržních společnostech mezi lékaři zdravotnickými zařízeními prakticky nedochází ke konkurenci prostřednictvím reklamy a cen</a:t>
            </a:r>
          </a:p>
          <a:p>
            <a:pPr marL="1200150" lvl="2" eaLnBrk="1" hangingPunct="1">
              <a:defRPr/>
            </a:pPr>
            <a:r>
              <a:rPr lang="cs-CZ" sz="2000" dirty="0"/>
              <a:t>Lékař = informovaný expert, jím navrhovaná léčba je odrazem objektivní potřeby pacienta, nikoli finančními potřebami lékaře (důvěra).</a:t>
            </a:r>
          </a:p>
          <a:p>
            <a:pPr marL="800100" lvl="1" eaLnBrk="1" hangingPunct="1">
              <a:defRPr/>
            </a:pPr>
            <a:r>
              <a:rPr lang="cs-CZ" sz="2400" dirty="0"/>
              <a:t>Nutnost spolupráce (konzultací) mezi lékaři</a:t>
            </a:r>
          </a:p>
          <a:p>
            <a:pPr marL="800100" lvl="1" eaLnBrk="1" hangingPunct="1">
              <a:defRPr/>
            </a:pPr>
            <a:r>
              <a:rPr lang="cs-CZ" sz="2400" dirty="0"/>
              <a:t>Přirozená spádovost nemocnic (bydliště, záchranka)</a:t>
            </a:r>
          </a:p>
          <a:p>
            <a:pPr marL="514350" lvl="1" indent="0" eaLnBrk="1" hangingPunct="1">
              <a:buFontTx/>
              <a:buNone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E8944335-F3CC-4B56-BCAE-53CB3C7F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E6A9BB8A-BEB3-4007-AD9C-F5B4FA9A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Podmínky na straně nabídky</a:t>
            </a:r>
          </a:p>
          <a:p>
            <a:pPr marL="800100" lvl="1" eaLnBrk="1" hangingPunct="1">
              <a:defRPr/>
            </a:pPr>
            <a:r>
              <a:rPr lang="cs-CZ" sz="2400" dirty="0"/>
              <a:t>Vstup do profese je omezen (nákladné vzdělání = omezený počet studentů)</a:t>
            </a:r>
          </a:p>
          <a:p>
            <a:pPr marL="800100" lvl="1" eaLnBrk="1" hangingPunct="1">
              <a:defRPr/>
            </a:pPr>
            <a:r>
              <a:rPr lang="cs-CZ" sz="2400" dirty="0"/>
              <a:t>Vede to k omezení nabídky a k růstu nákladů (x zajištění kvality)</a:t>
            </a:r>
          </a:p>
          <a:p>
            <a:pPr marL="800100" lvl="1" eaLnBrk="1" hangingPunct="1">
              <a:defRPr/>
            </a:pPr>
            <a:endParaRPr lang="cs-CZ" sz="2400" dirty="0"/>
          </a:p>
          <a:p>
            <a:pPr marL="571500" indent="-457200" eaLnBrk="1" hangingPunct="1">
              <a:defRPr/>
            </a:pPr>
            <a:r>
              <a:rPr lang="cs-CZ" b="1" dirty="0">
                <a:solidFill>
                  <a:srgbClr val="333399"/>
                </a:solidFill>
              </a:rPr>
              <a:t>Tvorba cen</a:t>
            </a:r>
          </a:p>
          <a:p>
            <a:pPr marL="971550" lvl="1" indent="-457200" eaLnBrk="1" hangingPunct="1">
              <a:defRPr/>
            </a:pPr>
            <a:r>
              <a:rPr lang="cs-CZ" sz="2400" dirty="0"/>
              <a:t>administrativní tvorba cen = nepružnost nabídky</a:t>
            </a:r>
          </a:p>
          <a:p>
            <a:pPr marL="971550" lvl="1" indent="-457200" eaLnBrk="1" hangingPunct="1">
              <a:defRPr/>
            </a:pPr>
            <a:r>
              <a:rPr lang="cs-CZ" sz="2400" dirty="0"/>
              <a:t>existence zdravotního pojištění omezuje cenovou konkurenci pouze na částku, kterou pacient hradí přímou platbou.</a:t>
            </a:r>
          </a:p>
          <a:p>
            <a:pPr marL="971550" lvl="1" indent="-457200" eaLnBrk="1" hangingPunct="1"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52A85D6-2ED6-4140-A3AF-36374639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6E2A09D2-477F-4DCD-8026-FD38D8786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Externality</a:t>
            </a:r>
          </a:p>
          <a:p>
            <a:pPr lvl="1" eaLnBrk="1" hangingPunct="1">
              <a:defRPr/>
            </a:pPr>
            <a:r>
              <a:rPr lang="cs-CZ" sz="2000" dirty="0"/>
              <a:t>Činnosti, které pozitivně nebo negativně ovlivňují jiné subjekty, aniž za to musí platit nebo jsou za tyto činnosti odškodňovány.</a:t>
            </a:r>
          </a:p>
          <a:p>
            <a:pPr lvl="1" eaLnBrk="1" hangingPunct="1">
              <a:defRPr/>
            </a:pPr>
            <a:r>
              <a:rPr lang="cs-CZ" sz="2000" dirty="0"/>
              <a:t>Péče o zdraví má někdy charakter kolektivního statku (nelze z něj nikoho vyloučit)</a:t>
            </a:r>
          </a:p>
          <a:p>
            <a:pPr lvl="2" eaLnBrk="1" hangingPunct="1">
              <a:defRPr/>
            </a:pPr>
            <a:r>
              <a:rPr lang="cs-CZ" b="1" dirty="0"/>
              <a:t>Negativní externalita</a:t>
            </a:r>
          </a:p>
          <a:p>
            <a:pPr lvl="3" eaLnBrk="1" hangingPunct="1">
              <a:defRPr/>
            </a:pPr>
            <a:r>
              <a:rPr lang="cs-CZ" sz="2400" dirty="0"/>
              <a:t>Výrobní podniky znečišťující ovzduší </a:t>
            </a:r>
          </a:p>
          <a:p>
            <a:pPr lvl="2" eaLnBrk="1" hangingPunct="1">
              <a:defRPr/>
            </a:pPr>
            <a:r>
              <a:rPr lang="cs-CZ" b="1" dirty="0"/>
              <a:t>Pozitivní externalita</a:t>
            </a:r>
          </a:p>
          <a:p>
            <a:pPr lvl="3" eaLnBrk="1" hangingPunct="1">
              <a:defRPr/>
            </a:pPr>
            <a:r>
              <a:rPr lang="cs-CZ" sz="2400" dirty="0"/>
              <a:t>Prevence nemocí (užitek má celá společnost)</a:t>
            </a:r>
          </a:p>
          <a:p>
            <a:pPr lvl="3" eaLnBrk="1" hangingPunct="1">
              <a:defRPr/>
            </a:pPr>
            <a:r>
              <a:rPr lang="cs-CZ" sz="2400" dirty="0"/>
              <a:t>Očkování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8C871B59-23B8-4629-B733-13BE6524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39208B91-E6BD-42C1-ABC1-471E8D14A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/>
            <a:r>
              <a:rPr lang="cs-CZ" altLang="cs-CZ" sz="2800" b="1">
                <a:solidFill>
                  <a:srgbClr val="333399"/>
                </a:solidFill>
              </a:rPr>
              <a:t>Zajištění ekvity ve zdravotní péči</a:t>
            </a:r>
          </a:p>
          <a:p>
            <a:pPr marL="914400" lvl="1" eaLnBrk="1" hangingPunct="1"/>
            <a:r>
              <a:rPr lang="cs-CZ" altLang="cs-CZ"/>
              <a:t>Potřebu péče často provází pokles výdělečných schopností. </a:t>
            </a:r>
          </a:p>
          <a:p>
            <a:pPr marL="914400" lvl="1" eaLnBrk="1" hangingPunct="1"/>
            <a:r>
              <a:rPr lang="cs-CZ" altLang="cs-CZ"/>
              <a:t>Zajištění výběru vhodných služeb za přijatelné ceny.</a:t>
            </a:r>
          </a:p>
          <a:p>
            <a:pPr marL="914400" lvl="1" eaLnBrk="1" hangingPunct="1"/>
            <a:r>
              <a:rPr lang="cs-CZ" altLang="cs-CZ"/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altLang="cs-CZ"/>
              <a:t>Některé služby by bylo velice nákladné poskytovat v malém měřítku.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DCE31FAA-F1C9-477C-9A20-BBD370FEE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200" b="1">
                <a:solidFill>
                  <a:schemeClr val="accent2"/>
                </a:solidFill>
              </a:rPr>
              <a:t>INDIVIDUÁLNÍ PÉČE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A5ECF3CD-8BE1-476E-BF63-A3F49376C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600" b="1" dirty="0">
                <a:solidFill>
                  <a:srgbClr val="333399"/>
                </a:solidFill>
              </a:rPr>
              <a:t>Léčebně – preventivní péče</a:t>
            </a:r>
            <a:r>
              <a:rPr lang="cs-CZ" sz="2600" dirty="0"/>
              <a:t>, poskytovaná jednotlivcům obvykle ve ZZ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600" dirty="0"/>
              <a:t>Dělení podle stádia nemoci:</a:t>
            </a:r>
          </a:p>
          <a:p>
            <a:pPr eaLnBrk="1" hangingPunct="1">
              <a:defRPr/>
            </a:pPr>
            <a:r>
              <a:rPr lang="cs-CZ" sz="2600" dirty="0" err="1"/>
              <a:t>Sanogenní</a:t>
            </a:r>
            <a:r>
              <a:rPr lang="cs-CZ" sz="2600" dirty="0"/>
              <a:t> činnost</a:t>
            </a:r>
          </a:p>
          <a:p>
            <a:pPr eaLnBrk="1" hangingPunct="1">
              <a:defRPr/>
            </a:pPr>
            <a:r>
              <a:rPr lang="cs-CZ" sz="2600" dirty="0"/>
              <a:t>Protektivní činnost</a:t>
            </a:r>
          </a:p>
          <a:p>
            <a:pPr eaLnBrk="1" hangingPunct="1">
              <a:defRPr/>
            </a:pPr>
            <a:r>
              <a:rPr lang="cs-CZ" sz="2600" dirty="0"/>
              <a:t>Vyhledávácí činnost</a:t>
            </a:r>
          </a:p>
          <a:p>
            <a:pPr eaLnBrk="1" hangingPunct="1">
              <a:defRPr/>
            </a:pPr>
            <a:r>
              <a:rPr lang="cs-CZ" sz="2600" dirty="0"/>
              <a:t>Diagnostická a prognostická činnost</a:t>
            </a:r>
          </a:p>
          <a:p>
            <a:pPr eaLnBrk="1" hangingPunct="1">
              <a:defRPr/>
            </a:pPr>
            <a:r>
              <a:rPr lang="cs-CZ" sz="2600" dirty="0"/>
              <a:t>Léčení</a:t>
            </a:r>
          </a:p>
          <a:p>
            <a:pPr eaLnBrk="1" hangingPunct="1">
              <a:defRPr/>
            </a:pPr>
            <a:r>
              <a:rPr lang="cs-CZ" sz="2600" dirty="0"/>
              <a:t>Návratná péče</a:t>
            </a:r>
          </a:p>
          <a:p>
            <a:pPr eaLnBrk="1" hangingPunct="1">
              <a:defRPr/>
            </a:pPr>
            <a:r>
              <a:rPr lang="cs-CZ" sz="2600" dirty="0"/>
              <a:t>Udržovací péče</a:t>
            </a:r>
          </a:p>
          <a:p>
            <a:pPr eaLnBrk="1" hangingPunct="1">
              <a:defRPr/>
            </a:pPr>
            <a:r>
              <a:rPr lang="cs-CZ" sz="2600" dirty="0"/>
              <a:t>Terminální péče</a:t>
            </a:r>
          </a:p>
          <a:p>
            <a:pPr eaLnBrk="1" hangingPunct="1">
              <a:defRPr/>
            </a:pPr>
            <a:endParaRPr lang="cs-CZ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3">
            <a:extLst>
              <a:ext uri="{FF2B5EF4-FFF2-40B4-BE49-F238E27FC236}">
                <a16:creationId xmlns:a16="http://schemas.microsoft.com/office/drawing/2014/main" id="{A23F6E1F-125C-4214-ABEA-FBFDEDDA78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133600"/>
            <a:ext cx="7772400" cy="1470025"/>
          </a:xfrm>
        </p:spPr>
        <p:txBody>
          <a:bodyPr/>
          <a:lstStyle/>
          <a:p>
            <a:r>
              <a:rPr lang="cs-CZ" altLang="cs-CZ" sz="6600" b="1">
                <a:solidFill>
                  <a:srgbClr val="333399"/>
                </a:solidFill>
                <a:cs typeface="Arial" panose="020B0604020202020204" pitchFamily="34" charset="0"/>
              </a:rPr>
              <a:t>FINANCOVÁNÍ ZDRAVOTNICTVÍ</a:t>
            </a:r>
          </a:p>
        </p:txBody>
      </p:sp>
      <p:sp>
        <p:nvSpPr>
          <p:cNvPr id="81923" name="Podnadpis 4">
            <a:extLst>
              <a:ext uri="{FF2B5EF4-FFF2-40B4-BE49-F238E27FC236}">
                <a16:creationId xmlns:a16="http://schemas.microsoft.com/office/drawing/2014/main" id="{1F5B8F74-D096-4B01-B79D-1B478E82B8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FA8C90B-A359-411D-9112-5BA912046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cap="all" dirty="0">
                <a:solidFill>
                  <a:srgbClr val="333399"/>
                </a:solidFill>
                <a:cs typeface="Arial" panose="020B0604020202020204" pitchFamily="34" charset="0"/>
              </a:rPr>
              <a:t>Formy financování zdravotnických služeb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128FEA4-BF8E-47CF-AD0D-1F5B813A8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Nepřímé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veřejné rozpočty (státní, krajské, městské) 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povinné (veřejnoprávní)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dobrovolné (soukromoprávní)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zaměstnanecké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charita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zahraniční pomoc</a:t>
            </a:r>
          </a:p>
          <a:p>
            <a:pPr marL="457200" lvl="1" indent="0" eaLnBrk="1" hangingPunct="1"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Přímé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přímé platby od příjemců služeb</a:t>
            </a:r>
          </a:p>
          <a:p>
            <a:pPr eaLnBrk="1" hangingPunct="1"/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5B338C13-FC5B-4FD7-9C1D-84D94BA2E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3813"/>
            <a:ext cx="8229600" cy="993775"/>
          </a:xfrm>
        </p:spPr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Finance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F750E7-9148-4DE9-B5F0-7529F820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81075"/>
            <a:ext cx="7545388" cy="53276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Kolik?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Kdy?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Kam?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Komu?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Za co?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Jak (formy čerpání)?</a:t>
            </a:r>
          </a:p>
          <a:p>
            <a:pPr marL="0" indent="0">
              <a:buFont typeface="Arial" charset="0"/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-------------------------------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Co to přineslo?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Jak lépe?</a:t>
            </a:r>
            <a:endParaRPr lang="cs-CZ" dirty="0">
              <a:solidFill>
                <a:srgbClr val="333399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7139B84-0B05-46D9-A9BF-362F55327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cap="all" dirty="0">
                <a:solidFill>
                  <a:srgbClr val="333399"/>
                </a:solidFill>
                <a:cs typeface="Arial" panose="020B0604020202020204" pitchFamily="34" charset="0"/>
              </a:rPr>
              <a:t>Formy financování zdravotnických služeb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4E6C291-83D9-4F43-8E99-088EB8BDB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Nepřímé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veřejné rozpočty (státní, krajské, městské) 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povinné (veřejnoprávní)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dobrovolné (soukromoprávní)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zaměstnanecké pojištění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charita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zahraniční pomoc</a:t>
            </a:r>
          </a:p>
          <a:p>
            <a:pPr marL="457200" lvl="1" indent="0" eaLnBrk="1" hangingPunct="1"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Přímé</a:t>
            </a:r>
          </a:p>
          <a:p>
            <a:pPr lvl="2" eaLnBrk="1" hangingPunct="1"/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přímé platby od příjemců služeb</a:t>
            </a:r>
          </a:p>
          <a:p>
            <a:pPr eaLnBrk="1" hangingPunct="1"/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016A41-2808-49EC-8253-40705A8A5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cap="all" dirty="0">
                <a:solidFill>
                  <a:srgbClr val="333399"/>
                </a:solidFill>
                <a:cs typeface="Arial" panose="020B0604020202020204" pitchFamily="34" charset="0"/>
              </a:rPr>
              <a:t>financování zdravotnických služeb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CB464D0-E6F1-4CE3-9ABA-6010A1375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333399"/>
                </a:solidFill>
                <a:cs typeface="Arial" panose="020B0604020202020204" pitchFamily="34" charset="0"/>
              </a:rPr>
              <a:t>ČSÚ: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00"/>
                </a:solidFill>
                <a:cs typeface="Arial" charset="0"/>
                <a:hlinkClick r:id="rId3"/>
              </a:rPr>
              <a:t>Výsledky financování zdravotnických služeb ČR v letech 2010 - 2018</a:t>
            </a:r>
            <a:endParaRPr lang="cs-CZ" altLang="cs-CZ" dirty="0">
              <a:solidFill>
                <a:srgbClr val="0000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333399"/>
                </a:solidFill>
                <a:cs typeface="Arial" panose="020B0604020202020204" pitchFamily="34" charset="0"/>
              </a:rPr>
              <a:t>Mezinárodní metodika: OECD, WHO, </a:t>
            </a:r>
            <a:r>
              <a:rPr lang="cs-CZ" altLang="cs-CZ" dirty="0" err="1">
                <a:solidFill>
                  <a:srgbClr val="333399"/>
                </a:solidFill>
                <a:cs typeface="Arial" panose="020B0604020202020204" pitchFamily="34" charset="0"/>
              </a:rPr>
              <a:t>Eurostat</a:t>
            </a:r>
            <a:r>
              <a:rPr lang="cs-CZ" altLang="cs-CZ" dirty="0">
                <a:solidFill>
                  <a:srgbClr val="333399"/>
                </a:solidFill>
                <a:cs typeface="Arial" panose="020B0604020202020204" pitchFamily="34" charset="0"/>
              </a:rPr>
              <a:t> - umožňuje široké mezinárodní srovnání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>
            <a:extLst>
              <a:ext uri="{FF2B5EF4-FFF2-40B4-BE49-F238E27FC236}">
                <a16:creationId xmlns:a16="http://schemas.microsoft.com/office/drawing/2014/main" id="{D97B884B-B4A0-4FE5-98D6-77DE8486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92150"/>
            <a:ext cx="8442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>
            <a:extLst>
              <a:ext uri="{FF2B5EF4-FFF2-40B4-BE49-F238E27FC236}">
                <a16:creationId xmlns:a16="http://schemas.microsoft.com/office/drawing/2014/main" id="{E6219D6A-8A60-41DF-8E35-F5228E8D9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528360-70FD-4068-A141-C8A18DBF2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rgbClr val="333399"/>
                </a:solidFill>
              </a:rPr>
              <a:t>Veřejné zdravotní pojištění </a:t>
            </a:r>
            <a:r>
              <a:rPr lang="cs-CZ" altLang="cs-CZ" sz="2400">
                <a:solidFill>
                  <a:srgbClr val="333399"/>
                </a:solidFill>
              </a:rPr>
              <a:t>(65 %)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občané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stát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zaměstnavatelé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400" b="1">
                <a:solidFill>
                  <a:srgbClr val="333399"/>
                </a:solidFill>
              </a:rPr>
              <a:t>Státní a místní rozpočty </a:t>
            </a:r>
            <a:r>
              <a:rPr lang="cs-CZ" altLang="cs-CZ" sz="2400">
                <a:solidFill>
                  <a:srgbClr val="333399"/>
                </a:solidFill>
              </a:rPr>
              <a:t>(18 %)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státní  (státní rozpočet – výzkum a vývoj, vzdělávání zdr. prac., provoz MZ, dotace pro ZZ, odbory zdravotnictví jednotlivých krajů, SZÚ, ÚZIS, SÚKL, hlavní hygienik …..)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krajské a obecní (krajský, obecní rozpočet – ZZ, preventivní a výchovné programy, dotace pro ZZ … 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400" b="1">
                <a:solidFill>
                  <a:srgbClr val="333399"/>
                </a:solidFill>
              </a:rPr>
              <a:t>Soukromé platby </a:t>
            </a:r>
            <a:r>
              <a:rPr lang="cs-CZ" altLang="cs-CZ" sz="2400">
                <a:solidFill>
                  <a:srgbClr val="333399"/>
                </a:solidFill>
              </a:rPr>
              <a:t>(17 %)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přímé platby za péči, léky, pomůcky …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regulační poplatky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soukromé zdravotní pojištění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333399"/>
                </a:solidFill>
              </a:rPr>
              <a:t>další soukromé platby (dary, sbírky)</a:t>
            </a:r>
            <a:endParaRPr lang="cs-CZ" altLang="cs-CZ">
              <a:solidFill>
                <a:srgbClr val="333399"/>
              </a:solidFill>
            </a:endParaRPr>
          </a:p>
          <a:p>
            <a:pPr eaLnBrk="1" hangingPunct="1"/>
            <a:endParaRPr lang="cs-CZ" altLang="cs-CZ" sz="24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Obrázek 3">
            <a:extLst>
              <a:ext uri="{FF2B5EF4-FFF2-40B4-BE49-F238E27FC236}">
                <a16:creationId xmlns:a16="http://schemas.microsoft.com/office/drawing/2014/main" id="{C1BF299F-9CD1-4386-9E92-CCAC0293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60350"/>
            <a:ext cx="92011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>
            <a:extLst>
              <a:ext uri="{FF2B5EF4-FFF2-40B4-BE49-F238E27FC236}">
                <a16:creationId xmlns:a16="http://schemas.microsoft.com/office/drawing/2014/main" id="{ED7E365F-2F15-4C34-B55A-9B90DFB4E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922338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333399"/>
                </a:solidFill>
                <a:cs typeface="Arial" panose="020B0604020202020204" pitchFamily="34" charset="0"/>
              </a:rPr>
              <a:t>Výdaje na zdravotní péči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9AFAE12-B1BD-472E-9459-ED49F041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922338"/>
            <a:ext cx="8631238" cy="59356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40 % z celkových výdajů na </a:t>
            </a:r>
            <a:r>
              <a:rPr lang="cs-CZ" altLang="cs-CZ" sz="2400" b="1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. péči jdou na léčebnou péči (173,6 mld. Kč)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60 % z toho jde na péči ambulantní 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36 % z toho jde na péči lůžkovou 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4 % ostatní léčebná péče</a:t>
            </a:r>
          </a:p>
          <a:p>
            <a:pPr lvl="1" eaLnBrk="1" hangingPunct="1">
              <a:defRPr/>
            </a:pPr>
            <a:endParaRPr lang="cs-CZ" altLang="cs-CZ" sz="1600" dirty="0">
              <a:solidFill>
                <a:srgbClr val="333399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19 % výdajů jde na léčiva a ostatní zdravotnické pomůcky (73 mld. Kč)</a:t>
            </a:r>
          </a:p>
          <a:p>
            <a:pPr lvl="1" eaLnBrk="1" hangingPunct="1">
              <a:defRPr/>
            </a:pP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86 % léčiva a jiné zdravotnické výrobky</a:t>
            </a:r>
          </a:p>
          <a:p>
            <a:pPr lvl="1" eaLnBrk="1" hangingPunct="1">
              <a:defRPr/>
            </a:pP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14 % výdaje na pomůcka (brýle, naslouchadla, berle, invalidní vozíky apod.)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altLang="cs-CZ" sz="1800" b="1" dirty="0">
              <a:solidFill>
                <a:srgbClr val="333399"/>
              </a:solidFill>
              <a:cs typeface="Arial" charset="0"/>
            </a:endParaRPr>
          </a:p>
          <a:p>
            <a:pPr marL="400050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19 % výdajů jde na dlouhodobou </a:t>
            </a:r>
            <a:r>
              <a:rPr lang="cs-CZ" altLang="cs-CZ" sz="2400" b="1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. péči (56,7 mld. Kč +  23,5 mld. sociální péče)</a:t>
            </a:r>
          </a:p>
          <a:p>
            <a:pPr marL="800100" lvl="1" eaLnBrk="1" hangingPunct="1">
              <a:defRPr/>
            </a:pP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82 % dlouhodobá lůžková </a:t>
            </a:r>
            <a:r>
              <a:rPr lang="cs-CZ" altLang="cs-CZ" sz="18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. péče</a:t>
            </a:r>
          </a:p>
          <a:p>
            <a:pPr marL="800100" lvl="1" eaLnBrk="1" hangingPunct="1">
              <a:defRPr/>
            </a:pP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14 % dlouhodobá domácí </a:t>
            </a:r>
            <a:r>
              <a:rPr lang="cs-CZ" altLang="cs-CZ" sz="18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. péče</a:t>
            </a:r>
          </a:p>
          <a:p>
            <a:pPr marL="800100" lvl="1" eaLnBrk="1" hangingPunct="1">
              <a:defRPr/>
            </a:pP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4 % denní dlouhodobá </a:t>
            </a:r>
            <a:r>
              <a:rPr lang="cs-CZ" altLang="cs-CZ" sz="18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. péče</a:t>
            </a:r>
          </a:p>
          <a:p>
            <a:pPr marL="800100" lvl="1" eaLnBrk="1" hangingPunct="1">
              <a:defRPr/>
            </a:pPr>
            <a:endParaRPr lang="cs-CZ" altLang="cs-CZ" sz="2000" dirty="0">
              <a:solidFill>
                <a:srgbClr val="3333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7D55D09E-D872-42B9-833A-2E753D88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333399"/>
                </a:solidFill>
                <a:cs typeface="Arial" panose="020B0604020202020204" pitchFamily="34" charset="0"/>
              </a:rPr>
              <a:t>Výdaje na zdravotní péči podle typu poskytovatele</a:t>
            </a:r>
          </a:p>
        </p:txBody>
      </p:sp>
      <p:pic>
        <p:nvPicPr>
          <p:cNvPr id="92163" name="Obrázek 3">
            <a:extLst>
              <a:ext uri="{FF2B5EF4-FFF2-40B4-BE49-F238E27FC236}">
                <a16:creationId xmlns:a16="http://schemas.microsoft.com/office/drawing/2014/main" id="{A8D1BA36-8CC8-4A1D-93F6-71BCE36E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7789862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DC8D8E4-B2F2-48B4-8DA2-5B15C2A37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922338"/>
          </a:xfrm>
        </p:spPr>
        <p:txBody>
          <a:bodyPr/>
          <a:lstStyle/>
          <a:p>
            <a:pPr eaLnBrk="1" hangingPunct="1"/>
            <a:r>
              <a:rPr lang="cs-CZ" altLang="cs-CZ" sz="4200" b="1">
                <a:solidFill>
                  <a:schemeClr val="accent2"/>
                </a:solidFill>
              </a:rPr>
              <a:t>KOLEKTIVNÍ PÉČE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E984FCD7-E2C8-43F4-AF2E-E47088CF1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184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Hygienická služba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Zdravotní ústavy, KHS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Hygienické obory a Epidemiologie infekčních nemocí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Péče o životní a pracovní prostředí, protiepidemická opatření</a:t>
            </a:r>
          </a:p>
          <a:p>
            <a:pPr eaLnBrk="1" hangingPunct="1">
              <a:buFontTx/>
              <a:buChar char="-"/>
              <a:defRPr/>
            </a:pPr>
            <a:endParaRPr lang="cs-CZ" sz="2400" dirty="0"/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Výchova obyvatelstva ke zdraví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Velice efektivní preventivní opatření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Probíhá v rámci individuální i kolektivní péče o zdraví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Jde o výchovu zdravých lidí, o edukaci pacientů i o vzdělávání zdravotnických pracovníků</a:t>
            </a:r>
          </a:p>
          <a:p>
            <a:pPr eaLnBrk="1" hangingPunct="1">
              <a:buFontTx/>
              <a:buChar char="-"/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600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>
            <a:extLst>
              <a:ext uri="{FF2B5EF4-FFF2-40B4-BE49-F238E27FC236}">
                <a16:creationId xmlns:a16="http://schemas.microsoft.com/office/drawing/2014/main" id="{92D9C14B-499A-4797-AAE4-B1BBE7595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22338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333399"/>
                </a:solidFill>
                <a:cs typeface="Arial" panose="020B0604020202020204" pitchFamily="34" charset="0"/>
              </a:rPr>
              <a:t>Výdaje pojišťoven na zdravotní péči podle diagnóz MKN-10</a:t>
            </a: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5A3E873-93C6-4AF7-A027-F31CB075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01E6ED9-215F-436A-B611-0610DD46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154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93189" name="Obrázek 4">
            <a:extLst>
              <a:ext uri="{FF2B5EF4-FFF2-40B4-BE49-F238E27FC236}">
                <a16:creationId xmlns:a16="http://schemas.microsoft.com/office/drawing/2014/main" id="{CCAF3276-091E-42B4-887D-5A8A7C1B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6534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6AD515C6-1D23-47D4-B437-8C94CA32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333399"/>
                </a:solidFill>
                <a:cs typeface="Arial" panose="020B0604020202020204" pitchFamily="34" charset="0"/>
              </a:rPr>
              <a:t>Hlavní zdroje financování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490750-F1C4-4206-8F10-E30C830B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Veřejné zdravotní pojištění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(67 %)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občané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stát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zaměstnavatelé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>
              <a:solidFill>
                <a:srgbClr val="333399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Státní a místní rozpočty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 (18 %)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státní  (státní rozpočet)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krajské a obecní (krajský, obecní rozpočet)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>
              <a:solidFill>
                <a:srgbClr val="333399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Soukromé platby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(15 %)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přímé platby za péči, léky, pomůcky …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regulační poplatky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soukromé zdravotní pojištění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333399"/>
                </a:solidFill>
                <a:cs typeface="Arial" charset="0"/>
              </a:rPr>
              <a:t>další soukromé platby (dary, sbírky, závodní preventivní péče)</a:t>
            </a:r>
            <a:endParaRPr lang="cs-CZ" altLang="cs-CZ" dirty="0">
              <a:solidFill>
                <a:srgbClr val="333399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BBC48E3A-31BD-4290-968C-8DC3A7EA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333399"/>
                </a:solidFill>
                <a:cs typeface="Arial" pitchFamily="34" charset="0"/>
              </a:rPr>
              <a:t>Formy úhrady </a:t>
            </a:r>
            <a:br>
              <a:rPr lang="cs-CZ" b="1" dirty="0">
                <a:solidFill>
                  <a:srgbClr val="333399"/>
                </a:solidFill>
                <a:cs typeface="Arial" pitchFamily="34" charset="0"/>
              </a:rPr>
            </a:br>
            <a:endParaRPr lang="cs-CZ" b="1" dirty="0">
              <a:solidFill>
                <a:srgbClr val="333399"/>
              </a:solidFill>
              <a:cs typeface="Arial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6950E-2F34-49FB-86E3-A8F2CB0B3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713788" cy="5257800"/>
          </a:xfrm>
        </p:spPr>
        <p:txBody>
          <a:bodyPr/>
          <a:lstStyle/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cs typeface="Arial" pitchFamily="34" charset="0"/>
              </a:rPr>
              <a:t>neměly by motivovat poskytovatele k nabídce „nadbytečných“  zdravotnických výkonů</a:t>
            </a:r>
          </a:p>
          <a:p>
            <a:pPr marL="0" indent="0">
              <a:buFontTx/>
              <a:buNone/>
              <a:defRPr/>
            </a:pPr>
            <a:endParaRPr lang="cs-CZ" sz="2800" dirty="0">
              <a:solidFill>
                <a:srgbClr val="333399"/>
              </a:solidFill>
              <a:cs typeface="Arial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cs typeface="Arial" pitchFamily="34" charset="0"/>
              </a:rPr>
              <a:t>neměly by motivovat poskytovatele k "nedostatečnému„ poskytování zdravotní péče (systém paušálních plateb)</a:t>
            </a:r>
          </a:p>
          <a:p>
            <a:pPr marL="0" indent="0">
              <a:buFontTx/>
              <a:buNone/>
              <a:defRPr/>
            </a:pPr>
            <a:endParaRPr lang="cs-CZ" sz="2800" dirty="0">
              <a:solidFill>
                <a:srgbClr val="333399"/>
              </a:solidFill>
              <a:cs typeface="Arial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cs typeface="Arial" pitchFamily="34" charset="0"/>
              </a:rPr>
              <a:t>měly by garantovat úhradu oprávněných (nutných) nákladů poskytnuté zdravotní péče</a:t>
            </a:r>
          </a:p>
          <a:p>
            <a:pPr>
              <a:defRPr/>
            </a:pPr>
            <a:endParaRPr lang="cs-CZ" sz="2800" b="1" dirty="0">
              <a:solidFill>
                <a:srgbClr val="3333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CBF4EE8F-D1C2-4768-B0A2-9C2B917A1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Formy úhrady </a:t>
            </a:r>
            <a:b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</a:br>
            <a:endParaRPr lang="cs-CZ" altLang="cs-CZ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703342-7B01-4E3F-A032-4B6DE1AB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7921625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800" b="1" dirty="0" err="1">
                <a:solidFill>
                  <a:srgbClr val="333399"/>
                </a:solidFill>
                <a:cs typeface="Arial" pitchFamily="34" charset="0"/>
              </a:rPr>
              <a:t>Kapitace</a:t>
            </a:r>
            <a:endParaRPr lang="cs-CZ" sz="2800" b="1" dirty="0">
              <a:solidFill>
                <a:srgbClr val="333399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Platba za registrovaného pacienta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cs typeface="Arial" pitchFamily="34" charset="0"/>
              </a:rPr>
              <a:t>Platba za výkon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Bodové hodnoty výkonů v sazebníku „Seznam zdravotních výkonů“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Hodnota bodu je výsledkem dohodovacího řízení mezi ZP a ČLK, stanovuje se pro nadcházející čtvrtletí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cs typeface="Arial" pitchFamily="34" charset="0"/>
              </a:rPr>
              <a:t>Paušál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Stanovený pro daný typ </a:t>
            </a:r>
            <a:r>
              <a:rPr lang="cs-CZ" sz="2400" dirty="0" err="1">
                <a:solidFill>
                  <a:srgbClr val="333399"/>
                </a:solidFill>
                <a:cs typeface="Arial" pitchFamily="34" charset="0"/>
              </a:rPr>
              <a:t>zdr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cs typeface="Arial" pitchFamily="34" charset="0"/>
              </a:rPr>
              <a:t>DRG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Definování skupin s klinicky a nákladově shodnými případy.</a:t>
            </a:r>
            <a:endParaRPr lang="cs-CZ" sz="2400" b="1" dirty="0">
              <a:solidFill>
                <a:srgbClr val="3333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DF1E2A87-DEA0-4EF9-BD44-8BA2F77F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dirty="0">
                <a:solidFill>
                  <a:srgbClr val="333399"/>
                </a:solidFill>
                <a:cs typeface="Arial" pitchFamily="34" charset="0"/>
              </a:rPr>
              <a:t>Formy úhrady: </a:t>
            </a:r>
            <a:br>
              <a:rPr lang="cs-CZ" sz="3600" b="1" dirty="0">
                <a:solidFill>
                  <a:srgbClr val="333399"/>
                </a:solidFill>
                <a:cs typeface="Arial" pitchFamily="34" charset="0"/>
              </a:rPr>
            </a:br>
            <a:r>
              <a:rPr lang="cs-CZ" sz="3600" b="1" dirty="0">
                <a:solidFill>
                  <a:srgbClr val="333399"/>
                </a:solidFill>
                <a:cs typeface="Arial" pitchFamily="34" charset="0"/>
              </a:rPr>
              <a:t>Ambulantní zdravotní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F2CE6-A9F5-4EC6-9D98-7477A9DE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12863"/>
            <a:ext cx="8496300" cy="554513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Praktičtí lékaři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rgbClr val="333399"/>
                </a:solidFill>
              </a:rPr>
              <a:t> </a:t>
            </a:r>
            <a:r>
              <a:rPr lang="cs-CZ" sz="2400" dirty="0" err="1">
                <a:solidFill>
                  <a:srgbClr val="333399"/>
                </a:solidFill>
              </a:rPr>
              <a:t>kapitace</a:t>
            </a:r>
            <a:r>
              <a:rPr lang="cs-CZ" sz="2400" dirty="0">
                <a:solidFill>
                  <a:srgbClr val="333399"/>
                </a:solidFill>
              </a:rPr>
              <a:t> + platba za výkon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Stomatologové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(zvláštní sazebník, výkony v Kč, ne v bodech)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přímé platby (definice nadstandardu)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Ambulantní specialisté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(hodnota bodu dle specializace)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maximální úhrada na jednoho ošetřeného pacienta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Laboratoře a RTG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>
            <a:extLst>
              <a:ext uri="{FF2B5EF4-FFF2-40B4-BE49-F238E27FC236}">
                <a16:creationId xmlns:a16="http://schemas.microsoft.com/office/drawing/2014/main" id="{09E6DC05-9CA9-4E3D-9D97-D2CE1E99C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Formy úhrady </a:t>
            </a:r>
            <a:br>
              <a:rPr lang="cs-CZ" altLang="cs-CZ" b="1">
                <a:solidFill>
                  <a:srgbClr val="333399"/>
                </a:solidFill>
              </a:rPr>
            </a:br>
            <a:r>
              <a:rPr lang="cs-CZ" altLang="cs-CZ" b="1">
                <a:solidFill>
                  <a:srgbClr val="333399"/>
                </a:solidFill>
              </a:rPr>
              <a:t>Nemocnice</a:t>
            </a: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98307" name="Zástupný symbol pro obsah 2">
            <a:extLst>
              <a:ext uri="{FF2B5EF4-FFF2-40B4-BE49-F238E27FC236}">
                <a16:creationId xmlns:a16="http://schemas.microsoft.com/office/drawing/2014/main" id="{2D965209-1769-4D31-AC08-D279C135E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333399"/>
                </a:solidFill>
                <a:cs typeface="Arial" panose="020B0604020202020204" pitchFamily="34" charset="0"/>
              </a:rPr>
              <a:t>Od roku 2012 postupný přechod na systém DRG</a:t>
            </a:r>
          </a:p>
          <a:p>
            <a:pPr lvl="1"/>
            <a:r>
              <a:rPr lang="cs-CZ" altLang="cs-CZ">
                <a:solidFill>
                  <a:srgbClr val="333399"/>
                </a:solidFill>
                <a:cs typeface="Arial" panose="020B0604020202020204" pitchFamily="34" charset="0"/>
              </a:rPr>
              <a:t>Definování skupin s klinicky a nákladově shodnými případy.</a:t>
            </a:r>
          </a:p>
          <a:p>
            <a:pPr lvl="1"/>
            <a:r>
              <a:rPr lang="cs-CZ" altLang="cs-CZ">
                <a:solidFill>
                  <a:srgbClr val="333399"/>
                </a:solidFill>
                <a:cs typeface="Arial" panose="020B0604020202020204" pitchFamily="34" charset="0"/>
              </a:rPr>
              <a:t>Platba za odléčeného pacienta, nikoli za provedené výkony.</a:t>
            </a:r>
          </a:p>
          <a:p>
            <a:r>
              <a:rPr lang="cs-CZ" altLang="cs-CZ">
                <a:solidFill>
                  <a:srgbClr val="333399"/>
                </a:solidFill>
                <a:cs typeface="Arial" panose="020B0604020202020204" pitchFamily="34" charset="0"/>
              </a:rPr>
              <a:t>Platby:  cca 80 % péče placeno DRG, 20 % hrazeno jinými formami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>
            <a:extLst>
              <a:ext uri="{FF2B5EF4-FFF2-40B4-BE49-F238E27FC236}">
                <a16:creationId xmlns:a16="http://schemas.microsoft.com/office/drawing/2014/main" id="{A99BDFE5-6D88-4D16-850B-9D475339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pojištění</a:t>
            </a:r>
          </a:p>
        </p:txBody>
      </p:sp>
      <p:sp>
        <p:nvSpPr>
          <p:cNvPr id="99331" name="Podnadpis 6">
            <a:extLst>
              <a:ext uri="{FF2B5EF4-FFF2-40B4-BE49-F238E27FC236}">
                <a16:creationId xmlns:a16="http://schemas.microsoft.com/office/drawing/2014/main" id="{696BD131-CCF6-4D18-8076-2F45999982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3">
            <a:extLst>
              <a:ext uri="{FF2B5EF4-FFF2-40B4-BE49-F238E27FC236}">
                <a16:creationId xmlns:a16="http://schemas.microsoft.com/office/drawing/2014/main" id="{AB49479E-D2B6-4AEB-A712-BACB0E9CDA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333399"/>
                </a:solidFill>
              </a:rPr>
              <a:t>VEŘEJNOPRÁVNÍ POJIŠTĚNÍ</a:t>
            </a:r>
          </a:p>
        </p:txBody>
      </p:sp>
      <p:sp>
        <p:nvSpPr>
          <p:cNvPr id="100355" name="Podnadpis 4">
            <a:extLst>
              <a:ext uri="{FF2B5EF4-FFF2-40B4-BE49-F238E27FC236}">
                <a16:creationId xmlns:a16="http://schemas.microsoft.com/office/drawing/2014/main" id="{1A575DFC-E7BC-4DA4-A4A6-636325F27E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19CA8A4-764F-4641-8F7D-39038A1DE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97AB3F-087A-4AC6-9117-53F0B82B2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333399"/>
                </a:solidFill>
              </a:rPr>
              <a:t>Povinné</a:t>
            </a:r>
            <a:r>
              <a:rPr lang="cs-CZ" sz="2800" dirty="0">
                <a:solidFill>
                  <a:srgbClr val="333399"/>
                </a:solidFill>
              </a:rPr>
              <a:t> (dáno zákonem) pro každého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333399"/>
                </a:solidFill>
              </a:rPr>
              <a:t>Garance zdravotní péče</a:t>
            </a:r>
            <a:r>
              <a:rPr lang="cs-CZ" sz="2800" dirty="0">
                <a:solidFill>
                  <a:srgbClr val="333399"/>
                </a:solidFill>
              </a:rPr>
              <a:t> pomocí povinně předplacených služeb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333399"/>
                </a:solidFill>
              </a:rPr>
              <a:t>Odstranění finančních bariér </a:t>
            </a:r>
            <a:r>
              <a:rPr lang="cs-CZ" sz="2800" dirty="0">
                <a:solidFill>
                  <a:srgbClr val="333399"/>
                </a:solidFill>
              </a:rPr>
              <a:t>v dostupnosti ZP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</a:rPr>
              <a:t>Souvisí s pojetím </a:t>
            </a:r>
            <a:r>
              <a:rPr lang="cs-CZ" sz="2800" b="1" dirty="0">
                <a:solidFill>
                  <a:srgbClr val="333399"/>
                </a:solidFill>
              </a:rPr>
              <a:t>úlohy státu </a:t>
            </a:r>
            <a:r>
              <a:rPr lang="cs-CZ" sz="2800" dirty="0">
                <a:solidFill>
                  <a:srgbClr val="333399"/>
                </a:solidFill>
              </a:rPr>
              <a:t>v péči o zdraví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</a:rPr>
              <a:t>Základním principem je </a:t>
            </a:r>
            <a:r>
              <a:rPr lang="cs-CZ" sz="2800" b="1" dirty="0">
                <a:solidFill>
                  <a:srgbClr val="333399"/>
                </a:solidFill>
              </a:rPr>
              <a:t>solidarita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3039B39-69B1-48E7-8016-D243328B3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333399"/>
                </a:solidFill>
              </a:rPr>
              <a:t>Veřejné zdravotní pojištění </a:t>
            </a:r>
            <a:br>
              <a:rPr lang="cs-CZ" sz="4000" b="1" dirty="0">
                <a:solidFill>
                  <a:srgbClr val="333399"/>
                </a:solidFill>
              </a:rPr>
            </a:br>
            <a:r>
              <a:rPr lang="cs-CZ" sz="4000" b="1" dirty="0">
                <a:solidFill>
                  <a:srgbClr val="333399"/>
                </a:solidFill>
              </a:rPr>
              <a:t>– jde o solidaritu: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028ACD-6FDE-49FC-808E-BE436BE78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bohatých s chudými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zdravých s nemocnými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mladých se staršími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jedinců s rodinami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ekonomicky aktivních s ekonomicky neaktivními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mužů se ženami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333399"/>
                </a:solidFill>
              </a:rPr>
              <a:t>zodpovědných s nezodpovědnými …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3">
            <a:extLst>
              <a:ext uri="{FF2B5EF4-FFF2-40B4-BE49-F238E27FC236}">
                <a16:creationId xmlns:a16="http://schemas.microsoft.com/office/drawing/2014/main" id="{F5A62A44-AD66-4053-AFCA-6ED7517EE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ZDRAVOTNICKÉ SLUŽBY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D98CC4D-D544-4580-80AE-606E2E11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Podle komplexnosti poskytované péče:</a:t>
            </a:r>
          </a:p>
          <a:p>
            <a:pPr>
              <a:defRPr/>
            </a:pPr>
            <a:r>
              <a:rPr lang="cs-CZ" b="1" dirty="0"/>
              <a:t>Primární péče</a:t>
            </a:r>
          </a:p>
          <a:p>
            <a:pPr lvl="1">
              <a:defRPr/>
            </a:pPr>
            <a:r>
              <a:rPr lang="cs-CZ" dirty="0"/>
              <a:t>PL, ZL, praktický gynekolog, lékárny, domácí péče ….</a:t>
            </a:r>
          </a:p>
          <a:p>
            <a:pPr>
              <a:defRPr/>
            </a:pPr>
            <a:r>
              <a:rPr lang="cs-CZ" b="1" dirty="0"/>
              <a:t>Sekundární péče</a:t>
            </a:r>
          </a:p>
          <a:p>
            <a:pPr lvl="1">
              <a:defRPr/>
            </a:pPr>
            <a:r>
              <a:rPr lang="cs-CZ" dirty="0"/>
              <a:t>Ambulantní specialisté, krajské a obecní nemocnice</a:t>
            </a:r>
          </a:p>
          <a:p>
            <a:pPr>
              <a:defRPr/>
            </a:pPr>
            <a:r>
              <a:rPr lang="cs-CZ" b="1" dirty="0"/>
              <a:t>Terciární péče</a:t>
            </a:r>
          </a:p>
          <a:p>
            <a:pPr lvl="1">
              <a:defRPr/>
            </a:pPr>
            <a:r>
              <a:rPr lang="cs-CZ" dirty="0"/>
              <a:t>Nejkomplexnější péče  - FN, IKEM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1AD3E08-9E3B-4981-AA11-9BA196648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99"/>
                </a:solidFill>
              </a:rPr>
              <a:t>Veřejné zdravotní pojištění jako výraz sociální solidarity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D44FE1-F9E8-45E4-BB5D-D2C73A7D0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67287"/>
          </a:xfrm>
        </p:spPr>
        <p:txBody>
          <a:bodyPr/>
          <a:lstStyle/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b="1">
                <a:solidFill>
                  <a:srgbClr val="333399"/>
                </a:solidFill>
              </a:rPr>
              <a:t>Odděluje poskytování </a:t>
            </a:r>
            <a:r>
              <a:rPr lang="cs-CZ" altLang="cs-CZ" sz="2800">
                <a:solidFill>
                  <a:srgbClr val="333399"/>
                </a:solidFill>
              </a:rPr>
              <a:t>zdravotní péče </a:t>
            </a:r>
            <a:r>
              <a:rPr lang="cs-CZ" altLang="cs-CZ" sz="2800" b="1">
                <a:solidFill>
                  <a:srgbClr val="333399"/>
                </a:solidFill>
              </a:rPr>
              <a:t>od schopnosti </a:t>
            </a:r>
            <a:r>
              <a:rPr lang="cs-CZ" altLang="cs-CZ" sz="2800">
                <a:solidFill>
                  <a:srgbClr val="333399"/>
                </a:solidFill>
              </a:rPr>
              <a:t>za ni </a:t>
            </a:r>
            <a:r>
              <a:rPr lang="cs-CZ" altLang="cs-CZ" sz="2800" b="1">
                <a:solidFill>
                  <a:srgbClr val="333399"/>
                </a:solidFill>
              </a:rPr>
              <a:t>platit</a:t>
            </a:r>
            <a:r>
              <a:rPr lang="cs-CZ" altLang="cs-CZ" sz="2800">
                <a:solidFill>
                  <a:srgbClr val="333399"/>
                </a:solidFill>
              </a:rPr>
              <a:t>.</a:t>
            </a:r>
          </a:p>
          <a:p>
            <a:pPr eaLnBrk="1" hangingPunct="1"/>
            <a:endParaRPr lang="cs-CZ" altLang="cs-CZ" sz="28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800" b="1">
                <a:solidFill>
                  <a:srgbClr val="333399"/>
                </a:solidFill>
              </a:rPr>
              <a:t>Příspěvky</a:t>
            </a:r>
            <a:r>
              <a:rPr lang="cs-CZ" altLang="cs-CZ" sz="2800">
                <a:solidFill>
                  <a:srgbClr val="333399"/>
                </a:solidFill>
              </a:rPr>
              <a:t> na zdravotní péči stanovuje </a:t>
            </a:r>
            <a:r>
              <a:rPr lang="cs-CZ" altLang="cs-CZ" sz="2800" b="1">
                <a:solidFill>
                  <a:srgbClr val="333399"/>
                </a:solidFill>
              </a:rPr>
              <a:t>podle finančních možností </a:t>
            </a:r>
            <a:r>
              <a:rPr lang="cs-CZ" altLang="cs-CZ" sz="2800">
                <a:solidFill>
                  <a:srgbClr val="333399"/>
                </a:solidFill>
              </a:rPr>
              <a:t>(procentuální částka  </a:t>
            </a:r>
            <a:br>
              <a:rPr lang="cs-CZ" altLang="cs-CZ" sz="2800">
                <a:solidFill>
                  <a:srgbClr val="333399"/>
                </a:solidFill>
              </a:rPr>
            </a:br>
            <a:r>
              <a:rPr lang="cs-CZ" altLang="cs-CZ" sz="2800">
                <a:solidFill>
                  <a:srgbClr val="333399"/>
                </a:solidFill>
              </a:rPr>
              <a:t>z příjmu, nikoli pevná částka).</a:t>
            </a:r>
          </a:p>
          <a:p>
            <a:pPr eaLnBrk="1" hangingPunct="1"/>
            <a:endParaRPr lang="cs-CZ" altLang="cs-CZ" sz="28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800" b="1">
                <a:solidFill>
                  <a:srgbClr val="333399"/>
                </a:solidFill>
              </a:rPr>
              <a:t>Přerozděluje</a:t>
            </a:r>
            <a:r>
              <a:rPr lang="cs-CZ" altLang="cs-CZ" sz="2800">
                <a:solidFill>
                  <a:srgbClr val="333399"/>
                </a:solidFill>
              </a:rPr>
              <a:t> shromážděné finance </a:t>
            </a:r>
            <a:br>
              <a:rPr lang="cs-CZ" altLang="cs-CZ" sz="2800">
                <a:solidFill>
                  <a:srgbClr val="333399"/>
                </a:solidFill>
              </a:rPr>
            </a:br>
            <a:r>
              <a:rPr lang="cs-CZ" altLang="cs-CZ" sz="2800">
                <a:solidFill>
                  <a:srgbClr val="333399"/>
                </a:solidFill>
              </a:rPr>
              <a:t>ve prospěch sociálně slabých a nemocných.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F57D80F-CD2C-48A2-9C93-DDC201D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Veřejné zdravotní pojištění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FF6B265-EE69-4503-809E-7D12E6B1F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1052513"/>
            <a:ext cx="7466012" cy="5545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333399"/>
                </a:solidFill>
              </a:rPr>
              <a:t>„Železný kancléř“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333399"/>
                </a:solidFill>
              </a:rPr>
              <a:t>Otto von Bismarck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„</a:t>
            </a:r>
            <a:r>
              <a:rPr lang="cs-CZ" altLang="cs-CZ" i="1"/>
              <a:t>Moje myšlenka si klade za cíl získat pracující třídu. Můžu dokonce říct – uplatit ji státem.“ </a:t>
            </a:r>
          </a:p>
        </p:txBody>
      </p:sp>
      <p:pic>
        <p:nvPicPr>
          <p:cNvPr id="104452" name="Obrázek 1">
            <a:extLst>
              <a:ext uri="{FF2B5EF4-FFF2-40B4-BE49-F238E27FC236}">
                <a16:creationId xmlns:a16="http://schemas.microsoft.com/office/drawing/2014/main" id="{8F9F2943-09FD-4112-B4CD-08675ADC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26320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282EF83-570D-4798-89FA-691169637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F4C0FF0-AE51-4F22-877D-1CD6097D3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Zavedeno </a:t>
            </a:r>
            <a:r>
              <a:rPr lang="cs-CZ" b="1" dirty="0">
                <a:solidFill>
                  <a:srgbClr val="333399"/>
                </a:solidFill>
              </a:rPr>
              <a:t>v roce 1992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Na počátku 90. velký počet zdravotních pojišťoven (až 27)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 současnosti je v ČR </a:t>
            </a:r>
            <a:r>
              <a:rPr lang="cs-CZ" b="1" dirty="0">
                <a:solidFill>
                  <a:srgbClr val="333399"/>
                </a:solidFill>
              </a:rPr>
              <a:t>7 zdravotních pojišťoven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E78FE40-D337-4888-A6AD-11427B7CF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B06BA"/>
                </a:solidFill>
                <a:latin typeface="+mn-lt"/>
              </a:rPr>
              <a:t>Z povinného zdravotního pojištění se hradí: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A34884D-2BBE-4098-9705-BB7200172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Nezbytné lékařské úkony</a:t>
            </a:r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Zdravotnický materiál</a:t>
            </a:r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Některé léky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EE59C25-A27E-4D95-8BF9-874E967EE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>
                <a:solidFill>
                  <a:srgbClr val="1B06BA"/>
                </a:solidFill>
              </a:rPr>
              <a:t>Plátci veřejného zdravotního pojištění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EB696D7-84FA-4CBD-9569-0C2A649A9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Zaměstnavatelé a zaměstnanci</a:t>
            </a:r>
          </a:p>
          <a:p>
            <a:pPr eaLnBrk="1" hangingPunct="1"/>
            <a:endParaRPr lang="cs-CZ" altLang="cs-CZ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Osoby samostatně výdělečně činné</a:t>
            </a:r>
          </a:p>
          <a:p>
            <a:pPr eaLnBrk="1" hangingPunct="1"/>
            <a:endParaRPr lang="cs-CZ" altLang="cs-CZ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>
                <a:solidFill>
                  <a:srgbClr val="333399"/>
                </a:solidFill>
              </a:rPr>
              <a:t>Stát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dirty="0">
              <a:latin typeface="Arial" charset="0"/>
            </a:endParaRPr>
          </a:p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Zaměstnanec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4,5 %</a:t>
            </a:r>
            <a:r>
              <a:rPr lang="cs-CZ" dirty="0">
                <a:solidFill>
                  <a:srgbClr val="333399"/>
                </a:solidFill>
              </a:rPr>
              <a:t> z hrubé mzdy.</a:t>
            </a:r>
          </a:p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Zaměstnavatel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9 % </a:t>
            </a:r>
            <a:r>
              <a:rPr lang="cs-CZ" dirty="0">
                <a:solidFill>
                  <a:srgbClr val="333399"/>
                </a:solidFill>
              </a:rPr>
              <a:t>z hrubé mzdy – lze to brát jako </a:t>
            </a:r>
            <a:r>
              <a:rPr lang="cs-CZ" b="1" dirty="0">
                <a:solidFill>
                  <a:srgbClr val="333399"/>
                </a:solidFill>
              </a:rPr>
              <a:t>část nevyplacené mzdy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r>
              <a:rPr lang="cs-CZ" dirty="0">
                <a:solidFill>
                  <a:srgbClr val="333399"/>
                </a:solidFill>
              </a:rPr>
              <a:t>Minimálním vyměřovacím základem u zaměstnance je stanovená minimální mzda – od 1. 1. 2020 je minimální mzda 14 600 Kč a minimální pojistné 1 971 Kč.</a:t>
            </a:r>
            <a:endParaRPr lang="cs-CZ" dirty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13,5%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b="1" dirty="0">
                <a:solidFill>
                  <a:srgbClr val="333399"/>
                </a:solidFill>
              </a:rPr>
              <a:t>z vyměřovacího základu</a:t>
            </a:r>
          </a:p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Vyměřovacím základem</a:t>
            </a:r>
            <a:r>
              <a:rPr lang="cs-CZ" dirty="0">
                <a:solidFill>
                  <a:srgbClr val="333399"/>
                </a:solidFill>
              </a:rPr>
              <a:t> je (od r. 2006) 50 % příjmu ze SVČ po odpočtu výdajů nutných na jeho dosažení, zajištění a udržení.</a:t>
            </a:r>
          </a:p>
          <a:p>
            <a:pPr eaLnBrk="1" hangingPunct="1"/>
            <a:r>
              <a:rPr lang="cs-CZ" dirty="0">
                <a:solidFill>
                  <a:srgbClr val="333399"/>
                </a:solidFill>
              </a:rPr>
              <a:t>Je stanovena </a:t>
            </a:r>
            <a:r>
              <a:rPr lang="cs-CZ" b="1" dirty="0">
                <a:solidFill>
                  <a:srgbClr val="333399"/>
                </a:solidFill>
              </a:rPr>
              <a:t>minimální měsíční záloha </a:t>
            </a:r>
            <a:r>
              <a:rPr lang="cs-CZ" dirty="0">
                <a:solidFill>
                  <a:srgbClr val="333399"/>
                </a:solidFill>
              </a:rPr>
              <a:t>na </a:t>
            </a:r>
            <a:r>
              <a:rPr lang="cs-CZ" dirty="0" err="1">
                <a:solidFill>
                  <a:srgbClr val="333399"/>
                </a:solidFill>
              </a:rPr>
              <a:t>zdr</a:t>
            </a:r>
            <a:r>
              <a:rPr lang="cs-CZ" dirty="0">
                <a:solidFill>
                  <a:srgbClr val="333399"/>
                </a:solidFill>
              </a:rPr>
              <a:t>. pojištění (v r. 2020 = 2 352 Kč)</a:t>
            </a:r>
          </a:p>
        </p:txBody>
      </p:sp>
    </p:spTree>
    <p:extLst>
      <p:ext uri="{BB962C8B-B14F-4D97-AF65-F5344CB8AC3E}">
        <p14:creationId xmlns:p14="http://schemas.microsoft.com/office/powerpoint/2010/main" val="3855073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B06BA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958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Osoba, která má na území ČR trvalý pobyt,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není však zaměstnancem,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nemá příjmy ze samostatné výdělečné činnosti,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ani nepatří do kategorie, za kterou platí pojistné stát,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a uvedené skutečnosti trvají celý kalendářní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měsíc.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1800" dirty="0">
                <a:solidFill>
                  <a:srgbClr val="333399"/>
                </a:solidFill>
              </a:rPr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sz="1800" dirty="0">
              <a:solidFill>
                <a:srgbClr val="333399"/>
              </a:solidFill>
            </a:endParaRP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b="1" dirty="0">
                <a:solidFill>
                  <a:srgbClr val="333399"/>
                </a:solidFill>
              </a:rPr>
              <a:t>OBZP </a:t>
            </a:r>
            <a:r>
              <a:rPr lang="cs-CZ" sz="2400" b="1" dirty="0">
                <a:solidFill>
                  <a:srgbClr val="333399"/>
                </a:solidFill>
              </a:rPr>
              <a:t>platí 13,5 % z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minimální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mzd</a:t>
            </a:r>
            <a:r>
              <a:rPr lang="cs-CZ" sz="2400" b="1" dirty="0">
                <a:solidFill>
                  <a:srgbClr val="333399"/>
                </a:solidFill>
              </a:rPr>
              <a:t>y </a:t>
            </a:r>
            <a:r>
              <a:rPr lang="cs-CZ" sz="2400" dirty="0">
                <a:solidFill>
                  <a:srgbClr val="333399"/>
                </a:solidFill>
              </a:rPr>
              <a:t>v měsíci, za které se platí pojistné. </a:t>
            </a: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V r. 2020 je minimální mzda 1 600 Kč, výše měsíční platby tedy činí </a:t>
            </a:r>
            <a:r>
              <a:rPr lang="cs-CZ" sz="2400" b="1" dirty="0">
                <a:solidFill>
                  <a:srgbClr val="333399"/>
                </a:solidFill>
              </a:rPr>
              <a:t>1 71 Kč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9400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>
                <a:solidFill>
                  <a:srgbClr val="1B06BA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Nezaopatřené děti (i PGS studenti nad 26 let)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pobírající dávky sociální péče </a:t>
            </a:r>
            <a:br>
              <a:rPr lang="cs-CZ" sz="2400" dirty="0">
                <a:solidFill>
                  <a:srgbClr val="333399"/>
                </a:solidFill>
              </a:rPr>
            </a:br>
            <a:r>
              <a:rPr lang="cs-CZ" sz="2400" dirty="0">
                <a:solidFill>
                  <a:srgbClr val="333399"/>
                </a:solidFill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pečující o </a:t>
            </a:r>
            <a:r>
              <a:rPr lang="cs-CZ" sz="2400" dirty="0">
                <a:solidFill>
                  <a:srgbClr val="333399"/>
                </a:solidFill>
              </a:rPr>
              <a:t>blízkou osobu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</a:t>
            </a:r>
            <a:r>
              <a:rPr lang="cs-CZ" sz="2400" dirty="0">
                <a:solidFill>
                  <a:srgbClr val="333399"/>
                </a:solidFill>
              </a:rPr>
              <a:t>ve vazbě nebo ve výkonu trestu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Stát za vyjmenované osoby platí zálohu na zdravotní pojištění ve výši </a:t>
            </a:r>
            <a:r>
              <a:rPr lang="cs-CZ" sz="2400" b="1" dirty="0">
                <a:solidFill>
                  <a:srgbClr val="333399"/>
                </a:solidFill>
              </a:rPr>
              <a:t>1 067 Kč </a:t>
            </a:r>
            <a:r>
              <a:rPr lang="cs-CZ" sz="2400" dirty="0">
                <a:solidFill>
                  <a:srgbClr val="333399"/>
                </a:solidFill>
              </a:rPr>
              <a:t>měsíčně  (v r. 2020).</a:t>
            </a:r>
          </a:p>
          <a:p>
            <a:pPr eaLnBrk="1" hangingPunct="1">
              <a:defRPr/>
            </a:pPr>
            <a:endParaRPr lang="cs-CZ" sz="24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AE2BC5-8149-42FD-832A-6E62A837E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>
                <a:solidFill>
                  <a:srgbClr val="1B06BA"/>
                </a:solidFill>
              </a:rPr>
              <a:t>Zdravotní pojišťovny v ČR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3B8ABA9-9314-494F-B613-D12B64DD4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b="1">
                <a:solidFill>
                  <a:srgbClr val="333399"/>
                </a:solidFill>
              </a:rPr>
              <a:t>veřejnoprávní neziskové organizace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GB" altLang="cs-CZ" sz="2400">
                <a:solidFill>
                  <a:srgbClr val="333399"/>
                </a:solidFill>
              </a:rPr>
              <a:t>mají za úkol </a:t>
            </a:r>
            <a:endParaRPr lang="cs-CZ" altLang="cs-CZ" sz="2400">
              <a:solidFill>
                <a:srgbClr val="333399"/>
              </a:solidFill>
            </a:endParaRPr>
          </a:p>
          <a:p>
            <a:pPr marL="857250" lvl="2" indent="-457200" eaLnBrk="1" hangingPunct="1">
              <a:buFontTx/>
              <a:buAutoNum type="alphaLcParenR"/>
            </a:pPr>
            <a:r>
              <a:rPr lang="en-GB" altLang="cs-CZ" sz="2000">
                <a:solidFill>
                  <a:srgbClr val="333399"/>
                </a:solidFill>
              </a:rPr>
              <a:t>vybírat zdravotní pojištění v zákonem stanovené výši </a:t>
            </a:r>
            <a:endParaRPr lang="cs-CZ" altLang="cs-CZ" sz="2000">
              <a:solidFill>
                <a:srgbClr val="333399"/>
              </a:solidFill>
            </a:endParaRPr>
          </a:p>
          <a:p>
            <a:pPr marL="857250" lvl="2" indent="-457200" eaLnBrk="1" hangingPunct="1">
              <a:buFontTx/>
              <a:buAutoNum type="alphaLcParenR"/>
            </a:pPr>
            <a:r>
              <a:rPr lang="en-GB" altLang="cs-CZ" sz="2000">
                <a:solidFill>
                  <a:srgbClr val="333399"/>
                </a:solidFill>
              </a:rPr>
              <a:t>a zajišťovat za vybrané prostředky úhrady zdravotní péče tak, aby vybrané pojistné bylo vynakládáno účelně a fektivně.</a:t>
            </a:r>
          </a:p>
          <a:p>
            <a:pPr eaLnBrk="1" hangingPunct="1"/>
            <a:r>
              <a:rPr lang="cs-CZ" altLang="cs-CZ" sz="2400">
                <a:solidFill>
                  <a:srgbClr val="333399"/>
                </a:solidFill>
                <a:cs typeface="Arial" panose="020B0604020202020204" pitchFamily="34" charset="0"/>
              </a:rPr>
              <a:t>uzavření/neuzavření smlouvy se zdravotnickým zařízením</a:t>
            </a:r>
          </a:p>
          <a:p>
            <a:pPr eaLnBrk="1" hangingPunct="1"/>
            <a:r>
              <a:rPr lang="cs-CZ" altLang="cs-CZ" sz="2400">
                <a:solidFill>
                  <a:srgbClr val="333399"/>
                </a:solidFill>
                <a:cs typeface="Arial" panose="020B0604020202020204" pitchFamily="34" charset="0"/>
              </a:rPr>
              <a:t>výše a forma úhrad (kapitace, výkon, paušál, DRG )</a:t>
            </a:r>
          </a:p>
          <a:p>
            <a:pPr eaLnBrk="1" hangingPunct="1"/>
            <a:r>
              <a:rPr lang="cs-CZ" altLang="cs-CZ" sz="2400">
                <a:solidFill>
                  <a:srgbClr val="333399"/>
                </a:solidFill>
                <a:cs typeface="Arial" panose="020B0604020202020204" pitchFamily="34" charset="0"/>
              </a:rPr>
              <a:t>financování zdravotní péče  se stanovuje na základě tzv. dohodovacího řízení </a:t>
            </a:r>
          </a:p>
          <a:p>
            <a:pPr marL="342900" lvl="1" indent="-342900" eaLnBrk="1" hangingPunct="1"/>
            <a:r>
              <a:rPr lang="cs-CZ" altLang="cs-CZ" sz="2000">
                <a:solidFill>
                  <a:srgbClr val="333399"/>
                </a:solidFill>
                <a:cs typeface="Arial" panose="020B0604020202020204" pitchFamily="34" charset="0"/>
              </a:rPr>
              <a:t>mezi zdravotními pojišťovnami</a:t>
            </a:r>
          </a:p>
          <a:p>
            <a:pPr marL="342900" lvl="1" indent="-342900" eaLnBrk="1" hangingPunct="1"/>
            <a:r>
              <a:rPr lang="cs-CZ" altLang="cs-CZ" sz="2000">
                <a:solidFill>
                  <a:srgbClr val="333399"/>
                </a:solidFill>
                <a:cs typeface="Arial" panose="020B0604020202020204" pitchFamily="34" charset="0"/>
              </a:rPr>
              <a:t>Českou lékařskou komorou  (komory, profesní organizace)</a:t>
            </a:r>
          </a:p>
          <a:p>
            <a:pPr marL="342900" lvl="1" indent="-342900" eaLnBrk="1" hangingPunct="1"/>
            <a:r>
              <a:rPr lang="cs-CZ" altLang="cs-CZ" sz="2000">
                <a:solidFill>
                  <a:srgbClr val="333399"/>
                </a:solidFill>
                <a:cs typeface="Arial" panose="020B0604020202020204" pitchFamily="34" charset="0"/>
              </a:rPr>
              <a:t>příp. vládou  (MZ)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E60A5-FF83-4205-96FE-776E5E8E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192A63-080A-4FAC-B79D-FCAB00465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333399"/>
                </a:solidFill>
              </a:rPr>
              <a:t>Poskytování zdravotnických služeb s cílem </a:t>
            </a:r>
            <a:r>
              <a:rPr lang="cs-CZ" altLang="cs-CZ" b="1">
                <a:solidFill>
                  <a:srgbClr val="333399"/>
                </a:solidFill>
              </a:rPr>
              <a:t>uspokojit zdravotní potřeby</a:t>
            </a:r>
            <a:r>
              <a:rPr lang="cs-CZ" altLang="cs-CZ">
                <a:solidFill>
                  <a:srgbClr val="333399"/>
                </a:solidFill>
              </a:rPr>
              <a:t> lidí.</a:t>
            </a:r>
          </a:p>
          <a:p>
            <a:endParaRPr lang="cs-CZ" altLang="cs-CZ">
              <a:solidFill>
                <a:srgbClr val="333399"/>
              </a:solidFill>
            </a:endParaRPr>
          </a:p>
          <a:p>
            <a:r>
              <a:rPr lang="cs-CZ" altLang="cs-CZ">
                <a:solidFill>
                  <a:srgbClr val="333399"/>
                </a:solidFill>
              </a:rPr>
              <a:t>Je tvořeno </a:t>
            </a:r>
            <a:r>
              <a:rPr lang="cs-CZ" altLang="cs-CZ" b="1">
                <a:solidFill>
                  <a:srgbClr val="333399"/>
                </a:solidFill>
              </a:rPr>
              <a:t>soustavou institucí a zdravotnických zařízení </a:t>
            </a:r>
            <a:r>
              <a:rPr lang="cs-CZ" altLang="cs-CZ">
                <a:solidFill>
                  <a:srgbClr val="333399"/>
                </a:solidFill>
              </a:rPr>
              <a:t>– tzv. subjektů zdravotnictví a vztahy mezi nimi.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E0B2E80-C357-40BA-868D-C31F12B8E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333399"/>
                </a:solidFill>
              </a:rPr>
              <a:t>Výběr zdravotní pojišťovny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FAE531A-608B-45D5-9949-4CDC23914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543550"/>
          </a:xfrm>
        </p:spPr>
        <p:txBody>
          <a:bodyPr/>
          <a:lstStyle/>
          <a:p>
            <a:pPr marL="0" indent="-206375" eaLnBrk="1">
              <a:lnSpc>
                <a:spcPct val="87000"/>
              </a:lnSpc>
              <a:buSzPct val="45000"/>
              <a:buFontTx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800" b="1">
                <a:solidFill>
                  <a:srgbClr val="333399"/>
                </a:solidFill>
              </a:rPr>
              <a:t>Volba zdravotní pojišťovny</a:t>
            </a: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400">
                <a:solidFill>
                  <a:srgbClr val="333399"/>
                </a:solidFill>
              </a:rPr>
              <a:t>výběr z</a:t>
            </a:r>
            <a:r>
              <a:rPr lang="cs-CZ" altLang="cs-CZ" sz="2400">
                <a:solidFill>
                  <a:srgbClr val="333399"/>
                </a:solidFill>
              </a:rPr>
              <a:t>e</a:t>
            </a:r>
            <a:r>
              <a:rPr lang="en-GB" altLang="cs-CZ" sz="2400">
                <a:solidFill>
                  <a:srgbClr val="333399"/>
                </a:solidFill>
              </a:rPr>
              <a:t> </a:t>
            </a:r>
            <a:r>
              <a:rPr lang="cs-CZ" altLang="cs-CZ" sz="2400">
                <a:solidFill>
                  <a:srgbClr val="333399"/>
                </a:solidFill>
              </a:rPr>
              <a:t>7</a:t>
            </a:r>
            <a:r>
              <a:rPr lang="cs-CZ" altLang="cs-CZ" sz="240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2400">
                <a:solidFill>
                  <a:srgbClr val="333399"/>
                </a:solidFill>
              </a:rPr>
              <a:t>zdravotních pojišťoven </a:t>
            </a:r>
            <a:endParaRPr lang="cs-CZ" altLang="cs-CZ" sz="2400">
              <a:solidFill>
                <a:srgbClr val="333399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400">
                <a:solidFill>
                  <a:srgbClr val="333399"/>
                </a:solidFill>
              </a:rPr>
              <a:t>novorozenec se stává automaticky pojištěncem té zdravotní pojišťovny, u níž je pojištěna jeho matka</a:t>
            </a:r>
          </a:p>
          <a:p>
            <a:pPr marL="0" indent="-206375" eaLnBrk="1">
              <a:lnSpc>
                <a:spcPct val="87000"/>
              </a:lnSpc>
              <a:buSzPct val="45000"/>
              <a:buFontTx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altLang="cs-CZ" sz="2800" b="1">
              <a:solidFill>
                <a:srgbClr val="333399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Tx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800" b="1">
                <a:solidFill>
                  <a:srgbClr val="333399"/>
                </a:solidFill>
              </a:rPr>
              <a:t>Změna zdravotní pojišťovny</a:t>
            </a: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400">
                <a:solidFill>
                  <a:srgbClr val="333399"/>
                </a:solidFill>
              </a:rPr>
              <a:t>ze zákona </a:t>
            </a:r>
            <a:r>
              <a:rPr lang="cs-CZ" altLang="cs-CZ" sz="2400">
                <a:solidFill>
                  <a:srgbClr val="333399"/>
                </a:solidFill>
              </a:rPr>
              <a:t>lze </a:t>
            </a:r>
            <a:r>
              <a:rPr lang="en-GB" altLang="cs-CZ" sz="2400">
                <a:solidFill>
                  <a:srgbClr val="333399"/>
                </a:solidFill>
              </a:rPr>
              <a:t>1x za 12 měsíců</a:t>
            </a:r>
            <a:endParaRPr lang="cs-CZ" altLang="cs-CZ" sz="240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altLang="cs-CZ" b="1">
              <a:solidFill>
                <a:srgbClr val="333399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Tx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altLang="cs-CZ" sz="2800" b="1">
                <a:solidFill>
                  <a:srgbClr val="333399"/>
                </a:solidFill>
              </a:rPr>
              <a:t>K</a:t>
            </a:r>
            <a:r>
              <a:rPr lang="en-GB" altLang="cs-CZ" sz="2800" b="1">
                <a:solidFill>
                  <a:srgbClr val="333399"/>
                </a:solidFill>
              </a:rPr>
              <a:t>ritéri</a:t>
            </a:r>
            <a:r>
              <a:rPr lang="cs-CZ" altLang="cs-CZ" sz="2800" b="1">
                <a:solidFill>
                  <a:srgbClr val="333399"/>
                </a:solidFill>
              </a:rPr>
              <a:t>a</a:t>
            </a:r>
            <a:endParaRPr lang="en-GB" altLang="cs-CZ" sz="2800" b="1">
              <a:solidFill>
                <a:srgbClr val="333399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400">
                <a:solidFill>
                  <a:srgbClr val="333399"/>
                </a:solidFill>
              </a:rPr>
              <a:t>dostupnost smluvní lékařské péče pojišťovny </a:t>
            </a:r>
            <a:endParaRPr lang="cs-CZ" altLang="cs-CZ" sz="2400">
              <a:solidFill>
                <a:srgbClr val="333399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altLang="cs-CZ" sz="2400">
                <a:solidFill>
                  <a:srgbClr val="333399"/>
                </a:solidFill>
              </a:rPr>
              <a:t>praktická využitelnost nabízených výhod </a:t>
            </a:r>
            <a:r>
              <a:rPr lang="cs-CZ" altLang="cs-CZ" sz="2400">
                <a:solidFill>
                  <a:srgbClr val="333399"/>
                </a:solidFill>
              </a:rPr>
              <a:t>z fondu prevence</a:t>
            </a:r>
            <a:endParaRPr lang="cs-CZ" altLang="cs-CZ" sz="240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E115BD1-9271-4C77-A28C-33450FFB6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333399"/>
                </a:solidFill>
              </a:rPr>
              <a:t>Zdravotní pojišťovny a počet jejich pojištěnců v r. 2017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AF1E8B-5C33-4720-9581-40432A392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450" y="1844675"/>
            <a:ext cx="8569325" cy="4679950"/>
          </a:xfrm>
        </p:spPr>
        <p:txBody>
          <a:bodyPr/>
          <a:lstStyle/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Česká průmyslová zdravotní pojišťovna: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1,24 mil.    (11,6 %)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Oborová </a:t>
            </a:r>
            <a:r>
              <a:rPr lang="cs-CZ" sz="20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. pojišťovna zaměstnanců </a:t>
            </a:r>
          </a:p>
          <a:p>
            <a:pPr marL="0" lvl="1" indent="0" eaLnBrk="1" hangingPunct="1">
              <a:spcBef>
                <a:spcPts val="1800"/>
              </a:spcBef>
              <a:buFontTx/>
              <a:buNone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bank, pojišťoven a stavebnictví: 		 728 tis.	      (7,1 %)	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Revírní bratrská pokladna: 			 431 tis.	      (4,1 %)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Vojenská zdravotní pojišťovna:		 700 tis.      (6,8 %)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5,91 mil.    (57,0 %)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Zaměstnanecká pojišťovna Škoda:		 142 tis.       (1,3 %)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sz="20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. pojišťovna Ministerstva vnitra:            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1,30 mil.     (12,1 %)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3">
            <a:extLst>
              <a:ext uri="{FF2B5EF4-FFF2-40B4-BE49-F238E27FC236}">
                <a16:creationId xmlns:a16="http://schemas.microsoft.com/office/drawing/2014/main" id="{1BD621D9-9D0A-4EB5-910D-EE6EEB3E6A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333399"/>
                </a:solidFill>
              </a:rPr>
              <a:t>SOUKROMOPRÁVNÍ POJIŠTĚNÍ</a:t>
            </a:r>
          </a:p>
        </p:txBody>
      </p:sp>
      <p:sp>
        <p:nvSpPr>
          <p:cNvPr id="115715" name="Podnadpis 4">
            <a:extLst>
              <a:ext uri="{FF2B5EF4-FFF2-40B4-BE49-F238E27FC236}">
                <a16:creationId xmlns:a16="http://schemas.microsoft.com/office/drawing/2014/main" id="{E7870A88-1FBF-4CFC-9BD3-9A22DA790C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>
            <a:extLst>
              <a:ext uri="{FF2B5EF4-FFF2-40B4-BE49-F238E27FC236}">
                <a16:creationId xmlns:a16="http://schemas.microsoft.com/office/drawing/2014/main" id="{EBE24D21-2A66-4A48-A54E-BA6B74F71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333399"/>
                </a:solidFill>
              </a:rPr>
              <a:t>Co lze pojistit?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F08DE-6339-4422-ABC2-9BF75BC5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 err="1">
                <a:solidFill>
                  <a:srgbClr val="333399"/>
                </a:solidFill>
              </a:rPr>
              <a:t>Typy</a:t>
            </a:r>
            <a:r>
              <a:rPr lang="en-GB" b="1" dirty="0">
                <a:solidFill>
                  <a:srgbClr val="333399"/>
                </a:solidFill>
              </a:rPr>
              <a:t> </a:t>
            </a:r>
            <a:r>
              <a:rPr lang="en-GB" b="1" dirty="0" err="1">
                <a:solidFill>
                  <a:srgbClr val="333399"/>
                </a:solidFill>
              </a:rPr>
              <a:t>soukromého</a:t>
            </a:r>
            <a:r>
              <a:rPr lang="en-GB" b="1" dirty="0">
                <a:solidFill>
                  <a:srgbClr val="333399"/>
                </a:solidFill>
              </a:rPr>
              <a:t> </a:t>
            </a:r>
            <a:r>
              <a:rPr lang="en-GB" b="1" dirty="0" err="1">
                <a:solidFill>
                  <a:srgbClr val="333399"/>
                </a:solidFill>
              </a:rPr>
              <a:t>zdravotního</a:t>
            </a:r>
            <a:r>
              <a:rPr lang="en-GB" b="1" dirty="0">
                <a:solidFill>
                  <a:srgbClr val="333399"/>
                </a:solidFill>
              </a:rPr>
              <a:t> </a:t>
            </a:r>
            <a:r>
              <a:rPr lang="en-GB" b="1" dirty="0" err="1">
                <a:solidFill>
                  <a:srgbClr val="333399"/>
                </a:solidFill>
              </a:rPr>
              <a:t>pojištění</a:t>
            </a:r>
            <a:r>
              <a:rPr lang="en-GB" b="1" dirty="0">
                <a:solidFill>
                  <a:srgbClr val="333399"/>
                </a:solidFill>
              </a:rPr>
              <a:t>: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  </a:t>
            </a: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denní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dávky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při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pracovní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neschopnosti</a:t>
            </a:r>
            <a:endParaRPr lang="en-GB" sz="2400" dirty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pobytu</a:t>
            </a:r>
            <a:r>
              <a:rPr lang="en-GB" sz="2400" dirty="0">
                <a:solidFill>
                  <a:srgbClr val="333399"/>
                </a:solidFill>
              </a:rPr>
              <a:t> v </a:t>
            </a:r>
            <a:r>
              <a:rPr lang="en-GB" sz="2400" dirty="0" err="1">
                <a:solidFill>
                  <a:srgbClr val="333399"/>
                </a:solidFill>
              </a:rPr>
              <a:t>nemocnici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Ušlý příjem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Nadstandard</a:t>
            </a:r>
            <a:endParaRPr lang="en-GB" sz="2000" dirty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stomatologické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péče</a:t>
            </a:r>
            <a:endParaRPr lang="cs-CZ" sz="2400" dirty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vážných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onemocněn</a:t>
            </a:r>
            <a:r>
              <a:rPr lang="cs-CZ" sz="2400" dirty="0">
                <a:solidFill>
                  <a:srgbClr val="333399"/>
                </a:solidFill>
              </a:rPr>
              <a:t>í a </a:t>
            </a:r>
            <a:r>
              <a:rPr lang="en-GB" sz="2400" dirty="0">
                <a:solidFill>
                  <a:srgbClr val="333399"/>
                </a:solidFill>
              </a:rPr>
              <a:t>invalidity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Dlouhodobá pracovní neschopnost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Výdaje spojené s léčením, výdaje na nadstandardní péči, na jednorázové splacení závazků např. úvěr, leasing nebo na úpravu prostředí (bezbariérový byt).</a:t>
            </a:r>
            <a:endParaRPr lang="cs-CZ" dirty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</a:t>
            </a: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dlouhodobé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péče</a:t>
            </a:r>
            <a:r>
              <a:rPr lang="cs-CZ" sz="2400" dirty="0">
                <a:solidFill>
                  <a:srgbClr val="333399"/>
                </a:solidFill>
              </a:rPr>
              <a:t> (potřeba pečovatele)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Léčebné výlohy při cestách do zahraničí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>
            <a:extLst>
              <a:ext uri="{FF2B5EF4-FFF2-40B4-BE49-F238E27FC236}">
                <a16:creationId xmlns:a16="http://schemas.microsoft.com/office/drawing/2014/main" id="{F4C6D302-4857-4470-BE0D-7C5D84D1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>
                <a:solidFill>
                  <a:srgbClr val="333399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2EA58F-6D3A-40A3-87CE-90236C88F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Nedochází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ke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spoření</a:t>
            </a:r>
            <a:r>
              <a:rPr lang="en-GB" sz="2400" dirty="0">
                <a:solidFill>
                  <a:srgbClr val="333399"/>
                </a:solidFill>
              </a:rPr>
              <a:t>, </a:t>
            </a:r>
            <a:r>
              <a:rPr lang="en-GB" sz="2400" dirty="0" err="1">
                <a:solidFill>
                  <a:srgbClr val="333399"/>
                </a:solidFill>
              </a:rPr>
              <a:t>celou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vloženou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částku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pojišťovna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používá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na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pokrytí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rizik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Výše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plnění</a:t>
            </a:r>
            <a:r>
              <a:rPr lang="en-GB" sz="2400" dirty="0">
                <a:solidFill>
                  <a:srgbClr val="333399"/>
                </a:solidFill>
              </a:rPr>
              <a:t> se </a:t>
            </a:r>
            <a:r>
              <a:rPr lang="en-GB" sz="2400" dirty="0" err="1">
                <a:solidFill>
                  <a:srgbClr val="333399"/>
                </a:solidFill>
              </a:rPr>
              <a:t>zpravidla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stanovuje</a:t>
            </a:r>
            <a:r>
              <a:rPr lang="en-GB" sz="2400" dirty="0">
                <a:solidFill>
                  <a:srgbClr val="333399"/>
                </a:solidFill>
              </a:rPr>
              <a:t> v </a:t>
            </a:r>
            <a:r>
              <a:rPr lang="en-GB" sz="2400" dirty="0" err="1">
                <a:solidFill>
                  <a:srgbClr val="333399"/>
                </a:solidFill>
              </a:rPr>
              <a:t>závislosti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na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počtu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dní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pracovní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neschopnosti</a:t>
            </a:r>
            <a:r>
              <a:rPr lang="en-GB" sz="2400" dirty="0">
                <a:solidFill>
                  <a:srgbClr val="333399"/>
                </a:solidFill>
              </a:rPr>
              <a:t>, </a:t>
            </a:r>
            <a:r>
              <a:rPr lang="en-GB" sz="2400" dirty="0" err="1">
                <a:solidFill>
                  <a:srgbClr val="333399"/>
                </a:solidFill>
              </a:rPr>
              <a:t>nikoli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na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základě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bodového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ohodnocení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jako</a:t>
            </a:r>
            <a:r>
              <a:rPr lang="en-GB" sz="2400" dirty="0">
                <a:solidFill>
                  <a:srgbClr val="333399"/>
                </a:solidFill>
              </a:rPr>
              <a:t> u </a:t>
            </a:r>
            <a:r>
              <a:rPr lang="en-GB" sz="2400" dirty="0" err="1">
                <a:solidFill>
                  <a:srgbClr val="333399"/>
                </a:solidFill>
              </a:rPr>
              <a:t>úrazového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>
                <a:solidFill>
                  <a:srgbClr val="333399"/>
                </a:solidFill>
              </a:rPr>
              <a:t>Pojišťovna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zpravidla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plní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na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žádost</a:t>
            </a:r>
            <a:r>
              <a:rPr lang="en-GB" sz="2400" dirty="0">
                <a:solidFill>
                  <a:srgbClr val="333399"/>
                </a:solidFill>
              </a:rPr>
              <a:t> o </a:t>
            </a:r>
            <a:r>
              <a:rPr lang="en-GB" sz="2400" dirty="0" err="1">
                <a:solidFill>
                  <a:srgbClr val="333399"/>
                </a:solidFill>
              </a:rPr>
              <a:t>plnění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až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uplynutí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čekací</a:t>
            </a:r>
            <a:r>
              <a:rPr lang="cs-CZ" sz="2400" b="1" dirty="0">
                <a:solidFill>
                  <a:srgbClr val="333399"/>
                </a:solidFill>
              </a:rPr>
              <a:t> (karenční)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doby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 err="1">
                <a:solidFill>
                  <a:srgbClr val="333399"/>
                </a:solidFill>
              </a:rPr>
              <a:t>Nelze</a:t>
            </a:r>
            <a:r>
              <a:rPr lang="en-GB" sz="2400" b="1" dirty="0">
                <a:solidFill>
                  <a:srgbClr val="333399"/>
                </a:solidFill>
              </a:rPr>
              <a:t> se </a:t>
            </a:r>
            <a:r>
              <a:rPr lang="en-GB" sz="2400" b="1" dirty="0" err="1">
                <a:solidFill>
                  <a:srgbClr val="333399"/>
                </a:solidFill>
              </a:rPr>
              <a:t>pojistit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na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err="1">
                <a:solidFill>
                  <a:srgbClr val="333399"/>
                </a:solidFill>
              </a:rPr>
              <a:t>smrt</a:t>
            </a:r>
            <a:r>
              <a:rPr lang="en-GB" sz="2400" dirty="0">
                <a:solidFill>
                  <a:srgbClr val="333399"/>
                </a:solidFill>
              </a:rPr>
              <a:t>, pro </a:t>
            </a:r>
            <a:r>
              <a:rPr lang="en-GB" sz="2400" dirty="0" err="1">
                <a:solidFill>
                  <a:srgbClr val="333399"/>
                </a:solidFill>
              </a:rPr>
              <a:t>případ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smrti</a:t>
            </a:r>
            <a:r>
              <a:rPr lang="en-GB" sz="2400" dirty="0">
                <a:solidFill>
                  <a:srgbClr val="333399"/>
                </a:solidFill>
              </a:rPr>
              <a:t> je </a:t>
            </a:r>
            <a:r>
              <a:rPr lang="en-GB" sz="2400" dirty="0" err="1">
                <a:solidFill>
                  <a:srgbClr val="333399"/>
                </a:solidFill>
              </a:rPr>
              <a:t>nutné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br>
              <a:rPr lang="en-GB" sz="2400" dirty="0">
                <a:solidFill>
                  <a:srgbClr val="333399"/>
                </a:solidFill>
              </a:rPr>
            </a:br>
            <a:r>
              <a:rPr lang="en-GB" sz="2400" dirty="0" err="1">
                <a:solidFill>
                  <a:srgbClr val="333399"/>
                </a:solidFill>
              </a:rPr>
              <a:t>využít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cs-CZ" sz="2400" dirty="0">
                <a:solidFill>
                  <a:srgbClr val="333399"/>
                </a:solidFill>
              </a:rPr>
              <a:t>jiné produkty </a:t>
            </a:r>
            <a:r>
              <a:rPr lang="en-GB" sz="2400" dirty="0">
                <a:solidFill>
                  <a:srgbClr val="333399"/>
                </a:solidFill>
              </a:rPr>
              <a:t>(</a:t>
            </a:r>
            <a:r>
              <a:rPr lang="cs-CZ" sz="2400" dirty="0">
                <a:solidFill>
                  <a:srgbClr val="333399"/>
                </a:solidFill>
              </a:rPr>
              <a:t>např. </a:t>
            </a:r>
            <a:r>
              <a:rPr lang="en-GB" sz="2400" dirty="0" err="1">
                <a:solidFill>
                  <a:srgbClr val="333399"/>
                </a:solidFill>
              </a:rPr>
              <a:t>rizikové</a:t>
            </a:r>
            <a:r>
              <a:rPr lang="en-GB" sz="2400" dirty="0">
                <a:solidFill>
                  <a:srgbClr val="333399"/>
                </a:solidFill>
              </a:rPr>
              <a:t>, </a:t>
            </a:r>
            <a:r>
              <a:rPr lang="en-GB" sz="2400" dirty="0" err="1">
                <a:solidFill>
                  <a:srgbClr val="333399"/>
                </a:solidFill>
              </a:rPr>
              <a:t>životní</a:t>
            </a:r>
            <a:r>
              <a:rPr lang="cs-CZ" sz="2400" dirty="0">
                <a:solidFill>
                  <a:srgbClr val="333399"/>
                </a:solidFill>
              </a:rPr>
              <a:t> nebo </a:t>
            </a:r>
            <a:r>
              <a:rPr lang="en-GB" sz="2400" dirty="0" err="1">
                <a:solidFill>
                  <a:srgbClr val="333399"/>
                </a:solidFill>
              </a:rPr>
              <a:t>kapitálové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životní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err="1">
                <a:solidFill>
                  <a:srgbClr val="333399"/>
                </a:solidFill>
              </a:rPr>
              <a:t>pojištění</a:t>
            </a:r>
            <a:r>
              <a:rPr lang="en-GB" sz="2400" dirty="0">
                <a:solidFill>
                  <a:srgbClr val="333399"/>
                </a:solidFill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>
            <a:extLst>
              <a:ext uri="{FF2B5EF4-FFF2-40B4-BE49-F238E27FC236}">
                <a16:creationId xmlns:a16="http://schemas.microsoft.com/office/drawing/2014/main" id="{00A4E24D-64FD-4B37-80BB-9901ABFC1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333399"/>
                </a:solidFill>
              </a:rPr>
              <a:t>Cizinci odkázáni na komerční ZP</a:t>
            </a:r>
            <a:endParaRPr lang="cs-CZ" altLang="cs-CZ" sz="3200">
              <a:solidFill>
                <a:srgbClr val="333399"/>
              </a:solidFill>
            </a:endParaRPr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BACA071E-3064-4286-B697-0D539CBE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569325" cy="5256212"/>
          </a:xfrm>
        </p:spPr>
        <p:txBody>
          <a:bodyPr/>
          <a:lstStyle/>
          <a:p>
            <a:pPr>
              <a:defRPr/>
            </a:pPr>
            <a:r>
              <a:rPr lang="cs-CZ" sz="2200" b="1" dirty="0">
                <a:solidFill>
                  <a:srgbClr val="333399"/>
                </a:solidFill>
              </a:rPr>
              <a:t>Občané ze „třetích zemí“</a:t>
            </a:r>
            <a:r>
              <a:rPr lang="cs-CZ" sz="2200" dirty="0">
                <a:solidFill>
                  <a:srgbClr val="333399"/>
                </a:solidFill>
              </a:rPr>
              <a:t> se účastní veřejného zdravotního pojištění,  pokud pracují </a:t>
            </a:r>
            <a:r>
              <a:rPr lang="cs-CZ" sz="2200" b="1" dirty="0">
                <a:solidFill>
                  <a:srgbClr val="333399"/>
                </a:solidFill>
              </a:rPr>
              <a:t>jako zaměstnanci u zaměstnavatele se sídlem v ČR. </a:t>
            </a:r>
          </a:p>
          <a:p>
            <a:pPr>
              <a:defRPr/>
            </a:pPr>
            <a:r>
              <a:rPr lang="cs-CZ" sz="2200" b="1" dirty="0">
                <a:solidFill>
                  <a:srgbClr val="333399"/>
                </a:solidFill>
              </a:rPr>
              <a:t>Ostatní cizinci ze zemí mimo EU </a:t>
            </a:r>
            <a:r>
              <a:rPr lang="cs-CZ" sz="2200" dirty="0">
                <a:solidFill>
                  <a:srgbClr val="333399"/>
                </a:solidFill>
              </a:rPr>
              <a:t>s dlouhodobým pobytem v ČR si musí zdravotní pojištění obstarat jiným způsobem. </a:t>
            </a:r>
          </a:p>
          <a:p>
            <a:pPr>
              <a:defRPr/>
            </a:pPr>
            <a:r>
              <a:rPr lang="cs-CZ" sz="2200" dirty="0">
                <a:solidFill>
                  <a:srgbClr val="333399"/>
                </a:solidFill>
              </a:rPr>
              <a:t>Týká se to cizinců, kteří v ČR:</a:t>
            </a:r>
          </a:p>
          <a:p>
            <a:pPr lvl="1">
              <a:defRPr/>
            </a:pPr>
            <a:r>
              <a:rPr lang="cs-CZ" sz="2200" dirty="0">
                <a:solidFill>
                  <a:srgbClr val="333399"/>
                </a:solidFill>
              </a:rPr>
              <a:t>působí jako živnostníci či podnikatelé (OSVČ) a nemají trvalý pobyt</a:t>
            </a:r>
          </a:p>
          <a:p>
            <a:pPr lvl="1">
              <a:defRPr/>
            </a:pPr>
            <a:r>
              <a:rPr lang="cs-CZ" sz="2200" dirty="0">
                <a:solidFill>
                  <a:srgbClr val="333399"/>
                </a:solidFill>
              </a:rPr>
              <a:t>jsou rodinnými příslušníky (děti, a to včetně zde narozených dětí, manželé, starší rodiče) všech cizinců ze třetích zemí, tj. i cizinců s trvalým pobytem; dokonce sem spadají i rodinní příslušníci českých občanů, pokud ještě nemají trvalý pobyt (do dvou let po sňatku) a nejsou v ČR ani zaměstnanci</a:t>
            </a:r>
          </a:p>
          <a:p>
            <a:pPr lvl="1">
              <a:defRPr/>
            </a:pPr>
            <a:r>
              <a:rPr lang="cs-CZ" sz="2200" dirty="0">
                <a:solidFill>
                  <a:srgbClr val="333399"/>
                </a:solidFill>
              </a:rPr>
              <a:t>studenti </a:t>
            </a:r>
          </a:p>
          <a:p>
            <a:pPr marL="457200" lvl="1" indent="0">
              <a:buFontTx/>
              <a:buNone/>
              <a:defRPr/>
            </a:pPr>
            <a:endParaRPr lang="cs-CZ" sz="2200" dirty="0">
              <a:solidFill>
                <a:srgbClr val="333399"/>
              </a:solidFill>
            </a:endParaRPr>
          </a:p>
          <a:p>
            <a:pPr>
              <a:defRPr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>
            <a:extLst>
              <a:ext uri="{FF2B5EF4-FFF2-40B4-BE49-F238E27FC236}">
                <a16:creationId xmlns:a16="http://schemas.microsoft.com/office/drawing/2014/main" id="{0F76DD11-0CA5-4763-9E24-6BFDC4FEB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333399"/>
                </a:solidFill>
              </a:rPr>
              <a:t>Cizinci odkázáni na komerční ZP</a:t>
            </a:r>
            <a:endParaRPr lang="cs-CZ" altLang="cs-CZ" sz="320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>
            <a:extLst>
              <a:ext uri="{FF2B5EF4-FFF2-40B4-BE49-F238E27FC236}">
                <a16:creationId xmlns:a16="http://schemas.microsoft.com/office/drawing/2014/main" id="{0D51D954-209F-42F2-B2C9-D95345042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Jedná se odhadem o </a:t>
            </a:r>
            <a:r>
              <a:rPr lang="cs-CZ" sz="2000" b="1" dirty="0">
                <a:solidFill>
                  <a:srgbClr val="333399"/>
                </a:solidFill>
              </a:rPr>
              <a:t>150 000 cizinců s legálním pobytem</a:t>
            </a: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Minimální pojistné krytí je do 30 000 EUR</a:t>
            </a: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Jsou povinni si sjednat komerční zdravotní pojištění, které však není nijak regulováno</a:t>
            </a: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uzavření smlouvy o komerčním zdravotním pojištění totiž cizinci nikterak negarantuje, že mu příslušná pojišťovna zdravotní péči skutečně proplatí. Oproti veřejnému zdravotnímu pojištění jsou pro všechny druhy komerčního pojištění charakteristické </a:t>
            </a:r>
            <a:r>
              <a:rPr lang="cs-CZ" sz="1600" b="1" dirty="0">
                <a:solidFill>
                  <a:srgbClr val="333399"/>
                </a:solidFill>
              </a:rPr>
              <a:t>četné výluky </a:t>
            </a:r>
            <a:r>
              <a:rPr lang="cs-CZ" sz="1600" dirty="0">
                <a:solidFill>
                  <a:srgbClr val="333399"/>
                </a:solidFill>
              </a:rPr>
              <a:t>z pojištění </a:t>
            </a:r>
            <a:r>
              <a:rPr lang="cs-CZ" sz="1600" b="1" dirty="0">
                <a:solidFill>
                  <a:srgbClr val="333399"/>
                </a:solidFill>
              </a:rPr>
              <a:t>a limity </a:t>
            </a:r>
            <a:r>
              <a:rPr lang="cs-CZ" sz="1600" dirty="0">
                <a:solidFill>
                  <a:srgbClr val="333399"/>
                </a:solidFill>
              </a:rPr>
              <a:t>pojistného plnění, které účelnost tohoto pojištění velmi zpochybňují.</a:t>
            </a: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2 typy balíčků: Základní péče nebo Komplexní péče </a:t>
            </a: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Od r. 2010 je možnost pojištění omezena na pojišťovny se sídlem v ČR</a:t>
            </a:r>
          </a:p>
          <a:p>
            <a:pPr>
              <a:defRPr/>
            </a:pPr>
            <a:r>
              <a:rPr lang="cs-CZ" sz="2000" dirty="0">
                <a:solidFill>
                  <a:srgbClr val="333399"/>
                </a:solidFill>
              </a:rPr>
              <a:t>Problémem jsou zejména </a:t>
            </a:r>
            <a:r>
              <a:rPr lang="cs-CZ" sz="2000" b="1" dirty="0">
                <a:solidFill>
                  <a:srgbClr val="333399"/>
                </a:solidFill>
              </a:rPr>
              <a:t>následující omezení: </a:t>
            </a:r>
            <a:endParaRPr lang="cs-CZ" sz="2000" dirty="0">
              <a:solidFill>
                <a:srgbClr val="333399"/>
              </a:solidFill>
            </a:endParaRP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výluky z pojištění vztahující se k druhům onemocnění a k druhům lékařské péče</a:t>
            </a: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výluky z pojištění vztahující se k příčinám či jiným okolnostem vzniku pojistné události, tj. onemocnění</a:t>
            </a: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maximální limit pojistného plnění (na 1 událost vs. celkový roční limit – malý rozdíl)</a:t>
            </a: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podmínka dodržení dalších povinností vyplývajících ze smlouvy </a:t>
            </a:r>
          </a:p>
          <a:p>
            <a:pPr lvl="1">
              <a:defRPr/>
            </a:pPr>
            <a:r>
              <a:rPr lang="cs-CZ" sz="1600" dirty="0">
                <a:solidFill>
                  <a:srgbClr val="333399"/>
                </a:solidFill>
              </a:rPr>
              <a:t>možnost pojišťoven </a:t>
            </a:r>
            <a:r>
              <a:rPr lang="cs-CZ" sz="1600" b="1" dirty="0">
                <a:solidFill>
                  <a:srgbClr val="333399"/>
                </a:solidFill>
              </a:rPr>
              <a:t>kdykoliv </a:t>
            </a:r>
            <a:r>
              <a:rPr lang="cs-CZ" sz="1600" dirty="0">
                <a:solidFill>
                  <a:srgbClr val="333399"/>
                </a:solidFill>
              </a:rPr>
              <a:t>odstoupit od smlouvy. </a:t>
            </a:r>
          </a:p>
          <a:p>
            <a:pPr>
              <a:defRPr/>
            </a:pPr>
            <a:endParaRPr lang="cs-CZ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690B1FE-2012-4C91-93B0-7D2B7E5780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1412875"/>
            <a:ext cx="795655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6400" b="1">
                <a:solidFill>
                  <a:schemeClr val="accent2"/>
                </a:solidFill>
              </a:rPr>
              <a:t>ZÁKLADNÍ TYPY ZDRAVOTNICKÝCH SYSTÉMŮ</a:t>
            </a:r>
          </a:p>
          <a:p>
            <a:pPr eaLnBrk="1" hangingPunct="1">
              <a:lnSpc>
                <a:spcPct val="80000"/>
              </a:lnSpc>
            </a:pPr>
            <a:endParaRPr lang="cs-CZ" altLang="cs-CZ" sz="6400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>
            <a:extLst>
              <a:ext uri="{FF2B5EF4-FFF2-40B4-BE49-F238E27FC236}">
                <a16:creationId xmlns:a16="http://schemas.microsoft.com/office/drawing/2014/main" id="{DE5ED2E2-BB25-41F8-AE6E-111298023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77C91DD7-B56B-49B6-8349-C3D9B69B4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229600" cy="5256212"/>
          </a:xfrm>
        </p:spPr>
        <p:txBody>
          <a:bodyPr/>
          <a:lstStyle/>
          <a:p>
            <a:pPr marL="514350" eaLnBrk="1" hangingPunct="1"/>
            <a:r>
              <a:rPr lang="cs-CZ" altLang="cs-CZ" sz="2000">
                <a:solidFill>
                  <a:srgbClr val="333399"/>
                </a:solidFill>
              </a:rPr>
              <a:t>Různost zdravotnických systémů</a:t>
            </a:r>
          </a:p>
          <a:p>
            <a:pPr marL="514350" eaLnBrk="1" hangingPunct="1"/>
            <a:r>
              <a:rPr lang="cs-CZ" altLang="cs-CZ" sz="2000">
                <a:solidFill>
                  <a:srgbClr val="333399"/>
                </a:solidFill>
              </a:rPr>
              <a:t>Možnost </a:t>
            </a:r>
            <a:r>
              <a:rPr lang="cs-CZ" altLang="cs-CZ" sz="2000" b="1">
                <a:solidFill>
                  <a:srgbClr val="333399"/>
                </a:solidFill>
              </a:rPr>
              <a:t>klasifikace podle</a:t>
            </a:r>
            <a:r>
              <a:rPr lang="cs-CZ" altLang="cs-CZ" sz="2000">
                <a:solidFill>
                  <a:srgbClr val="333399"/>
                </a:solidFill>
              </a:rPr>
              <a:t>: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míry regulačních zásahů ze strany státu;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míry sociální solidarity;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způsobu financování zdravotní péče.</a:t>
            </a:r>
          </a:p>
          <a:p>
            <a:pPr marL="914400" lvl="1" eaLnBrk="1" hangingPunct="1"/>
            <a:endParaRPr lang="cs-CZ" altLang="cs-CZ" sz="2000">
              <a:solidFill>
                <a:srgbClr val="333399"/>
              </a:solidFill>
            </a:endParaRPr>
          </a:p>
          <a:p>
            <a:pPr marL="514350" eaLnBrk="1" hangingPunct="1"/>
            <a:r>
              <a:rPr lang="cs-CZ" altLang="cs-CZ" sz="2000" b="1">
                <a:solidFill>
                  <a:srgbClr val="333399"/>
                </a:solidFill>
              </a:rPr>
              <a:t>Základní typy </a:t>
            </a:r>
            <a:r>
              <a:rPr lang="cs-CZ" altLang="cs-CZ" sz="2000">
                <a:solidFill>
                  <a:srgbClr val="333399"/>
                </a:solidFill>
              </a:rPr>
              <a:t>zdravotnických systémů: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Komerční</a:t>
            </a:r>
          </a:p>
          <a:p>
            <a:pPr marL="914400" lvl="1" eaLnBrk="1" hangingPunct="1"/>
            <a:r>
              <a:rPr lang="cs-CZ" altLang="cs-CZ" sz="2000" b="1">
                <a:solidFill>
                  <a:srgbClr val="333399"/>
                </a:solidFill>
              </a:rPr>
              <a:t>Liberalistický</a:t>
            </a:r>
          </a:p>
          <a:p>
            <a:pPr marL="914400" lvl="1" eaLnBrk="1" hangingPunct="1"/>
            <a:r>
              <a:rPr lang="cs-CZ" altLang="cs-CZ" sz="2000" b="1">
                <a:solidFill>
                  <a:srgbClr val="333399"/>
                </a:solidFill>
              </a:rPr>
              <a:t>Pojišťovnický (pluralitní, smíšený)</a:t>
            </a:r>
          </a:p>
          <a:p>
            <a:pPr marL="914400" lvl="1" eaLnBrk="1" hangingPunct="1"/>
            <a:r>
              <a:rPr lang="cs-CZ" altLang="cs-CZ" sz="2000" b="1">
                <a:solidFill>
                  <a:srgbClr val="333399"/>
                </a:solidFill>
              </a:rPr>
              <a:t>Národní zdravotní služba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Státní</a:t>
            </a:r>
          </a:p>
          <a:p>
            <a:pPr marL="914400" lvl="1" eaLnBrk="1" hangingPunct="1"/>
            <a:r>
              <a:rPr lang="cs-CZ" altLang="cs-CZ" sz="2000">
                <a:solidFill>
                  <a:srgbClr val="333399"/>
                </a:solidFill>
              </a:rPr>
              <a:t>Totalitní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>
            <a:extLst>
              <a:ext uri="{FF2B5EF4-FFF2-40B4-BE49-F238E27FC236}">
                <a16:creationId xmlns:a16="http://schemas.microsoft.com/office/drawing/2014/main" id="{3A643C6C-A4FD-4FC7-A36B-B46A22B32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122883" name="Zástupný symbol pro obsah 2">
            <a:extLst>
              <a:ext uri="{FF2B5EF4-FFF2-40B4-BE49-F238E27FC236}">
                <a16:creationId xmlns:a16="http://schemas.microsoft.com/office/drawing/2014/main" id="{07DACD90-05C3-4B8E-91AA-C782C98FF1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229600" cy="5256212"/>
          </a:xfrm>
        </p:spPr>
        <p:txBody>
          <a:bodyPr/>
          <a:lstStyle/>
          <a:p>
            <a:pPr marL="571500" eaLnBrk="1" hangingPunct="1"/>
            <a:r>
              <a:rPr lang="cs-CZ" altLang="cs-CZ" sz="2400">
                <a:solidFill>
                  <a:srgbClr val="333399"/>
                </a:solidFill>
              </a:rPr>
              <a:t>Ani jedna z vyspělých zemí dnes není čistým typem</a:t>
            </a:r>
          </a:p>
          <a:p>
            <a:pPr marL="571500" eaLnBrk="1" hangingPunct="1"/>
            <a:r>
              <a:rPr lang="cs-CZ" altLang="cs-CZ" sz="2400" b="1">
                <a:solidFill>
                  <a:srgbClr val="333399"/>
                </a:solidFill>
              </a:rPr>
              <a:t>Dochází ke konvergenci</a:t>
            </a:r>
            <a:r>
              <a:rPr lang="cs-CZ" altLang="cs-CZ" sz="2400">
                <a:solidFill>
                  <a:srgbClr val="333399"/>
                </a:solidFill>
              </a:rPr>
              <a:t> jednotlivých typů zdravotnických systémů:</a:t>
            </a:r>
          </a:p>
          <a:p>
            <a:pPr marL="971550" lvl="1" eaLnBrk="1" hangingPunct="1"/>
            <a:r>
              <a:rPr lang="cs-CZ" altLang="cs-CZ" sz="2000">
                <a:solidFill>
                  <a:srgbClr val="333399"/>
                </a:solidFill>
              </a:rPr>
              <a:t>Důvodem je prostý fakt, že řeší v zásadě stejný problém, a tím je potřeba zajistit zdravotní péči stále rostoucímu počtu potřebné populace v podmínkách omezených zdrojů.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621412-F7D9-4CF6-AD2A-A83CD552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7463"/>
            <a:ext cx="536575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4A1FDC8-8B35-41AC-A52E-42AFD7E2A235}"/>
              </a:ext>
            </a:extLst>
          </p:cNvPr>
          <p:cNvSpPr/>
          <p:nvPr/>
        </p:nvSpPr>
        <p:spPr>
          <a:xfrm>
            <a:off x="3924300" y="836613"/>
            <a:ext cx="1079500" cy="43180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D896C74-8F5F-4740-914E-CC9448B3D3E7}"/>
              </a:ext>
            </a:extLst>
          </p:cNvPr>
          <p:cNvSpPr/>
          <p:nvPr/>
        </p:nvSpPr>
        <p:spPr>
          <a:xfrm>
            <a:off x="3708400" y="1628775"/>
            <a:ext cx="1727200" cy="287338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1B5E299-78D3-4A6B-8914-FD37595467F5}"/>
              </a:ext>
            </a:extLst>
          </p:cNvPr>
          <p:cNvSpPr/>
          <p:nvPr/>
        </p:nvSpPr>
        <p:spPr>
          <a:xfrm>
            <a:off x="3708400" y="2060575"/>
            <a:ext cx="1727200" cy="32385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D5A3F38-241F-4D51-B209-6865B24AE7ED}"/>
              </a:ext>
            </a:extLst>
          </p:cNvPr>
          <p:cNvSpPr/>
          <p:nvPr/>
        </p:nvSpPr>
        <p:spPr>
          <a:xfrm>
            <a:off x="2339975" y="3860800"/>
            <a:ext cx="1152525" cy="14224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9D2E01-A415-4D48-99CC-3EEDF216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429125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SZÚ, SUKL,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UZIS, IPVZ, NLK,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AZV ČR ….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7EEA343-D25D-47EA-BA91-BBCCCF659E1E}"/>
              </a:ext>
            </a:extLst>
          </p:cNvPr>
          <p:cNvSpPr/>
          <p:nvPr/>
        </p:nvSpPr>
        <p:spPr>
          <a:xfrm>
            <a:off x="4140200" y="225425"/>
            <a:ext cx="863600" cy="287338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9B28ADA-5970-45E9-9999-5DDFD36D7C79}"/>
              </a:ext>
            </a:extLst>
          </p:cNvPr>
          <p:cNvSpPr/>
          <p:nvPr/>
        </p:nvSpPr>
        <p:spPr>
          <a:xfrm flipV="1">
            <a:off x="2346325" y="836613"/>
            <a:ext cx="930275" cy="43180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1B63CF4-BF31-426E-9083-6F6A618FFF12}"/>
              </a:ext>
            </a:extLst>
          </p:cNvPr>
          <p:cNvSpPr/>
          <p:nvPr/>
        </p:nvSpPr>
        <p:spPr>
          <a:xfrm flipV="1">
            <a:off x="5435600" y="854075"/>
            <a:ext cx="930275" cy="433388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692F878-1602-47C4-AFCC-D9FA60E14CC6}"/>
              </a:ext>
            </a:extLst>
          </p:cNvPr>
          <p:cNvSpPr/>
          <p:nvPr/>
        </p:nvSpPr>
        <p:spPr>
          <a:xfrm flipV="1">
            <a:off x="3708400" y="2447925"/>
            <a:ext cx="1727200" cy="333375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F3F61BA-401F-433D-BF2E-D9F3AAD0B59A}"/>
              </a:ext>
            </a:extLst>
          </p:cNvPr>
          <p:cNvSpPr/>
          <p:nvPr/>
        </p:nvSpPr>
        <p:spPr>
          <a:xfrm>
            <a:off x="2346325" y="2565400"/>
            <a:ext cx="936625" cy="33337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0A5288B-B2BE-4E0D-963E-02CB4712F457}"/>
              </a:ext>
            </a:extLst>
          </p:cNvPr>
          <p:cNvSpPr/>
          <p:nvPr/>
        </p:nvSpPr>
        <p:spPr>
          <a:xfrm>
            <a:off x="3706813" y="2963863"/>
            <a:ext cx="1728787" cy="334962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DAF2BD4-707C-42AF-BB8A-2875544901B0}"/>
              </a:ext>
            </a:extLst>
          </p:cNvPr>
          <p:cNvSpPr/>
          <p:nvPr/>
        </p:nvSpPr>
        <p:spPr>
          <a:xfrm>
            <a:off x="3705225" y="3500438"/>
            <a:ext cx="1728788" cy="33337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C9E7D07-FCAE-43DD-A824-9AD9712CBAAD}"/>
              </a:ext>
            </a:extLst>
          </p:cNvPr>
          <p:cNvSpPr/>
          <p:nvPr/>
        </p:nvSpPr>
        <p:spPr>
          <a:xfrm>
            <a:off x="3705225" y="4079875"/>
            <a:ext cx="1728788" cy="28416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4093DFD-4F27-42DA-89FD-1A7E1E3C4BCA}"/>
              </a:ext>
            </a:extLst>
          </p:cNvPr>
          <p:cNvSpPr/>
          <p:nvPr/>
        </p:nvSpPr>
        <p:spPr>
          <a:xfrm>
            <a:off x="5861050" y="1963738"/>
            <a:ext cx="1144588" cy="719137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D25E594-978D-4D5D-9D25-99E8914E33AD}"/>
              </a:ext>
            </a:extLst>
          </p:cNvPr>
          <p:cNvSpPr/>
          <p:nvPr/>
        </p:nvSpPr>
        <p:spPr>
          <a:xfrm>
            <a:off x="5861050" y="3298825"/>
            <a:ext cx="1144588" cy="433388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8CF67E1-1BFD-4F21-B97A-9406A2812EBD}"/>
              </a:ext>
            </a:extLst>
          </p:cNvPr>
          <p:cNvSpPr/>
          <p:nvPr/>
        </p:nvSpPr>
        <p:spPr>
          <a:xfrm>
            <a:off x="3721100" y="4603750"/>
            <a:ext cx="1697038" cy="292100"/>
          </a:xfrm>
          <a:prstGeom prst="rect">
            <a:avLst/>
          </a:prstGeom>
          <a:noFill/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1653DE4-0883-48FE-8221-C87962DCF5CD}"/>
              </a:ext>
            </a:extLst>
          </p:cNvPr>
          <p:cNvSpPr/>
          <p:nvPr/>
        </p:nvSpPr>
        <p:spPr>
          <a:xfrm>
            <a:off x="3713163" y="5126038"/>
            <a:ext cx="1698625" cy="290512"/>
          </a:xfrm>
          <a:prstGeom prst="rect">
            <a:avLst/>
          </a:prstGeom>
          <a:noFill/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8DF8AF6-529A-49AB-B95C-86A97022C092}"/>
              </a:ext>
            </a:extLst>
          </p:cNvPr>
          <p:cNvSpPr/>
          <p:nvPr/>
        </p:nvSpPr>
        <p:spPr>
          <a:xfrm>
            <a:off x="3724275" y="5640388"/>
            <a:ext cx="1698625" cy="452437"/>
          </a:xfrm>
          <a:prstGeom prst="rect">
            <a:avLst/>
          </a:prstGeom>
          <a:noFill/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B9CAB95-CB5A-4608-B0D4-F4B075215B01}"/>
              </a:ext>
            </a:extLst>
          </p:cNvPr>
          <p:cNvSpPr/>
          <p:nvPr/>
        </p:nvSpPr>
        <p:spPr>
          <a:xfrm>
            <a:off x="2305050" y="6092825"/>
            <a:ext cx="1285875" cy="433388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dpis 1">
            <a:extLst>
              <a:ext uri="{FF2B5EF4-FFF2-40B4-BE49-F238E27FC236}">
                <a16:creationId xmlns:a16="http://schemas.microsoft.com/office/drawing/2014/main" id="{F189AC20-9B84-4802-9EC2-5EC3B9909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Komerční typ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D62E7739-4D73-49C5-9CE7-C6794BD4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752975"/>
          </a:xfrm>
        </p:spPr>
        <p:txBody>
          <a:bodyPr/>
          <a:lstStyle/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Lékaři jsou samostatní podnikatelé, kteří přímo prodávají odborné služby pacientům (spotřebitelům). 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Cenu péče určuje trh, na kterém soutěží privátní poskytovatelé a financující subjekty (privátní pojišťovny).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Zdravotní péči si mohou obstarat ti, kdo ji potřebují a  současně na ni mají.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Zdravotní péče je záležitostí jedince, jeho rozhodnutí a  svobodné volby.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Absence prvku sociální solidarity.</a:t>
            </a:r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200" b="1" dirty="0">
              <a:solidFill>
                <a:srgbClr val="333399"/>
              </a:solidFill>
            </a:endParaRPr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200" b="1" dirty="0">
                <a:solidFill>
                  <a:srgbClr val="333399"/>
                </a:solidFill>
              </a:rPr>
              <a:t>Narůstající komplexita a návaznost služeb i potřeba týmové práce takový typ zdravotnictví prakticky znemožňuje.    </a:t>
            </a:r>
            <a:endParaRPr lang="en-GB" sz="2200" b="1" dirty="0">
              <a:solidFill>
                <a:srgbClr val="333399"/>
              </a:solidFill>
            </a:endParaRPr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>
            <a:extLst>
              <a:ext uri="{FF2B5EF4-FFF2-40B4-BE49-F238E27FC236}">
                <a16:creationId xmlns:a16="http://schemas.microsoft.com/office/drawing/2014/main" id="{A7B01D0C-B989-425F-B8E9-1C3E7B71A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8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Liberalistický typ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A9762AB0-05A9-4D1F-AC5F-78E8BE5FA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353425" cy="5616575"/>
          </a:xfrm>
        </p:spPr>
        <p:txBody>
          <a:bodyPr/>
          <a:lstStyle/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Zdravotní péče je pokládána jednak za zboží a jednak za veřejnou službu. </a:t>
            </a:r>
          </a:p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Převládají tržní vztahy přizpůsobené místním podmínkám a zvyklostem. </a:t>
            </a:r>
          </a:p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Péče je hrazena složitou směsicí veřejných plátců (federální, státní, místní rozpočty), soukromého pojištění a přímé platby.</a:t>
            </a:r>
          </a:p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Ze státního rozpočtu je garantováno poskytnutí vymezené péče pouze vybraným skupinám (lidé nad 65 let, zdravotně postižení, sociálně slabé rodiny s dětmi apod.).</a:t>
            </a:r>
          </a:p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Do vztahu pacient-lékař vstupuje stát, aby alespoň částečně vyrovnal příkré sociální nerovnosti (programy pro úhradu péče za nepojištěné pacienty).   </a:t>
            </a:r>
          </a:p>
          <a:p>
            <a:pPr marL="514350" eaLnBrk="1" hangingPunct="1"/>
            <a:r>
              <a:rPr lang="cs-CZ" altLang="cs-CZ" sz="2200">
                <a:solidFill>
                  <a:srgbClr val="333399"/>
                </a:solidFill>
              </a:rPr>
              <a:t>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Nadpis 1">
            <a:extLst>
              <a:ext uri="{FF2B5EF4-FFF2-40B4-BE49-F238E27FC236}">
                <a16:creationId xmlns:a16="http://schemas.microsoft.com/office/drawing/2014/main" id="{8FE34A55-9CA7-4B6A-B972-0055A169E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Pojišťovnický typ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D486B267-6537-4EF9-AE6D-61E7DDED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4775"/>
          </a:xfrm>
        </p:spPr>
        <p:txBody>
          <a:bodyPr/>
          <a:lstStyle/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Zdravotní péče je hrazena </a:t>
            </a:r>
            <a:r>
              <a:rPr lang="cs-CZ" sz="2200" b="1" dirty="0">
                <a:solidFill>
                  <a:srgbClr val="333399"/>
                </a:solidFill>
              </a:rPr>
              <a:t>z fondu povinného zdravotního pojištění</a:t>
            </a:r>
            <a:r>
              <a:rPr lang="cs-CZ" sz="2200" dirty="0">
                <a:solidFill>
                  <a:srgbClr val="333399"/>
                </a:solidFill>
              </a:rPr>
              <a:t>, který je vytvářen z příspěvků zaměstnanců, zaměstnavatelů a státu. 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Funguje na principu solidarity, platby do fondů podle příjmů, čerpání podle potřeb. Za určené skupiny osob hradí pojistné stát.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Různá míra finanční spoluúčasti pacientů (léky, pomůcky, regulační poplatky).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Jde o nestátní zdravotnictví se státními zárukami. Stát garantuje všeobecnou dostupnost a kvalitu (standard) péče.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Jde o souběžnou činnost veřejného a soukromého sektoru.</a:t>
            </a:r>
          </a:p>
          <a:p>
            <a:pPr marL="514350" eaLnBrk="1" hangingPunct="1">
              <a:defRPr/>
            </a:pPr>
            <a:r>
              <a:rPr lang="cs-CZ" sz="2200" dirty="0">
                <a:solidFill>
                  <a:srgbClr val="333399"/>
                </a:solidFill>
              </a:rPr>
              <a:t>Základem jsou soukromé individuální praxe ambulantních lékařů, kteří uzavírají smlouvy se zdravotními pojišťovnami.</a:t>
            </a:r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200" dirty="0">
                <a:solidFill>
                  <a:srgbClr val="333399"/>
                </a:solidFill>
              </a:rPr>
              <a:t> </a:t>
            </a:r>
          </a:p>
          <a:p>
            <a:pPr marL="514350" eaLnBrk="1" hangingPunct="1"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adpis 1">
            <a:extLst>
              <a:ext uri="{FF2B5EF4-FFF2-40B4-BE49-F238E27FC236}">
                <a16:creationId xmlns:a16="http://schemas.microsoft.com/office/drawing/2014/main" id="{77AC97E7-6833-4F5E-9297-DF4083D4C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563562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0099"/>
                </a:solidFill>
              </a:rPr>
              <a:t>Národní zdravotní služba</a:t>
            </a:r>
          </a:p>
        </p:txBody>
      </p:sp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B86703EE-367A-4C8B-8FDA-29F25DA9F5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5832475"/>
          </a:xfrm>
        </p:spPr>
        <p:txBody>
          <a:bodyPr/>
          <a:lstStyle/>
          <a:p>
            <a:pPr eaLnBrk="1" hangingPunct="1"/>
            <a:endParaRPr lang="cs-CZ" altLang="cs-CZ" sz="20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Vyznačuje se silnou účastí státu, který vlastní většinu zdravotnických zařízení a menším podílem soukromého sektoru. </a:t>
            </a: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Většina specializovaných ambulantních zařízení, laboratoře a rtg pracoviště jsou součástí nemocnic.</a:t>
            </a: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Drtivá většina nemocnic je součástí Národní zdravotní služby, soukromá lůžka existují v omezené míře.</a:t>
            </a: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Lékaři a zdravotničtí pracovníci jsou státní zaměstnanci, případně soukromými subjekty působícími v soukromém sektoru.</a:t>
            </a: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Bezplatná zdravotní péče, stát sleduje a garantuje všeobecnou dostupnost zdravotní péče.</a:t>
            </a: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Princip sociální solidarity - zdravotnické služby jsou převážně hrazeny z daní. Míra finanční spoluúčasti je velmi nízká (léky, protetika, optika). Neexistuje veřejné zdravotní pojištění. Možnost soukromého pojištění a připojištění pro nadstandardní péči.</a:t>
            </a:r>
          </a:p>
          <a:p>
            <a:pPr eaLnBrk="1" hangingPunct="1"/>
            <a:endParaRPr lang="cs-CZ" altLang="cs-CZ" sz="200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sz="2000">
                <a:solidFill>
                  <a:srgbClr val="333399"/>
                </a:solidFill>
              </a:rPr>
              <a:t>Velká Británie, Norsko, Španělsko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Zástupný symbol pro obsah 2">
            <a:extLst>
              <a:ext uri="{FF2B5EF4-FFF2-40B4-BE49-F238E27FC236}">
                <a16:creationId xmlns:a16="http://schemas.microsoft.com/office/drawing/2014/main" id="{F91602A3-5DC3-4C44-BD34-6E1EA0DC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8324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>
                <a:solidFill>
                  <a:srgbClr val="333399"/>
                </a:solidFill>
              </a:rPr>
              <a:t>Státní typ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</a:rPr>
              <a:t>Zdravotníci jsou státní zaměstnanci se stálým platem. 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</a:rPr>
              <a:t>Veškeré náklady jsou hrazeny ze státních fondů. </a:t>
            </a:r>
          </a:p>
          <a:p>
            <a:pPr eaLnBrk="1" hangingPunct="1"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3600" b="1" dirty="0">
              <a:solidFill>
                <a:srgbClr val="333399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>
                <a:solidFill>
                  <a:srgbClr val="333399"/>
                </a:solidFill>
              </a:rPr>
              <a:t>Totalitní typ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</a:rPr>
              <a:t>Celý systém podléhá vlivu jedné politické strany. 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</a:rPr>
              <a:t>Ideologická kritéria mohou být důležitější než kritéria odborná.  </a:t>
            </a:r>
            <a:endParaRPr lang="en-GB" sz="2400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>
            <a:extLst>
              <a:ext uri="{FF2B5EF4-FFF2-40B4-BE49-F238E27FC236}">
                <a16:creationId xmlns:a16="http://schemas.microsoft.com/office/drawing/2014/main" id="{697E73D6-D4C2-4314-A1FC-1F3BF30F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913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cap="all" dirty="0">
                <a:solidFill>
                  <a:srgbClr val="333399"/>
                </a:solidFill>
              </a:rPr>
              <a:t>Souhrnné Hodnocení činnosti zdravotnických systémů</a:t>
            </a:r>
          </a:p>
        </p:txBody>
      </p:sp>
      <p:sp>
        <p:nvSpPr>
          <p:cNvPr id="130051" name="Podnadpis 6">
            <a:extLst>
              <a:ext uri="{FF2B5EF4-FFF2-40B4-BE49-F238E27FC236}">
                <a16:creationId xmlns:a16="http://schemas.microsoft.com/office/drawing/2014/main" id="{57EE7CD9-937A-4474-8C8D-EA86BE5F5B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12197E5-50F6-465B-B4AB-514B28A40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884238"/>
            <a:ext cx="7772400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JAKÝ SYSTÉM HODNOTIT?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World Health Report 2000</a:t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800" b="1">
                <a:solidFill>
                  <a:schemeClr val="accent2"/>
                </a:solidFill>
              </a:rPr>
              <a:t>Health System Improving Performance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413CF32-BA89-4A09-943C-823A701DF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20000" cy="411480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Systém (health system) - celek sestávající ze všech organizací, institucí a zdrojů, které jsou určeny k výkonu zdravotnických činností.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Zdravotnické činnosti jsou takové aktivity, jejichž primárním účelem je zlepšení zdraví.</a:t>
            </a:r>
          </a:p>
          <a:p>
            <a:endParaRPr lang="en-GB" altLang="cs-CZ" sz="2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A18127-DF19-4BC7-B22A-90B30170A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492125"/>
            <a:ext cx="8458200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JAKÉ ASPEKTY HODNOTIT?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3200" b="1">
                <a:solidFill>
                  <a:schemeClr val="accent2"/>
                </a:solidFill>
              </a:rPr>
              <a:t>CÍLE A KRITÉRIA</a:t>
            </a:r>
            <a:endParaRPr lang="en-GB" altLang="cs-CZ" sz="3200" b="1">
              <a:solidFill>
                <a:schemeClr val="accent2"/>
              </a:solidFill>
            </a:endParaRPr>
          </a:p>
        </p:txBody>
      </p:sp>
      <p:graphicFrame>
        <p:nvGraphicFramePr>
          <p:cNvPr id="132099" name="Object 3">
            <a:extLst>
              <a:ext uri="{FF2B5EF4-FFF2-40B4-BE49-F238E27FC236}">
                <a16:creationId xmlns:a16="http://schemas.microsoft.com/office/drawing/2014/main" id="{61ED2E50-9016-4D66-A424-6B7FDE695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8" y="1393825"/>
          <a:ext cx="62404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6" name="Dokument" r:id="rId3" imgW="6240780" imgH="4063746" progId="Word.Document.8">
                  <p:embed/>
                </p:oleObj>
              </mc:Choice>
              <mc:Fallback>
                <p:oleObj name="Dokument" r:id="rId3" imgW="6240780" imgH="40637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3825"/>
                        <a:ext cx="62404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Group 4">
            <a:extLst>
              <a:ext uri="{FF2B5EF4-FFF2-40B4-BE49-F238E27FC236}">
                <a16:creationId xmlns:a16="http://schemas.microsoft.com/office/drawing/2014/main" id="{76A11769-93E1-4609-A971-C517CB144EE0}"/>
              </a:ext>
            </a:extLst>
          </p:cNvPr>
          <p:cNvGraphicFramePr>
            <a:graphicFrameLocks noGrp="1"/>
          </p:cNvGraphicFramePr>
          <p:nvPr/>
        </p:nvGraphicFramePr>
        <p:xfrm>
          <a:off x="1460500" y="1857375"/>
          <a:ext cx="6096000" cy="4106863"/>
        </p:xfrm>
        <a:graphic>
          <a:graphicData uri="http://schemas.openxmlformats.org/drawingml/2006/table">
            <a:tbl>
              <a:tblPr/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Kritéria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cíle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Průměrná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úroveň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Rozložení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Zlepšení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zdraví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Respon-zivnost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Slušnost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financování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T="45722" marB="45722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279D8014-FB3B-47A7-8A70-D9DCE0D65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89038" y="1090613"/>
            <a:ext cx="9634538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 NĚKTERÉ ZÁKLADNÍ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NOVÉ POJMY</a:t>
            </a:r>
            <a:endParaRPr lang="en-GB" altLang="cs-CZ" sz="4000" b="1">
              <a:solidFill>
                <a:schemeClr val="accent2"/>
              </a:solidFill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0D9DDA4-8BC9-4A33-816F-7E3D14696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2703513"/>
            <a:ext cx="6051550" cy="3771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cs-CZ" sz="3600" b="1">
                <a:solidFill>
                  <a:schemeClr val="accent2"/>
                </a:solidFill>
              </a:rPr>
              <a:t>A. </a:t>
            </a:r>
            <a:r>
              <a:rPr lang="cs-CZ" altLang="cs-CZ" sz="3600" b="1">
                <a:solidFill>
                  <a:schemeClr val="accent2"/>
                </a:solidFill>
              </a:rPr>
              <a:t>Performance</a:t>
            </a:r>
          </a:p>
          <a:p>
            <a:pPr>
              <a:buFontTx/>
              <a:buNone/>
            </a:pPr>
            <a:r>
              <a:rPr lang="en-US" altLang="cs-CZ" sz="3600" b="1">
                <a:solidFill>
                  <a:schemeClr val="accent2"/>
                </a:solidFill>
              </a:rPr>
              <a:t>B. </a:t>
            </a:r>
            <a:r>
              <a:rPr lang="cs-CZ" altLang="cs-CZ" sz="3600" b="1">
                <a:solidFill>
                  <a:schemeClr val="accent2"/>
                </a:solidFill>
              </a:rPr>
              <a:t>Responzivnost </a:t>
            </a:r>
          </a:p>
          <a:p>
            <a:pPr>
              <a:buFontTx/>
              <a:buNone/>
            </a:pPr>
            <a:r>
              <a:rPr lang="en-US" altLang="cs-CZ" sz="3600" b="1">
                <a:solidFill>
                  <a:schemeClr val="accent2"/>
                </a:solidFill>
              </a:rPr>
              <a:t>C. </a:t>
            </a:r>
            <a:r>
              <a:rPr lang="cs-CZ" altLang="cs-CZ" sz="3600" b="1">
                <a:solidFill>
                  <a:schemeClr val="accent2"/>
                </a:solidFill>
              </a:rPr>
              <a:t>Stewardship</a:t>
            </a:r>
          </a:p>
          <a:p>
            <a:pPr>
              <a:buFontTx/>
              <a:buNone/>
            </a:pPr>
            <a:r>
              <a:rPr lang="en-US" altLang="cs-CZ" sz="3600" b="1">
                <a:solidFill>
                  <a:schemeClr val="accent2"/>
                </a:solidFill>
              </a:rPr>
              <a:t>D. </a:t>
            </a:r>
            <a:r>
              <a:rPr lang="cs-CZ" altLang="cs-CZ" sz="3600" b="1">
                <a:solidFill>
                  <a:schemeClr val="accent2"/>
                </a:solidFill>
              </a:rPr>
              <a:t>Slušné financování</a:t>
            </a:r>
          </a:p>
          <a:p>
            <a:endParaRPr lang="cs-CZ" altLang="cs-CZ"/>
          </a:p>
          <a:p>
            <a:pPr>
              <a:buFontTx/>
              <a:buNone/>
            </a:pP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E3F3DB9-4C02-46BC-8438-9CBA88455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685800"/>
            <a:ext cx="7862888" cy="1362075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NĚKTERÉ ZÁKLADNÍ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NOVÉ POJMY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en-US" altLang="cs-CZ" sz="4000" b="1">
                <a:solidFill>
                  <a:srgbClr val="00B0F0"/>
                </a:solidFill>
              </a:rPr>
              <a:t> </a:t>
            </a:r>
            <a:r>
              <a:rPr lang="cs-CZ" altLang="cs-CZ" sz="4000" b="1">
                <a:solidFill>
                  <a:srgbClr val="00B0F0"/>
                </a:solidFill>
              </a:rPr>
              <a:t> </a:t>
            </a:r>
            <a:r>
              <a:rPr lang="en-US" altLang="cs-CZ" sz="3200" b="1">
                <a:solidFill>
                  <a:srgbClr val="00B0F0"/>
                </a:solidFill>
              </a:rPr>
              <a:t>A. </a:t>
            </a:r>
            <a:r>
              <a:rPr lang="cs-CZ" altLang="cs-CZ" sz="3200" b="1">
                <a:solidFill>
                  <a:srgbClr val="00B0F0"/>
                </a:solidFill>
              </a:rPr>
              <a:t>PERFORMANCE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B565AAF-C09E-433F-B3A6-3B2BF79AC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98713"/>
            <a:ext cx="8231187" cy="3962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chemeClr val="accent2"/>
                </a:solidFill>
              </a:rPr>
              <a:t>Jak jsou využívány zdroje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chemeClr val="accent2"/>
                </a:solidFill>
              </a:rPr>
              <a:t>Performance – činnost a její výsledek, výkon, výkonnost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chemeClr val="accent2"/>
                </a:solidFill>
              </a:rPr>
              <a:t>Schopnost systému dosáhnout co nejlepších výsledků v daných podmínkách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chemeClr val="accent2"/>
                </a:solidFill>
              </a:rPr>
              <a:t>Co jsou nejlepší výsledky?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cs-CZ" sz="2400" b="1" dirty="0">
                <a:solidFill>
                  <a:schemeClr val="accent2"/>
                </a:solidFill>
              </a:rPr>
              <a:t>Co nejlepší zdraví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cs-CZ" sz="2400" b="1" dirty="0">
                <a:solidFill>
                  <a:schemeClr val="accent2"/>
                </a:solidFill>
              </a:rPr>
              <a:t>Co nejvyšší </a:t>
            </a:r>
            <a:r>
              <a:rPr lang="cs-CZ" sz="2400" b="1" dirty="0" err="1">
                <a:solidFill>
                  <a:schemeClr val="accent2"/>
                </a:solidFill>
              </a:rPr>
              <a:t>responzivnost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cs-CZ" sz="2400" b="1" dirty="0">
                <a:solidFill>
                  <a:schemeClr val="accent2"/>
                </a:solidFill>
              </a:rPr>
              <a:t>Co nejslušnější financování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5_VZ_2018[20181024145935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5252</Words>
  <Application>Microsoft Office PowerPoint</Application>
  <PresentationFormat>Předvádění na obrazovce (4:3)</PresentationFormat>
  <Paragraphs>745</Paragraphs>
  <Slides>103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11" baseType="lpstr">
      <vt:lpstr>Arial</vt:lpstr>
      <vt:lpstr>Arial Black</vt:lpstr>
      <vt:lpstr>Calibri</vt:lpstr>
      <vt:lpstr>Times New Roman</vt:lpstr>
      <vt:lpstr>Wingdings</vt:lpstr>
      <vt:lpstr>Výchozí návrh</vt:lpstr>
      <vt:lpstr>1_Výchozí návrh</vt:lpstr>
      <vt:lpstr>Dokument</vt:lpstr>
      <vt:lpstr>PÉČE O ZDRAVÍ  A ZDRAVOTNICKÉ SLUŽBY</vt:lpstr>
      <vt:lpstr> PÉČE O ZDRAVÍ</vt:lpstr>
      <vt:lpstr>LAICKÁ PÉČE (lay care)</vt:lpstr>
      <vt:lpstr>Prezentace aplikace PowerPoint</vt:lpstr>
      <vt:lpstr>INDIVIDUÁLNÍ PÉČE</vt:lpstr>
      <vt:lpstr>KOLEKTIVNÍ PÉČE</vt:lpstr>
      <vt:lpstr>ZDRAVOTNICKÉ SLUŽBY</vt:lpstr>
      <vt:lpstr>Zdravotnictví</vt:lpstr>
      <vt:lpstr>Prezentace aplikace PowerPoint</vt:lpstr>
      <vt:lpstr>Síť zdravotnických zařízení</vt:lpstr>
      <vt:lpstr>Zdravotničtí pracovníci</vt:lpstr>
      <vt:lpstr>Prezentace aplikace PowerPoint</vt:lpstr>
      <vt:lpstr>ZDRAVOTNÍ POTŘEBA</vt:lpstr>
      <vt:lpstr>ZDRAVOTNÍ POTŘEBA</vt:lpstr>
      <vt:lpstr>SUBJEKTIVNĚ POCIŤOVANÁ POTŘEBA</vt:lpstr>
      <vt:lpstr>PROFESIONÁLNĚ DEFINOVANÁ POTŘEBA</vt:lpstr>
      <vt:lpstr>NORMATIVNÍ POTŘEBA</vt:lpstr>
      <vt:lpstr>Prezentace aplikace PowerPoint</vt:lpstr>
      <vt:lpstr>Prezentace aplikace PowerPoint</vt:lpstr>
      <vt:lpstr>ZDRAVOTNÍ POTŘEBY OBYVATELSTVA</vt:lpstr>
      <vt:lpstr>Příčiny Nárůstu výdajů na zdravotní péči</vt:lpstr>
      <vt:lpstr>Zájem ekonomie o zdravotní péči</vt:lpstr>
      <vt:lpstr>Hlavní příčiny růstu nákladů</vt:lpstr>
      <vt:lpstr>Hlavní příčiny růstu nákladů</vt:lpstr>
      <vt:lpstr>Prezentace aplikace PowerPoint</vt:lpstr>
      <vt:lpstr>Hlavní příčiny růstu nákladů</vt:lpstr>
      <vt:lpstr>Hlavní příčiny růstu nákladů</vt:lpstr>
      <vt:lpstr>MOŽNOSTI ŘEŠENÍ</vt:lpstr>
      <vt:lpstr>1. Další peníze do systému zdravotnictví </vt:lpstr>
      <vt:lpstr>2. Zvýšení hospodárnosti zdravotnictví</vt:lpstr>
      <vt:lpstr>3. Omezení dostupnosti zdravotnických služeb</vt:lpstr>
      <vt:lpstr>3. Omezení dostupnosti zdravotnických služeb</vt:lpstr>
      <vt:lpstr>3. Omezení dostupnosti zdravotnických služeb</vt:lpstr>
      <vt:lpstr>4. Všeobecné zlepšení zdraví lidí</vt:lpstr>
      <vt:lpstr>4. Všeobecné zlepšení zdraví lidí</vt:lpstr>
      <vt:lpstr>Ekonomika zdravotnictví</vt:lpstr>
      <vt:lpstr>Ekonomie a etika v péči o zdraví</vt:lpstr>
      <vt:lpstr>Ekonomika zdravotnictví</vt:lpstr>
      <vt:lpstr>Ekonomie</vt:lpstr>
      <vt:lpstr>Specifika zdravotnických služeb</vt:lpstr>
      <vt:lpstr>Hlavní oblasti ekonomiky zdravotnictví</vt:lpstr>
      <vt:lpstr>Trh a zdravotní péče (tržní selhání)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Problémy aplikace tržního mechanismu  v péči o zdraví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FINANCOVÁNÍ ZDRAVOTNICTVÍ</vt:lpstr>
      <vt:lpstr>Formy financování zdravotnických služeb</vt:lpstr>
      <vt:lpstr>Finance</vt:lpstr>
      <vt:lpstr>Formy financování zdravotnických služeb</vt:lpstr>
      <vt:lpstr>financování zdravotnických služeb</vt:lpstr>
      <vt:lpstr>Prezentace aplikace PowerPoint</vt:lpstr>
      <vt:lpstr>Hlavní zdroje financování zdravotnictví</vt:lpstr>
      <vt:lpstr>Prezentace aplikace PowerPoint</vt:lpstr>
      <vt:lpstr>Výdaje na zdravotní péči</vt:lpstr>
      <vt:lpstr>Výdaje na zdravotní péči podle typu poskytovatele</vt:lpstr>
      <vt:lpstr>Výdaje pojišťoven na zdravotní péči podle diagnóz MKN-10</vt:lpstr>
      <vt:lpstr>Hlavní zdroje financování zdravotnictví</vt:lpstr>
      <vt:lpstr>Formy úhrady  </vt:lpstr>
      <vt:lpstr>Formy úhrady  </vt:lpstr>
      <vt:lpstr>Formy úhrady:  Ambulantní zdravotní péče</vt:lpstr>
      <vt:lpstr>Formy úhrady  Nemocnice</vt:lpstr>
      <vt:lpstr>Zdravotní pojištění</vt:lpstr>
      <vt:lpstr>VEŘEJNOPRÁVNÍ POJIŠTĚNÍ</vt:lpstr>
      <vt:lpstr>Veřejné zdravotní pojištění</vt:lpstr>
      <vt:lpstr>Veřejné zdravotní pojištění  – jde o solidaritu:</vt:lpstr>
      <vt:lpstr>Veřejné zdravotní pojištění jako výraz sociální solidarity</vt:lpstr>
      <vt:lpstr>Veřejné zdravotní pojištění</vt:lpstr>
      <vt:lpstr>Veřejné zdravotní pojištění</vt:lpstr>
      <vt:lpstr>Z povinného zdravotního pojištění se hradí:</vt:lpstr>
      <vt:lpstr>Plátci veřejného zdravotního pojištění</vt:lpstr>
      <vt:lpstr>Zaměstnanci a zaměstnavatelé</vt:lpstr>
      <vt:lpstr>OSVČ</vt:lpstr>
      <vt:lpstr>Osoba bez zdanitelných příjmů (OBZP)</vt:lpstr>
      <vt:lpstr>Osoby, za které je plátcem stát</vt:lpstr>
      <vt:lpstr>Zdravotní pojišťovny v ČR</vt:lpstr>
      <vt:lpstr>Výběr zdravotní pojišťovny</vt:lpstr>
      <vt:lpstr>Zdravotní pojišťovny a počet jejich pojištěnců v r. 2017</vt:lpstr>
      <vt:lpstr>SOUKROMOPRÁVNÍ POJIŠTĚNÍ</vt:lpstr>
      <vt:lpstr>Co lze pojistit?</vt:lpstr>
      <vt:lpstr>Charakteristiky soukromého zdravotního pojištění</vt:lpstr>
      <vt:lpstr>Cizinci odkázáni na komerční ZP</vt:lpstr>
      <vt:lpstr>Cizinci odkázáni na komerční ZP</vt:lpstr>
      <vt:lpstr>Prezentace aplikace PowerPoint</vt:lpstr>
      <vt:lpstr>Základní typy zdravotnických systémů</vt:lpstr>
      <vt:lpstr>Základní typy zdravotnických systémů</vt:lpstr>
      <vt:lpstr>Komerční typ</vt:lpstr>
      <vt:lpstr>Liberalistický typ</vt:lpstr>
      <vt:lpstr>Pojišťovnický typ</vt:lpstr>
      <vt:lpstr>Národní zdravotní služba</vt:lpstr>
      <vt:lpstr>Prezentace aplikace PowerPoint</vt:lpstr>
      <vt:lpstr>Souhrnné Hodnocení činnosti zdravotnických systémů</vt:lpstr>
      <vt:lpstr>JAKÝ SYSTÉM HODNOTIT? World Health Report 2000 Health System Improving Performance</vt:lpstr>
      <vt:lpstr>JAKÉ ASPEKTY HODNOTIT?  CÍLE A KRITÉRIA</vt:lpstr>
      <vt:lpstr> NĚKTERÉ ZÁKLADNÍ  NOVÉ POJMY</vt:lpstr>
      <vt:lpstr>NĚKTERÉ ZÁKLADNÍ  NOVÉ POJMY    A. PERFORMANCE</vt:lpstr>
      <vt:lpstr>JAKÉ ASPEKTY HODNOTIT?  CÍLE A KRITÉRIA</vt:lpstr>
      <vt:lpstr>NĚKTERÉ ZÁKLADNÍ  NOVÉ POJMY  B.  RESPONZIVNOST </vt:lpstr>
      <vt:lpstr>NĚKTERÉ ZÁKLADNÍ  NOVÉ POJMY  C. SLUŠNÉ FINANCOVÁNÍ (fair financing)</vt:lpstr>
      <vt:lpstr>NĚKTERÉ ZÁKLADNÍ  NOVÉ POJMY  D. STEWARDSHIP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107</cp:revision>
  <cp:lastPrinted>2014-03-17T09:51:14Z</cp:lastPrinted>
  <dcterms:created xsi:type="dcterms:W3CDTF">2012-09-24T10:09:26Z</dcterms:created>
  <dcterms:modified xsi:type="dcterms:W3CDTF">2020-11-02T13:48:32Z</dcterms:modified>
</cp:coreProperties>
</file>