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72" r:id="rId5"/>
    <p:sldId id="259" r:id="rId6"/>
    <p:sldId id="260" r:id="rId7"/>
    <p:sldId id="273" r:id="rId8"/>
    <p:sldId id="275" r:id="rId9"/>
    <p:sldId id="274" r:id="rId10"/>
    <p:sldId id="268" r:id="rId11"/>
    <p:sldId id="261" r:id="rId12"/>
    <p:sldId id="276" r:id="rId13"/>
    <p:sldId id="262" r:id="rId14"/>
    <p:sldId id="263" r:id="rId15"/>
    <p:sldId id="264" r:id="rId16"/>
    <p:sldId id="270" r:id="rId17"/>
    <p:sldId id="269" r:id="rId18"/>
    <p:sldId id="265" r:id="rId19"/>
    <p:sldId id="266" r:id="rId20"/>
    <p:sldId id="267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15" autoAdjust="0"/>
    <p:restoredTop sz="77123" autoAdjust="0"/>
  </p:normalViewPr>
  <p:slideViewPr>
    <p:cSldViewPr>
      <p:cViewPr varScale="1">
        <p:scale>
          <a:sx n="83" d="100"/>
          <a:sy n="83" d="100"/>
        </p:scale>
        <p:origin x="3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8EBAA-A93A-4F51-A897-20C8D9699190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3C7ED-FB91-4FE4-85E9-AC194615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728EA-D0AC-4F2A-846C-9A2AB9739C7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143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32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Úskalí </a:t>
            </a:r>
            <a:r>
              <a:rPr lang="cs-CZ" dirty="0" err="1" smtClean="0"/>
              <a:t>konzilárních</a:t>
            </a:r>
            <a:r>
              <a:rPr lang="cs-CZ" baseline="0" dirty="0" smtClean="0"/>
              <a:t> vyšetření ve FNB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203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r>
              <a:rPr lang="cs-CZ" baseline="0" dirty="0" smtClean="0"/>
              <a:t> akutní bolesti obvykle spadá do kompetence „</a:t>
            </a:r>
            <a:r>
              <a:rPr lang="cs-CZ" baseline="0" dirty="0" err="1" smtClean="0"/>
              <a:t>acute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service</a:t>
            </a:r>
            <a:r>
              <a:rPr lang="cs-CZ" baseline="0" dirty="0" smtClean="0"/>
              <a:t>“ (APS), který je zajišťován v režimu 24/7, chronická bolest obvykle do </a:t>
            </a:r>
            <a:r>
              <a:rPr lang="cs-CZ" baseline="0" dirty="0" err="1" smtClean="0"/>
              <a:t>kompentece</a:t>
            </a:r>
            <a:r>
              <a:rPr lang="cs-CZ" baseline="0" dirty="0" smtClean="0"/>
              <a:t> Oddělení pro léčbu bolesti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080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Přístup u akutní</a:t>
            </a:r>
            <a:r>
              <a:rPr lang="cs-CZ" baseline="0" dirty="0" smtClean="0"/>
              <a:t> bolesti je „po schodech dolů“ – začíná se s vyšším dávkováním a invazivními technikami (vpravo na obrázku je rozdělení příslušných postupů u výkonů s různou předpokládanou bolestivostí) a postupně se dávky snižují, přechází se ze silných </a:t>
            </a:r>
            <a:r>
              <a:rPr lang="cs-CZ" baseline="0" dirty="0" err="1" smtClean="0"/>
              <a:t>opioidů</a:t>
            </a:r>
            <a:r>
              <a:rPr lang="cs-CZ" baseline="0" dirty="0" smtClean="0"/>
              <a:t> na slabé a </a:t>
            </a:r>
            <a:r>
              <a:rPr lang="cs-CZ" baseline="0" dirty="0" err="1" smtClean="0"/>
              <a:t>neopioidní</a:t>
            </a:r>
            <a:r>
              <a:rPr lang="cs-CZ" baseline="0" dirty="0" smtClean="0"/>
              <a:t> analgetika, u chronické bolesti je postup obrácený „po schodech nahoru“ – např. ze slabých </a:t>
            </a:r>
            <a:r>
              <a:rPr lang="cs-CZ" baseline="0" dirty="0" err="1" smtClean="0"/>
              <a:t>opioidů</a:t>
            </a:r>
            <a:r>
              <a:rPr lang="cs-CZ" baseline="0" dirty="0" smtClean="0"/>
              <a:t> na silné, od neinvazivních technik postupně k invazivnějším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712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Rozdělení analgetik dle WHO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639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14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211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51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26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Praktické poznámky k farmakologii</a:t>
            </a:r>
            <a:r>
              <a:rPr lang="cs-CZ" baseline="0" dirty="0" smtClean="0"/>
              <a:t> léčby bolesti cílené na FN Brno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C7ED-FB91-4FE4-85E9-AC194615F15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6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3BEA536-0DB2-4CFD-AF2E-B8AC965135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DCE7-8DA4-4769-9567-CD2FBB67FB24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6123C-9248-47C7-B6C5-D2A89AAC3E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Organizace léčby bolesti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Ivo </a:t>
            </a:r>
            <a:r>
              <a:rPr lang="cs-CZ" dirty="0" err="1" smtClean="0"/>
              <a:t>Křikava</a:t>
            </a:r>
            <a:endParaRPr lang="cs-CZ" dirty="0" smtClean="0"/>
          </a:p>
          <a:p>
            <a:r>
              <a:rPr lang="cs-CZ" dirty="0" smtClean="0"/>
              <a:t>LF MU</a:t>
            </a:r>
          </a:p>
          <a:p>
            <a:r>
              <a:rPr lang="cs-CZ" dirty="0" smtClean="0"/>
              <a:t>2020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Zástupný symbol pro obsah 3" descr="esra_guide_poopbol_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98825" y="0"/>
            <a:ext cx="5845175" cy="6858000"/>
          </a:xfrm>
        </p:spPr>
      </p:pic>
      <p:pic>
        <p:nvPicPr>
          <p:cNvPr id="17411" name="Obrázek 4" descr="Anonymous_aiga_stairs_up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00" y="4074604"/>
            <a:ext cx="32924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74291" y="3455894"/>
            <a:ext cx="4787900" cy="523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2800" b="1" dirty="0">
                <a:latin typeface="+mj-lt"/>
              </a:rPr>
              <a:t>WWW.ESRAEUROPE.ORG</a:t>
            </a:r>
          </a:p>
        </p:txBody>
      </p:sp>
      <p:pic>
        <p:nvPicPr>
          <p:cNvPr id="8" name="Obrázek 4" descr="Anonymous_aiga_stairs_up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115" y="414337"/>
            <a:ext cx="32924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187624" y="242010"/>
            <a:ext cx="1981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AKUTNÍ BOLEST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-9200" y="4074604"/>
            <a:ext cx="2386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CHRONICKÁ BOLEST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306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/>
          <a:lstStyle/>
          <a:p>
            <a:r>
              <a:rPr lang="cs-CZ">
                <a:solidFill>
                  <a:schemeClr val="tx1"/>
                </a:solidFill>
              </a:rPr>
              <a:t>Farmakologické ovlivnění bolesti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11338"/>
            <a:ext cx="8001000" cy="50466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1.</a:t>
            </a:r>
            <a:r>
              <a:rPr lang="cs-CZ" sz="2400">
                <a:solidFill>
                  <a:srgbClr val="FFFFFF"/>
                </a:solidFill>
              </a:rPr>
              <a:t> </a:t>
            </a:r>
            <a:r>
              <a:rPr lang="cs-CZ" sz="2400" u="sng"/>
              <a:t>Na úrovni nocisenzorů</a:t>
            </a:r>
            <a:r>
              <a:rPr lang="cs-CZ" sz="2400"/>
              <a:t> - místní anestetika, analgetika-antipyretika a NSA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2. </a:t>
            </a:r>
            <a:r>
              <a:rPr lang="cs-CZ" sz="2400" u="sng"/>
              <a:t>Ovlivnění membrán nervových vláken</a:t>
            </a:r>
            <a:r>
              <a:rPr lang="cs-CZ" sz="2400"/>
              <a:t> - místní anestetika, některá antiarytmika, některé betablokátory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3. </a:t>
            </a:r>
            <a:r>
              <a:rPr lang="cs-CZ" sz="2400" u="sng"/>
              <a:t>Potlačení přenosu na míšní úrovni</a:t>
            </a:r>
            <a:r>
              <a:rPr lang="cs-CZ" sz="2400"/>
              <a:t> (zadní rohy) - 		EDA a SAA - opioidy, místní anestetika, klonidin; 	celkové podání - opioidy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4. </a:t>
            </a:r>
            <a:r>
              <a:rPr lang="cs-CZ" sz="2400" u="sng"/>
              <a:t>Hypotalamo-limbická oblast</a:t>
            </a:r>
            <a:r>
              <a:rPr lang="cs-CZ" sz="2400"/>
              <a:t> - ovlivnění afektivní složky bolesti - opioidy, antidepresiva, neuroleptika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5. </a:t>
            </a:r>
            <a:r>
              <a:rPr lang="cs-CZ" sz="2400" u="sng"/>
              <a:t>Aktivace descendentního inhibičního systému</a:t>
            </a:r>
            <a:r>
              <a:rPr lang="cs-CZ" sz="2400"/>
              <a:t> - opioidy, antidepresiva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/>
              <a:t>6. </a:t>
            </a:r>
            <a:r>
              <a:rPr lang="cs-CZ" sz="2400" u="sng"/>
              <a:t>Na úrovni talamo-kortikální</a:t>
            </a:r>
            <a:r>
              <a:rPr lang="cs-CZ" sz="2400"/>
              <a:t> - opioidní analgetika, některá analgetika-antipyretika, některá NSA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 altLang="cs-CZ" smtClean="0"/>
              <a:t>Základní principy léčby bolesti</a:t>
            </a:r>
          </a:p>
        </p:txBody>
      </p:sp>
      <p:graphicFrame>
        <p:nvGraphicFramePr>
          <p:cNvPr id="4165" name="Group 69"/>
          <p:cNvGraphicFramePr>
            <a:graphicFrameLocks noGrp="1"/>
          </p:cNvGraphicFramePr>
          <p:nvPr>
            <p:ph type="tbl" idx="1"/>
          </p:nvPr>
        </p:nvGraphicFramePr>
        <p:xfrm>
          <a:off x="914400" y="1371600"/>
          <a:ext cx="8229600" cy="5273674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6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akutní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chronická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aplikace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i.v., s.c., i.m., p.o.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p.o., transdermální, rektální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dávkování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dle potřeby, deeskalace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podle hodin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nástup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rychlé nasycení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může být pomalejší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cíl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rychlý účinek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prevence návratu bolesti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délka účinku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relativně krátká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delší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trvání léčby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hodiny - dny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měsíce – roky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způsob léčby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jednodušší terapie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kombinovaná léčba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doprovodná léčba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292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Žebříček analgetik</a:t>
            </a:r>
          </a:p>
        </p:txBody>
      </p:sp>
      <p:pic>
        <p:nvPicPr>
          <p:cNvPr id="8195" name="Picture 3" descr="F:\Dokumenty\medicina\bolest\slavickova\zebricek_analgeti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286000"/>
            <a:ext cx="8077200" cy="34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Tramadol</a:t>
            </a:r>
            <a:r>
              <a:rPr lang="cs-CZ" dirty="0" smtClean="0"/>
              <a:t> - retardované preparáty (SR)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</a:t>
            </a:r>
            <a:r>
              <a:rPr lang="cs-CZ" dirty="0" err="1" smtClean="0"/>
              <a:t>ramadol</a:t>
            </a:r>
            <a:r>
              <a:rPr lang="cs-CZ" dirty="0" smtClean="0"/>
              <a:t> (</a:t>
            </a:r>
            <a:r>
              <a:rPr lang="cs-CZ" dirty="0" err="1" smtClean="0"/>
              <a:t>Tramal</a:t>
            </a:r>
            <a:r>
              <a:rPr lang="cs-CZ" dirty="0" smtClean="0"/>
              <a:t> </a:t>
            </a:r>
            <a:r>
              <a:rPr lang="cs-CZ" dirty="0" err="1" smtClean="0"/>
              <a:t>retard</a:t>
            </a:r>
            <a:r>
              <a:rPr lang="cs-CZ" dirty="0" smtClean="0"/>
              <a:t>, </a:t>
            </a:r>
            <a:r>
              <a:rPr lang="cs-CZ" dirty="0" err="1" smtClean="0"/>
              <a:t>Tramadol</a:t>
            </a:r>
            <a:r>
              <a:rPr lang="cs-CZ" dirty="0" smtClean="0"/>
              <a:t> </a:t>
            </a:r>
            <a:r>
              <a:rPr lang="cs-CZ" dirty="0" err="1" smtClean="0"/>
              <a:t>Sandoz</a:t>
            </a:r>
            <a:r>
              <a:rPr lang="cs-CZ" dirty="0" smtClean="0"/>
              <a:t> </a:t>
            </a:r>
            <a:r>
              <a:rPr lang="cs-CZ" dirty="0" err="1" smtClean="0"/>
              <a:t>retard</a:t>
            </a:r>
            <a:r>
              <a:rPr lang="cs-CZ" dirty="0" smtClean="0"/>
              <a:t>, </a:t>
            </a:r>
            <a:r>
              <a:rPr lang="cs-CZ" dirty="0" err="1" smtClean="0"/>
              <a:t>Tramadol</a:t>
            </a:r>
            <a:r>
              <a:rPr lang="cs-CZ" dirty="0" smtClean="0"/>
              <a:t> </a:t>
            </a:r>
            <a:r>
              <a:rPr lang="cs-CZ" dirty="0" err="1" smtClean="0"/>
              <a:t>Mylan</a:t>
            </a:r>
            <a:r>
              <a:rPr lang="cs-CZ" dirty="0" smtClean="0"/>
              <a:t>, </a:t>
            </a:r>
            <a:r>
              <a:rPr lang="cs-CZ" dirty="0" err="1" smtClean="0"/>
              <a:t>Tralgit</a:t>
            </a:r>
            <a:r>
              <a:rPr lang="cs-CZ" dirty="0" smtClean="0"/>
              <a:t> SR) </a:t>
            </a:r>
          </a:p>
          <a:p>
            <a:r>
              <a:rPr lang="cs-CZ" dirty="0" smtClean="0"/>
              <a:t>100 mg, 150 mg, 200 mg</a:t>
            </a:r>
          </a:p>
          <a:p>
            <a:r>
              <a:rPr lang="cs-CZ" dirty="0" smtClean="0"/>
              <a:t>1-0-1, á 12 hod. , fixní režim, navyšování jednotlivé dávky</a:t>
            </a:r>
          </a:p>
          <a:p>
            <a:r>
              <a:rPr lang="cs-CZ" dirty="0" smtClean="0"/>
              <a:t>tablety nedrtit, nepůlit (nemají-li půlicí rýhu, většinou nemají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nezávisle na jídle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5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Tramadol</a:t>
            </a:r>
            <a:r>
              <a:rPr lang="cs-CZ" dirty="0" smtClean="0"/>
              <a:t> – rychlé uvolňování (IR)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apky (</a:t>
            </a:r>
            <a:r>
              <a:rPr lang="cs-CZ" dirty="0" err="1" smtClean="0"/>
              <a:t>Tramabene</a:t>
            </a:r>
            <a:r>
              <a:rPr lang="cs-CZ" dirty="0" smtClean="0"/>
              <a:t>, </a:t>
            </a:r>
            <a:r>
              <a:rPr lang="cs-CZ" dirty="0" err="1" smtClean="0"/>
              <a:t>Tramal</a:t>
            </a:r>
            <a:r>
              <a:rPr lang="cs-CZ" dirty="0" smtClean="0"/>
              <a:t> kapky, </a:t>
            </a:r>
            <a:r>
              <a:rPr lang="cs-CZ" dirty="0" err="1" smtClean="0"/>
              <a:t>Tralgit</a:t>
            </a:r>
            <a:r>
              <a:rPr lang="cs-CZ" dirty="0" smtClean="0"/>
              <a:t>) 10, 100 ml</a:t>
            </a:r>
          </a:p>
          <a:p>
            <a:r>
              <a:rPr lang="cs-CZ" dirty="0" smtClean="0"/>
              <a:t>1 ml = 8 střiků = 40 kapek = 100 mg</a:t>
            </a:r>
          </a:p>
          <a:p>
            <a:r>
              <a:rPr lang="cs-CZ" dirty="0" smtClean="0"/>
              <a:t>dle potřeby, s vodou, čajem </a:t>
            </a:r>
          </a:p>
          <a:p>
            <a:r>
              <a:rPr lang="cs-CZ" dirty="0"/>
              <a:t>k</a:t>
            </a:r>
            <a:r>
              <a:rPr lang="cs-CZ" dirty="0" smtClean="0"/>
              <a:t>apsle á 50 mg (</a:t>
            </a:r>
            <a:r>
              <a:rPr lang="cs-CZ" dirty="0" err="1" smtClean="0"/>
              <a:t>Tralgit</a:t>
            </a:r>
            <a:r>
              <a:rPr lang="cs-CZ" dirty="0" smtClean="0"/>
              <a:t> 50 mg)</a:t>
            </a:r>
          </a:p>
          <a:p>
            <a:r>
              <a:rPr lang="cs-CZ" dirty="0" smtClean="0"/>
              <a:t>možno „při VAS &gt;4“, obvykle 3-4x denně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91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Tramadol</a:t>
            </a:r>
            <a:r>
              <a:rPr lang="cs-CZ" dirty="0" smtClean="0"/>
              <a:t> + paracetamol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neretardované preparáty (</a:t>
            </a:r>
            <a:r>
              <a:rPr lang="cs-CZ" dirty="0" err="1" smtClean="0"/>
              <a:t>Zaldiar</a:t>
            </a:r>
            <a:r>
              <a:rPr lang="cs-CZ" dirty="0" smtClean="0"/>
              <a:t>, </a:t>
            </a:r>
            <a:r>
              <a:rPr lang="cs-CZ" dirty="0" err="1" smtClean="0"/>
              <a:t>Doreta</a:t>
            </a:r>
            <a:r>
              <a:rPr lang="cs-CZ" dirty="0" smtClean="0"/>
              <a:t>, </a:t>
            </a:r>
            <a:r>
              <a:rPr lang="cs-CZ" dirty="0" err="1" smtClean="0"/>
              <a:t>Palgotal</a:t>
            </a:r>
            <a:r>
              <a:rPr lang="cs-CZ" dirty="0" smtClean="0"/>
              <a:t>, </a:t>
            </a:r>
            <a:r>
              <a:rPr lang="cs-CZ" dirty="0" err="1" smtClean="0"/>
              <a:t>Maratia</a:t>
            </a:r>
            <a:r>
              <a:rPr lang="cs-CZ" dirty="0" smtClean="0"/>
              <a:t>, </a:t>
            </a:r>
            <a:r>
              <a:rPr lang="cs-CZ" dirty="0" err="1" smtClean="0"/>
              <a:t>Tramylpa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325/37,5 mg nebo 650/75 mg</a:t>
            </a:r>
          </a:p>
          <a:p>
            <a:pPr lvl="1"/>
            <a:r>
              <a:rPr lang="cs-CZ" dirty="0"/>
              <a:t>dle potřeby, při bolesti</a:t>
            </a:r>
          </a:p>
          <a:p>
            <a:pPr lvl="1"/>
            <a:r>
              <a:rPr lang="cs-CZ" dirty="0"/>
              <a:t>možno „při VAS &gt;4“, obvykle 3-4x denně</a:t>
            </a:r>
          </a:p>
          <a:p>
            <a:pPr lvl="1"/>
            <a:r>
              <a:rPr lang="cs-CZ" dirty="0"/>
              <a:t>pozor na dávku </a:t>
            </a:r>
            <a:r>
              <a:rPr lang="cs-CZ" dirty="0" smtClean="0"/>
              <a:t>paracetamolu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76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Codein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metabolizuje se na morfin (</a:t>
            </a:r>
            <a:r>
              <a:rPr lang="cs-CZ" sz="2800" dirty="0" err="1" smtClean="0"/>
              <a:t>prodrug</a:t>
            </a:r>
            <a:r>
              <a:rPr lang="cs-CZ" sz="2800" dirty="0" smtClean="0"/>
              <a:t>, CYP450 2D6)</a:t>
            </a:r>
          </a:p>
          <a:p>
            <a:r>
              <a:rPr lang="cs-CZ" sz="2800" dirty="0" smtClean="0"/>
              <a:t>výhodná kombinace s paracetamolem</a:t>
            </a:r>
          </a:p>
          <a:p>
            <a:r>
              <a:rPr lang="cs-CZ" dirty="0" smtClean="0"/>
              <a:t>retardovaný preparát – dihydrokodein – (DHC </a:t>
            </a:r>
            <a:r>
              <a:rPr lang="cs-CZ" dirty="0" err="1" smtClean="0"/>
              <a:t>continus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60 mg, 90 mg, 120 mg</a:t>
            </a:r>
          </a:p>
          <a:p>
            <a:pPr lvl="1"/>
            <a:r>
              <a:rPr lang="cs-CZ" dirty="0" smtClean="0"/>
              <a:t>dávkování </a:t>
            </a:r>
            <a:r>
              <a:rPr lang="cs-CZ" dirty="0"/>
              <a:t>á 12 hod, 1-0-1, fixní </a:t>
            </a:r>
            <a:r>
              <a:rPr lang="cs-CZ" dirty="0" smtClean="0"/>
              <a:t>režim</a:t>
            </a:r>
          </a:p>
          <a:p>
            <a:r>
              <a:rPr lang="cs-CZ" dirty="0" smtClean="0"/>
              <a:t>rychlé uvolnění (</a:t>
            </a:r>
            <a:r>
              <a:rPr lang="cs-CZ" dirty="0" err="1" smtClean="0"/>
              <a:t>Talvosilen</a:t>
            </a:r>
            <a:r>
              <a:rPr lang="cs-CZ" dirty="0" smtClean="0"/>
              <a:t> 500/20, </a:t>
            </a:r>
            <a:r>
              <a:rPr lang="cs-CZ" dirty="0" err="1" smtClean="0"/>
              <a:t>Talvosilen</a:t>
            </a:r>
            <a:r>
              <a:rPr lang="cs-CZ" dirty="0" smtClean="0"/>
              <a:t> forte 500/30, </a:t>
            </a:r>
            <a:r>
              <a:rPr lang="cs-CZ" dirty="0" err="1" smtClean="0"/>
              <a:t>Ultracod</a:t>
            </a:r>
            <a:r>
              <a:rPr lang="cs-CZ" dirty="0" smtClean="0"/>
              <a:t> 500/30, </a:t>
            </a:r>
            <a:r>
              <a:rPr lang="cs-CZ" dirty="0" err="1" smtClean="0"/>
              <a:t>Korylan</a:t>
            </a:r>
            <a:r>
              <a:rPr lang="cs-CZ" dirty="0" smtClean="0"/>
              <a:t> 325/28</a:t>
            </a:r>
          </a:p>
          <a:p>
            <a:pPr lvl="1"/>
            <a:r>
              <a:rPr lang="cs-CZ" dirty="0" smtClean="0"/>
              <a:t>dle potřeby, při bolesti</a:t>
            </a:r>
          </a:p>
          <a:p>
            <a:pPr lvl="1"/>
            <a:r>
              <a:rPr lang="cs-CZ" dirty="0"/>
              <a:t>možno „při VAS &gt;4“, obvykle 3-4x </a:t>
            </a:r>
            <a:r>
              <a:rPr lang="cs-CZ" dirty="0" smtClean="0"/>
              <a:t>denně</a:t>
            </a:r>
          </a:p>
          <a:p>
            <a:pPr lvl="1"/>
            <a:r>
              <a:rPr lang="cs-CZ" dirty="0" smtClean="0"/>
              <a:t>pozor na dávku paracetamolu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76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Oxycodon</a:t>
            </a:r>
            <a:r>
              <a:rPr lang="cs-CZ" dirty="0" smtClean="0"/>
              <a:t> – chronická bolest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ret. preparáty (</a:t>
            </a:r>
            <a:r>
              <a:rPr lang="cs-CZ" dirty="0" err="1" smtClean="0"/>
              <a:t>Oxycontin</a:t>
            </a:r>
            <a:r>
              <a:rPr lang="cs-CZ" dirty="0" smtClean="0"/>
              <a:t>, </a:t>
            </a:r>
            <a:r>
              <a:rPr lang="cs-CZ" dirty="0" err="1" smtClean="0"/>
              <a:t>Oxycodon</a:t>
            </a:r>
            <a:r>
              <a:rPr lang="cs-CZ" dirty="0" smtClean="0"/>
              <a:t> </a:t>
            </a:r>
            <a:r>
              <a:rPr lang="cs-CZ" dirty="0" err="1" smtClean="0"/>
              <a:t>Lannacher</a:t>
            </a:r>
            <a:r>
              <a:rPr lang="cs-CZ" dirty="0" smtClean="0"/>
              <a:t>, </a:t>
            </a:r>
            <a:r>
              <a:rPr lang="cs-CZ" dirty="0" err="1" smtClean="0"/>
              <a:t>Oxycodon</a:t>
            </a:r>
            <a:r>
              <a:rPr lang="cs-CZ" dirty="0" smtClean="0"/>
              <a:t> </a:t>
            </a:r>
            <a:r>
              <a:rPr lang="cs-CZ" dirty="0" err="1" smtClean="0"/>
              <a:t>Sandoz</a:t>
            </a:r>
            <a:r>
              <a:rPr lang="cs-CZ" dirty="0" smtClean="0"/>
              <a:t>, </a:t>
            </a:r>
            <a:r>
              <a:rPr lang="cs-CZ" dirty="0" err="1" smtClean="0"/>
              <a:t>Oxykodon</a:t>
            </a:r>
            <a:r>
              <a:rPr lang="cs-CZ" dirty="0" smtClean="0"/>
              <a:t> </a:t>
            </a:r>
            <a:r>
              <a:rPr lang="cs-CZ" dirty="0" err="1" smtClean="0"/>
              <a:t>Mylan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10 mg, 20 mg, 40 mg, 80 mg</a:t>
            </a:r>
          </a:p>
          <a:p>
            <a:r>
              <a:rPr lang="cs-CZ" dirty="0" smtClean="0"/>
              <a:t>á 12 hod, 1-0-1, fixní režim</a:t>
            </a:r>
          </a:p>
          <a:p>
            <a:r>
              <a:rPr lang="cs-CZ" dirty="0"/>
              <a:t>tablety nedrtit, nepůlit (nemají-li půlicí rýhu, </a:t>
            </a:r>
            <a:r>
              <a:rPr lang="cs-CZ" dirty="0" smtClean="0"/>
              <a:t>jen </a:t>
            </a:r>
            <a:r>
              <a:rPr lang="cs-CZ" dirty="0" err="1" smtClean="0"/>
              <a:t>Sandoz</a:t>
            </a:r>
            <a:r>
              <a:rPr lang="cs-CZ" dirty="0" smtClean="0"/>
              <a:t>, </a:t>
            </a:r>
            <a:r>
              <a:rPr lang="cs-CZ" dirty="0" err="1" smtClean="0"/>
              <a:t>Mylan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nezávisle na </a:t>
            </a:r>
            <a:r>
              <a:rPr lang="cs-CZ" dirty="0" smtClean="0"/>
              <a:t>jídle</a:t>
            </a:r>
          </a:p>
          <a:p>
            <a:r>
              <a:rPr lang="cs-CZ" dirty="0" err="1" smtClean="0"/>
              <a:t>Oxykodon</a:t>
            </a:r>
            <a:r>
              <a:rPr lang="cs-CZ" dirty="0" smtClean="0"/>
              <a:t> STADA (IR) 5 mg, 10 mg, 20 mg!!!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3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Náplasťové formy - </a:t>
            </a:r>
            <a:r>
              <a:rPr lang="cs-CZ" dirty="0" err="1" smtClean="0"/>
              <a:t>fentanyl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f</a:t>
            </a:r>
            <a:r>
              <a:rPr lang="cs-CZ" dirty="0" err="1" smtClean="0"/>
              <a:t>entanyl</a:t>
            </a:r>
            <a:r>
              <a:rPr lang="cs-CZ" dirty="0" smtClean="0"/>
              <a:t> (</a:t>
            </a:r>
            <a:r>
              <a:rPr lang="cs-CZ" dirty="0" err="1" smtClean="0"/>
              <a:t>Dolforin</a:t>
            </a:r>
            <a:r>
              <a:rPr lang="cs-CZ" dirty="0" smtClean="0"/>
              <a:t>, </a:t>
            </a:r>
            <a:r>
              <a:rPr lang="cs-CZ" dirty="0" err="1" smtClean="0"/>
              <a:t>Fentalis</a:t>
            </a:r>
            <a:r>
              <a:rPr lang="cs-CZ" dirty="0" smtClean="0"/>
              <a:t>, </a:t>
            </a:r>
            <a:r>
              <a:rPr lang="cs-CZ" dirty="0" err="1" smtClean="0"/>
              <a:t>Durogesic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(12,5) 25, 50, 75, 100 </a:t>
            </a:r>
            <a:r>
              <a:rPr lang="cs-CZ" dirty="0" err="1" smtClean="0"/>
              <a:t>mcg</a:t>
            </a:r>
            <a:r>
              <a:rPr lang="cs-CZ" dirty="0" smtClean="0"/>
              <a:t>/hod</a:t>
            </a:r>
          </a:p>
          <a:p>
            <a:pPr lvl="1"/>
            <a:r>
              <a:rPr lang="cs-CZ" dirty="0" smtClean="0"/>
              <a:t>u pacientů s polykacími obtížemi (TU v </a:t>
            </a:r>
            <a:r>
              <a:rPr lang="cs-CZ" dirty="0" err="1" smtClean="0"/>
              <a:t>orofaryngu</a:t>
            </a:r>
            <a:r>
              <a:rPr lang="cs-CZ" dirty="0" smtClean="0"/>
              <a:t>, ORL), s trávicími obtížemi (</a:t>
            </a:r>
            <a:r>
              <a:rPr lang="cs-CZ" dirty="0" err="1" smtClean="0"/>
              <a:t>stomie</a:t>
            </a:r>
            <a:r>
              <a:rPr lang="cs-CZ" dirty="0" smtClean="0"/>
              <a:t>, krátké střevo)</a:t>
            </a:r>
          </a:p>
          <a:p>
            <a:pPr lvl="1"/>
            <a:r>
              <a:rPr lang="cs-CZ" dirty="0" smtClean="0"/>
              <a:t>nastavení hladiny v průběhu 12-24 hod</a:t>
            </a:r>
          </a:p>
          <a:p>
            <a:pPr lvl="1"/>
            <a:r>
              <a:rPr lang="cs-CZ" dirty="0" smtClean="0"/>
              <a:t>výměna á 3 dny</a:t>
            </a:r>
          </a:p>
          <a:p>
            <a:pPr lvl="1"/>
            <a:r>
              <a:rPr lang="cs-CZ" dirty="0" smtClean="0"/>
              <a:t>v případě nedostatečné analgezie navýšení dávky, nezkracovat interval výměny</a:t>
            </a:r>
          </a:p>
          <a:p>
            <a:pPr lvl="1"/>
            <a:r>
              <a:rPr lang="cs-CZ" dirty="0" smtClean="0"/>
              <a:t>nevýhody: horší přilnavost, rychlý rozvoj tolerance, nemožnost změny dávky v průběhu dne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Bolest - definice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nepříjemný smyslový a emoční zážitek spojený se skutečným nebo potenciálním poškozením tkáně nebo popisovaný výrazy pro takové poškození.</a:t>
            </a:r>
          </a:p>
          <a:p>
            <a:r>
              <a:rPr lang="cs-CZ"/>
              <a:t>vždy subjektivní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Náplasťové formy - buprenorfin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dirty="0" smtClean="0"/>
              <a:t>buprenorfin (</a:t>
            </a:r>
            <a:r>
              <a:rPr lang="cs-CZ" dirty="0" err="1" smtClean="0"/>
              <a:t>Transtec</a:t>
            </a:r>
            <a:r>
              <a:rPr lang="cs-CZ" dirty="0" smtClean="0"/>
              <a:t>, </a:t>
            </a:r>
            <a:r>
              <a:rPr lang="cs-CZ" dirty="0" err="1" smtClean="0"/>
              <a:t>Bupretec</a:t>
            </a:r>
            <a:r>
              <a:rPr lang="cs-CZ" dirty="0" smtClean="0"/>
              <a:t>, </a:t>
            </a:r>
            <a:r>
              <a:rPr lang="cs-CZ" dirty="0" err="1" smtClean="0"/>
              <a:t>Buprenorphine</a:t>
            </a:r>
            <a:r>
              <a:rPr lang="cs-CZ" dirty="0" smtClean="0"/>
              <a:t> </a:t>
            </a:r>
            <a:r>
              <a:rPr lang="cs-CZ" dirty="0" err="1" smtClean="0"/>
              <a:t>Actavis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35, 52.5, 70, 105 </a:t>
            </a:r>
            <a:r>
              <a:rPr lang="cs-CZ" dirty="0" err="1" smtClean="0"/>
              <a:t>mcg</a:t>
            </a:r>
            <a:r>
              <a:rPr lang="cs-CZ" dirty="0" smtClean="0"/>
              <a:t>/hod</a:t>
            </a:r>
          </a:p>
          <a:p>
            <a:pPr lvl="1"/>
            <a:r>
              <a:rPr lang="cs-CZ" dirty="0" smtClean="0"/>
              <a:t>u pacientů s </a:t>
            </a:r>
            <a:r>
              <a:rPr lang="cs-CZ" dirty="0" err="1" smtClean="0"/>
              <a:t>org</a:t>
            </a:r>
            <a:r>
              <a:rPr lang="cs-CZ" dirty="0" smtClean="0"/>
              <a:t>. dysfunkcemi (renální insuficience)</a:t>
            </a:r>
          </a:p>
          <a:p>
            <a:pPr lvl="1"/>
            <a:r>
              <a:rPr lang="cs-CZ" dirty="0" smtClean="0"/>
              <a:t>výměna á 3,5 dne (nemění se v průběhu týdne)</a:t>
            </a:r>
          </a:p>
          <a:p>
            <a:pPr lvl="1"/>
            <a:r>
              <a:rPr lang="cs-CZ" dirty="0" smtClean="0"/>
              <a:t>nevýhody: častá alergie na náplast, parciální agonista</a:t>
            </a:r>
            <a:r>
              <a:rPr lang="cs-CZ" dirty="0"/>
              <a:t>, agonista/antagonista, nemožnost změny dávky v průběhu dne</a:t>
            </a:r>
          </a:p>
        </p:txBody>
      </p:sp>
    </p:spTree>
    <p:extLst>
      <p:ext uri="{BB962C8B-B14F-4D97-AF65-F5344CB8AC3E}">
        <p14:creationId xmlns:p14="http://schemas.microsoft.com/office/powerpoint/2010/main" val="28475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Úskalí konziliárních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akutní/chronická bolest</a:t>
            </a:r>
          </a:p>
          <a:p>
            <a:r>
              <a:rPr lang="cs-CZ" dirty="0" smtClean="0"/>
              <a:t>(ne)převádění ze zavedené chronické medikace na dostupnou (pacient by měl mít své léky z domova)</a:t>
            </a:r>
          </a:p>
          <a:p>
            <a:r>
              <a:rPr lang="cs-CZ" dirty="0" smtClean="0"/>
              <a:t>Konziliu těsně před propuštěním pacienta</a:t>
            </a:r>
          </a:p>
          <a:p>
            <a:r>
              <a:rPr lang="cs-CZ" dirty="0" smtClean="0"/>
              <a:t>opakovaní konzilia bez respektování předchozího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2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t_joseph_montrea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52928" cy="6264696"/>
          </a:xfrm>
        </p:spPr>
      </p:pic>
      <p:pic>
        <p:nvPicPr>
          <p:cNvPr id="5" name="Obrázek 4" descr="PainSummitLogo_450p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5085184"/>
            <a:ext cx="3816424" cy="117037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347864" y="1484784"/>
            <a:ext cx="5328592" cy="166814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Declaration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that</a:t>
            </a:r>
            <a:r>
              <a:rPr lang="cs-CZ" sz="3200" b="1" dirty="0" smtClean="0"/>
              <a:t> </a:t>
            </a:r>
            <a:r>
              <a:rPr lang="en-US" sz="3200" b="1" dirty="0" smtClean="0"/>
              <a:t>Access to Pain Management is </a:t>
            </a:r>
            <a:endParaRPr lang="cs-CZ" sz="3200" b="1" dirty="0" smtClean="0"/>
          </a:p>
          <a:p>
            <a:r>
              <a:rPr lang="en-US" sz="3200" b="1" dirty="0" smtClean="0"/>
              <a:t>a Fundamental Human Right</a:t>
            </a:r>
            <a:endParaRPr lang="cs-CZ" sz="3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20072" y="6396335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Montréal</a:t>
            </a:r>
            <a:r>
              <a:rPr lang="cs-CZ" dirty="0" smtClean="0"/>
              <a:t>, 3 </a:t>
            </a:r>
            <a:r>
              <a:rPr lang="cs-CZ" dirty="0" err="1" smtClean="0"/>
              <a:t>September</a:t>
            </a:r>
            <a:r>
              <a:rPr lang="cs-CZ" dirty="0" smtClean="0"/>
              <a:t>, 2010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základní komponenty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aferentní nociceptivní stimulaci</a:t>
            </a:r>
          </a:p>
          <a:p>
            <a:pPr eaLnBrk="1" hangingPunct="1"/>
            <a:r>
              <a:rPr lang="cs-CZ" altLang="cs-CZ" b="1" smtClean="0"/>
              <a:t>interpretaci </a:t>
            </a:r>
            <a:r>
              <a:rPr lang="cs-CZ" altLang="cs-CZ" smtClean="0"/>
              <a:t>těchto </a:t>
            </a:r>
            <a:r>
              <a:rPr lang="cs-CZ" altLang="cs-CZ" b="1" smtClean="0"/>
              <a:t>signálů vyššími centry</a:t>
            </a:r>
            <a:r>
              <a:rPr lang="cs-CZ" altLang="cs-CZ" smtClean="0"/>
              <a:t> (včetně procesů paměti a bolestivé zkušenosti)</a:t>
            </a:r>
            <a:endParaRPr lang="cs-CZ" altLang="cs-CZ" b="1" smtClean="0"/>
          </a:p>
          <a:p>
            <a:pPr eaLnBrk="1" hangingPunct="1"/>
            <a:r>
              <a:rPr lang="cs-CZ" altLang="cs-CZ" b="1" smtClean="0"/>
              <a:t>emotivní</a:t>
            </a:r>
            <a:r>
              <a:rPr lang="cs-CZ" altLang="cs-CZ" smtClean="0"/>
              <a:t> nebo </a:t>
            </a:r>
            <a:r>
              <a:rPr lang="cs-CZ" altLang="cs-CZ" b="1" smtClean="0"/>
              <a:t>afektivní komponentu</a:t>
            </a:r>
            <a:r>
              <a:rPr lang="cs-CZ" altLang="cs-CZ" smtClean="0"/>
              <a:t>, která obvykle zahrnuje strach a/nebo depresi </a:t>
            </a:r>
          </a:p>
        </p:txBody>
      </p:sp>
    </p:spTree>
    <p:extLst>
      <p:ext uri="{BB962C8B-B14F-4D97-AF65-F5344CB8AC3E}">
        <p14:creationId xmlns:p14="http://schemas.microsoft.com/office/powerpoint/2010/main" val="213400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/>
              <a:t>Akutní vs. chronická bolest</a:t>
            </a:r>
          </a:p>
        </p:txBody>
      </p:sp>
      <p:graphicFrame>
        <p:nvGraphicFramePr>
          <p:cNvPr id="7238" name="Group 70"/>
          <p:cNvGraphicFramePr>
            <a:graphicFrameLocks noGrp="1"/>
          </p:cNvGraphicFramePr>
          <p:nvPr>
            <p:ph type="tbl" idx="1"/>
          </p:nvPr>
        </p:nvGraphicFramePr>
        <p:xfrm>
          <a:off x="381000" y="1684338"/>
          <a:ext cx="8458200" cy="4454208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akutní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chronická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trvání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hodiny - dny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měsíce – roky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význam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pozitivní – výstražná funkce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negativní – chybí smysluplný význam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lokalizace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zpravidla lokalizovaná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často difúzní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přijatelnost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větší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zřídka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příčina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většinou periferní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často centrální, se poluúčastí psychiky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průběh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zpravidla rychlé zlepšování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často progresivní zhoršování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655320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1">
                <a:cs typeface="Times New Roman" charset="0"/>
              </a:rPr>
              <a:t>(dle Tryby et al., 1993)</a:t>
            </a:r>
            <a:r>
              <a:rPr lang="cs-CZ" sz="1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dělení bolestivých stavů</a:t>
            </a:r>
            <a:br>
              <a:rPr lang="cs-CZ"/>
            </a:br>
            <a:r>
              <a:rPr lang="cs-CZ" sz="2400"/>
              <a:t>(vzorec bolesti : Sternbach 1981)</a:t>
            </a: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2060848"/>
            <a:ext cx="3922713" cy="4608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000" dirty="0"/>
              <a:t>Akutní: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/>
              <a:t>sympatický vzorec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 err="1"/>
              <a:t>fight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flight</a:t>
            </a:r>
            <a:endParaRPr lang="cs-CZ" sz="2800" dirty="0"/>
          </a:p>
          <a:p>
            <a:pPr lvl="1">
              <a:buFont typeface="Arial" pitchFamily="34" charset="0"/>
              <a:buChar char="•"/>
            </a:pPr>
            <a:r>
              <a:rPr lang="cs-CZ" sz="2800" dirty="0" err="1" smtClean="0"/>
              <a:t>Anxieta</a:t>
            </a:r>
            <a:endParaRPr lang="cs-CZ" sz="2800" dirty="0" smtClean="0"/>
          </a:p>
          <a:p>
            <a:pPr marL="457200" lvl="1" indent="0">
              <a:buNone/>
            </a:pPr>
            <a:endParaRPr lang="cs-CZ" sz="2800" dirty="0"/>
          </a:p>
          <a:p>
            <a:pPr lvl="1">
              <a:buFont typeface="Arial" pitchFamily="34" charset="0"/>
              <a:buChar char="•"/>
            </a:pPr>
            <a:endParaRPr lang="cs-CZ" sz="2800" dirty="0" smtClean="0"/>
          </a:p>
          <a:p>
            <a:pPr lvl="1">
              <a:buFont typeface="Arial" pitchFamily="34" charset="0"/>
              <a:buChar char="•"/>
            </a:pPr>
            <a:endParaRPr lang="cs-CZ" sz="2800" dirty="0"/>
          </a:p>
          <a:p>
            <a:pPr lvl="1">
              <a:buFont typeface="Arial" pitchFamily="34" charset="0"/>
              <a:buChar char="•"/>
            </a:pPr>
            <a:r>
              <a:rPr lang="cs-CZ" sz="2800" dirty="0" smtClean="0"/>
              <a:t>APS (KARIM)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 err="1" smtClean="0"/>
              <a:t>Medirex</a:t>
            </a:r>
            <a:r>
              <a:rPr lang="cs-CZ" sz="2800" dirty="0" smtClean="0"/>
              <a:t> tel.: 1212</a:t>
            </a:r>
            <a:endParaRPr lang="cs-CZ" sz="2800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060848"/>
            <a:ext cx="4464496" cy="44644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000" dirty="0"/>
              <a:t>Chronická: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/>
              <a:t>fixace vegetativních změn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/>
              <a:t>poruchy chování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 smtClean="0"/>
              <a:t>Deprese</a:t>
            </a:r>
          </a:p>
          <a:p>
            <a:pPr lvl="1">
              <a:buFont typeface="Arial" pitchFamily="34" charset="0"/>
              <a:buChar char="•"/>
            </a:pPr>
            <a:endParaRPr lang="cs-CZ" sz="2800" dirty="0"/>
          </a:p>
          <a:p>
            <a:pPr lvl="1">
              <a:buFont typeface="Arial" pitchFamily="34" charset="0"/>
              <a:buChar char="•"/>
            </a:pPr>
            <a:endParaRPr lang="cs-CZ" sz="2800" dirty="0"/>
          </a:p>
          <a:p>
            <a:pPr lvl="1">
              <a:buFont typeface="Arial" pitchFamily="34" charset="0"/>
              <a:buChar char="•"/>
            </a:pPr>
            <a:r>
              <a:rPr lang="cs-CZ" sz="2800" dirty="0" smtClean="0"/>
              <a:t>OLB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 smtClean="0"/>
              <a:t>Tel.: 53223 2797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Léčba akutní bolesti obvykle spadá do kompetence </a:t>
            </a:r>
            <a:r>
              <a:rPr lang="cs-CZ" dirty="0" smtClean="0"/>
              <a:t>jednotlivých oborů (většinou </a:t>
            </a:r>
            <a:r>
              <a:rPr lang="cs-CZ" dirty="0" err="1" smtClean="0"/>
              <a:t>hirurgických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Složitější případy </a:t>
            </a:r>
            <a:r>
              <a:rPr lang="cs-CZ" dirty="0" err="1" smtClean="0"/>
              <a:t>řeší„acute</a:t>
            </a:r>
            <a:r>
              <a:rPr lang="cs-CZ" dirty="0" smtClean="0"/>
              <a:t> </a:t>
            </a:r>
            <a:r>
              <a:rPr lang="cs-CZ" dirty="0" err="1"/>
              <a:t>pain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“ (APS</a:t>
            </a:r>
            <a:r>
              <a:rPr lang="cs-CZ" dirty="0" smtClean="0"/>
              <a:t>) – většinou budován v rámci ARO nebo kliniky (KARIM, KDAR, ARK…), lékaři povětšinou anesteziologové</a:t>
            </a:r>
          </a:p>
          <a:p>
            <a:r>
              <a:rPr lang="cs-CZ" dirty="0" smtClean="0"/>
              <a:t>V rámci APS se využívají invazivní techniky (blokády – jednorázové, kontinuální)</a:t>
            </a:r>
          </a:p>
          <a:p>
            <a:r>
              <a:rPr lang="cs-CZ" dirty="0" smtClean="0"/>
              <a:t>APS režim 24/7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12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chronické bolesti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nazývána jen jako „léčba bolesti“</a:t>
            </a:r>
          </a:p>
          <a:p>
            <a:r>
              <a:rPr lang="cs-CZ" dirty="0" smtClean="0"/>
              <a:t>Obvykle spadá do kompetence ambulancí pro léčbu bolesti (často v rámci ARO nebo kliniky, někdy samostatné oddělení)</a:t>
            </a:r>
          </a:p>
          <a:p>
            <a:r>
              <a:rPr lang="cs-CZ" dirty="0" smtClean="0"/>
              <a:t>Režim téměř výhradně ambulantní</a:t>
            </a:r>
          </a:p>
          <a:p>
            <a:r>
              <a:rPr lang="cs-CZ" dirty="0" smtClean="0"/>
              <a:t>Specifické postupy a léky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19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pracovišť léčby bolesti</a:t>
            </a:r>
            <a:br>
              <a:rPr lang="cs-CZ" dirty="0"/>
            </a:br>
            <a:r>
              <a:rPr lang="cs-CZ" dirty="0"/>
              <a:t>(LB)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 IV – dislokované pracoviště, 1 </a:t>
            </a:r>
            <a:r>
              <a:rPr lang="cs-CZ" dirty="0" smtClean="0"/>
              <a:t>odborník, zaměření </a:t>
            </a:r>
            <a:r>
              <a:rPr lang="cs-CZ" dirty="0"/>
              <a:t>na </a:t>
            </a:r>
            <a:r>
              <a:rPr lang="cs-CZ" dirty="0" err="1"/>
              <a:t>urč</a:t>
            </a:r>
            <a:r>
              <a:rPr lang="cs-CZ" dirty="0"/>
              <a:t>. terapeutickou metodu</a:t>
            </a:r>
          </a:p>
          <a:p>
            <a:r>
              <a:rPr lang="cs-CZ" dirty="0"/>
              <a:t>Typ III – </a:t>
            </a:r>
            <a:r>
              <a:rPr lang="cs-CZ" dirty="0" smtClean="0"/>
              <a:t>pracoviště, </a:t>
            </a:r>
            <a:r>
              <a:rPr lang="cs-CZ" dirty="0"/>
              <a:t>ambulance při </a:t>
            </a:r>
            <a:r>
              <a:rPr lang="cs-CZ" dirty="0" smtClean="0"/>
              <a:t>odborném </a:t>
            </a:r>
            <a:r>
              <a:rPr lang="cs-CZ" dirty="0" err="1" smtClean="0"/>
              <a:t>nem</a:t>
            </a:r>
            <a:r>
              <a:rPr lang="cs-CZ" dirty="0" smtClean="0"/>
              <a:t>. oddělení </a:t>
            </a:r>
            <a:r>
              <a:rPr lang="cs-CZ" dirty="0"/>
              <a:t>(ARO</a:t>
            </a:r>
            <a:r>
              <a:rPr lang="cs-CZ" dirty="0" smtClean="0"/>
              <a:t>, neurologie, RHB…). Zaměření </a:t>
            </a:r>
            <a:r>
              <a:rPr lang="cs-CZ" dirty="0"/>
              <a:t>na určitou oblast </a:t>
            </a:r>
            <a:r>
              <a:rPr lang="cs-CZ" dirty="0" smtClean="0"/>
              <a:t>- bolesti </a:t>
            </a:r>
            <a:r>
              <a:rPr lang="cs-CZ" dirty="0"/>
              <a:t>hlavy </a:t>
            </a:r>
            <a:r>
              <a:rPr lang="cs-CZ" dirty="0" smtClean="0"/>
              <a:t>, páteře</a:t>
            </a:r>
            <a:r>
              <a:rPr lang="cs-CZ" dirty="0"/>
              <a:t>…</a:t>
            </a:r>
          </a:p>
          <a:p>
            <a:r>
              <a:rPr lang="cs-CZ" dirty="0"/>
              <a:t>Typy I a II- samostatný multidisciplinární </a:t>
            </a:r>
            <a:r>
              <a:rPr lang="cs-CZ" dirty="0" smtClean="0"/>
              <a:t>tým odborníků</a:t>
            </a:r>
            <a:r>
              <a:rPr lang="cs-CZ" dirty="0"/>
              <a:t>, stacionář</a:t>
            </a:r>
            <a:r>
              <a:rPr lang="cs-CZ" dirty="0" smtClean="0"/>
              <a:t>, či </a:t>
            </a:r>
            <a:r>
              <a:rPr lang="cs-CZ" dirty="0"/>
              <a:t>vlastní </a:t>
            </a:r>
            <a:r>
              <a:rPr lang="cs-CZ" dirty="0" smtClean="0"/>
              <a:t>lůžka. </a:t>
            </a:r>
            <a:r>
              <a:rPr lang="cs-CZ" dirty="0" err="1" smtClean="0"/>
              <a:t>Superkonziliární</a:t>
            </a:r>
            <a:r>
              <a:rPr lang="cs-CZ" dirty="0" smtClean="0"/>
              <a:t> </a:t>
            </a:r>
            <a:r>
              <a:rPr lang="cs-CZ" dirty="0"/>
              <a:t>služba, výzkum, výuka </a:t>
            </a:r>
          </a:p>
        </p:txBody>
      </p:sp>
    </p:spTree>
    <p:extLst>
      <p:ext uri="{BB962C8B-B14F-4D97-AF65-F5344CB8AC3E}">
        <p14:creationId xmlns:p14="http://schemas.microsoft.com/office/powerpoint/2010/main" val="31067748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1184</Words>
  <Application>Microsoft Office PowerPoint</Application>
  <PresentationFormat>Předvádění na obrazovce (4:3)</PresentationFormat>
  <Paragraphs>183</Paragraphs>
  <Slides>21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Motiv sady Office</vt:lpstr>
      <vt:lpstr>Organizace léčby bolesti</vt:lpstr>
      <vt:lpstr>Bolest - definice</vt:lpstr>
      <vt:lpstr>Prezentace aplikace PowerPoint</vt:lpstr>
      <vt:lpstr>3 základní komponenty</vt:lpstr>
      <vt:lpstr>Akutní vs. chronická bolest</vt:lpstr>
      <vt:lpstr>Základní dělení bolestivých stavů (vzorec bolesti : Sternbach 1981)</vt:lpstr>
      <vt:lpstr>APS</vt:lpstr>
      <vt:lpstr>Léčba chronické bolesti</vt:lpstr>
      <vt:lpstr>Typy pracovišť léčby bolesti (LB)</vt:lpstr>
      <vt:lpstr>Prezentace aplikace PowerPoint</vt:lpstr>
      <vt:lpstr>Farmakologické ovlivnění bolesti</vt:lpstr>
      <vt:lpstr>Základní principy léčby bolesti</vt:lpstr>
      <vt:lpstr>Žebříček analgetik</vt:lpstr>
      <vt:lpstr>Tramadol - retardované preparáty (SR)</vt:lpstr>
      <vt:lpstr>Tramadol – rychlé uvolňování (IR)</vt:lpstr>
      <vt:lpstr>Tramadol + paracetamol</vt:lpstr>
      <vt:lpstr>Codein</vt:lpstr>
      <vt:lpstr>Oxycodon – chronická bolest</vt:lpstr>
      <vt:lpstr>Náplasťové formy - fentanyl</vt:lpstr>
      <vt:lpstr>Náplasťové formy - buprenorfin</vt:lpstr>
      <vt:lpstr>Úskalí konziliárních vyšetření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Zemanová Jitka</cp:lastModifiedBy>
  <cp:revision>27</cp:revision>
  <dcterms:created xsi:type="dcterms:W3CDTF">2019-09-09T21:19:16Z</dcterms:created>
  <dcterms:modified xsi:type="dcterms:W3CDTF">2020-10-10T05:21:08Z</dcterms:modified>
</cp:coreProperties>
</file>