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8" r:id="rId3"/>
    <p:sldId id="257" r:id="rId4"/>
    <p:sldId id="260" r:id="rId5"/>
    <p:sldId id="261" r:id="rId6"/>
    <p:sldId id="262" r:id="rId7"/>
    <p:sldId id="263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409" autoAdjust="0"/>
  </p:normalViewPr>
  <p:slideViewPr>
    <p:cSldViewPr snapToGrid="0">
      <p:cViewPr varScale="1">
        <p:scale>
          <a:sx n="103" d="100"/>
          <a:sy n="103" d="100"/>
        </p:scale>
        <p:origin x="8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520692-F059-462A-A2E6-859574E001F8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E4CE97-C9EF-493C-97FD-3F44074BEA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101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E4CE97-C9EF-493C-97FD-3F44074BEA9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919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E4CE97-C9EF-493C-97FD-3F44074BEA9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9944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39A7-1A26-4A5D-BEFF-D578ECA234E8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CE42-3346-4AFE-B0AA-3F11F253436F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054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39A7-1A26-4A5D-BEFF-D578ECA234E8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CE42-3346-4AFE-B0AA-3F11F25343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2135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39A7-1A26-4A5D-BEFF-D578ECA234E8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CE42-3346-4AFE-B0AA-3F11F25343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213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39A7-1A26-4A5D-BEFF-D578ECA234E8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CE42-3346-4AFE-B0AA-3F11F25343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1743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39A7-1A26-4A5D-BEFF-D578ECA234E8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CE42-3346-4AFE-B0AA-3F11F253436F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9776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39A7-1A26-4A5D-BEFF-D578ECA234E8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CE42-3346-4AFE-B0AA-3F11F25343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4430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39A7-1A26-4A5D-BEFF-D578ECA234E8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CE42-3346-4AFE-B0AA-3F11F25343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1660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39A7-1A26-4A5D-BEFF-D578ECA234E8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CE42-3346-4AFE-B0AA-3F11F25343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122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39A7-1A26-4A5D-BEFF-D578ECA234E8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CE42-3346-4AFE-B0AA-3F11F25343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5200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E7339A7-1A26-4A5D-BEFF-D578ECA234E8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48CE42-3346-4AFE-B0AA-3F11F25343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1978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39A7-1A26-4A5D-BEFF-D578ECA234E8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8CE42-3346-4AFE-B0AA-3F11F25343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161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E7339A7-1A26-4A5D-BEFF-D578ECA234E8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E48CE42-3346-4AFE-B0AA-3F11F253436F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7335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.muni.cz/studenti/statni-zkousky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s.muni.cz/auth/do/mu/Uredni_deska/Predpisy_MU/Lekarska_fakulta/Smernice/SD2020-02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do/mu/Uredni_deska/Predpisy_MU/Lekarska_fakulta/Smernice/SD2020-02/Smernice_LF_MU_2-2020_-_Pokyny_k_formalnim_nalezitostem_zaverecnych_bakalarskych_a_diplomovych_praci_vypracovanych_na_Lekarske_fakulte_MU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do/med/VizStylLF/sablony_zaverecnych_praci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odevzdej.cz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9A90BF-B4D6-4E31-87AC-8C607A5DD8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Šablona DP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9D9C99B-DAFB-459C-90E0-99C96A6EEF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796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A4C9CE-6660-4829-A44D-2D9B4738B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4824" y="286603"/>
            <a:ext cx="9990855" cy="1045047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Harmonogram DP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40967CD4-2B69-4404-BE95-0670D5C89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4150" y="370573"/>
            <a:ext cx="45155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" name="Zástupný symbol pro obsah 8">
            <a:extLst>
              <a:ext uri="{FF2B5EF4-FFF2-40B4-BE49-F238E27FC236}">
                <a16:creationId xmlns:a16="http://schemas.microsoft.com/office/drawing/2014/main" id="{7AFC552B-5244-4EDC-8561-6288AC6570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0355082"/>
              </p:ext>
            </p:extLst>
          </p:nvPr>
        </p:nvGraphicFramePr>
        <p:xfrm>
          <a:off x="1096037" y="1331650"/>
          <a:ext cx="10166011" cy="5312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7917">
                  <a:extLst>
                    <a:ext uri="{9D8B030D-6E8A-4147-A177-3AD203B41FA5}">
                      <a16:colId xmlns:a16="http://schemas.microsoft.com/office/drawing/2014/main" val="3866263203"/>
                    </a:ext>
                  </a:extLst>
                </a:gridCol>
                <a:gridCol w="3409047">
                  <a:extLst>
                    <a:ext uri="{9D8B030D-6E8A-4147-A177-3AD203B41FA5}">
                      <a16:colId xmlns:a16="http://schemas.microsoft.com/office/drawing/2014/main" val="324148526"/>
                    </a:ext>
                  </a:extLst>
                </a:gridCol>
                <a:gridCol w="3409047">
                  <a:extLst>
                    <a:ext uri="{9D8B030D-6E8A-4147-A177-3AD203B41FA5}">
                      <a16:colId xmlns:a16="http://schemas.microsoft.com/office/drawing/2014/main" val="112711600"/>
                    </a:ext>
                  </a:extLst>
                </a:gridCol>
              </a:tblGrid>
              <a:tr h="373298">
                <a:tc>
                  <a:txBody>
                    <a:bodyPr/>
                    <a:lstStyle/>
                    <a:p>
                      <a:r>
                        <a:rPr lang="cs-CZ" dirty="0"/>
                        <a:t>Měsíc a rok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Činnost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Termín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1948255"/>
                  </a:ext>
                </a:extLst>
              </a:tr>
              <a:tr h="653272">
                <a:tc>
                  <a:txBody>
                    <a:bodyPr/>
                    <a:lstStyle/>
                    <a:p>
                      <a:r>
                        <a:rPr lang="cs-CZ" sz="1200" b="1" dirty="0"/>
                        <a:t>Říjen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Přihlášení studenta k tématu</a:t>
                      </a:r>
                      <a:endParaRPr lang="cs-CZ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pl-PL" sz="1200" b="1" dirty="0"/>
                        <a:t>od 9. 11. </a:t>
                      </a:r>
                    </a:p>
                    <a:p>
                      <a:r>
                        <a:rPr lang="pl-PL" sz="1200" b="1" dirty="0"/>
                        <a:t>do 30. 11. 2019</a:t>
                      </a:r>
                    </a:p>
                    <a:p>
                      <a:endParaRPr lang="cs-CZ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991199"/>
                  </a:ext>
                </a:extLst>
              </a:tr>
              <a:tr h="466622">
                <a:tc>
                  <a:txBody>
                    <a:bodyPr/>
                    <a:lstStyle/>
                    <a:p>
                      <a:r>
                        <a:rPr lang="cs-CZ" sz="1200" b="1" dirty="0"/>
                        <a:t>Leden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dirty="0">
                          <a:latin typeface="+mn-lt"/>
                        </a:rPr>
                        <a:t>Odevzdání rešerše včetně PICO otázky do </a:t>
                      </a:r>
                      <a:r>
                        <a:rPr lang="cs-CZ" sz="1200" b="1" dirty="0" err="1">
                          <a:latin typeface="+mn-lt"/>
                        </a:rPr>
                        <a:t>odevzdávárny</a:t>
                      </a:r>
                      <a:r>
                        <a:rPr lang="cs-CZ" sz="1200" b="1" dirty="0">
                          <a:latin typeface="+mn-lt"/>
                        </a:rPr>
                        <a:t> předmětu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dirty="0"/>
                        <a:t>do 31 .1. 2020 – </a:t>
                      </a:r>
                      <a:r>
                        <a:rPr lang="cs-CZ" sz="1200" b="1" dirty="0">
                          <a:solidFill>
                            <a:srgbClr val="FF0000"/>
                          </a:solidFill>
                        </a:rPr>
                        <a:t>zápočet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69466"/>
                  </a:ext>
                </a:extLst>
              </a:tr>
              <a:tr h="300720">
                <a:tc>
                  <a:txBody>
                    <a:bodyPr/>
                    <a:lstStyle/>
                    <a:p>
                      <a:r>
                        <a:rPr lang="cs-CZ" sz="1200" b="1" dirty="0"/>
                        <a:t>Červen  - Srpen 2020</a:t>
                      </a:r>
                    </a:p>
                    <a:p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dirty="0">
                          <a:latin typeface="+mn-lt"/>
                        </a:rPr>
                        <a:t>Finalizace teoretické části 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dirty="0"/>
                        <a:t>15. 6. 2020 – </a:t>
                      </a:r>
                      <a:r>
                        <a:rPr lang="cs-CZ" sz="1200" b="1" dirty="0">
                          <a:solidFill>
                            <a:srgbClr val="FF0000"/>
                          </a:solidFill>
                        </a:rPr>
                        <a:t>zápočet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4362548"/>
                  </a:ext>
                </a:extLst>
              </a:tr>
              <a:tr h="494795">
                <a:tc rowSpan="2">
                  <a:txBody>
                    <a:bodyPr/>
                    <a:lstStyle/>
                    <a:p>
                      <a:r>
                        <a:rPr lang="cs-CZ" sz="1200" b="1" dirty="0"/>
                        <a:t>Leden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dirty="0">
                          <a:latin typeface="+mn-lt"/>
                        </a:rPr>
                        <a:t>Finalizace empirické části </a:t>
                      </a:r>
                    </a:p>
                    <a:p>
                      <a:endParaRPr lang="cs-CZ" sz="1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dirty="0"/>
                        <a:t>30. 1. 2021 – </a:t>
                      </a:r>
                      <a:r>
                        <a:rPr lang="cs-CZ" sz="1200" b="1" dirty="0">
                          <a:solidFill>
                            <a:srgbClr val="FF0000"/>
                          </a:solidFill>
                        </a:rPr>
                        <a:t>zápočet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0819832"/>
                  </a:ext>
                </a:extLst>
              </a:tr>
              <a:tr h="65327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b="1" dirty="0">
                        <a:latin typeface="+mn-lt"/>
                      </a:endParaRPr>
                    </a:p>
                    <a:p>
                      <a:r>
                        <a:rPr lang="cs-CZ" sz="1200" b="1" dirty="0">
                          <a:latin typeface="+mn-lt"/>
                        </a:rPr>
                        <a:t>Aktualizovat definitivní název v</a:t>
                      </a:r>
                    </a:p>
                    <a:p>
                      <a:r>
                        <a:rPr lang="cs-CZ" sz="1200" b="1" dirty="0">
                          <a:latin typeface="+mn-lt"/>
                        </a:rPr>
                        <a:t>ČJ a AJ a vložit do IS MUNI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2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/>
                        <a:t>30. 1. 2021 </a:t>
                      </a:r>
                      <a:endParaRPr lang="cs-CZ" sz="1200" b="1" dirty="0">
                        <a:solidFill>
                          <a:srgbClr val="FF0000"/>
                        </a:solidFill>
                      </a:endParaRPr>
                    </a:p>
                    <a:p>
                      <a:endParaRPr lang="cs-CZ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5028838"/>
                  </a:ext>
                </a:extLst>
              </a:tr>
              <a:tr h="466622">
                <a:tc>
                  <a:txBody>
                    <a:bodyPr/>
                    <a:lstStyle/>
                    <a:p>
                      <a:r>
                        <a:rPr lang="cs-CZ" sz="1200" b="1" dirty="0"/>
                        <a:t>Duben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Vložení BP/DP do archivu závěrečné práce v IS MUNI prezenční i kombinovaná forma studia.</a:t>
                      </a:r>
                      <a:endParaRPr lang="cs-CZ" sz="1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 4. 2021 24:00 hod </a:t>
                      </a:r>
                      <a:r>
                        <a:rPr lang="cs-CZ" sz="1200" b="1" dirty="0"/>
                        <a:t>– </a:t>
                      </a:r>
                      <a:r>
                        <a:rPr lang="cs-CZ" sz="1200" b="1" dirty="0">
                          <a:solidFill>
                            <a:srgbClr val="FF0000"/>
                          </a:solidFill>
                        </a:rPr>
                        <a:t>zápočet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537856"/>
                  </a:ext>
                </a:extLst>
              </a:tr>
              <a:tr h="1399868">
                <a:tc>
                  <a:txBody>
                    <a:bodyPr/>
                    <a:lstStyle/>
                    <a:p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Předání BP/DP (1 výtisk) fyzicky na sekretariát KOPA</a:t>
                      </a:r>
                      <a:endParaRPr lang="cs-CZ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cs-CZ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 4. 2021 12:00 hod.</a:t>
                      </a:r>
                      <a:r>
                        <a:rPr lang="cs-CZ" sz="1200" b="0" dirty="0">
                          <a:effectLst/>
                        </a:rPr>
                        <a:t> </a:t>
                      </a:r>
                      <a:r>
                        <a:rPr lang="cs-CZ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 případě, že je závěrečná práce odeslána poštou, je rozhodným kritériem datum na razítku při odeslání. Práce není dále archivována po SZZ si ji student odnáší. </a:t>
                      </a:r>
                    </a:p>
                    <a:p>
                      <a:r>
                        <a:rPr lang="cs-CZ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 případě mimořádných epidemiologických opatření bude změna odevzdání tištěné práce.</a:t>
                      </a:r>
                    </a:p>
                    <a:p>
                      <a:endParaRPr lang="cs-CZ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46082"/>
                  </a:ext>
                </a:extLst>
              </a:tr>
              <a:tr h="347307">
                <a:tc>
                  <a:txBody>
                    <a:bodyPr/>
                    <a:lstStyle/>
                    <a:p>
                      <a:r>
                        <a:rPr lang="cs-CZ" sz="1200" b="1" dirty="0"/>
                        <a:t>Květen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Přihlášení studentů k SZZ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24. 5. 2021</a:t>
                      </a:r>
                      <a:endParaRPr lang="cs-CZ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8841054"/>
                  </a:ext>
                </a:extLst>
              </a:tr>
            </a:tbl>
          </a:graphicData>
        </a:graphic>
      </p:graphicFrame>
      <p:pic>
        <p:nvPicPr>
          <p:cNvPr id="3" name="Obrázek 2">
            <a:extLst>
              <a:ext uri="{FF2B5EF4-FFF2-40B4-BE49-F238E27FC236}">
                <a16:creationId xmlns:a16="http://schemas.microsoft.com/office/drawing/2014/main" id="{CE02B195-955E-43E6-9557-325E9CA34E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4502" y="2318670"/>
            <a:ext cx="469341" cy="420523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85BCBDA1-2F16-4CE6-9FBE-5931B5F9FC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4502" y="1745298"/>
            <a:ext cx="469433" cy="414564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892835C0-6A0B-44EC-A7AF-2DE1679CCF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4502" y="2828201"/>
            <a:ext cx="469433" cy="41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383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242440-56AB-4A5D-999E-0B017806F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Šablona DP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EDFEA2-5E6C-4C36-AC69-C2B1471C8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09818B41-5047-4581-B70E-7EEB39493752}"/>
              </a:ext>
            </a:extLst>
          </p:cNvPr>
          <p:cNvSpPr/>
          <p:nvPr/>
        </p:nvSpPr>
        <p:spPr>
          <a:xfrm>
            <a:off x="1312564" y="1926454"/>
            <a:ext cx="4598633" cy="25922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Výhody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jednotná pro celou 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definuje strukturu DP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snaha o jednotný vizuální styl celé 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student nemusí formátovat text</a:t>
            </a:r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FFBC1F1B-249C-47D6-BE35-6018F51D35E1}"/>
              </a:ext>
            </a:extLst>
          </p:cNvPr>
          <p:cNvSpPr/>
          <p:nvPr/>
        </p:nvSpPr>
        <p:spPr>
          <a:xfrm>
            <a:off x="6126480" y="3147200"/>
            <a:ext cx="4875913" cy="25390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Nevýhody</a:t>
            </a:r>
          </a:p>
          <a:p>
            <a:pPr algn="ctr"/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formátování lze jednoduše zrušit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návod zbytečně složitý</a:t>
            </a:r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3497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93FA2E-1DAE-4D36-824C-AC35D3825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Šablona v 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A0A26F-9998-4640-99E2-E7130E2BA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Dostupná:</a:t>
            </a:r>
          </a:p>
          <a:p>
            <a:endParaRPr lang="cs-CZ" dirty="0"/>
          </a:p>
          <a:p>
            <a:r>
              <a:rPr lang="cs-CZ" dirty="0"/>
              <a:t>V sekci pro studenty Zakončení studia – </a:t>
            </a:r>
            <a:r>
              <a:rPr lang="cs-CZ" u="sng" dirty="0">
                <a:hlinkClick r:id="rId3"/>
              </a:rPr>
              <a:t>Státní zkoušky.</a:t>
            </a:r>
            <a:r>
              <a:rPr lang="cs-CZ" dirty="0"/>
              <a:t> </a:t>
            </a:r>
          </a:p>
          <a:p>
            <a:r>
              <a:rPr lang="cs-CZ" dirty="0">
                <a:hlinkClick r:id="rId4"/>
              </a:rPr>
              <a:t>https://is.muni.cz/auth/do/mu/Uredni_deska/Predpisy_MU/Lekarska_fakulta/Smernice/SD2020-02/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8271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5189E0-B9CD-4314-8BEE-633C17835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Pokyny k formálním náležitostem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C1115D-72EF-4E99-815D-9E8606BCD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>
                <a:hlinkClick r:id="rId2"/>
              </a:rPr>
              <a:t>https://is.muni.cz/auth/do/mu/Uredni_deska/Predpisy_MU/Lekarska_fakulta/Smernice/SD2020-02/Smernice_LF_MU_2-2020_-_Pokyny_k_formalnim_nalezitostem_zaverecnych_bakalarskych_a_diplomovych_praci_vypracovanych_na_Lekarske_fakulte_MU.pdf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2299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C91B51-67A9-4E20-B96F-63714EB0F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Návod k šabloně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B24BA3-79AA-409F-958D-068A7228FE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>
              <a:hlinkClick r:id="rId2"/>
            </a:endParaRPr>
          </a:p>
          <a:p>
            <a:endParaRPr lang="cs-CZ" dirty="0">
              <a:hlinkClick r:id="rId2"/>
            </a:endParaRPr>
          </a:p>
          <a:p>
            <a:r>
              <a:rPr lang="cs-CZ" dirty="0">
                <a:hlinkClick r:id="rId2"/>
              </a:rPr>
              <a:t>https://is.muni.cz/auth/do/med/VizStylLF/sablony_zaverecnych_praci/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5326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138F58-0F72-4CB6-A202-EDFB1963C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plagiátorství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4011E1-79CA-4440-8F6F-A5249C719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>
              <a:hlinkClick r:id="rId2"/>
            </a:endParaRPr>
          </a:p>
          <a:p>
            <a:r>
              <a:rPr lang="cs-CZ" dirty="0">
                <a:hlinkClick r:id="rId2"/>
              </a:rPr>
              <a:t>https://odevzdej.cz/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= systém pro odhalování plagiátů v seminárních, diplomových a jiných školních pracích. Je napojen na systém Theses.cz a tak porovnává obsah i se závěrečnými vysokoškolskými pracemi. Nahrajte soubor se svou prací a zjistěte míru shody s jinými zdroji.</a:t>
            </a:r>
          </a:p>
        </p:txBody>
      </p:sp>
    </p:spTree>
    <p:extLst>
      <p:ext uri="{BB962C8B-B14F-4D97-AF65-F5344CB8AC3E}">
        <p14:creationId xmlns:p14="http://schemas.microsoft.com/office/powerpoint/2010/main" val="1101532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FD853D-6D17-4760-9C6C-2F1502F46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Označení souboru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1166C00-16FC-4EC2-8B5E-9FA2FF950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320" y="1589103"/>
            <a:ext cx="10148148" cy="3844032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Při elektronické konzultaci označení souboru</a:t>
            </a:r>
          </a:p>
          <a:p>
            <a:r>
              <a:rPr lang="cs-CZ" dirty="0" err="1">
                <a:solidFill>
                  <a:srgbClr val="FF0000"/>
                </a:solidFill>
              </a:rPr>
              <a:t>Příjmení_zkrácený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název_datum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  <a:p>
            <a:r>
              <a:rPr lang="cs-CZ" b="1" dirty="0">
                <a:solidFill>
                  <a:srgbClr val="FF0000"/>
                </a:solidFill>
              </a:rPr>
              <a:t>Příklad: Vesela_DP_18.6.2020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Nesprávné označení – diplomka, pokus o diplomku, Veselá_ další verze, poslední verze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A2BDDCDF-09DA-4D31-93E7-2DF7BDEF052D}"/>
              </a:ext>
            </a:extLst>
          </p:cNvPr>
          <p:cNvSpPr/>
          <p:nvPr/>
        </p:nvSpPr>
        <p:spPr>
          <a:xfrm>
            <a:off x="2720616" y="5435345"/>
            <a:ext cx="6419654" cy="8702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>
                <a:solidFill>
                  <a:schemeClr val="tx2"/>
                </a:solidFill>
              </a:rPr>
              <a:t>Zálohujte!!</a:t>
            </a:r>
          </a:p>
        </p:txBody>
      </p:sp>
    </p:spTree>
    <p:extLst>
      <p:ext uri="{BB962C8B-B14F-4D97-AF65-F5344CB8AC3E}">
        <p14:creationId xmlns:p14="http://schemas.microsoft.com/office/powerpoint/2010/main" val="23422384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TM02900769[[fn=Retrospektiva]]</Template>
  <TotalTime>505</TotalTime>
  <Words>459</Words>
  <Application>Microsoft Office PowerPoint</Application>
  <PresentationFormat>Širokoúhlá obrazovka</PresentationFormat>
  <Paragraphs>76</Paragraphs>
  <Slides>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Retrospektiva</vt:lpstr>
      <vt:lpstr>Šablona DP</vt:lpstr>
      <vt:lpstr>Harmonogram DP</vt:lpstr>
      <vt:lpstr>Šablona DP</vt:lpstr>
      <vt:lpstr>Šablona v IS</vt:lpstr>
      <vt:lpstr>Pokyny k formálním náležitostem</vt:lpstr>
      <vt:lpstr>Návod k šabloně</vt:lpstr>
      <vt:lpstr>Kontrola plagiátorství </vt:lpstr>
      <vt:lpstr>Označení souboru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Simona Saibertová</dc:creator>
  <cp:lastModifiedBy>Simona Saibertová</cp:lastModifiedBy>
  <cp:revision>21</cp:revision>
  <dcterms:created xsi:type="dcterms:W3CDTF">2020-02-24T07:05:35Z</dcterms:created>
  <dcterms:modified xsi:type="dcterms:W3CDTF">2020-09-30T13:49:28Z</dcterms:modified>
</cp:coreProperties>
</file>