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ára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ext názvu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4" name="Text úrovně 1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sef Novák"/>
          <p:cNvSpPr txBox="1"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–Josef Novák</a:t>
            </a:r>
          </a:p>
        </p:txBody>
      </p:sp>
      <p:sp>
        <p:nvSpPr>
          <p:cNvPr id="102" name="„Sem napište citát.“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„Sem napište citát.“</a:t>
            </a:r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rázek"/>
          <p:cNvSpPr/>
          <p:nvPr>
            <p:ph type="pic" idx="13"/>
          </p:nvPr>
        </p:nvSpPr>
        <p:spPr>
          <a:xfrm>
            <a:off x="-177800" y="0"/>
            <a:ext cx="1337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Čára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Obrázek"/>
          <p:cNvSpPr/>
          <p:nvPr>
            <p:ph type="pic" idx="13"/>
          </p:nvPr>
        </p:nvSpPr>
        <p:spPr>
          <a:xfrm>
            <a:off x="0" y="-25400"/>
            <a:ext cx="13004800" cy="7725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ext názvu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Text názvu</a:t>
            </a:r>
          </a:p>
        </p:txBody>
      </p:sp>
      <p:sp>
        <p:nvSpPr>
          <p:cNvPr id="25" name="Text úrovně 1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názvu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 názvu</a:t>
            </a:r>
          </a:p>
        </p:txBody>
      </p:sp>
      <p:sp>
        <p:nvSpPr>
          <p:cNvPr id="3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Čára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Obrázek"/>
          <p:cNvSpPr/>
          <p:nvPr>
            <p:ph type="pic" idx="13"/>
          </p:nvPr>
        </p:nvSpPr>
        <p:spPr>
          <a:xfrm>
            <a:off x="4775200" y="0"/>
            <a:ext cx="15392400" cy="976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ext názvu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4" name="Text úrovně 1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Čára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Obrázek"/>
          <p:cNvSpPr/>
          <p:nvPr>
            <p:ph type="pic" idx="13"/>
          </p:nvPr>
        </p:nvSpPr>
        <p:spPr>
          <a:xfrm>
            <a:off x="6477000" y="-152400"/>
            <a:ext cx="6654800" cy="990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ext názvu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2" name="Text úrovně 1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Číslo snímku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úrovně 1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Čára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Čára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Obrázek"/>
          <p:cNvSpPr/>
          <p:nvPr>
            <p:ph type="pic" sz="half" idx="13"/>
          </p:nvPr>
        </p:nvSpPr>
        <p:spPr>
          <a:xfrm>
            <a:off x="9168011" y="4584788"/>
            <a:ext cx="6506665" cy="4343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Obrázek"/>
          <p:cNvSpPr/>
          <p:nvPr>
            <p:ph type="pic" sz="quarter" idx="14"/>
          </p:nvPr>
        </p:nvSpPr>
        <p:spPr>
          <a:xfrm>
            <a:off x="9182100" y="-101600"/>
            <a:ext cx="3365500" cy="500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Obrázek"/>
          <p:cNvSpPr/>
          <p:nvPr>
            <p:ph type="pic" idx="15"/>
          </p:nvPr>
        </p:nvSpPr>
        <p:spPr>
          <a:xfrm>
            <a:off x="-800100" y="469900"/>
            <a:ext cx="11049000" cy="8053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ext úrovně 1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ára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"/>
          <p:cNvSpPr txBox="1"/>
          <p:nvPr/>
        </p:nvSpPr>
        <p:spPr>
          <a:xfrm>
            <a:off x="8344746" y="8051235"/>
            <a:ext cx="4425246" cy="151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t>Petráš M.,.</a:t>
            </a:r>
            <a:br/>
            <a:r>
              <a:rPr baseline="30545"/>
              <a:t>Klinika úrazové chirurgie LF MU a TC FN Brno </a:t>
            </a:r>
          </a:p>
        </p:txBody>
      </p:sp>
      <p:sp>
        <p:nvSpPr>
          <p:cNvPr id="128" name="Nadpis 1"/>
          <p:cNvSpPr txBox="1"/>
          <p:nvPr>
            <p:ph type="ctrTitle"/>
          </p:nvPr>
        </p:nvSpPr>
        <p:spPr>
          <a:xfrm>
            <a:off x="571500" y="1168528"/>
            <a:ext cx="11861800" cy="31750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Poranění hrudníku</a:t>
            </a:r>
          </a:p>
        </p:txBody>
      </p:sp>
      <p:sp>
        <p:nvSpPr>
          <p:cNvPr id="129" name="Podnadpis 2"/>
          <p:cNvSpPr txBox="1"/>
          <p:nvPr>
            <p:ph type="subTitle" sz="quarter" idx="1"/>
          </p:nvPr>
        </p:nvSpPr>
        <p:spPr>
          <a:xfrm>
            <a:off x="672727" y="4876800"/>
            <a:ext cx="11659346" cy="1737420"/>
          </a:xfrm>
          <a:prstGeom prst="rect">
            <a:avLst/>
          </a:prstGeom>
        </p:spPr>
        <p:txBody>
          <a:bodyPr/>
          <a:lstStyle/>
          <a:p>
            <a:pPr algn="just" defTabSz="395630">
              <a:spcBef>
                <a:spcPts val="700"/>
              </a:spcBef>
              <a:defRPr sz="3256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MUDr. Martin Chovanec</a:t>
            </a:r>
            <a:endParaRPr b="1"/>
          </a:p>
          <a:p>
            <a:pPr algn="just" defTabSz="395630">
              <a:spcBef>
                <a:spcPts val="700"/>
              </a:spcBef>
              <a:defRPr sz="3256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DKlinika úrazové chirurgie, Fakultní nemocnice Brno</a:t>
            </a:r>
          </a:p>
        </p:txBody>
      </p:sp>
      <p:pic>
        <p:nvPicPr>
          <p:cNvPr id="130" name="traumacentrum-fn-brno.jpg" descr="traumacentrum-fn-brno.jpg"/>
          <p:cNvPicPr>
            <a:picLocks noChangeAspect="1"/>
          </p:cNvPicPr>
          <p:nvPr/>
        </p:nvPicPr>
        <p:blipFill>
          <a:blip r:embed="rId2">
            <a:extLst/>
          </a:blip>
          <a:srcRect l="0" t="8440" r="2040" b="8440"/>
          <a:stretch>
            <a:fillRect/>
          </a:stretch>
        </p:blipFill>
        <p:spPr>
          <a:xfrm>
            <a:off x="5565874" y="7391304"/>
            <a:ext cx="4011572" cy="1157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fn-brno-barva-pozitiv.jpg" descr="fn-brno-barva-pozitiv.jpg"/>
          <p:cNvPicPr>
            <a:picLocks noChangeAspect="1"/>
          </p:cNvPicPr>
          <p:nvPr/>
        </p:nvPicPr>
        <p:blipFill>
          <a:blip r:embed="rId3">
            <a:extLst/>
          </a:blip>
          <a:srcRect l="0" t="10294" r="6064" b="10294"/>
          <a:stretch>
            <a:fillRect/>
          </a:stretch>
        </p:blipFill>
        <p:spPr>
          <a:xfrm>
            <a:off x="772120" y="7365110"/>
            <a:ext cx="4025314" cy="1209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go-muni-med.png" descr="logo-muni-m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45737" y="7331988"/>
            <a:ext cx="1849160" cy="127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oranění hrudníku - přehl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Poranění hrudníku - přehled</a:t>
            </a:r>
          </a:p>
        </p:txBody>
      </p:sp>
      <p:pic>
        <p:nvPicPr>
          <p:cNvPr id="161" name="trauma thorax.PNG" descr="trauma thora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605" y="2067123"/>
            <a:ext cx="11871590" cy="7166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vojím kliknutím aktivujete úprav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b8a699cb3d74b770d402638bb2ab0da8.jpg" descr="b8a699cb3d74b770d402638bb2ab0da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559" y="3071210"/>
            <a:ext cx="6247998" cy="4982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maxresdefault.jpg" descr="maxresdefault.jpg"/>
          <p:cNvPicPr>
            <a:picLocks noChangeAspect="1"/>
          </p:cNvPicPr>
          <p:nvPr/>
        </p:nvPicPr>
        <p:blipFill>
          <a:blip r:embed="rId3">
            <a:extLst/>
          </a:blip>
          <a:srcRect l="10381" t="37876" r="45485" b="2114"/>
          <a:stretch>
            <a:fillRect/>
          </a:stretch>
        </p:blipFill>
        <p:spPr>
          <a:xfrm>
            <a:off x="6966677" y="3537016"/>
            <a:ext cx="5739409" cy="4389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vojím kliknutím aktivujete úprav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1-s2.0-S2210261216000262-gr1.jpg" descr="1-s2.0-S2210261216000262-gr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3333" y="2403755"/>
            <a:ext cx="9058134" cy="5985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vojím kliknutím aktivujete úprav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Evisceration-of-the-small-intestine-through-the-anus_Q320.jpg" descr="Evisceration-of-the-small-intestine-through-the-anus_Q3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745" y="2745515"/>
            <a:ext cx="6350001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njuries+arising+from+being+trap.jpg" descr="Injuries+arising+from+being+tra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7557" y="3247148"/>
            <a:ext cx="5346734" cy="5346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Zlomeniny že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Zlomeniny žeber</a:t>
            </a:r>
          </a:p>
        </p:txBody>
      </p:sp>
      <p:pic>
        <p:nvPicPr>
          <p:cNvPr id="175" name="insightsinchestdiseases-reconstruction-image-1-2-15-g001.png" descr="insightsinchestdiseases-reconstruction-image-1-2-15-g00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039"/>
          <a:stretch>
            <a:fillRect/>
          </a:stretch>
        </p:blipFill>
        <p:spPr>
          <a:xfrm>
            <a:off x="707932" y="2514798"/>
            <a:ext cx="7331007" cy="609564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jednoduchá vs sériová fr. žeber…"/>
          <p:cNvSpPr txBox="1"/>
          <p:nvPr>
            <p:ph type="body" sz="quarter" idx="4294967295"/>
          </p:nvPr>
        </p:nvSpPr>
        <p:spPr>
          <a:xfrm>
            <a:off x="8356534" y="2400953"/>
            <a:ext cx="3779068" cy="6667501"/>
          </a:xfrm>
          <a:prstGeom prst="rect">
            <a:avLst/>
          </a:prstGeom>
        </p:spPr>
        <p:txBody>
          <a:bodyPr/>
          <a:lstStyle/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jednoduchá vs sériová fr. žeber</a:t>
            </a:r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dvířková zlomeniina žeber</a:t>
            </a:r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vlající hrudník/mediastinum</a:t>
            </a:r>
          </a:p>
          <a:p>
            <a: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zlomenina sterna často v koincidenci s fr. Thp (předozadní násilí)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lail ch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Flail chest</a:t>
            </a:r>
          </a:p>
        </p:txBody>
      </p:sp>
      <p:pic>
        <p:nvPicPr>
          <p:cNvPr id="179" name="img-0201.jpg" descr="img-02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8661" y="2209928"/>
            <a:ext cx="9954266" cy="6977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tabilizace hrudní stěn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Stabilizace hrudní stěny</a:t>
            </a:r>
          </a:p>
        </p:txBody>
      </p:sp>
      <p:pic>
        <p:nvPicPr>
          <p:cNvPr id="182" name="Now+using+MatrixRIB+system+-Titanium+plates+and+screws+specifically+designed+for+ribs.jpg" descr="Now+using+MatrixRIB+system+-Titanium+plates+and+screws+specifically+designed+for+ribs.jpg"/>
          <p:cNvPicPr>
            <a:picLocks noChangeAspect="1"/>
          </p:cNvPicPr>
          <p:nvPr/>
        </p:nvPicPr>
        <p:blipFill>
          <a:blip r:embed="rId2">
            <a:extLst/>
          </a:blip>
          <a:srcRect l="2843" t="4218" r="1705" b="4145"/>
          <a:stretch>
            <a:fillRect/>
          </a:stretch>
        </p:blipFill>
        <p:spPr>
          <a:xfrm>
            <a:off x="539368" y="2887739"/>
            <a:ext cx="7930583" cy="5710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82484" y="2887739"/>
            <a:ext cx="3426143" cy="5710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raumatický pneumothor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Traumatický pneumothorax</a:t>
            </a:r>
          </a:p>
        </p:txBody>
      </p:sp>
      <p:pic>
        <p:nvPicPr>
          <p:cNvPr id="186" name="pneumothorax.jpg" descr="pneumothora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360" y="2941784"/>
            <a:ext cx="12196080" cy="5241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ypy PN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Typy PNO</a:t>
            </a:r>
          </a:p>
        </p:txBody>
      </p:sp>
      <p:pic>
        <p:nvPicPr>
          <p:cNvPr id="189" name="pneumothorax-and-pneumomediastinum-9-638.jpg" descr="pneumothorax-and-pneumomediastinum-9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656" y="2209928"/>
            <a:ext cx="9633488" cy="7232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raumatický pneumothor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Traumatický pneumothorax</a:t>
            </a:r>
          </a:p>
        </p:txBody>
      </p:sp>
      <p:pic>
        <p:nvPicPr>
          <p:cNvPr id="192" name="chest-tube-insertion-diagram.jpg" descr="chest-tube-insertion-diagr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3492" y="2047534"/>
            <a:ext cx="9097816" cy="7030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entilace vs. respir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Ventilace vs. respirace</a:t>
            </a:r>
          </a:p>
        </p:txBody>
      </p:sp>
      <p:pic>
        <p:nvPicPr>
          <p:cNvPr id="135" name="respiration-9-638.jpg" descr="respiration-9-638.jpg"/>
          <p:cNvPicPr>
            <a:picLocks noChangeAspect="1"/>
          </p:cNvPicPr>
          <p:nvPr/>
        </p:nvPicPr>
        <p:blipFill>
          <a:blip r:embed="rId2">
            <a:extLst/>
          </a:blip>
          <a:srcRect l="5557" t="13228" r="7233" b="13491"/>
          <a:stretch>
            <a:fillRect/>
          </a:stretch>
        </p:blipFill>
        <p:spPr>
          <a:xfrm>
            <a:off x="869089" y="3521537"/>
            <a:ext cx="7066162" cy="4457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figure_16_01_1_labeled.jpg" descr="figure_16_01_1_label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7448" y="2549987"/>
            <a:ext cx="4597401" cy="640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raumatický pneumothor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Traumatický pneumothorax</a:t>
            </a:r>
          </a:p>
        </p:txBody>
      </p:sp>
      <p:pic>
        <p:nvPicPr>
          <p:cNvPr id="195" name="chest-tube-place-patient-pneumothorax-260nw-1373085674.jpg.jp2" descr="chest-tube-place-patient-pneumothorax-260nw-1373085674.jpg.jp2"/>
          <p:cNvPicPr>
            <a:picLocks noChangeAspect="1"/>
          </p:cNvPicPr>
          <p:nvPr/>
        </p:nvPicPr>
        <p:blipFill>
          <a:blip r:embed="rId2">
            <a:extLst/>
          </a:blip>
          <a:srcRect l="17002" t="0" r="4580" b="7569"/>
          <a:stretch>
            <a:fillRect/>
          </a:stretch>
        </p:blipFill>
        <p:spPr>
          <a:xfrm>
            <a:off x="733147" y="2722760"/>
            <a:ext cx="8167055" cy="5821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925" y="2209928"/>
            <a:ext cx="5912006" cy="4238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raumatický pneumothor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Traumatický pneumothorax</a:t>
            </a:r>
          </a:p>
        </p:txBody>
      </p:sp>
      <p:pic>
        <p:nvPicPr>
          <p:cNvPr id="199" name="chest-tubes-overfilled.jpg" descr="chest-tubes-overfill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661" y="2209928"/>
            <a:ext cx="9193478" cy="6989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raumatický hemothor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Traumatický hemothorax</a:t>
            </a:r>
          </a:p>
        </p:txBody>
      </p:sp>
      <p:pic>
        <p:nvPicPr>
          <p:cNvPr id="202" name="1-Figure1-1.png" descr="1-Figure1-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015"/>
          <a:stretch>
            <a:fillRect/>
          </a:stretch>
        </p:blipFill>
        <p:spPr>
          <a:xfrm>
            <a:off x="2514600" y="2209928"/>
            <a:ext cx="7975600" cy="7189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raumatický hemothor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Traumatický hemothorax</a:t>
            </a:r>
          </a:p>
        </p:txBody>
      </p:sp>
      <p:pic>
        <p:nvPicPr>
          <p:cNvPr id="205" name="12055_2012_152_Fig1_HTML.jpg" descr="12055_2012_152_Fig1_HTM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711" y="3045277"/>
            <a:ext cx="8593592" cy="5151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5.jpeg" descr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218" y="1223599"/>
            <a:ext cx="10068610" cy="7716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449" y="670659"/>
            <a:ext cx="11095139" cy="832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8401" y="892267"/>
            <a:ext cx="11236020" cy="8427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opograf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Topografie</a:t>
            </a:r>
          </a:p>
        </p:txBody>
      </p:sp>
      <p:pic>
        <p:nvPicPr>
          <p:cNvPr id="145" name="Axillary_lines.png" descr="Axillary_lin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6116" y="2209928"/>
            <a:ext cx="5842001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Brantigan_1963_1-51-925x1024.png" descr="Brantigan_1963_1-51-925x10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178" y="2175295"/>
            <a:ext cx="5656804" cy="6262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opograf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Topografie</a:t>
            </a:r>
          </a:p>
        </p:txBody>
      </p:sp>
      <p:pic>
        <p:nvPicPr>
          <p:cNvPr id="149" name="B9780323100298000058_f05-05-9780323100298.jpg" descr="B9780323100298000058_f05-05-978032310029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8350" y="2509943"/>
            <a:ext cx="6388100" cy="659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natomia-do-ducto-toracico-orgaos-adw2ja.jpg" descr="anatomia-do-ducto-toracico-orgaos-adw2ja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06" t="0" r="714" b="6622"/>
          <a:stretch>
            <a:fillRect/>
          </a:stretch>
        </p:blipFill>
        <p:spPr>
          <a:xfrm>
            <a:off x="5322557" y="70246"/>
            <a:ext cx="7693355" cy="9613174"/>
          </a:xfrm>
          <a:prstGeom prst="rect">
            <a:avLst/>
          </a:prstGeom>
        </p:spPr>
      </p:pic>
      <p:sp>
        <p:nvSpPr>
          <p:cNvPr id="152" name="Důležité strukt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Důležité struktury</a:t>
            </a:r>
          </a:p>
        </p:txBody>
      </p:sp>
      <p:sp>
        <p:nvSpPr>
          <p:cNvPr id="153" name="srdc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srdce</a:t>
            </a:r>
          </a:p>
          <a:p>
            <a:pPr/>
            <a:r>
              <a:t>plíce</a:t>
            </a:r>
          </a:p>
          <a:p>
            <a:pPr/>
            <a:r>
              <a:t>velké cévy</a:t>
            </a:r>
          </a:p>
          <a:p>
            <a:pPr/>
            <a:r>
              <a:t>trachea a bronchiální strom</a:t>
            </a:r>
          </a:p>
          <a:p>
            <a:pPr/>
            <a:r>
              <a:t>žebra</a:t>
            </a:r>
          </a:p>
          <a:p>
            <a:pPr/>
            <a:r>
              <a:t>sternum, Th páteř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nz-transport-seatbelt-crash-survivors-6.jpg" descr="nz-transport-seatbelt-crash-survivors-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040" t="0" r="7159" b="0"/>
          <a:stretch>
            <a:fillRect/>
          </a:stretch>
        </p:blipFill>
        <p:spPr>
          <a:xfrm>
            <a:off x="6502399" y="0"/>
            <a:ext cx="6502401" cy="9753600"/>
          </a:xfrm>
          <a:prstGeom prst="rect">
            <a:avLst/>
          </a:prstGeom>
        </p:spPr>
      </p:pic>
      <p:sp>
        <p:nvSpPr>
          <p:cNvPr id="156" name="Sdružené poranění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Sdružené poranění</a:t>
            </a:r>
          </a:p>
        </p:txBody>
      </p:sp>
      <p:sp>
        <p:nvSpPr>
          <p:cNvPr id="157" name="poranění hrudníku často provázeno poranění orgánů v DB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poranění hrudníku často provázeno poranění orgánů v DB</a:t>
            </a:r>
          </a:p>
          <a:p>
            <a:pPr/>
            <a:r>
              <a:t>rozdělení poranění </a:t>
            </a:r>
          </a:p>
          <a:p>
            <a:pPr lvl="1"/>
            <a:r>
              <a:t>ostré (penetrující/nepenetrující)</a:t>
            </a:r>
          </a:p>
          <a:p>
            <a:pPr lvl="1"/>
            <a:r>
              <a:t>tupé - majorita</a:t>
            </a:r>
          </a:p>
        </p:txBody>
      </p:sp>
      <p:pic>
        <p:nvPicPr>
          <p:cNvPr id="158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48576" y="3729632"/>
            <a:ext cx="8559963" cy="5644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