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42"/>
  </p:notesMasterIdLst>
  <p:handoutMasterIdLst>
    <p:handoutMasterId r:id="rId43"/>
  </p:handoutMasterIdLst>
  <p:sldIdLst>
    <p:sldId id="270" r:id="rId2"/>
    <p:sldId id="271" r:id="rId3"/>
    <p:sldId id="394" r:id="rId4"/>
    <p:sldId id="272" r:id="rId5"/>
    <p:sldId id="301" r:id="rId6"/>
    <p:sldId id="302" r:id="rId7"/>
    <p:sldId id="321" r:id="rId8"/>
    <p:sldId id="273" r:id="rId9"/>
    <p:sldId id="311" r:id="rId10"/>
    <p:sldId id="312" r:id="rId11"/>
    <p:sldId id="313" r:id="rId12"/>
    <p:sldId id="402" r:id="rId13"/>
    <p:sldId id="316" r:id="rId14"/>
    <p:sldId id="314" r:id="rId15"/>
    <p:sldId id="318" r:id="rId16"/>
    <p:sldId id="303" r:id="rId17"/>
    <p:sldId id="308" r:id="rId18"/>
    <p:sldId id="324" r:id="rId19"/>
    <p:sldId id="323" r:id="rId20"/>
    <p:sldId id="325" r:id="rId21"/>
    <p:sldId id="400" r:id="rId22"/>
    <p:sldId id="401" r:id="rId23"/>
    <p:sldId id="317" r:id="rId24"/>
    <p:sldId id="320" r:id="rId25"/>
    <p:sldId id="326" r:id="rId26"/>
    <p:sldId id="328" r:id="rId27"/>
    <p:sldId id="327" r:id="rId28"/>
    <p:sldId id="329" r:id="rId29"/>
    <p:sldId id="331" r:id="rId30"/>
    <p:sldId id="330" r:id="rId31"/>
    <p:sldId id="333" r:id="rId32"/>
    <p:sldId id="334" r:id="rId33"/>
    <p:sldId id="336" r:id="rId34"/>
    <p:sldId id="338" r:id="rId35"/>
    <p:sldId id="337" r:id="rId36"/>
    <p:sldId id="335" r:id="rId37"/>
    <p:sldId id="319" r:id="rId38"/>
    <p:sldId id="339" r:id="rId39"/>
    <p:sldId id="369" r:id="rId40"/>
    <p:sldId id="388" r:id="rId41"/>
  </p:sldIdLst>
  <p:sldSz cx="9144000" cy="6858000" type="screen4x3"/>
  <p:notesSz cx="6735763" cy="9869488"/>
  <p:custDataLst>
    <p:tags r:id="rId4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65954-920A-4E43-8C7C-378FCC54F57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0917F02-6BE6-49EA-826F-0551C9D50BF1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</a:p>
      </dgm:t>
    </dgm:pt>
    <dgm:pt modelId="{41573AFA-054B-4EE0-959B-A7C43E83D96F}" type="parTrans" cxnId="{5070C326-FAB5-4340-B0FF-8D65E0D790AF}">
      <dgm:prSet/>
      <dgm:spPr/>
      <dgm:t>
        <a:bodyPr/>
        <a:lstStyle/>
        <a:p>
          <a:endParaRPr lang="cs-CZ"/>
        </a:p>
      </dgm:t>
    </dgm:pt>
    <dgm:pt modelId="{3665B798-6310-4D7E-9E8A-A349386E771B}" type="sibTrans" cxnId="{5070C326-FAB5-4340-B0FF-8D65E0D790AF}">
      <dgm:prSet/>
      <dgm:spPr/>
      <dgm:t>
        <a:bodyPr/>
        <a:lstStyle/>
        <a:p>
          <a:endParaRPr lang="cs-CZ"/>
        </a:p>
      </dgm:t>
    </dgm:pt>
    <dgm:pt modelId="{7DC6C48C-EC7C-42C6-89E0-627E1D3CD594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</a:p>
      </dgm:t>
    </dgm:pt>
    <dgm:pt modelId="{C19C330C-E3ED-4358-9A25-F22CE9609590}" type="parTrans" cxnId="{33D1E311-5FDB-4CC5-BFFB-DEF02BC3D17A}">
      <dgm:prSet/>
      <dgm:spPr/>
      <dgm:t>
        <a:bodyPr/>
        <a:lstStyle/>
        <a:p>
          <a:endParaRPr lang="cs-CZ"/>
        </a:p>
      </dgm:t>
    </dgm:pt>
    <dgm:pt modelId="{5763A4EE-B892-4B7B-BD07-11529A7422B5}" type="sibTrans" cxnId="{33D1E311-5FDB-4CC5-BFFB-DEF02BC3D17A}">
      <dgm:prSet/>
      <dgm:spPr/>
      <dgm:t>
        <a:bodyPr/>
        <a:lstStyle/>
        <a:p>
          <a:endParaRPr lang="cs-CZ"/>
        </a:p>
      </dgm:t>
    </dgm:pt>
    <dgm:pt modelId="{F3331EDB-967D-46D5-A7E9-EB28174449B5}">
      <dgm:prSet/>
      <dgm:spPr/>
      <dgm:t>
        <a:bodyPr/>
        <a:lstStyle/>
        <a:p>
          <a:r>
            <a:rPr lang="cs-CZ" dirty="0">
              <a:solidFill>
                <a:schemeClr val="tx1">
                  <a:lumMod val="85000"/>
                  <a:lumOff val="15000"/>
                </a:schemeClr>
              </a:solidFill>
            </a:rPr>
            <a:t>Čím větší tím lepší</a:t>
          </a:r>
        </a:p>
      </dgm:t>
    </dgm:pt>
    <dgm:pt modelId="{3DA72C01-6849-4399-B695-296F7722E576}" type="parTrans" cxnId="{FA26536D-B7C5-4412-BA6A-6505B9EDB2E3}">
      <dgm:prSet/>
      <dgm:spPr/>
      <dgm:t>
        <a:bodyPr/>
        <a:lstStyle/>
        <a:p>
          <a:endParaRPr lang="cs-CZ"/>
        </a:p>
      </dgm:t>
    </dgm:pt>
    <dgm:pt modelId="{C4DF692A-0C77-4BF9-A824-E0E75BDCA94D}" type="sibTrans" cxnId="{FA26536D-B7C5-4412-BA6A-6505B9EDB2E3}">
      <dgm:prSet/>
      <dgm:spPr/>
      <dgm:t>
        <a:bodyPr/>
        <a:lstStyle/>
        <a:p>
          <a:endParaRPr lang="cs-CZ"/>
        </a:p>
      </dgm:t>
    </dgm:pt>
    <dgm:pt modelId="{AAF3B07E-A1CC-433A-945A-724B864928B7}">
      <dgm:prSet/>
      <dgm:spPr/>
      <dgm:t>
        <a:bodyPr/>
        <a:lstStyle/>
        <a:p>
          <a:r>
            <a:rPr lang="cs-CZ" dirty="0">
              <a:solidFill>
                <a:schemeClr val="tx1">
                  <a:lumMod val="85000"/>
                  <a:lumOff val="15000"/>
                </a:schemeClr>
              </a:solidFill>
            </a:rPr>
            <a:t>Při srovnávání skupin je třeba dosáhnout vyrovnaného početního zastoupení v jednotlivých skupinách</a:t>
          </a:r>
        </a:p>
      </dgm:t>
    </dgm:pt>
    <dgm:pt modelId="{B6F1C85A-04B4-4C9C-9479-419988CD1759}" type="parTrans" cxnId="{1A675F3F-723E-4F68-9826-FBABD4054132}">
      <dgm:prSet/>
      <dgm:spPr/>
      <dgm:t>
        <a:bodyPr/>
        <a:lstStyle/>
        <a:p>
          <a:endParaRPr lang="cs-CZ"/>
        </a:p>
      </dgm:t>
    </dgm:pt>
    <dgm:pt modelId="{57DEFD73-151C-445E-B030-3FA50848BFD3}" type="sibTrans" cxnId="{1A675F3F-723E-4F68-9826-FBABD4054132}">
      <dgm:prSet/>
      <dgm:spPr/>
      <dgm:t>
        <a:bodyPr/>
        <a:lstStyle/>
        <a:p>
          <a:endParaRPr lang="cs-CZ"/>
        </a:p>
      </dgm:t>
    </dgm:pt>
    <dgm:pt modelId="{E2A2A2EA-CEFE-4776-84D9-89DB10B54943}">
      <dgm:prSet/>
      <dgm:spPr/>
      <dgm:t>
        <a:bodyPr/>
        <a:lstStyle/>
        <a:p>
          <a:r>
            <a:rPr lang="cs-CZ" b="0" dirty="0">
              <a:solidFill>
                <a:schemeClr val="tx1">
                  <a:lumMod val="85000"/>
                  <a:lumOff val="15000"/>
                </a:schemeClr>
              </a:solidFill>
            </a:rPr>
            <a:t>Sběr informací se provádí do doby nasycení = další zdroj informací přináší to co již víme z předchozích případů (musím ověřit, zda nasycení opravdu je)</a:t>
          </a:r>
        </a:p>
      </dgm:t>
    </dgm:pt>
    <dgm:pt modelId="{C178CFD4-E462-40DD-AC77-5019F458B709}" type="parTrans" cxnId="{0C8D1669-02A9-46F2-AFC5-0B0113F72070}">
      <dgm:prSet/>
      <dgm:spPr/>
      <dgm:t>
        <a:bodyPr/>
        <a:lstStyle/>
        <a:p>
          <a:endParaRPr lang="cs-CZ"/>
        </a:p>
      </dgm:t>
    </dgm:pt>
    <dgm:pt modelId="{91B48714-0BD5-4BD4-8B1A-D2FB924AE5D6}" type="sibTrans" cxnId="{0C8D1669-02A9-46F2-AFC5-0B0113F72070}">
      <dgm:prSet/>
      <dgm:spPr/>
      <dgm:t>
        <a:bodyPr/>
        <a:lstStyle/>
        <a:p>
          <a:endParaRPr lang="cs-CZ"/>
        </a:p>
      </dgm:t>
    </dgm:pt>
    <dgm:pt modelId="{89AA789E-DBE8-43C7-8E26-68C0801E8F74}" type="pres">
      <dgm:prSet presAssocID="{99B65954-920A-4E43-8C7C-378FCC54F57A}" presName="linear" presStyleCnt="0">
        <dgm:presLayoutVars>
          <dgm:dir/>
          <dgm:animLvl val="lvl"/>
          <dgm:resizeHandles val="exact"/>
        </dgm:presLayoutVars>
      </dgm:prSet>
      <dgm:spPr/>
    </dgm:pt>
    <dgm:pt modelId="{1618F102-2BAD-43ED-9CBF-8C09D8C0C9A5}" type="pres">
      <dgm:prSet presAssocID="{30917F02-6BE6-49EA-826F-0551C9D50BF1}" presName="parentLin" presStyleCnt="0"/>
      <dgm:spPr/>
    </dgm:pt>
    <dgm:pt modelId="{B1242116-9A4F-471E-93AC-168939D3AE71}" type="pres">
      <dgm:prSet presAssocID="{30917F02-6BE6-49EA-826F-0551C9D50BF1}" presName="parentLeftMargin" presStyleLbl="node1" presStyleIdx="0" presStyleCnt="2"/>
      <dgm:spPr/>
    </dgm:pt>
    <dgm:pt modelId="{6AC99591-0760-46BB-BB87-D0F4129CD2A2}" type="pres">
      <dgm:prSet presAssocID="{30917F02-6BE6-49EA-826F-0551C9D50B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5CD0AB-9AAE-46E5-8C43-DFD21FB03ACC}" type="pres">
      <dgm:prSet presAssocID="{30917F02-6BE6-49EA-826F-0551C9D50BF1}" presName="negativeSpace" presStyleCnt="0"/>
      <dgm:spPr/>
    </dgm:pt>
    <dgm:pt modelId="{C0D6D5F5-C030-4541-8711-6C282B2D7D4F}" type="pres">
      <dgm:prSet presAssocID="{30917F02-6BE6-49EA-826F-0551C9D50BF1}" presName="childText" presStyleLbl="conFgAcc1" presStyleIdx="0" presStyleCnt="2">
        <dgm:presLayoutVars>
          <dgm:bulletEnabled val="1"/>
        </dgm:presLayoutVars>
      </dgm:prSet>
      <dgm:spPr/>
    </dgm:pt>
    <dgm:pt modelId="{9A351435-0615-44E9-811B-0DBC88EDFC2C}" type="pres">
      <dgm:prSet presAssocID="{3665B798-6310-4D7E-9E8A-A349386E771B}" presName="spaceBetweenRectangles" presStyleCnt="0"/>
      <dgm:spPr/>
    </dgm:pt>
    <dgm:pt modelId="{760F5BFD-FB87-4A00-A362-A5B7858D8AB6}" type="pres">
      <dgm:prSet presAssocID="{7DC6C48C-EC7C-42C6-89E0-627E1D3CD594}" presName="parentLin" presStyleCnt="0"/>
      <dgm:spPr/>
    </dgm:pt>
    <dgm:pt modelId="{F12E1BEB-0846-4AC4-924B-04B68ABCFEC2}" type="pres">
      <dgm:prSet presAssocID="{7DC6C48C-EC7C-42C6-89E0-627E1D3CD594}" presName="parentLeftMargin" presStyleLbl="node1" presStyleIdx="0" presStyleCnt="2"/>
      <dgm:spPr/>
    </dgm:pt>
    <dgm:pt modelId="{7C4C303E-E4C7-4DEE-8377-E696CAADE534}" type="pres">
      <dgm:prSet presAssocID="{7DC6C48C-EC7C-42C6-89E0-627E1D3CD5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857761-512A-4DBD-8FA3-DCD3112719DE}" type="pres">
      <dgm:prSet presAssocID="{7DC6C48C-EC7C-42C6-89E0-627E1D3CD594}" presName="negativeSpace" presStyleCnt="0"/>
      <dgm:spPr/>
    </dgm:pt>
    <dgm:pt modelId="{E80DEBDD-243A-4562-B39C-3C43B8992FA2}" type="pres">
      <dgm:prSet presAssocID="{7DC6C48C-EC7C-42C6-89E0-627E1D3CD5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3D1E311-5FDB-4CC5-BFFB-DEF02BC3D17A}" srcId="{99B65954-920A-4E43-8C7C-378FCC54F57A}" destId="{7DC6C48C-EC7C-42C6-89E0-627E1D3CD594}" srcOrd="1" destOrd="0" parTransId="{C19C330C-E3ED-4358-9A25-F22CE9609590}" sibTransId="{5763A4EE-B892-4B7B-BD07-11529A7422B5}"/>
    <dgm:cxn modelId="{DFDD5E21-A76B-458F-9C57-791FE5296FDF}" type="presOf" srcId="{30917F02-6BE6-49EA-826F-0551C9D50BF1}" destId="{B1242116-9A4F-471E-93AC-168939D3AE71}" srcOrd="0" destOrd="0" presId="urn:microsoft.com/office/officeart/2005/8/layout/list1"/>
    <dgm:cxn modelId="{5070C326-FAB5-4340-B0FF-8D65E0D790AF}" srcId="{99B65954-920A-4E43-8C7C-378FCC54F57A}" destId="{30917F02-6BE6-49EA-826F-0551C9D50BF1}" srcOrd="0" destOrd="0" parTransId="{41573AFA-054B-4EE0-959B-A7C43E83D96F}" sibTransId="{3665B798-6310-4D7E-9E8A-A349386E771B}"/>
    <dgm:cxn modelId="{8DDDF630-7176-4BB1-BEB9-06AD61C8CA6E}" type="presOf" srcId="{99B65954-920A-4E43-8C7C-378FCC54F57A}" destId="{89AA789E-DBE8-43C7-8E26-68C0801E8F74}" srcOrd="0" destOrd="0" presId="urn:microsoft.com/office/officeart/2005/8/layout/list1"/>
    <dgm:cxn modelId="{D00B6232-5068-43DD-96B8-86AA77F51E6E}" type="presOf" srcId="{F3331EDB-967D-46D5-A7E9-EB28174449B5}" destId="{C0D6D5F5-C030-4541-8711-6C282B2D7D4F}" srcOrd="0" destOrd="0" presId="urn:microsoft.com/office/officeart/2005/8/layout/list1"/>
    <dgm:cxn modelId="{59AC9236-7B18-4ED8-846E-6008C4DFCCFA}" type="presOf" srcId="{E2A2A2EA-CEFE-4776-84D9-89DB10B54943}" destId="{E80DEBDD-243A-4562-B39C-3C43B8992FA2}" srcOrd="0" destOrd="0" presId="urn:microsoft.com/office/officeart/2005/8/layout/list1"/>
    <dgm:cxn modelId="{D60A583D-7FE6-449A-9CD7-CFB4D8342BD7}" type="presOf" srcId="{7DC6C48C-EC7C-42C6-89E0-627E1D3CD594}" destId="{7C4C303E-E4C7-4DEE-8377-E696CAADE534}" srcOrd="1" destOrd="0" presId="urn:microsoft.com/office/officeart/2005/8/layout/list1"/>
    <dgm:cxn modelId="{1A675F3F-723E-4F68-9826-FBABD4054132}" srcId="{30917F02-6BE6-49EA-826F-0551C9D50BF1}" destId="{AAF3B07E-A1CC-433A-945A-724B864928B7}" srcOrd="1" destOrd="0" parTransId="{B6F1C85A-04B4-4C9C-9479-419988CD1759}" sibTransId="{57DEFD73-151C-445E-B030-3FA50848BFD3}"/>
    <dgm:cxn modelId="{0C8D1669-02A9-46F2-AFC5-0B0113F72070}" srcId="{7DC6C48C-EC7C-42C6-89E0-627E1D3CD594}" destId="{E2A2A2EA-CEFE-4776-84D9-89DB10B54943}" srcOrd="0" destOrd="0" parTransId="{C178CFD4-E462-40DD-AC77-5019F458B709}" sibTransId="{91B48714-0BD5-4BD4-8B1A-D2FB924AE5D6}"/>
    <dgm:cxn modelId="{FA26536D-B7C5-4412-BA6A-6505B9EDB2E3}" srcId="{30917F02-6BE6-49EA-826F-0551C9D50BF1}" destId="{F3331EDB-967D-46D5-A7E9-EB28174449B5}" srcOrd="0" destOrd="0" parTransId="{3DA72C01-6849-4399-B695-296F7722E576}" sibTransId="{C4DF692A-0C77-4BF9-A824-E0E75BDCA94D}"/>
    <dgm:cxn modelId="{434350B9-FE9E-4B66-94FC-E4416CD4C0F6}" type="presOf" srcId="{AAF3B07E-A1CC-433A-945A-724B864928B7}" destId="{C0D6D5F5-C030-4541-8711-6C282B2D7D4F}" srcOrd="0" destOrd="1" presId="urn:microsoft.com/office/officeart/2005/8/layout/list1"/>
    <dgm:cxn modelId="{3125E4C0-3191-45B3-99AB-4038901F9983}" type="presOf" srcId="{30917F02-6BE6-49EA-826F-0551C9D50BF1}" destId="{6AC99591-0760-46BB-BB87-D0F4129CD2A2}" srcOrd="1" destOrd="0" presId="urn:microsoft.com/office/officeart/2005/8/layout/list1"/>
    <dgm:cxn modelId="{68A931F3-CF65-4529-B9C8-5877915A45F7}" type="presOf" srcId="{7DC6C48C-EC7C-42C6-89E0-627E1D3CD594}" destId="{F12E1BEB-0846-4AC4-924B-04B68ABCFEC2}" srcOrd="0" destOrd="0" presId="urn:microsoft.com/office/officeart/2005/8/layout/list1"/>
    <dgm:cxn modelId="{FCA4E483-23C5-43A3-97BA-6DAC6AD08F59}" type="presParOf" srcId="{89AA789E-DBE8-43C7-8E26-68C0801E8F74}" destId="{1618F102-2BAD-43ED-9CBF-8C09D8C0C9A5}" srcOrd="0" destOrd="0" presId="urn:microsoft.com/office/officeart/2005/8/layout/list1"/>
    <dgm:cxn modelId="{52B0BEBE-084D-4185-8A47-A0DB9DD72E96}" type="presParOf" srcId="{1618F102-2BAD-43ED-9CBF-8C09D8C0C9A5}" destId="{B1242116-9A4F-471E-93AC-168939D3AE71}" srcOrd="0" destOrd="0" presId="urn:microsoft.com/office/officeart/2005/8/layout/list1"/>
    <dgm:cxn modelId="{21989E6B-E42D-4D4C-89D3-04D4EF67DD87}" type="presParOf" srcId="{1618F102-2BAD-43ED-9CBF-8C09D8C0C9A5}" destId="{6AC99591-0760-46BB-BB87-D0F4129CD2A2}" srcOrd="1" destOrd="0" presId="urn:microsoft.com/office/officeart/2005/8/layout/list1"/>
    <dgm:cxn modelId="{9F155355-F800-4BB4-B203-0FC161D63B9F}" type="presParOf" srcId="{89AA789E-DBE8-43C7-8E26-68C0801E8F74}" destId="{205CD0AB-9AAE-46E5-8C43-DFD21FB03ACC}" srcOrd="1" destOrd="0" presId="urn:microsoft.com/office/officeart/2005/8/layout/list1"/>
    <dgm:cxn modelId="{AE773191-15AD-4E60-9898-97B018B20B56}" type="presParOf" srcId="{89AA789E-DBE8-43C7-8E26-68C0801E8F74}" destId="{C0D6D5F5-C030-4541-8711-6C282B2D7D4F}" srcOrd="2" destOrd="0" presId="urn:microsoft.com/office/officeart/2005/8/layout/list1"/>
    <dgm:cxn modelId="{3E76AD09-AEE7-4196-91C1-4C6028EA708D}" type="presParOf" srcId="{89AA789E-DBE8-43C7-8E26-68C0801E8F74}" destId="{9A351435-0615-44E9-811B-0DBC88EDFC2C}" srcOrd="3" destOrd="0" presId="urn:microsoft.com/office/officeart/2005/8/layout/list1"/>
    <dgm:cxn modelId="{41D28665-3AE2-41B6-9766-7A58884B6345}" type="presParOf" srcId="{89AA789E-DBE8-43C7-8E26-68C0801E8F74}" destId="{760F5BFD-FB87-4A00-A362-A5B7858D8AB6}" srcOrd="4" destOrd="0" presId="urn:microsoft.com/office/officeart/2005/8/layout/list1"/>
    <dgm:cxn modelId="{F7AA910D-3F90-4043-8228-1A1721117BBA}" type="presParOf" srcId="{760F5BFD-FB87-4A00-A362-A5B7858D8AB6}" destId="{F12E1BEB-0846-4AC4-924B-04B68ABCFEC2}" srcOrd="0" destOrd="0" presId="urn:microsoft.com/office/officeart/2005/8/layout/list1"/>
    <dgm:cxn modelId="{A70C1E56-B083-4118-996D-165FD2D2A761}" type="presParOf" srcId="{760F5BFD-FB87-4A00-A362-A5B7858D8AB6}" destId="{7C4C303E-E4C7-4DEE-8377-E696CAADE534}" srcOrd="1" destOrd="0" presId="urn:microsoft.com/office/officeart/2005/8/layout/list1"/>
    <dgm:cxn modelId="{6BB0214B-383C-41CB-BEF0-991FABD4C07A}" type="presParOf" srcId="{89AA789E-DBE8-43C7-8E26-68C0801E8F74}" destId="{93857761-512A-4DBD-8FA3-DCD3112719DE}" srcOrd="5" destOrd="0" presId="urn:microsoft.com/office/officeart/2005/8/layout/list1"/>
    <dgm:cxn modelId="{8C56DCF0-ED1A-4CAD-9A13-502693E441B6}" type="presParOf" srcId="{89AA789E-DBE8-43C7-8E26-68C0801E8F74}" destId="{E80DEBDD-243A-4562-B39C-3C43B8992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9B3CD-135E-4BA5-95BC-00EB85AD380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64FE7EE-D14F-469F-A874-7BFED93F944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400" dirty="0"/>
            <a:t>Popisné pozorování</a:t>
          </a:r>
        </a:p>
      </dgm:t>
    </dgm:pt>
    <dgm:pt modelId="{030DF9DD-6E6B-4FCC-AF0D-B82D2C956CD9}" type="parTrans" cxnId="{FCB89D4F-F245-4A94-8F73-D00F3452F71F}">
      <dgm:prSet/>
      <dgm:spPr/>
      <dgm:t>
        <a:bodyPr/>
        <a:lstStyle/>
        <a:p>
          <a:endParaRPr lang="cs-CZ"/>
        </a:p>
      </dgm:t>
    </dgm:pt>
    <dgm:pt modelId="{CFEC0F21-F56C-4104-B68B-DD9F01FDE564}" type="sibTrans" cxnId="{FCB89D4F-F245-4A94-8F73-D00F3452F71F}">
      <dgm:prSet/>
      <dgm:spPr/>
      <dgm:t>
        <a:bodyPr/>
        <a:lstStyle/>
        <a:p>
          <a:endParaRPr lang="cs-CZ"/>
        </a:p>
      </dgm:t>
    </dgm:pt>
    <dgm:pt modelId="{CFA9ECEA-8651-4034-B684-8447FDB9D6B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400" dirty="0"/>
            <a:t>Fokusované pozorování</a:t>
          </a:r>
        </a:p>
      </dgm:t>
    </dgm:pt>
    <dgm:pt modelId="{8DF46CC9-A81E-4057-AF75-3CC6D1373D37}" type="parTrans" cxnId="{D5C8CCAD-1BAC-4F19-BBEB-4A71F719F065}">
      <dgm:prSet/>
      <dgm:spPr/>
      <dgm:t>
        <a:bodyPr/>
        <a:lstStyle/>
        <a:p>
          <a:endParaRPr lang="cs-CZ"/>
        </a:p>
      </dgm:t>
    </dgm:pt>
    <dgm:pt modelId="{DD74F373-6E1B-4932-84EB-925304541F6B}" type="sibTrans" cxnId="{D5C8CCAD-1BAC-4F19-BBEB-4A71F719F065}">
      <dgm:prSet/>
      <dgm:spPr/>
      <dgm:t>
        <a:bodyPr/>
        <a:lstStyle/>
        <a:p>
          <a:endParaRPr lang="cs-CZ"/>
        </a:p>
      </dgm:t>
    </dgm:pt>
    <dgm:pt modelId="{9FF26D59-E904-4E5C-A021-2BDC4692917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200" dirty="0"/>
            <a:t>Selektivní pozorování</a:t>
          </a:r>
        </a:p>
      </dgm:t>
    </dgm:pt>
    <dgm:pt modelId="{1051B002-2FC2-47FC-BE43-6AFFCB8F731E}" type="parTrans" cxnId="{14F6CF50-3E8D-4147-BDF4-2B415A4DAF80}">
      <dgm:prSet/>
      <dgm:spPr/>
      <dgm:t>
        <a:bodyPr/>
        <a:lstStyle/>
        <a:p>
          <a:endParaRPr lang="cs-CZ"/>
        </a:p>
      </dgm:t>
    </dgm:pt>
    <dgm:pt modelId="{DA535D17-BC6E-4EF4-AE77-E7D978687DE4}" type="sibTrans" cxnId="{14F6CF50-3E8D-4147-BDF4-2B415A4DAF80}">
      <dgm:prSet/>
      <dgm:spPr/>
      <dgm:t>
        <a:bodyPr/>
        <a:lstStyle/>
        <a:p>
          <a:endParaRPr lang="cs-CZ"/>
        </a:p>
      </dgm:t>
    </dgm:pt>
    <dgm:pt modelId="{43DC0DE5-DA06-414D-AA33-2F12768ED29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gm:t>
    </dgm:pt>
    <dgm:pt modelId="{85BAC7E9-6C5F-4C82-B667-D63A8EAC8A25}" type="parTrans" cxnId="{6209E6D3-0F5E-447D-9047-93A3472E6335}">
      <dgm:prSet/>
      <dgm:spPr/>
      <dgm:t>
        <a:bodyPr/>
        <a:lstStyle/>
        <a:p>
          <a:endParaRPr lang="cs-CZ"/>
        </a:p>
      </dgm:t>
    </dgm:pt>
    <dgm:pt modelId="{DE6E943C-4BC4-4645-82E8-1DB7BD980D55}" type="sibTrans" cxnId="{6209E6D3-0F5E-447D-9047-93A3472E6335}">
      <dgm:prSet/>
      <dgm:spPr/>
      <dgm:t>
        <a:bodyPr/>
        <a:lstStyle/>
        <a:p>
          <a:endParaRPr lang="cs-CZ"/>
        </a:p>
      </dgm:t>
    </dgm:pt>
    <dgm:pt modelId="{34E09E47-01D2-4C0F-BF2D-1157D2BF3F49}" type="pres">
      <dgm:prSet presAssocID="{CE69B3CD-135E-4BA5-95BC-00EB85AD380A}" presName="Name0" presStyleCnt="0">
        <dgm:presLayoutVars>
          <dgm:chMax val="4"/>
          <dgm:resizeHandles val="exact"/>
        </dgm:presLayoutVars>
      </dgm:prSet>
      <dgm:spPr/>
    </dgm:pt>
    <dgm:pt modelId="{3D703477-B966-40DB-83A5-477CBD37AB34}" type="pres">
      <dgm:prSet presAssocID="{CE69B3CD-135E-4BA5-95BC-00EB85AD380A}" presName="ellipse" presStyleLbl="trBgShp" presStyleIdx="0" presStyleCnt="1" custLinFactNeighborX="-36275" custLinFactNeighborY="-3414"/>
      <dgm:spPr>
        <a:scene3d>
          <a:camera prst="orthographicFront"/>
          <a:lightRig rig="threePt" dir="t"/>
        </a:scene3d>
        <a:sp3d>
          <a:bevelT/>
        </a:sp3d>
      </dgm:spPr>
    </dgm:pt>
    <dgm:pt modelId="{CEB522AA-692B-4C73-9495-0A7CF61F9501}" type="pres">
      <dgm:prSet presAssocID="{CE69B3CD-135E-4BA5-95BC-00EB85AD380A}" presName="arrow1" presStyleLbl="fgShp" presStyleIdx="0" presStyleCnt="1" custLinFactX="-77505" custLinFactNeighborX="-100000" custLinFactNeighborY="70911"/>
      <dgm:spPr>
        <a:scene3d>
          <a:camera prst="orthographicFront"/>
          <a:lightRig rig="threePt" dir="t"/>
        </a:scene3d>
        <a:sp3d>
          <a:bevelT/>
        </a:sp3d>
      </dgm:spPr>
    </dgm:pt>
    <dgm:pt modelId="{459C1DD3-F656-42F6-A52A-716B545A9639}" type="pres">
      <dgm:prSet presAssocID="{CE69B3CD-135E-4BA5-95BC-00EB85AD380A}" presName="rectangle" presStyleLbl="revTx" presStyleIdx="0" presStyleCnt="1" custScaleY="59116" custLinFactNeighborX="-37397" custLinFactNeighborY="-1332">
        <dgm:presLayoutVars>
          <dgm:bulletEnabled val="1"/>
        </dgm:presLayoutVars>
      </dgm:prSet>
      <dgm:spPr/>
    </dgm:pt>
    <dgm:pt modelId="{F3C2A131-38F2-4ADF-A315-D509E1D15E49}" type="pres">
      <dgm:prSet presAssocID="{CFA9ECEA-8651-4034-B684-8447FDB9D6BC}" presName="item1" presStyleLbl="node1" presStyleIdx="0" presStyleCnt="3" custScaleX="114197" custScaleY="137800" custLinFactX="-19214" custLinFactNeighborX="-100000" custLinFactNeighborY="-28744">
        <dgm:presLayoutVars>
          <dgm:bulletEnabled val="1"/>
        </dgm:presLayoutVars>
      </dgm:prSet>
      <dgm:spPr/>
    </dgm:pt>
    <dgm:pt modelId="{0AC31C40-3341-4F9F-AAAC-93CFCD642CE6}" type="pres">
      <dgm:prSet presAssocID="{9FF26D59-E904-4E5C-A021-2BDC4692917C}" presName="item2" presStyleLbl="node1" presStyleIdx="1" presStyleCnt="3" custScaleX="151997" custScaleY="62201" custLinFactX="-24056" custLinFactNeighborX="-100000" custLinFactNeighborY="-28522">
        <dgm:presLayoutVars>
          <dgm:bulletEnabled val="1"/>
        </dgm:presLayoutVars>
      </dgm:prSet>
      <dgm:spPr/>
    </dgm:pt>
    <dgm:pt modelId="{068CE791-7691-4B60-99B2-41DDCC140FF0}" type="pres">
      <dgm:prSet presAssocID="{43DC0DE5-DA06-414D-AA33-2F12768ED299}" presName="item3" presStyleLbl="node1" presStyleIdx="2" presStyleCnt="3" custScaleX="164598" custScaleY="49601" custLinFactX="-44380" custLinFactNeighborX="-100000" custLinFactNeighborY="-42144">
        <dgm:presLayoutVars>
          <dgm:bulletEnabled val="1"/>
        </dgm:presLayoutVars>
      </dgm:prSet>
      <dgm:spPr/>
    </dgm:pt>
    <dgm:pt modelId="{E157330C-BA77-4CEE-9915-E326C269426B}" type="pres">
      <dgm:prSet presAssocID="{CE69B3CD-135E-4BA5-95BC-00EB85AD380A}" presName="funnel" presStyleLbl="trAlignAcc1" presStyleIdx="0" presStyleCnt="1" custScaleX="98448" custScaleY="112622" custLinFactNeighborX="-36490" custLinFactNeighborY="4794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1FEBD23D-A443-493A-AD72-1429C6003BE2}" type="presOf" srcId="{A64FE7EE-D14F-469F-A874-7BFED93F944F}" destId="{068CE791-7691-4B60-99B2-41DDCC140FF0}" srcOrd="0" destOrd="0" presId="urn:microsoft.com/office/officeart/2005/8/layout/funnel1"/>
    <dgm:cxn modelId="{D4CF446E-423C-4716-8809-487DE00E90B9}" type="presOf" srcId="{CE69B3CD-135E-4BA5-95BC-00EB85AD380A}" destId="{34E09E47-01D2-4C0F-BF2D-1157D2BF3F49}" srcOrd="0" destOrd="0" presId="urn:microsoft.com/office/officeart/2005/8/layout/funnel1"/>
    <dgm:cxn modelId="{FCB89D4F-F245-4A94-8F73-D00F3452F71F}" srcId="{CE69B3CD-135E-4BA5-95BC-00EB85AD380A}" destId="{A64FE7EE-D14F-469F-A874-7BFED93F944F}" srcOrd="0" destOrd="0" parTransId="{030DF9DD-6E6B-4FCC-AF0D-B82D2C956CD9}" sibTransId="{CFEC0F21-F56C-4104-B68B-DD9F01FDE564}"/>
    <dgm:cxn modelId="{14F6CF50-3E8D-4147-BDF4-2B415A4DAF80}" srcId="{CE69B3CD-135E-4BA5-95BC-00EB85AD380A}" destId="{9FF26D59-E904-4E5C-A021-2BDC4692917C}" srcOrd="2" destOrd="0" parTransId="{1051B002-2FC2-47FC-BE43-6AFFCB8F731E}" sibTransId="{DA535D17-BC6E-4EF4-AE77-E7D978687DE4}"/>
    <dgm:cxn modelId="{374C4DA3-61AF-438E-8EFB-837DC3F15256}" type="presOf" srcId="{9FF26D59-E904-4E5C-A021-2BDC4692917C}" destId="{F3C2A131-38F2-4ADF-A315-D509E1D15E49}" srcOrd="0" destOrd="0" presId="urn:microsoft.com/office/officeart/2005/8/layout/funnel1"/>
    <dgm:cxn modelId="{D5C8CCAD-1BAC-4F19-BBEB-4A71F719F065}" srcId="{CE69B3CD-135E-4BA5-95BC-00EB85AD380A}" destId="{CFA9ECEA-8651-4034-B684-8447FDB9D6BC}" srcOrd="1" destOrd="0" parTransId="{8DF46CC9-A81E-4057-AF75-3CC6D1373D37}" sibTransId="{DD74F373-6E1B-4932-84EB-925304541F6B}"/>
    <dgm:cxn modelId="{565BDAC0-C91F-4979-8156-7C9A1EB7B419}" type="presOf" srcId="{43DC0DE5-DA06-414D-AA33-2F12768ED299}" destId="{459C1DD3-F656-42F6-A52A-716B545A9639}" srcOrd="0" destOrd="0" presId="urn:microsoft.com/office/officeart/2005/8/layout/funnel1"/>
    <dgm:cxn modelId="{CB922BD1-EE73-4876-8E18-C75F5D96B1C0}" type="presOf" srcId="{CFA9ECEA-8651-4034-B684-8447FDB9D6BC}" destId="{0AC31C40-3341-4F9F-AAAC-93CFCD642CE6}" srcOrd="0" destOrd="0" presId="urn:microsoft.com/office/officeart/2005/8/layout/funnel1"/>
    <dgm:cxn modelId="{6209E6D3-0F5E-447D-9047-93A3472E6335}" srcId="{CE69B3CD-135E-4BA5-95BC-00EB85AD380A}" destId="{43DC0DE5-DA06-414D-AA33-2F12768ED299}" srcOrd="3" destOrd="0" parTransId="{85BAC7E9-6C5F-4C82-B667-D63A8EAC8A25}" sibTransId="{DE6E943C-4BC4-4645-82E8-1DB7BD980D55}"/>
    <dgm:cxn modelId="{893CCD2D-6902-420A-8087-386CFAA64F4A}" type="presParOf" srcId="{34E09E47-01D2-4C0F-BF2D-1157D2BF3F49}" destId="{3D703477-B966-40DB-83A5-477CBD37AB34}" srcOrd="0" destOrd="0" presId="urn:microsoft.com/office/officeart/2005/8/layout/funnel1"/>
    <dgm:cxn modelId="{5018E4F4-2DF0-4EEC-9D12-49625152E8D6}" type="presParOf" srcId="{34E09E47-01D2-4C0F-BF2D-1157D2BF3F49}" destId="{CEB522AA-692B-4C73-9495-0A7CF61F9501}" srcOrd="1" destOrd="0" presId="urn:microsoft.com/office/officeart/2005/8/layout/funnel1"/>
    <dgm:cxn modelId="{607ED399-A2CD-463B-936D-03ADEDA8EFE7}" type="presParOf" srcId="{34E09E47-01D2-4C0F-BF2D-1157D2BF3F49}" destId="{459C1DD3-F656-42F6-A52A-716B545A9639}" srcOrd="2" destOrd="0" presId="urn:microsoft.com/office/officeart/2005/8/layout/funnel1"/>
    <dgm:cxn modelId="{06CA70C0-D1EC-42F1-BBAE-FE0493080967}" type="presParOf" srcId="{34E09E47-01D2-4C0F-BF2D-1157D2BF3F49}" destId="{F3C2A131-38F2-4ADF-A315-D509E1D15E49}" srcOrd="3" destOrd="0" presId="urn:microsoft.com/office/officeart/2005/8/layout/funnel1"/>
    <dgm:cxn modelId="{095D411F-CEEC-45CD-B632-AFF7AE5EACC5}" type="presParOf" srcId="{34E09E47-01D2-4C0F-BF2D-1157D2BF3F49}" destId="{0AC31C40-3341-4F9F-AAAC-93CFCD642CE6}" srcOrd="4" destOrd="0" presId="urn:microsoft.com/office/officeart/2005/8/layout/funnel1"/>
    <dgm:cxn modelId="{1BEBCEEA-C32F-4374-AFC6-78630EF85D2E}" type="presParOf" srcId="{34E09E47-01D2-4C0F-BF2D-1157D2BF3F49}" destId="{068CE791-7691-4B60-99B2-41DDCC140FF0}" srcOrd="5" destOrd="0" presId="urn:microsoft.com/office/officeart/2005/8/layout/funnel1"/>
    <dgm:cxn modelId="{2231BEAB-6180-4EB0-AF0E-AF555B9C02C4}" type="presParOf" srcId="{34E09E47-01D2-4C0F-BF2D-1157D2BF3F49}" destId="{E157330C-BA77-4CEE-9915-E326C269426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D5F5-C030-4541-8711-6C282B2D7D4F}">
      <dsp:nvSpPr>
        <dsp:cNvPr id="0" name=""/>
        <dsp:cNvSpPr/>
      </dsp:nvSpPr>
      <dsp:spPr>
        <a:xfrm>
          <a:off x="0" y="439271"/>
          <a:ext cx="8208912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499872" rIns="6371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Čím větší tím lepší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Při srovnávání skupin je třeba dosáhnout vyrovnaného početního zastoupení v jednotlivých skupinách</a:t>
          </a:r>
        </a:p>
      </dsp:txBody>
      <dsp:txXfrm>
        <a:off x="0" y="439271"/>
        <a:ext cx="8208912" cy="2079000"/>
      </dsp:txXfrm>
    </dsp:sp>
    <dsp:sp modelId="{6AC99591-0760-46BB-BB87-D0F4129CD2A2}">
      <dsp:nvSpPr>
        <dsp:cNvPr id="0" name=""/>
        <dsp:cNvSpPr/>
      </dsp:nvSpPr>
      <dsp:spPr>
        <a:xfrm>
          <a:off x="410445" y="85031"/>
          <a:ext cx="5746238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</a:p>
      </dsp:txBody>
      <dsp:txXfrm>
        <a:off x="445030" y="119616"/>
        <a:ext cx="5677068" cy="639310"/>
      </dsp:txXfrm>
    </dsp:sp>
    <dsp:sp modelId="{E80DEBDD-243A-4562-B39C-3C43B8992FA2}">
      <dsp:nvSpPr>
        <dsp:cNvPr id="0" name=""/>
        <dsp:cNvSpPr/>
      </dsp:nvSpPr>
      <dsp:spPr>
        <a:xfrm>
          <a:off x="0" y="3002112"/>
          <a:ext cx="8208912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499872" rIns="6371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0" kern="1200" dirty="0">
              <a:solidFill>
                <a:schemeClr val="tx1">
                  <a:lumMod val="85000"/>
                  <a:lumOff val="15000"/>
                </a:schemeClr>
              </a:solidFill>
            </a:rPr>
            <a:t>Sběr informací se provádí do doby nasycení = další zdroj informací přináší to co již víme z předchozích případů (musím ověřit, zda nasycení opravdu je)</a:t>
          </a:r>
        </a:p>
      </dsp:txBody>
      <dsp:txXfrm>
        <a:off x="0" y="3002112"/>
        <a:ext cx="8208912" cy="2041200"/>
      </dsp:txXfrm>
    </dsp:sp>
    <dsp:sp modelId="{7C4C303E-E4C7-4DEE-8377-E696CAADE534}">
      <dsp:nvSpPr>
        <dsp:cNvPr id="0" name=""/>
        <dsp:cNvSpPr/>
      </dsp:nvSpPr>
      <dsp:spPr>
        <a:xfrm>
          <a:off x="410445" y="2647871"/>
          <a:ext cx="5746238" cy="708480"/>
        </a:xfrm>
        <a:prstGeom prst="round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</a:p>
      </dsp:txBody>
      <dsp:txXfrm>
        <a:off x="445030" y="2682456"/>
        <a:ext cx="5677068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03477-B966-40DB-83A5-477CBD37AB34}">
      <dsp:nvSpPr>
        <dsp:cNvPr id="0" name=""/>
        <dsp:cNvSpPr/>
      </dsp:nvSpPr>
      <dsp:spPr>
        <a:xfrm>
          <a:off x="37307" y="312451"/>
          <a:ext cx="3483387" cy="120973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522AA-692B-4C73-9495-0A7CF61F9501}">
      <dsp:nvSpPr>
        <dsp:cNvPr id="0" name=""/>
        <dsp:cNvSpPr/>
      </dsp:nvSpPr>
      <dsp:spPr>
        <a:xfrm>
          <a:off x="1512170" y="3622350"/>
          <a:ext cx="675075" cy="43204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C1DD3-F656-42F6-A52A-716B545A9639}">
      <dsp:nvSpPr>
        <dsp:cNvPr id="0" name=""/>
        <dsp:cNvSpPr/>
      </dsp:nvSpPr>
      <dsp:spPr>
        <a:xfrm>
          <a:off x="216022" y="3816427"/>
          <a:ext cx="3240360" cy="47889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sp:txBody>
      <dsp:txXfrm>
        <a:off x="216022" y="3816427"/>
        <a:ext cx="3240360" cy="478892"/>
      </dsp:txXfrm>
    </dsp:sp>
    <dsp:sp modelId="{F3C2A131-38F2-4ADF-A315-D509E1D15E49}">
      <dsp:nvSpPr>
        <dsp:cNvPr id="0" name=""/>
        <dsp:cNvSpPr/>
      </dsp:nvSpPr>
      <dsp:spPr>
        <a:xfrm>
          <a:off x="1032479" y="1077977"/>
          <a:ext cx="1387647" cy="16744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Selektivní pozorování</a:t>
          </a:r>
        </a:p>
      </dsp:txBody>
      <dsp:txXfrm>
        <a:off x="1235695" y="1323195"/>
        <a:ext cx="981215" cy="1184020"/>
      </dsp:txXfrm>
    </dsp:sp>
    <dsp:sp modelId="{0AC31C40-3341-4F9F-AAAC-93CFCD642CE6}">
      <dsp:nvSpPr>
        <dsp:cNvPr id="0" name=""/>
        <dsp:cNvSpPr/>
      </dsp:nvSpPr>
      <dsp:spPr>
        <a:xfrm>
          <a:off x="0" y="628368"/>
          <a:ext cx="1846968" cy="755826"/>
        </a:xfrm>
        <a:prstGeom prst="ellipse">
          <a:avLst/>
        </a:prstGeom>
        <a:solidFill>
          <a:schemeClr val="accent5">
            <a:hueOff val="152821"/>
            <a:satOff val="30568"/>
            <a:lumOff val="7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Fokusované pozorování</a:t>
          </a:r>
        </a:p>
      </dsp:txBody>
      <dsp:txXfrm>
        <a:off x="270482" y="739056"/>
        <a:ext cx="1306004" cy="534450"/>
      </dsp:txXfrm>
    </dsp:sp>
    <dsp:sp modelId="{068CE791-7691-4B60-99B2-41DDCC140FF0}">
      <dsp:nvSpPr>
        <dsp:cNvPr id="0" name=""/>
        <dsp:cNvSpPr/>
      </dsp:nvSpPr>
      <dsp:spPr>
        <a:xfrm>
          <a:off x="793099" y="245604"/>
          <a:ext cx="2000087" cy="602719"/>
        </a:xfrm>
        <a:prstGeom prst="ellipse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Popisné pozorování</a:t>
          </a:r>
        </a:p>
      </dsp:txBody>
      <dsp:txXfrm>
        <a:off x="1086005" y="333870"/>
        <a:ext cx="1414275" cy="426187"/>
      </dsp:txXfrm>
    </dsp:sp>
    <dsp:sp modelId="{E157330C-BA77-4CEE-9915-E326C269426B}">
      <dsp:nvSpPr>
        <dsp:cNvPr id="0" name=""/>
        <dsp:cNvSpPr/>
      </dsp:nvSpPr>
      <dsp:spPr>
        <a:xfrm>
          <a:off x="0" y="159356"/>
          <a:ext cx="3721747" cy="34060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90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4983" y="2174311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cílového souboru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0281" y="548680"/>
            <a:ext cx="8194123" cy="792088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formulace cílů, hypotéz, výzkumných otázek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467544" y="1385156"/>
            <a:ext cx="41044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Kvalitativní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623785" y="1406353"/>
            <a:ext cx="4087193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Kvantitativní  výzkum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02066" y="2060848"/>
            <a:ext cx="824343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cílů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19329" y="2691671"/>
            <a:ext cx="4104456" cy="3168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OTÁZEK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podobu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tázací věty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je: jasná, jednoduchá, logická, plodná.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50281" y="6021288"/>
            <a:ext cx="824343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Operacionalizace proměnných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1907704" y="1889212"/>
            <a:ext cx="432048" cy="4236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6696976" y="1910409"/>
            <a:ext cx="432048" cy="4236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755576" y="1913620"/>
            <a:ext cx="432048" cy="7985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>
            <a:off x="8261671" y="2564904"/>
            <a:ext cx="432048" cy="3600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691952" y="5478016"/>
            <a:ext cx="432048" cy="7985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11" y="4725144"/>
            <a:ext cx="1080120" cy="11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1">
            <a:extLst>
              <a:ext uri="{FF2B5EF4-FFF2-40B4-BE49-F238E27FC236}">
                <a16:creationId xmlns:a16="http://schemas.microsoft.com/office/drawing/2014/main" id="{E49D7E07-ACA0-4F8E-AAC5-04ECF806BDAE}"/>
              </a:ext>
            </a:extLst>
          </p:cNvPr>
          <p:cNvSpPr/>
          <p:nvPr/>
        </p:nvSpPr>
        <p:spPr>
          <a:xfrm>
            <a:off x="4658311" y="2679722"/>
            <a:ext cx="4087193" cy="31683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HYPOTÉZ</a:t>
            </a:r>
          </a:p>
          <a:p>
            <a:pPr algn="ct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Hypotéza je vyvratitelné tvrzení o vztahu mezi proměnnými</a:t>
            </a:r>
            <a:r>
              <a:rPr lang="cs-CZ" sz="14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podobu 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oznamovací věty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je: jasná, jednoduchá, logická, ověřitelná, plodná</a:t>
            </a:r>
          </a:p>
          <a:p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Fáze tvorby hypotézy</a:t>
            </a:r>
          </a:p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Prvotní hypotéza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výzkumný problém</a:t>
            </a:r>
          </a:p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Vědecká hypotéza</a:t>
            </a:r>
          </a:p>
          <a:p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Pracovní hypotéza</a:t>
            </a:r>
          </a:p>
          <a:p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Statistická hypotéza</a:t>
            </a:r>
          </a:p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H0 – neexistuje vztah mezi proměnnými</a:t>
            </a:r>
          </a:p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= existuje statisticky významná závislost mezi proměnnými.</a:t>
            </a:r>
          </a:p>
        </p:txBody>
      </p:sp>
      <p:sp>
        <p:nvSpPr>
          <p:cNvPr id="19" name="Šipka dolů 15">
            <a:extLst>
              <a:ext uri="{FF2B5EF4-FFF2-40B4-BE49-F238E27FC236}">
                <a16:creationId xmlns:a16="http://schemas.microsoft.com/office/drawing/2014/main" id="{94D93DA8-6997-41AF-A52F-6BC5B374E653}"/>
              </a:ext>
            </a:extLst>
          </p:cNvPr>
          <p:cNvSpPr/>
          <p:nvPr/>
        </p:nvSpPr>
        <p:spPr>
          <a:xfrm>
            <a:off x="8239968" y="2537056"/>
            <a:ext cx="432048" cy="30922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65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obsahové zaměření hypotéz a výzkumných otázek 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Autofit/>
          </a:bodyPr>
          <a:lstStyle/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Existenční</a:t>
            </a:r>
          </a:p>
          <a:p>
            <a:pPr lvl="1"/>
            <a:r>
              <a:rPr lang="cs-CZ" sz="1600" dirty="0"/>
              <a:t>Popisuje doposud nepopsané jevy</a:t>
            </a:r>
          </a:p>
          <a:p>
            <a:pPr lvl="1"/>
            <a:r>
              <a:rPr lang="cs-CZ" sz="1600" dirty="0"/>
              <a:t>Lze výsledky uplatnit v teorii nebo ošetřovatelské praxi?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Nomologické</a:t>
            </a:r>
          </a:p>
          <a:p>
            <a:pPr marL="617220" lvl="2"/>
            <a:r>
              <a:rPr lang="cs-CZ" sz="1600" dirty="0"/>
              <a:t>Jejich potvrzením či vyvrácením vzniká nová teorie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Opisné</a:t>
            </a:r>
          </a:p>
          <a:p>
            <a:pPr lvl="1"/>
            <a:r>
              <a:rPr lang="cs-CZ" sz="1600" dirty="0"/>
              <a:t>Popisují vztahy mezi jevy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Vysvětlující</a:t>
            </a:r>
          </a:p>
          <a:p>
            <a:pPr lvl="1"/>
            <a:r>
              <a:rPr lang="cs-CZ" sz="1600" dirty="0"/>
              <a:t>Vysvětlují vztahy mezi jevy</a:t>
            </a:r>
          </a:p>
          <a:p>
            <a:endParaRPr lang="cs-C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nesměrový</a:t>
            </a:r>
          </a:p>
          <a:p>
            <a:pPr lvl="1"/>
            <a:r>
              <a:rPr lang="cs-CZ" sz="1600" dirty="0"/>
              <a:t>Zjistí rozdíl neurčí směr ani velikost rozdílu (např. je/není rozdíl mezi </a:t>
            </a:r>
            <a:r>
              <a:rPr lang="cs-CZ" sz="1600" dirty="0">
                <a:sym typeface="Webdings"/>
              </a:rPr>
              <a:t>a)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směrový</a:t>
            </a:r>
          </a:p>
          <a:p>
            <a:pPr lvl="1"/>
            <a:r>
              <a:rPr lang="cs-CZ" sz="1600" dirty="0"/>
              <a:t>Zjistí rozdíl a určí jeho směr (např.</a:t>
            </a:r>
            <a:r>
              <a:rPr lang="cs-CZ" sz="1600" dirty="0">
                <a:sym typeface="Webdings"/>
              </a:rPr>
              <a:t> muži více než )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kvantifikovaný</a:t>
            </a:r>
          </a:p>
          <a:p>
            <a:pPr lvl="1"/>
            <a:r>
              <a:rPr lang="cs-CZ" sz="1600" dirty="0"/>
              <a:t>Ukazuje velikost rozdílu</a:t>
            </a:r>
          </a:p>
          <a:p>
            <a:pPr marL="68580" indent="0">
              <a:buNone/>
            </a:pPr>
            <a:endParaRPr lang="cs-CZ" sz="1800" dirty="0"/>
          </a:p>
          <a:p>
            <a:pPr lvl="1"/>
            <a:endParaRPr lang="cs-CZ" sz="1600" b="1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365760" lvl="1" indent="0">
              <a:buNone/>
            </a:pPr>
            <a:r>
              <a:rPr lang="cs-CZ" sz="1400" dirty="0"/>
              <a:t>  </a:t>
            </a:r>
          </a:p>
          <a:p>
            <a:pPr marL="68580" indent="0">
              <a:buNone/>
            </a:pPr>
            <a:endParaRPr lang="cs-CZ" sz="14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28485B6-458B-4079-A1A0-0D5D6D7336A2}"/>
              </a:ext>
            </a:extLst>
          </p:cNvPr>
          <p:cNvCxnSpPr/>
          <p:nvPr/>
        </p:nvCxnSpPr>
        <p:spPr>
          <a:xfrm>
            <a:off x="467544" y="4365104"/>
            <a:ext cx="820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5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4353496-B171-489E-AD60-54575EAD7E93}"/>
              </a:ext>
            </a:extLst>
          </p:cNvPr>
          <p:cNvSpPr txBox="1"/>
          <p:nvPr/>
        </p:nvSpPr>
        <p:spPr>
          <a:xfrm>
            <a:off x="467544" y="404664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Výzkumná otázka: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Cíl 1: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1600" dirty="0"/>
              <a:t>1H0: Nezávislá proměnná statistický významně NEOVLIVŇUJE výskyt závislé</a:t>
            </a:r>
          </a:p>
          <a:p>
            <a:endParaRPr lang="cs-CZ" sz="1600" dirty="0"/>
          </a:p>
          <a:p>
            <a:r>
              <a:rPr lang="cs-CZ" sz="1600" dirty="0"/>
              <a:t>2H0: Nezávislá proměnná statistický významně NEOVLIVŇUJE výskyt závislé</a:t>
            </a:r>
          </a:p>
          <a:p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Popřípadě kumulační hypotéza: 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4EF4012-5796-45F8-BFFA-B4DC8A89D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35157"/>
              </p:ext>
            </p:extLst>
          </p:nvPr>
        </p:nvGraphicFramePr>
        <p:xfrm>
          <a:off x="467544" y="1974324"/>
          <a:ext cx="8208912" cy="22322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3910572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978446725"/>
                    </a:ext>
                  </a:extLst>
                </a:gridCol>
              </a:tblGrid>
              <a:tr h="223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Nezávislá proměnná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Závislá proměnná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43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1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3744416"/>
          </a:xfrm>
        </p:spPr>
        <p:txBody>
          <a:bodyPr>
            <a:normAutofit/>
          </a:bodyPr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EMPIRICKÁ – tvorba výzkumného nástroje</a:t>
            </a:r>
            <a:endParaRPr lang="cs-CZ" b="1" dirty="0"/>
          </a:p>
        </p:txBody>
      </p:sp>
      <p:pic>
        <p:nvPicPr>
          <p:cNvPr id="6" name="Picture 2" descr="Výsledek obrázku pro obrázek dota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004048" y="2348880"/>
            <a:ext cx="271901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DOTAZNÍK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79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500573" y="2309176"/>
            <a:ext cx="8168987" cy="1335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Anketa – není doporučeno užití v DP</a:t>
            </a:r>
          </a:p>
          <a:p>
            <a:r>
              <a:rPr lang="cs-CZ" dirty="0"/>
              <a:t>Jednoduché dotazníkové šetření - jak formulace položek, tak distribuce</a:t>
            </a:r>
          </a:p>
          <a:p>
            <a:r>
              <a:rPr lang="cs-CZ" dirty="0"/>
              <a:t>5 – 10 otázek</a:t>
            </a:r>
          </a:p>
          <a:p>
            <a:r>
              <a:rPr lang="cs-CZ" dirty="0"/>
              <a:t>Výběr respondentu je zcela náhodný bez jakéhokoliv omezení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0574" y="1218532"/>
            <a:ext cx="8208912" cy="91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600" dirty="0"/>
              <a:t>Metoda založená na nepřímém dotazování se respondentů za použití předem písemně formulovaných otázek.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1600" dirty="0"/>
              <a:t>Účastník bývá označován jako respondent.</a:t>
            </a:r>
          </a:p>
        </p:txBody>
      </p:sp>
      <p:sp>
        <p:nvSpPr>
          <p:cNvPr id="7" name="Rámeček 6"/>
          <p:cNvSpPr/>
          <p:nvPr/>
        </p:nvSpPr>
        <p:spPr>
          <a:xfrm>
            <a:off x="323528" y="1124744"/>
            <a:ext cx="8496944" cy="1152128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37320" y="3860812"/>
            <a:ext cx="2520280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Vlastní konstrukce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37320" y="5013176"/>
            <a:ext cx="2520280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Standardizované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33264" y="3588788"/>
            <a:ext cx="504056" cy="21908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4332285" y="3504231"/>
            <a:ext cx="4577943" cy="1865289"/>
          </a:xfrm>
          <a:prstGeom prst="wedgeRoundRectCallout">
            <a:avLst>
              <a:gd name="adj1" fmla="val -80009"/>
              <a:gd name="adj2" fmla="val 4553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Výhody: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Efektivnost – není nutné tvořit nový dotazník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Definována validita a reliabilita výzkumného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komparace výsledků se stanovenou normou nebo výstupů šetření uskutečněných totožným dotazníkem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00574" y="515143"/>
            <a:ext cx="8208912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Dotazník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187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Dotazník - základní pravidla 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540060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Dostatečná znalost teorie</a:t>
            </a:r>
          </a:p>
          <a:p>
            <a:pPr lvl="0"/>
            <a:r>
              <a:rPr lang="cs-CZ" dirty="0"/>
              <a:t>Formulace položek v souladu s cíli a hypotézami šetření</a:t>
            </a:r>
          </a:p>
          <a:p>
            <a:pPr lvl="0"/>
            <a:r>
              <a:rPr lang="cs-CZ" dirty="0"/>
              <a:t>Počet položek (moc položek zvýší únavu, ale navýší reliabilitu a validitu) – vyplnění kratší jak 30 min</a:t>
            </a:r>
          </a:p>
          <a:p>
            <a:pPr lvl="0"/>
            <a:r>
              <a:rPr lang="cs-CZ" dirty="0"/>
              <a:t>Začátek identifikace – střed nejtěžší – konec nejlehčí položky a ožehavé témata (sex, intimita)</a:t>
            </a:r>
          </a:p>
          <a:p>
            <a:pPr lvl="0"/>
            <a:r>
              <a:rPr lang="cs-CZ" dirty="0"/>
              <a:t>Respektovat požadavky na reliabilitu a validitu</a:t>
            </a:r>
          </a:p>
          <a:p>
            <a:pPr lvl="0"/>
            <a:r>
              <a:rPr lang="cs-CZ" dirty="0"/>
              <a:t>Položky</a:t>
            </a:r>
          </a:p>
          <a:p>
            <a:pPr lvl="1"/>
            <a:r>
              <a:rPr lang="cs-CZ" sz="1700" dirty="0"/>
              <a:t>Jasné</a:t>
            </a:r>
          </a:p>
          <a:p>
            <a:pPr lvl="1"/>
            <a:r>
              <a:rPr lang="cs-CZ" sz="1700" dirty="0"/>
              <a:t>Stručné</a:t>
            </a:r>
          </a:p>
          <a:p>
            <a:pPr lvl="1"/>
            <a:r>
              <a:rPr lang="cs-CZ" sz="1700" dirty="0"/>
              <a:t>Sledovat vždy jen jednu proměnnou</a:t>
            </a:r>
          </a:p>
          <a:p>
            <a:pPr lvl="1"/>
            <a:r>
              <a:rPr lang="cs-CZ" sz="1700" dirty="0"/>
              <a:t>Neobsahovat zápor</a:t>
            </a:r>
          </a:p>
          <a:p>
            <a:pPr lvl="1"/>
            <a:r>
              <a:rPr lang="cs-CZ" sz="1700" dirty="0"/>
              <a:t>Na ožehavé se ptát nepřímo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5796136" y="4581128"/>
            <a:ext cx="2736304" cy="1008112"/>
          </a:xfrm>
          <a:prstGeom prst="wedgeRoundRectCallout">
            <a:avLst>
              <a:gd name="adj1" fmla="val -134627"/>
              <a:gd name="adj2" fmla="val -48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Předvýzkum</a:t>
            </a:r>
            <a:r>
              <a:rPr lang="cs-CZ" dirty="0"/>
              <a:t> = ověření použitelnosti dotazníku</a:t>
            </a:r>
          </a:p>
        </p:txBody>
      </p:sp>
    </p:spTree>
    <p:extLst>
      <p:ext uri="{BB962C8B-B14F-4D97-AF65-F5344CB8AC3E}">
        <p14:creationId xmlns:p14="http://schemas.microsoft.com/office/powerpoint/2010/main" val="40198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-72008" y="1268760"/>
            <a:ext cx="2123728" cy="24482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Kontaktně motivační úvod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860" y="5705872"/>
            <a:ext cx="2113868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Položky zjišťující demografické údaje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0" y="4797151"/>
            <a:ext cx="2113868" cy="792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Výzkumné položky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9850" y="620688"/>
            <a:ext cx="19797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Název dotazníku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9860" y="3861048"/>
            <a:ext cx="2113868" cy="72821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Pokyny pro vyplnění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895858" y="1268760"/>
            <a:ext cx="6980845" cy="24638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Vážená sestro,</a:t>
            </a:r>
          </a:p>
          <a:p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jmenuji se Jana Nováková a jsem studentkou 2. ročníku oboru Intenzivní péče na Lékařské fakultě Masarykovy univerzity. Ráda bych Vás poprosila o pečlivé vyplnění dotazníku, jehož výsledky budou sloužit ke zpracování diplomové práce na téma: „Metody monitorace bolesti u pacienta v bezvědomí“. </a:t>
            </a:r>
          </a:p>
          <a:p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Vyplněním dotazníku dáváte souhlas se zpracování Vámi uvedených údajů. V průběhu šetření bude věnována maximální pozornost zachování Vaší anonymity. Získané informace budou využity pouze pro studijní účely a budou chráněny před zneužitím. Předem velice děkuji za Váš čas a spolupráci. </a:t>
            </a:r>
          </a:p>
          <a:p>
            <a:pPr algn="r"/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Bc. Jana Nováková</a:t>
            </a:r>
          </a:p>
          <a:p>
            <a:pPr algn="r"/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novakova@med.muni.cz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1907703" y="3861049"/>
            <a:ext cx="6980845" cy="728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Prosím označte pouze jednu odpověď (pokud není v zadání otázky uvedeno jinak). </a:t>
            </a:r>
          </a:p>
          <a:p>
            <a:pPr algn="just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Popřípadě na vytečkované řádky dopište vlastní slovní odpověď.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1979712" y="5700461"/>
            <a:ext cx="6980845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Věk, pohlaví, délka praxe, délka praxe v intenzivní péči, dosažené vzdělání, specializace v intenzivní péči…..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1924481" y="4795181"/>
            <a:ext cx="6980845" cy="7940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Položky koncipované na základě stanovených hypotéz</a:t>
            </a:r>
          </a:p>
          <a:p>
            <a:pPr algn="just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Logické řazení – nejsložitější položky patří do středu dotazníku</a:t>
            </a:r>
          </a:p>
          <a:p>
            <a:pPr algn="just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Požadavky na položky: jasnost, stručnost, kladná forma, nesugestivnost 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977746" y="620688"/>
            <a:ext cx="6984775" cy="5639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Metody monitorace bolesti u pacienta v bezvědomí</a:t>
            </a:r>
          </a:p>
          <a:p>
            <a:pPr algn="just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Dotazník určený sestrám pracujícím v intenzivní péči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572000" y="0"/>
            <a:ext cx="3672408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dirty="0"/>
              <a:t>Dotazník - komponenty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8696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-30815"/>
            <a:ext cx="3672408" cy="6515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2400" dirty="0"/>
              <a:t>Dotazník – typy položek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347864" y="771126"/>
            <a:ext cx="3121980" cy="6038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Uzavřené položky </a:t>
            </a:r>
          </a:p>
          <a:p>
            <a:r>
              <a:rPr lang="cs-CZ" sz="1500" dirty="0"/>
              <a:t>respondent vybírá s nabízených variant</a:t>
            </a:r>
          </a:p>
          <a:p>
            <a:r>
              <a:rPr lang="cs-CZ" sz="1500" dirty="0"/>
              <a:t>náročné na přípravu, lehké na vyhodnocení</a:t>
            </a:r>
          </a:p>
          <a:p>
            <a:r>
              <a:rPr lang="cs-CZ" sz="1500" dirty="0"/>
              <a:t>nevýhoda zjednodušení názoru respondenta - ztráta informaci</a:t>
            </a:r>
          </a:p>
          <a:p>
            <a:pPr lvl="1"/>
            <a:r>
              <a:rPr lang="cs-CZ" sz="1500" dirty="0"/>
              <a:t>Dichotomické – ano, ne </a:t>
            </a:r>
          </a:p>
          <a:p>
            <a:pPr lvl="1"/>
            <a:r>
              <a:rPr lang="cs-CZ" sz="1500" dirty="0"/>
              <a:t>Trichotomické ano, ne. Nevím</a:t>
            </a:r>
          </a:p>
          <a:p>
            <a:pPr lvl="1"/>
            <a:r>
              <a:rPr lang="cs-CZ" sz="1500" dirty="0"/>
              <a:t>Polynomické - víc než dvě nabízené varianty</a:t>
            </a:r>
          </a:p>
          <a:p>
            <a:pPr marL="68580" indent="0"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Polootevřené položky</a:t>
            </a:r>
          </a:p>
          <a:p>
            <a:r>
              <a:rPr lang="cs-CZ" sz="1500" dirty="0"/>
              <a:t>možnost výběru z variant a prostor na vlastní odpověď respondenta</a:t>
            </a:r>
          </a:p>
          <a:p>
            <a:pPr marL="68580" indent="0"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Otevřené položky</a:t>
            </a:r>
          </a:p>
          <a:p>
            <a:r>
              <a:rPr lang="cs-CZ" sz="1500" dirty="0"/>
              <a:t>snadná formulace</a:t>
            </a:r>
          </a:p>
          <a:p>
            <a:r>
              <a:rPr lang="cs-CZ" sz="1500" dirty="0"/>
              <a:t>těžké vyhodnocování</a:t>
            </a:r>
          </a:p>
          <a:p>
            <a:r>
              <a:rPr lang="cs-CZ" sz="1500" dirty="0"/>
              <a:t>respondent často neodpoví</a:t>
            </a:r>
          </a:p>
          <a:p>
            <a:endParaRPr lang="cs-CZ" sz="1500" dirty="0"/>
          </a:p>
        </p:txBody>
      </p:sp>
      <p:sp>
        <p:nvSpPr>
          <p:cNvPr id="4" name="Obdélník 3"/>
          <p:cNvSpPr/>
          <p:nvPr/>
        </p:nvSpPr>
        <p:spPr>
          <a:xfrm>
            <a:off x="59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9190" y="4005063"/>
            <a:ext cx="3119004" cy="2804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ptáme se na informace o samotném respondentovi 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Nepřímé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ptáme se na jiný subjekt (osobu, věc, společnost…)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214" y="761502"/>
            <a:ext cx="3121980" cy="30995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Demografické položky 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Výzkumné otázky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Filtrační položky</a:t>
            </a:r>
          </a:p>
          <a:p>
            <a:r>
              <a:rPr lang="cs-CZ" dirty="0"/>
              <a:t>filtrace nevhodných respondentů – kteří nesplňují charakteristiku cílové populace (např. laik)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– L položky </a:t>
            </a:r>
          </a:p>
          <a:p>
            <a:r>
              <a:rPr lang="cs-CZ" dirty="0"/>
              <a:t>ověření pravdivosti  odpovědí v klíčových otázkách – ptám se dvakrát na to stejné ale jinak formulovanou otázkou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577386" y="771126"/>
            <a:ext cx="2555776" cy="6038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Vybírá jednu z nabízených variant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Výčtové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Může vybrat více z nabízených variant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Numerické, grafické, symbolické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Intervalová škála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 err="1">
                <a:solidFill>
                  <a:schemeClr val="tx2"/>
                </a:solidFill>
              </a:rPr>
              <a:t>Likertova</a:t>
            </a:r>
            <a:r>
              <a:rPr lang="cs-CZ" sz="1400" dirty="0">
                <a:solidFill>
                  <a:schemeClr val="tx2"/>
                </a:solidFill>
              </a:rPr>
              <a:t> škála -  1 – 5 (1 = žádný vliv; 5 maximální vliv)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Škála hierarchická – řazení  proměnných dle významnosti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Škála bodová – max. bodů 100 – přidělují se body jednotlivým proměnným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1400" dirty="0">
              <a:solidFill>
                <a:schemeClr val="tx2"/>
              </a:solidFill>
            </a:endParaRP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0"/>
            <a:ext cx="4104456" cy="692696"/>
          </a:xfrm>
        </p:spPr>
        <p:txBody>
          <a:bodyPr>
            <a:noAutofit/>
          </a:bodyPr>
          <a:lstStyle/>
          <a:p>
            <a:r>
              <a:rPr lang="cs-CZ" sz="2400" dirty="0"/>
              <a:t>Dotazník – distribuce, návratnost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826317" y="797495"/>
            <a:ext cx="6840760" cy="1008112"/>
          </a:xfrm>
          <a:ln w="31750">
            <a:solidFill>
              <a:schemeClr val="bg2">
                <a:lumMod val="75000"/>
              </a:schemeClr>
            </a:solidFill>
            <a:prstDash val="sysDot"/>
          </a:ln>
        </p:spPr>
        <p:txBody>
          <a:bodyPr>
            <a:normAutofit fontScale="55000" lnSpcReduction="20000"/>
          </a:bodyPr>
          <a:lstStyle/>
          <a:p>
            <a:r>
              <a:rPr lang="cs-CZ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DOTAZNÍK PŘEDKLÁDÁ VÝZKUMNÍK OSOBNĚ</a:t>
            </a:r>
            <a:endParaRPr lang="cs-CZ" dirty="0"/>
          </a:p>
          <a:p>
            <a:r>
              <a:rPr lang="cs-CZ" dirty="0"/>
              <a:t>Individuální x kolektivní vyplňování</a:t>
            </a:r>
          </a:p>
          <a:p>
            <a:r>
              <a:rPr lang="cs-CZ" dirty="0"/>
              <a:t>Výzkumník může osobně instruovat respondenty a odpovídat ne jejich dotazy – zvýšení validity odpovědí</a:t>
            </a:r>
          </a:p>
          <a:p>
            <a:r>
              <a:rPr lang="cs-CZ" dirty="0"/>
              <a:t>Vykazuje vyšší návratnost než distribuce v nepřímém kontaktu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80352" y="764704"/>
            <a:ext cx="136815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PŘÍMÝ KONTAKT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67545" y="1844824"/>
            <a:ext cx="1368152" cy="17198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1826317" y="1892907"/>
            <a:ext cx="6840760" cy="1719808"/>
          </a:xfrm>
          <a:prstGeom prst="rect">
            <a:avLst/>
          </a:prstGeom>
          <a:ln w="31750">
            <a:solidFill>
              <a:schemeClr val="bg2">
                <a:lumMod val="75000"/>
              </a:schemeClr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DOTAZNÍK DISTRIBUOVÁN POŠTOU, ELEKTRONICKY, DALŠÍ POVĚŘENOU OSOBOU</a:t>
            </a:r>
            <a:endParaRPr lang="cs-CZ" sz="1200" dirty="0"/>
          </a:p>
          <a:p>
            <a:r>
              <a:rPr lang="cs-CZ" sz="1200" dirty="0"/>
              <a:t>Individuální x kolektivní vyplňování</a:t>
            </a:r>
          </a:p>
          <a:p>
            <a:r>
              <a:rPr lang="cs-CZ" sz="1200" dirty="0"/>
              <a:t>Není možnost doplňujících informací od výzkumníka  - nepochopení způsobu kompletace</a:t>
            </a:r>
          </a:p>
          <a:p>
            <a:r>
              <a:rPr lang="cs-CZ" sz="1200" dirty="0"/>
              <a:t>Větší pravděpodobnost, že dotazník vyplní osoba nesplňující kritéria cílové populace</a:t>
            </a:r>
          </a:p>
          <a:p>
            <a:r>
              <a:rPr lang="cs-CZ" sz="1200" dirty="0"/>
              <a:t>Vykazuje nižší návratnost než distribuce v nepřímém kontaktu</a:t>
            </a:r>
          </a:p>
          <a:p>
            <a:r>
              <a:rPr lang="cs-CZ" sz="1200" dirty="0"/>
              <a:t>Pro zvýšení návratnosti dotazníků posílaných poštou je vhodné přiložit ofrankovanou obálku s adresou</a:t>
            </a:r>
            <a:endParaRPr lang="cs-CZ" sz="1200" dirty="0">
              <a:effectLst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64565" y="3717031"/>
            <a:ext cx="1368152" cy="61478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KOMBINACE</a:t>
            </a:r>
          </a:p>
        </p:txBody>
      </p:sp>
      <p:sp>
        <p:nvSpPr>
          <p:cNvPr id="13" name="Zástupný symbol pro obsah 7"/>
          <p:cNvSpPr txBox="1">
            <a:spLocks/>
          </p:cNvSpPr>
          <p:nvPr/>
        </p:nvSpPr>
        <p:spPr>
          <a:xfrm>
            <a:off x="1846541" y="3755751"/>
            <a:ext cx="6840760" cy="576064"/>
          </a:xfrm>
          <a:prstGeom prst="rect">
            <a:avLst/>
          </a:prstGeom>
          <a:ln w="31750">
            <a:solidFill>
              <a:schemeClr val="bg2">
                <a:lumMod val="75000"/>
              </a:schemeClr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Dotazník distribuován v přímém i nepřímém kontaktu s respondentem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477385" y="4797152"/>
            <a:ext cx="819953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Minimální návratnost dotazníku by měla činit 60 – 70 %.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Návratnost =</a:t>
            </a:r>
            <a:r>
              <a:rPr lang="cs-CZ" sz="1600" dirty="0"/>
              <a:t> kolik procent dotazníků s distribuovaných byly vráceny výzkumníkovi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Využitelnost = </a:t>
            </a:r>
            <a:r>
              <a:rPr lang="cs-CZ" sz="1600" dirty="0"/>
              <a:t>kolik procent dotazníků z distribuovaných bylo možno využít k analýze výsledků (počet dotazníků po vyřazení z důvodu špatného vyplnění)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15" name="Rámeček 14"/>
          <p:cNvSpPr/>
          <p:nvPr/>
        </p:nvSpPr>
        <p:spPr>
          <a:xfrm>
            <a:off x="318839" y="4581128"/>
            <a:ext cx="8496944" cy="180020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1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20688"/>
          </a:xfrm>
        </p:spPr>
        <p:txBody>
          <a:bodyPr>
            <a:noAutofit/>
          </a:bodyPr>
          <a:lstStyle/>
          <a:p>
            <a:r>
              <a:rPr lang="cs-CZ" sz="3600" dirty="0"/>
              <a:t>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27402" y="4267200"/>
            <a:ext cx="6677046" cy="2197525"/>
          </a:xfr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buChar char=""/>
            </a:pPr>
            <a:r>
              <a:rPr lang="cs-CZ" sz="1800" dirty="0">
                <a:solidFill>
                  <a:schemeClr val="tx2"/>
                </a:solidFill>
              </a:rPr>
              <a:t>Návratnost dotazníků</a:t>
            </a:r>
          </a:p>
          <a:p>
            <a:pPr marL="342900" indent="-274320">
              <a:buChar char=""/>
            </a:pPr>
            <a:r>
              <a:rPr lang="cs-CZ" sz="1800" dirty="0">
                <a:solidFill>
                  <a:schemeClr val="tx2"/>
                </a:solidFill>
              </a:rPr>
              <a:t>Chybí kontrola parametrů cílové skupiny – vyplnila dotazník opravdu cílová skupina</a:t>
            </a:r>
          </a:p>
          <a:p>
            <a:pPr marL="342900" indent="-274320">
              <a:buChar char=""/>
            </a:pPr>
            <a:r>
              <a:rPr lang="cs-CZ" sz="1800" dirty="0">
                <a:solidFill>
                  <a:schemeClr val="tx2"/>
                </a:solidFill>
              </a:rPr>
              <a:t>Není možnost interakce výzkumník – respondent – riziko nepochopení položek</a:t>
            </a:r>
          </a:p>
          <a:p>
            <a:pPr marL="342900" indent="-274320">
              <a:buChar char=""/>
            </a:pPr>
            <a:r>
              <a:rPr lang="cs-CZ" sz="1800" dirty="0">
                <a:solidFill>
                  <a:schemeClr val="tx2"/>
                </a:solidFill>
              </a:rPr>
              <a:t>Malá flexibilita – nelze dotazník poupravit, když při analýze výsledků zjistím nové zjištění nebo chybu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467543" y="1484784"/>
            <a:ext cx="1459859" cy="1925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27402" y="1065307"/>
            <a:ext cx="6749054" cy="28623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Efektivnost (získání dat v krátkém čase od velkého počtu osob)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Výzkumník nemusí být při distribuci a kompletaci dotazníků přítomen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Respondent má čas si odpověď promyslet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Objektivnost – respondent chráněn před sugescí a subjektivním ovlivněním výzkumníkem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Možnost kvantifikace odpovědi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Možnost statistického zpracování dat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514129" y="4437112"/>
            <a:ext cx="1413273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081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cílového souboru</a:t>
            </a:r>
          </a:p>
        </p:txBody>
      </p:sp>
      <p:sp>
        <p:nvSpPr>
          <p:cNvPr id="3" name="Ovál 2"/>
          <p:cNvSpPr/>
          <p:nvPr/>
        </p:nvSpPr>
        <p:spPr>
          <a:xfrm>
            <a:off x="5724128" y="2348880"/>
            <a:ext cx="2952328" cy="41044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Základní soubor  = cílová populace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92180" y="4725144"/>
            <a:ext cx="2016224" cy="10801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Výběrový soubor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256584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Cílová populace = základní soubor</a:t>
            </a:r>
          </a:p>
          <a:p>
            <a:pPr marL="342900" lvl="1">
              <a:lnSpc>
                <a:spcPct val="120000"/>
              </a:lnSpc>
            </a:pPr>
            <a:r>
              <a:rPr lang="cs-CZ" dirty="0"/>
              <a:t>Skupina lidí, které spojuje přítomnost/nepřítomnost zkoumané nezávislé proměnné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inkluze </a:t>
            </a:r>
            <a:r>
              <a:rPr lang="cs-CZ" sz="2200" dirty="0"/>
              <a:t>– kritéria zařazení - co musí respondent splňovat, aby byl zařazen do výzkumu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</a:t>
            </a:r>
            <a:r>
              <a:rPr lang="cs-CZ" b="1" dirty="0" err="1"/>
              <a:t>exluze</a:t>
            </a:r>
            <a:r>
              <a:rPr lang="cs-CZ" b="1" dirty="0"/>
              <a:t> </a:t>
            </a:r>
            <a:r>
              <a:rPr lang="cs-CZ" sz="2100" dirty="0"/>
              <a:t>– kritéria nezařazení – co když má, nesmí být ve výzkumu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b="1" dirty="0"/>
              <a:t>Výběrový (výzkumný)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Reprezentativní skupina vybraná s cílové populace ovlivní výsledky výzkumu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Velikost souboru,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Reprezentativnost souboru,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Nediskriminace jedinců,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Velké množství  těch co odmítnou se účastnit,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Zkreslení z již netestovaných proměnných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Vyčerpávající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Výzkum je uskutečněn u všech jedinců cílové populace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800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5580112" y="1196752"/>
            <a:ext cx="3563888" cy="1080120"/>
          </a:xfrm>
          <a:prstGeom prst="wedgeRoundRectCallout">
            <a:avLst>
              <a:gd name="adj1" fmla="val 5118"/>
              <a:gd name="adj2" fmla="val 8235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Správná volba je klíčová pro validnost tvrzení</a:t>
            </a:r>
          </a:p>
          <a:p>
            <a:pPr algn="ctr"/>
            <a:r>
              <a:rPr lang="cs-CZ" sz="1200" b="1" dirty="0"/>
              <a:t>Interní validita </a:t>
            </a:r>
            <a:r>
              <a:rPr lang="cs-CZ" sz="1200" dirty="0"/>
              <a:t>= platnost tvrzení v cílové populaci</a:t>
            </a:r>
          </a:p>
          <a:p>
            <a:pPr algn="ctr"/>
            <a:r>
              <a:rPr lang="cs-CZ" sz="1200" b="1" dirty="0"/>
              <a:t>Externí validita </a:t>
            </a:r>
            <a:r>
              <a:rPr lang="cs-CZ" sz="1200" dirty="0"/>
              <a:t>= do jaké míry lze tvrzení generalizovat na celou populaci</a:t>
            </a:r>
          </a:p>
        </p:txBody>
      </p:sp>
      <p:pic>
        <p:nvPicPr>
          <p:cNvPr id="8" name="Picture 2" descr="Otazník z barevné 3d — Stock fotografie #72418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18767"/>
            <a:ext cx="120528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926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20688"/>
          </a:xfrm>
        </p:spPr>
        <p:txBody>
          <a:bodyPr>
            <a:noAutofit/>
          </a:bodyPr>
          <a:lstStyle/>
          <a:p>
            <a:r>
              <a:rPr lang="cs-CZ" sz="2800" dirty="0"/>
              <a:t>Elektronický 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42051" y="5068923"/>
            <a:ext cx="7434405" cy="1557349"/>
          </a:xfrm>
          <a:noFill/>
          <a:ln>
            <a:solidFill>
              <a:srgbClr val="C00000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274320">
              <a:buChar char=""/>
            </a:pPr>
            <a:r>
              <a:rPr lang="cs-CZ" sz="1400" dirty="0">
                <a:solidFill>
                  <a:schemeClr val="tx2"/>
                </a:solidFill>
              </a:rPr>
              <a:t>Složení výzkumného souboru ovlivněno dostupností internetu a počítačovou gramotností</a:t>
            </a:r>
          </a:p>
          <a:p>
            <a:pPr marL="342900" indent="-274320">
              <a:buChar char=""/>
            </a:pPr>
            <a:r>
              <a:rPr lang="cs-CZ" sz="1400" dirty="0">
                <a:solidFill>
                  <a:schemeClr val="tx2"/>
                </a:solidFill>
              </a:rPr>
              <a:t>Výzkumný soubor je tvořen na základě </a:t>
            </a:r>
            <a:r>
              <a:rPr lang="cs-CZ" sz="1400" dirty="0" err="1">
                <a:solidFill>
                  <a:schemeClr val="tx2"/>
                </a:solidFill>
              </a:rPr>
              <a:t>sebevýběru</a:t>
            </a:r>
            <a:endParaRPr lang="cs-CZ" sz="1400" dirty="0">
              <a:solidFill>
                <a:schemeClr val="tx2"/>
              </a:solidFill>
            </a:endParaRPr>
          </a:p>
          <a:p>
            <a:pPr marL="342900" indent="-274320"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Není možná kontrola zda respondent splňuje kritéria cílového souboru</a:t>
            </a:r>
          </a:p>
          <a:p>
            <a:pPr marL="342900" indent="-274320"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Není možná kontrola, zda se jeden respondent nezúčastnil výzkumu opakovaně</a:t>
            </a:r>
          </a:p>
          <a:p>
            <a:pPr marL="342900" indent="-274320">
              <a:buChar char=""/>
            </a:pPr>
            <a:r>
              <a:rPr lang="cs-CZ" sz="1400" dirty="0">
                <a:solidFill>
                  <a:schemeClr val="tx2"/>
                </a:solidFill>
              </a:rPr>
              <a:t>Tvorba elektronického dotazníků je náročnější – znalost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6146" y="3468485"/>
            <a:ext cx="1225905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42051" y="3388346"/>
            <a:ext cx="7434405" cy="16004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</a:lstStyle>
          <a:p>
            <a:r>
              <a:rPr lang="cs-CZ" sz="1400" dirty="0"/>
              <a:t>Respondent může  vyplnit dotazník kdykoliv a odkudkoliv</a:t>
            </a:r>
          </a:p>
          <a:p>
            <a:r>
              <a:rPr lang="cs-CZ" sz="1400" dirty="0"/>
              <a:t>Vyšší anonymita respondentů  </a:t>
            </a:r>
          </a:p>
          <a:p>
            <a:r>
              <a:rPr lang="cs-CZ" sz="1400" dirty="0"/>
              <a:t>Na distribuci dotazníků jsou minimální finanční náklady</a:t>
            </a:r>
          </a:p>
          <a:p>
            <a:r>
              <a:rPr lang="cs-CZ" sz="1400" dirty="0"/>
              <a:t>Automatická generace datových tabulek a grafů šetří čas</a:t>
            </a:r>
          </a:p>
          <a:p>
            <a:r>
              <a:rPr lang="cs-CZ" sz="1400" dirty="0"/>
              <a:t>Redukce omylů a chyb, které mohou být způsobeny manuálním kódováním</a:t>
            </a:r>
          </a:p>
          <a:p>
            <a:r>
              <a:rPr lang="cs-CZ" sz="1400" dirty="0"/>
              <a:t>Dotazník lze doplnit o další multimediální opory (obrázky, zvuk, video)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0" y="4994958"/>
            <a:ext cx="1242051" cy="1449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34045"/>
              </p:ext>
            </p:extLst>
          </p:nvPr>
        </p:nvGraphicFramePr>
        <p:xfrm>
          <a:off x="537782" y="1052736"/>
          <a:ext cx="81386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E-mailové dotazníky</a:t>
                      </a:r>
                      <a:endParaRPr lang="cs-CZ" sz="1800" dirty="0">
                        <a:effectLst/>
                      </a:endParaRPr>
                    </a:p>
                    <a:p>
                      <a:pPr algn="ctr"/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Webové dotazníky</a:t>
                      </a:r>
                      <a:endParaRPr lang="cs-CZ" sz="18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posílán emailem konkrétní skupině respondentů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Podoba textového dokumentu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</a:t>
                      </a:r>
                      <a:r>
                        <a:rPr lang="cs-CZ" sz="14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vyplní a posílá emailem spět výzkumníkovy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funguje jako webová stránka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může vyplnit každý, kdo má přístup na webovou stránku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lze následně automaticky převést do datových tabulek a grafů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Respondenty lze získávat prostřednictvím rozesílání internetového odkazu cílové skupině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47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056" y="332656"/>
            <a:ext cx="8244408" cy="792088"/>
          </a:xfrm>
        </p:spPr>
        <p:txBody>
          <a:bodyPr>
            <a:normAutofit/>
          </a:bodyPr>
          <a:lstStyle/>
          <a:p>
            <a:r>
              <a:rPr lang="cs-CZ" sz="2800" dirty="0"/>
              <a:t>Určete o jaké dotazníkové položky se jedná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1110666"/>
            <a:ext cx="4669425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Vaše pohlaví? 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žena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muž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Kolik je Vám let? (doplňte prosím)……………….. 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Jaké je Vaše nejvyšší dosažené vzdělání? </a:t>
            </a:r>
            <a:r>
              <a:rPr lang="cs-CZ" sz="1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(1H</a:t>
            </a:r>
            <a:r>
              <a:rPr lang="cs-CZ" sz="1400" b="1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1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7H)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středoškolské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vyšší odborné (Dis.)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 vysokoškolské – bakalářské (Bc.)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e) vysokoškolské – magisterské (Mgr.)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Máte specializaci ve zdravotnictví? </a:t>
            </a:r>
            <a:r>
              <a:rPr lang="cs-CZ" sz="1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(2H, 7H)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ano, specializace v oboru intenzivní péče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ano, specializace v jiném oboru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Pokud jste v otázce č. 4 uvedli, že máte specializaci v jiném oboru (varianta b), doplňte prosím v jakém oboru……………………………………………………………………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67944" y="166504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76805" y="1180105"/>
            <a:ext cx="3942670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Podstatou maligní hypertermie je: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porucha transportu sodíku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porucha transportu kalia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porucha transportu kalcia ze sarkoplazmatického retikula svalových buněk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 porucha transportu chloridů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e) Žádná z nabízených variant není správná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Ohodnoťte míru své informovanosti o maligní hypertermii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škále 1 – 5 (1 excelentní znalosti – 5 nedostatečné znalosti)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47989"/>
              </p:ext>
            </p:extLst>
          </p:nvPr>
        </p:nvGraphicFramePr>
        <p:xfrm>
          <a:off x="5004049" y="4786296"/>
          <a:ext cx="363589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3158808336"/>
                    </a:ext>
                  </a:extLst>
                </a:gridCol>
                <a:gridCol w="662271">
                  <a:extLst>
                    <a:ext uri="{9D8B030D-6E8A-4147-A177-3AD203B41FA5}">
                      <a16:colId xmlns:a16="http://schemas.microsoft.com/office/drawing/2014/main" val="1793544663"/>
                    </a:ext>
                  </a:extLst>
                </a:gridCol>
                <a:gridCol w="727179">
                  <a:extLst>
                    <a:ext uri="{9D8B030D-6E8A-4147-A177-3AD203B41FA5}">
                      <a16:colId xmlns:a16="http://schemas.microsoft.com/office/drawing/2014/main" val="1025272982"/>
                    </a:ext>
                  </a:extLst>
                </a:gridCol>
                <a:gridCol w="698782">
                  <a:extLst>
                    <a:ext uri="{9D8B030D-6E8A-4147-A177-3AD203B41FA5}">
                      <a16:colId xmlns:a16="http://schemas.microsoft.com/office/drawing/2014/main" val="3941919943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4168382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900" dirty="0"/>
                        <a:t>1</a:t>
                      </a:r>
                      <a:r>
                        <a:rPr lang="cs-CZ" sz="900" baseline="0" dirty="0"/>
                        <a:t> </a:t>
                      </a:r>
                      <a:r>
                        <a:rPr lang="cs-CZ" sz="900" dirty="0"/>
                        <a:t>Excelentní</a:t>
                      </a:r>
                      <a:r>
                        <a:rPr lang="cs-CZ" sz="900" baseline="0" dirty="0"/>
                        <a:t> znalosti</a:t>
                      </a:r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 </a:t>
                      </a:r>
                      <a:r>
                        <a:rPr lang="cs-CZ" sz="900" dirty="0" err="1"/>
                        <a:t>Nedosta</a:t>
                      </a:r>
                      <a:r>
                        <a:rPr lang="cs-CZ" sz="900" dirty="0"/>
                        <a:t>-tečné znalosti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4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1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056" y="332656"/>
            <a:ext cx="8244408" cy="792088"/>
          </a:xfrm>
        </p:spPr>
        <p:txBody>
          <a:bodyPr>
            <a:normAutofit/>
          </a:bodyPr>
          <a:lstStyle/>
          <a:p>
            <a:r>
              <a:rPr lang="cs-CZ" sz="2800" dirty="0"/>
              <a:t>Určete o jaké dotazníkové položky se jedná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4067944" y="166504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36463"/>
              </p:ext>
            </p:extLst>
          </p:nvPr>
        </p:nvGraphicFramePr>
        <p:xfrm>
          <a:off x="466278" y="2378717"/>
          <a:ext cx="4203121" cy="26026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0680">
                  <a:extLst>
                    <a:ext uri="{9D8B030D-6E8A-4147-A177-3AD203B41FA5}">
                      <a16:colId xmlns:a16="http://schemas.microsoft.com/office/drawing/2014/main" val="588276177"/>
                    </a:ext>
                  </a:extLst>
                </a:gridCol>
                <a:gridCol w="2432441">
                  <a:extLst>
                    <a:ext uri="{9D8B030D-6E8A-4147-A177-3AD203B41FA5}">
                      <a16:colId xmlns:a16="http://schemas.microsoft.com/office/drawing/2014/main" val="2470342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Faktor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Přidělená hodnota 1 - 5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82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55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Materiální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16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Personální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16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Informovanost o TH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00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Doplňte další významné faktory a ohodnoťte je na škále 1 -5: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709415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466279" y="105273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jí přikládáte význam v omezování efektivním provádění  Vaší práce 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(každou číslici lze použít pouze jednou) </a:t>
            </a:r>
            <a:endParaRPr lang="cs-CZ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47955" y="526555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jí přikládáte význam v omezování efektivním provádění  Vaší práce 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(každou číslici lze použít opakovaně ) </a:t>
            </a:r>
            <a:endParaRPr lang="cs-CZ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669399" y="3226790"/>
            <a:ext cx="4203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procentuálním vyjádřením jak moc Vás faktor omezuje efektivním provádění  Vaší práce (součet všech procent uvedených u faktorů musí dávat 100 %)</a:t>
            </a:r>
            <a:endParaRPr lang="cs-CZ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3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3744416"/>
          </a:xfrm>
        </p:spPr>
        <p:txBody>
          <a:bodyPr>
            <a:normAutofit/>
          </a:bodyPr>
          <a:lstStyle/>
          <a:p>
            <a:r>
              <a:rPr lang="cs-CZ" sz="3200" dirty="0"/>
              <a:t>FÁZE</a:t>
            </a:r>
            <a:br>
              <a:rPr lang="cs-CZ" sz="3200" dirty="0"/>
            </a:br>
            <a:r>
              <a:rPr lang="cs-CZ" sz="3200" dirty="0"/>
              <a:t>EMPIRICKÁ – tvorba výzkumného nástroje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4644008" y="2348880"/>
            <a:ext cx="352839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ROZHOVOR</a:t>
            </a:r>
          </a:p>
          <a:p>
            <a:pPr algn="ctr"/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(INTERVIEW)</a:t>
            </a:r>
          </a:p>
        </p:txBody>
      </p:sp>
      <p:pic>
        <p:nvPicPr>
          <p:cNvPr id="3074" name="Picture 2" descr="Výsledek obrázku pro obrázek slo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25250" r="28521" b="26983"/>
          <a:stretch/>
        </p:blipFill>
        <p:spPr bwMode="auto">
          <a:xfrm>
            <a:off x="4644008" y="0"/>
            <a:ext cx="355042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44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94657" y="1586627"/>
            <a:ext cx="385540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 jako vědecká metoda</a:t>
            </a:r>
          </a:p>
          <a:p>
            <a:r>
              <a:rPr lang="cs-CZ" sz="1600" dirty="0"/>
              <a:t>Uskutečněný s jasným výzkumným zaměřením </a:t>
            </a:r>
          </a:p>
          <a:p>
            <a:pPr marL="68580" indent="0">
              <a:buNone/>
              <a:tabLst>
                <a:tab pos="358775" algn="l"/>
              </a:tabLst>
            </a:pPr>
            <a:r>
              <a:rPr lang="cs-CZ" sz="1600" dirty="0"/>
              <a:t>	(je stanoven cíl)</a:t>
            </a:r>
          </a:p>
          <a:p>
            <a:r>
              <a:rPr lang="cs-CZ" sz="1600" dirty="0"/>
              <a:t>Obsahuje jasně formulované otázky s cílem získat potřebná data</a:t>
            </a:r>
          </a:p>
          <a:p>
            <a:r>
              <a:rPr lang="cs-CZ" sz="1600" dirty="0"/>
              <a:t>Provádí ho proškolený výzkumník</a:t>
            </a:r>
          </a:p>
          <a:p>
            <a:r>
              <a:rPr lang="cs-CZ" sz="16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4240941" y="1586627"/>
            <a:ext cx="437125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Zaměření rozhovoru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Zjišťovací </a:t>
            </a:r>
            <a:r>
              <a:rPr lang="cs-CZ" sz="1600" dirty="0">
                <a:solidFill>
                  <a:schemeClr val="tx2"/>
                </a:solidFill>
              </a:rPr>
              <a:t>– otevřené otázky – zmapování problematiky za účelem tvorby hypotéz a výzkumných otázek = pilotáž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nástroj výzkumu </a:t>
            </a:r>
            <a:r>
              <a:rPr lang="cs-CZ" sz="1600" dirty="0">
                <a:solidFill>
                  <a:schemeClr val="tx2"/>
                </a:solidFill>
              </a:rPr>
              <a:t>– získávání konkrétních dat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Doplnění výzkumu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Validace výzkumného nástroje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82826" y="698870"/>
            <a:ext cx="8409654" cy="811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800" dirty="0"/>
              <a:t>Metoda založená na přímém dotazování za účelem získání informací.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1800" dirty="0"/>
              <a:t>Účastník bývá označován jako informátor.</a:t>
            </a:r>
          </a:p>
        </p:txBody>
      </p:sp>
      <p:sp>
        <p:nvSpPr>
          <p:cNvPr id="7" name="Rámeček 6"/>
          <p:cNvSpPr/>
          <p:nvPr/>
        </p:nvSpPr>
        <p:spPr>
          <a:xfrm>
            <a:off x="323528" y="636472"/>
            <a:ext cx="8496944" cy="93610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80740" y="0"/>
            <a:ext cx="3491660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Rozhovor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58646" y="4682971"/>
            <a:ext cx="81990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Informovaný souhlas</a:t>
            </a:r>
          </a:p>
          <a:p>
            <a:r>
              <a:rPr lang="cs-CZ" sz="1600" dirty="0"/>
              <a:t>Informátor musí vyslovit souhlas se zařazením do výzkumného šetření nejlépe v písemné podobě, nebo jako součást nahrávky – musí být zmíněno v metodice práce</a:t>
            </a:r>
          </a:p>
          <a:p>
            <a:r>
              <a:rPr lang="cs-CZ" sz="1600" dirty="0"/>
              <a:t>Vyplněné formuláře s identifikačními údaji informátoru se do závěrečné práce nevkládají – jsou uloženy v archivu autora = zachování anonymity</a:t>
            </a:r>
          </a:p>
          <a:p>
            <a:r>
              <a:rPr lang="cs-CZ" sz="1600" dirty="0"/>
              <a:t>Součásti příloh práce je vzor formuláře (bez identifikačních údajů informátora)</a:t>
            </a:r>
          </a:p>
        </p:txBody>
      </p:sp>
    </p:spTree>
    <p:extLst>
      <p:ext uri="{BB962C8B-B14F-4D97-AF65-F5344CB8AC3E}">
        <p14:creationId xmlns:p14="http://schemas.microsoft.com/office/powerpoint/2010/main" val="242395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572000" y="0"/>
            <a:ext cx="3600400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Rozhovor - dělení</a:t>
            </a:r>
            <a:endParaRPr lang="cs-CZ" sz="20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89248" y="1376772"/>
            <a:ext cx="194421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89248" y="764704"/>
            <a:ext cx="192251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Přímí kontakt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411759" y="764704"/>
            <a:ext cx="6280487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hovoří s informátorem „tváří v tvář“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Může sledovat nonverbální komunikaci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433464" y="1376772"/>
            <a:ext cx="6258783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hovoří s informátorem telefonicky nebo on-line</a:t>
            </a:r>
            <a:br>
              <a:rPr lang="cs-CZ" sz="1400" dirty="0">
                <a:solidFill>
                  <a:schemeClr val="tx2"/>
                </a:solidFill>
              </a:rPr>
            </a:br>
            <a:r>
              <a:rPr lang="cs-CZ" sz="1400" dirty="0">
                <a:solidFill>
                  <a:schemeClr val="tx2"/>
                </a:solidFill>
              </a:rPr>
              <a:t>Větší pocit anonymity pro respondenta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51753" y="2204864"/>
            <a:ext cx="201328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Individuální rozhovor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89229" y="3303236"/>
            <a:ext cx="193732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Skupinový rozhovor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455168" y="2203137"/>
            <a:ext cx="6258783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hovoří s jedním informátorem</a:t>
            </a:r>
            <a:br>
              <a:rPr lang="cs-CZ" sz="1400" dirty="0">
                <a:solidFill>
                  <a:schemeClr val="tx2"/>
                </a:solidFill>
              </a:rPr>
            </a:br>
            <a:r>
              <a:rPr lang="cs-CZ" sz="1400" dirty="0">
                <a:solidFill>
                  <a:schemeClr val="tx2"/>
                </a:solidFill>
              </a:rPr>
              <a:t>Výzkumník může lépe reflektovat na přijímané informace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Intimnější prostředí – menší stud informátora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Větší časová náročnost, menší nároky na výzkumníka v rámci řízení rozhovoru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449255" y="3284984"/>
            <a:ext cx="6264696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Výzkumník hovoří se skupinou informátorů (nelze uskutečnit strukturovaný)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Menší časová náročnost, větší nároky na výzkumníka v rámci řízení rozhovoru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Všichni informátoři se dostatečně neprojeví – stud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Ovlivňování těch druhých = synergický efekt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67544" y="2060848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89248" y="4509120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469511" y="4644267"/>
            <a:ext cx="208823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Nestrukturovaný  rozhovor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467544" y="5261256"/>
            <a:ext cx="208823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Polostrukturovaný</a:t>
            </a:r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rozhovor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489229" y="5972715"/>
            <a:ext cx="208823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Strukturovaný  rozhovor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557743" y="5953733"/>
            <a:ext cx="6156208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Přesně formulované otázky a jejich pořadí.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Dotazník v mluvené podobě – výhoda proti dotazníku možnost upřesnění otázek a odpovědí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555776" y="5200123"/>
            <a:ext cx="6158175" cy="688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Část otázek formulovaných dopředu, možnost je měnit, měnit jejich pořadí a doplňovat nové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557743" y="4641560"/>
            <a:ext cx="6134504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Nejsou formulovány otázky pouze okruh otázek</a:t>
            </a:r>
          </a:p>
        </p:txBody>
      </p:sp>
    </p:spTree>
    <p:extLst>
      <p:ext uri="{BB962C8B-B14F-4D97-AF65-F5344CB8AC3E}">
        <p14:creationId xmlns:p14="http://schemas.microsoft.com/office/powerpoint/2010/main" val="1681131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074" y="413792"/>
            <a:ext cx="8208912" cy="1143000"/>
          </a:xfrm>
        </p:spPr>
        <p:txBody>
          <a:bodyPr>
            <a:noAutofit/>
          </a:bodyPr>
          <a:lstStyle/>
          <a:p>
            <a:r>
              <a:rPr lang="cs-CZ" sz="3200" dirty="0"/>
              <a:t>Rozhovor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95156" y="1551114"/>
            <a:ext cx="40048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644008" y="1551114"/>
            <a:ext cx="405711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644008" y="2055170"/>
            <a:ext cx="4057110" cy="108579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 proměnných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Přímí nebo nepřímí rozhovor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Individuální rozhovor 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Strukturovaný rozhovor</a:t>
            </a:r>
            <a:endParaRPr lang="cs-CZ"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95156" y="2055170"/>
            <a:ext cx="4004836" cy="108579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detailní popis proměnných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Přímí nebo nepřímí rozhovor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Individuální nebo skupinový rozhovor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Nestrukturovaný nebo </a:t>
            </a:r>
            <a:r>
              <a:rPr lang="cs-CZ" sz="1300" dirty="0" err="1">
                <a:solidFill>
                  <a:schemeClr val="tx2"/>
                </a:solidFill>
              </a:rPr>
              <a:t>polostrukturovaný</a:t>
            </a:r>
            <a:r>
              <a:rPr lang="cs-CZ" sz="1300" dirty="0">
                <a:solidFill>
                  <a:schemeClr val="tx2"/>
                </a:solidFill>
              </a:rPr>
              <a:t> rozhovor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95156" y="4226766"/>
            <a:ext cx="4004836" cy="86163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300" dirty="0">
                <a:solidFill>
                  <a:schemeClr val="tx2"/>
                </a:solidFill>
              </a:rPr>
              <a:t>nahrávka</a:t>
            </a:r>
          </a:p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300" dirty="0">
                <a:solidFill>
                  <a:schemeClr val="tx2"/>
                </a:solidFill>
              </a:rPr>
              <a:t>následný přepis,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644008" y="3140968"/>
            <a:ext cx="4057110" cy="86163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300" dirty="0">
                <a:solidFill>
                  <a:schemeClr val="tx2"/>
                </a:solidFill>
              </a:rPr>
              <a:t>papírový formulář (obdoba dotazníku), nahrávka</a:t>
            </a:r>
          </a:p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300" dirty="0">
                <a:solidFill>
                  <a:schemeClr val="tx2"/>
                </a:solidFill>
              </a:rPr>
              <a:t>přepis do četnostních tabulek a grafů</a:t>
            </a:r>
            <a:endParaRPr lang="cs-CZ"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868" y="3140968"/>
            <a:ext cx="4004836" cy="108579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rozhovoru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Etnografické rozhovory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Fenomenologické rozhovory</a:t>
            </a:r>
          </a:p>
          <a:p>
            <a:pPr algn="ctr"/>
            <a:r>
              <a:rPr lang="cs-CZ" sz="1300" dirty="0" err="1">
                <a:solidFill>
                  <a:schemeClr val="tx2"/>
                </a:solidFill>
              </a:rPr>
              <a:t>Focus</a:t>
            </a:r>
            <a:r>
              <a:rPr lang="cs-CZ" sz="1300" dirty="0">
                <a:solidFill>
                  <a:schemeClr val="tx2"/>
                </a:solidFill>
              </a:rPr>
              <a:t> </a:t>
            </a:r>
            <a:r>
              <a:rPr lang="cs-CZ" sz="1300" dirty="0" err="1">
                <a:solidFill>
                  <a:schemeClr val="tx2"/>
                </a:solidFill>
              </a:rPr>
              <a:t>group</a:t>
            </a:r>
            <a:r>
              <a:rPr lang="cs-CZ" sz="1300" dirty="0">
                <a:solidFill>
                  <a:schemeClr val="tx2"/>
                </a:solidFill>
              </a:rPr>
              <a:t> (ohnisková skupina)</a:t>
            </a:r>
          </a:p>
        </p:txBody>
      </p:sp>
    </p:spTree>
    <p:extLst>
      <p:ext uri="{BB962C8B-B14F-4D97-AF65-F5344CB8AC3E}">
        <p14:creationId xmlns:p14="http://schemas.microsoft.com/office/powerpoint/2010/main" val="3812169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384071" y="620688"/>
            <a:ext cx="7776864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Rozhovor – přípravná etapa</a:t>
            </a:r>
            <a:endParaRPr lang="cs-CZ" sz="2000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03307"/>
              </p:ext>
            </p:extLst>
          </p:nvPr>
        </p:nvGraphicFramePr>
        <p:xfrm>
          <a:off x="467544" y="1295880"/>
          <a:ext cx="8181799" cy="523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941">
                <a:tc>
                  <a:txBody>
                    <a:bodyPr/>
                    <a:lstStyle/>
                    <a:p>
                      <a:r>
                        <a:rPr lang="cs-CZ" dirty="0"/>
                        <a:t>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čem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Stanovení cílů a výzkumných otázek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– stanovení okruhů rozhovorů</a:t>
                      </a:r>
                    </a:p>
                    <a:p>
                      <a:r>
                        <a:rPr lang="cs-CZ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Polostrukturovaný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a strukturovaný rozhovor  - stanovení tazatelských otázek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50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 kým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Požadavk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 na cílovou skupinu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Metoda výběru výzkumného souboru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Přímí kontakt x nepřímí kontakt (telefon x on-line)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Individuální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x skupinový rozhovor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Způsob zaznamenávaní informací (nejčastěji nahrávka a přepis, strukturovaný rozhovor papírová podoba)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Dohoda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 informátorem na termínu rozhovoru 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Informátora informujte o tématu,  předpokládané délce rozhovoru a o formě (strukturovaný – nestrukturovaný individuální - skupinový; přímí kontakt – nepřímí kontakt)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4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Kde bude rozhovor probíhat – doma, kancelář, kavárna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7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– pořadí otázek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časové osy</a:t>
            </a:r>
          </a:p>
          <a:p>
            <a:endParaRPr lang="cs-CZ" dirty="0"/>
          </a:p>
          <a:p>
            <a:endParaRPr lang="cs-CZ" dirty="0"/>
          </a:p>
          <a:p>
            <a:pPr marL="6858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obsahu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Zkušenosti a chování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Názory a hodnoty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Znalosti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Vnímání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Demografické a kontextové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ožehavosti obsahu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Méně ožehavé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Ožehavé (intimní oblast, sexualita)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složitosti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Jednoduché na odpověď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Složité na odpověď – nejsložitější ve středu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Jednoduché na odpověď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  <a:p>
            <a:pPr marL="68580" indent="0">
              <a:buNone/>
            </a:pPr>
            <a:r>
              <a:rPr lang="cs-CZ" sz="2500" dirty="0"/>
              <a:t>Poslední moznost ověřit si informace</a:t>
            </a:r>
          </a:p>
          <a:p>
            <a:pPr marL="68580" indent="0">
              <a:buNone/>
            </a:pPr>
            <a:r>
              <a:rPr lang="cs-CZ" sz="2500" dirty="0"/>
              <a:t>Podcenění závěru negativně ovlivňuje hodnocení výzkumu informátorem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641142" y="1484784"/>
            <a:ext cx="1656184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Přítomnost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267744" y="1484784"/>
            <a:ext cx="1656184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Minulost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3923928" y="1484784"/>
            <a:ext cx="1728192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Budoucnost</a:t>
            </a:r>
          </a:p>
        </p:txBody>
      </p:sp>
    </p:spTree>
    <p:extLst>
      <p:ext uri="{BB962C8B-B14F-4D97-AF65-F5344CB8AC3E}">
        <p14:creationId xmlns:p14="http://schemas.microsoft.com/office/powerpoint/2010/main" val="86898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– kvalitativní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353265" cy="456386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Pořízení nahrávky</a:t>
            </a:r>
          </a:p>
          <a:p>
            <a:r>
              <a:rPr lang="cs-CZ" dirty="0"/>
              <a:t>Nahrávání může ovlivnit průběh rozhovoru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Přepis</a:t>
            </a:r>
          </a:p>
          <a:p>
            <a:r>
              <a:rPr lang="cs-CZ" dirty="0"/>
              <a:t>Mechanická činnost</a:t>
            </a:r>
          </a:p>
          <a:p>
            <a:r>
              <a:rPr lang="cs-CZ" dirty="0"/>
              <a:t>Existují diktafony s automatickým přepisem</a:t>
            </a:r>
          </a:p>
          <a:p>
            <a:r>
              <a:rPr lang="cs-CZ" dirty="0"/>
              <a:t>Přepisy mohou být uskutečněny i jinou osobou než výzkumníkem</a:t>
            </a:r>
          </a:p>
          <a:p>
            <a:r>
              <a:rPr lang="cs-CZ" dirty="0"/>
              <a:t>Do přepisu by měla být zaznamenána i nonverbální komunikace (tón hlasu, smích, pláč…)</a:t>
            </a:r>
          </a:p>
          <a:p>
            <a:r>
              <a:rPr lang="cs-CZ" dirty="0"/>
              <a:t>Vhodné používat sofistikované programy pro analýzu kvalitativního výzkumu (např. </a:t>
            </a:r>
            <a:r>
              <a:rPr lang="cs-CZ" dirty="0" err="1"/>
              <a:t>Scribe</a:t>
            </a:r>
            <a:r>
              <a:rPr lang="cs-CZ" dirty="0"/>
              <a:t> </a:t>
            </a:r>
            <a:r>
              <a:rPr lang="cs-CZ" dirty="0" err="1"/>
              <a:t>Transcription</a:t>
            </a:r>
            <a:r>
              <a:rPr lang="cs-CZ" dirty="0"/>
              <a:t> Software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02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2DE3DA-6624-4BC5-9816-24FDA4D37122}"/>
              </a:ext>
            </a:extLst>
          </p:cNvPr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7380312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5536" y="274340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nástroje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467544" y="980728"/>
          <a:ext cx="7632848" cy="5790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621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426">
                  <a:extLst>
                    <a:ext uri="{9D8B030D-6E8A-4147-A177-3AD203B41FA5}">
                      <a16:colId xmlns:a16="http://schemas.microsoft.com/office/drawing/2014/main" val="1838268871"/>
                    </a:ext>
                  </a:extLst>
                </a:gridCol>
                <a:gridCol w="2835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Náhodný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Záměrný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2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náhodnému výběru je nezbytné znát všechny členy cílového souboru. Při výběru je uplatňován princip náhody (losování, mechanické pravidlo = např. každý pátý na seznamu)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Mnohé způsoby výběru výzkumného souboru lze tedy využít u náhodného i záměrného výběru. Záleží na postupu výběru konkrétního subjektu.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9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Jednoduchý náhodný výběr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88">
                <a:tc gridSpan="2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Mechanický náhodný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23">
                <a:tc gridSpan="2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Účelový  expertní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3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20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9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Vícenásobný (vícestupňový) 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8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Stratifikovaný (oblastní)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81995912"/>
                  </a:ext>
                </a:extLst>
              </a:tr>
              <a:tr h="1343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Kvótový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94754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Kriteriální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9148"/>
                  </a:ext>
                </a:extLst>
              </a:tr>
              <a:tr h="2189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Párový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261953"/>
                  </a:ext>
                </a:extLst>
              </a:tr>
              <a:tr h="23529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Snowball metoda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54830"/>
                  </a:ext>
                </a:extLst>
              </a:tr>
              <a:tr h="17926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Oportunitní namátkový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44253233"/>
                  </a:ext>
                </a:extLst>
              </a:tr>
              <a:tr h="4766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</a:rPr>
                        <a:t>Sebevýběr</a:t>
                      </a:r>
                      <a:r>
                        <a:rPr lang="cs-CZ" sz="1400" b="0" dirty="0">
                          <a:effectLst/>
                        </a:rPr>
                        <a:t> – anketní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2815926"/>
                  </a:ext>
                </a:extLst>
              </a:tr>
              <a:tr h="7532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Výběr výzkumného vzorku prostřednictvím sociálních síti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95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20688"/>
          </a:xfrm>
        </p:spPr>
        <p:txBody>
          <a:bodyPr>
            <a:noAutofit/>
          </a:bodyPr>
          <a:lstStyle/>
          <a:p>
            <a:r>
              <a:rPr lang="cs-CZ" sz="3600" dirty="0"/>
              <a:t>Rozhovor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35696" y="3284984"/>
            <a:ext cx="6840760" cy="3391698"/>
          </a:xfr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Časová náročnost</a:t>
            </a: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Velký důraz na vytvoření vztahu mezi tazatelem a informátorem</a:t>
            </a: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Vysoké požadavky na výzkumníka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Komunikační – schopnost vyjádřit se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Schopnost naslouchání a zpětné vazby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Organizační schopnosti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Osobnostní (netrpělivost, neporozumění, netaktnost, nadřazenost)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Oproštění se od sugesce a hodnocení 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Schopnost objektivně posoudit informace</a:t>
            </a:r>
            <a:endParaRPr lang="cs-CZ" sz="1400" dirty="0">
              <a:solidFill>
                <a:schemeClr val="tx2"/>
              </a:solidFill>
            </a:endParaRP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Malý počet informátorů</a:t>
            </a: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Cenzura – informátor poví jen to co chce</a:t>
            </a: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Šum: co chtěl říct – co řekl – co jsem pochopil – co jsem interpretoval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35696" y="980728"/>
            <a:ext cx="6840760" cy="22529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Možnost ověření pochopení položek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Velká flexibilita při sběru dat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Vyšší vyplněnost položek ve srovnání s dotazníkem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Méně respondentů volí variantu „nevím, nechci se vyjádřit“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Možnost oslovit všechny věkové kategorie – děti, seniory, mentálně retardované, analfabety…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461615" y="3284984"/>
            <a:ext cx="1374081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461615" y="980728"/>
            <a:ext cx="1374081" cy="2252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450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3744416"/>
          </a:xfrm>
        </p:spPr>
        <p:txBody>
          <a:bodyPr>
            <a:normAutofit/>
          </a:bodyPr>
          <a:lstStyle/>
          <a:p>
            <a:r>
              <a:rPr lang="cs-CZ" sz="3200" dirty="0"/>
              <a:t>FÁZE</a:t>
            </a:r>
            <a:br>
              <a:rPr lang="cs-CZ" sz="3200" dirty="0"/>
            </a:br>
            <a:r>
              <a:rPr lang="cs-CZ" sz="3200" dirty="0"/>
              <a:t>EMPIRICKÁ – tvorba výzkumného nástroje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4644008" y="2348880"/>
            <a:ext cx="35283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POZOROVÁNÍ</a:t>
            </a:r>
          </a:p>
        </p:txBody>
      </p:sp>
      <p:pic>
        <p:nvPicPr>
          <p:cNvPr id="1026" name="Picture 2" descr="Výsledek obrázku pro LUPA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4950" b="9216"/>
          <a:stretch/>
        </p:blipFill>
        <p:spPr bwMode="auto">
          <a:xfrm>
            <a:off x="4644008" y="0"/>
            <a:ext cx="3528392" cy="2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26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336342" y="2132856"/>
            <a:ext cx="4104456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 jako vědecká metoda</a:t>
            </a:r>
          </a:p>
          <a:p>
            <a:r>
              <a:rPr lang="cs-CZ" sz="1600" dirty="0"/>
              <a:t>Snaha o objektivní popis proměnné</a:t>
            </a:r>
          </a:p>
          <a:p>
            <a:r>
              <a:rPr lang="cs-CZ" sz="1600" dirty="0"/>
              <a:t>Nejnáročnější metoda sběru dat</a:t>
            </a:r>
          </a:p>
          <a:p>
            <a:r>
              <a:rPr lang="cs-CZ" sz="1600" dirty="0"/>
              <a:t>Nejstarší (spolu s rozhovorem) metoda výzkumu psychologických jevů</a:t>
            </a:r>
          </a:p>
          <a:p>
            <a:r>
              <a:rPr lang="cs-CZ" sz="1600" dirty="0"/>
              <a:t>Provádí ho proškolený výzkumník</a:t>
            </a:r>
          </a:p>
          <a:p>
            <a:r>
              <a:rPr lang="cs-CZ" sz="16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53635" y="3501008"/>
            <a:ext cx="4040199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výzkumníka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Schopnost rychlé adaptace na prostředí pozorování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Zachování nezaujatého postoje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Schopnost improvizace v nečekaných situacích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Schopnost používat nástroj a pomůcky výzkumu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Schopnost introspekce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5913" y="754219"/>
            <a:ext cx="8409654" cy="1153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 algn="ctr">
              <a:buNone/>
            </a:pPr>
            <a:r>
              <a:rPr lang="cs-CZ" sz="1700" dirty="0"/>
              <a:t>Činnost, která vede k získání nových poznatků – v běžném životě si ho ani neuvědomujeme – je subjektivní</a:t>
            </a:r>
          </a:p>
          <a:p>
            <a:pPr marL="68580" indent="0" algn="ctr">
              <a:buNone/>
            </a:pPr>
            <a:r>
              <a:rPr lang="cs-CZ" sz="1700" dirty="0"/>
              <a:t>Vědecké pozorování je připravené a organizované pozorování – objektivní</a:t>
            </a:r>
          </a:p>
          <a:p>
            <a:pPr marL="68580" indent="0" algn="ctr">
              <a:buNone/>
            </a:pPr>
            <a:r>
              <a:rPr lang="cs-CZ" sz="1700" dirty="0"/>
              <a:t>Účastník bývá označován jako proband, sledovaná situace jako případ</a:t>
            </a:r>
          </a:p>
          <a:p>
            <a:pPr marL="68580" indent="0" algn="ctr">
              <a:buNone/>
            </a:pPr>
            <a:endParaRPr lang="cs-CZ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ámeček 6"/>
          <p:cNvSpPr/>
          <p:nvPr/>
        </p:nvSpPr>
        <p:spPr>
          <a:xfrm>
            <a:off x="336342" y="546946"/>
            <a:ext cx="8496944" cy="156839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80740" y="0"/>
            <a:ext cx="3491660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Pozorování</a:t>
            </a:r>
            <a:endParaRPr lang="cs-CZ" sz="20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23528" y="5085184"/>
            <a:ext cx="424847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Zaměření pozorování</a:t>
            </a:r>
          </a:p>
          <a:p>
            <a:r>
              <a:rPr lang="cs-CZ" sz="1600" dirty="0"/>
              <a:t>Činnosti (fyzické, psychické, zručnost)</a:t>
            </a:r>
          </a:p>
          <a:p>
            <a:r>
              <a:rPr lang="cs-CZ" sz="1600" dirty="0"/>
              <a:t>Sociální vztahy</a:t>
            </a:r>
          </a:p>
          <a:p>
            <a:r>
              <a:rPr lang="cs-CZ" sz="1600" dirty="0"/>
              <a:t>Prostředí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06470" y="2132856"/>
            <a:ext cx="4040199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Rysy vědeckého pozorování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Plánovitost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Systematičnost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Objektivnost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96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572000" y="0"/>
            <a:ext cx="3600400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/>
              <a:t>Pozorování - dělení</a:t>
            </a:r>
            <a:endParaRPr lang="cs-CZ" sz="1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81825" y="1196752"/>
            <a:ext cx="1944216" cy="4138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Nezúčastněné pozorování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89248" y="637696"/>
            <a:ext cx="1922512" cy="379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Zúčastněné pozorování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422611" y="638920"/>
            <a:ext cx="6280487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participuje na dění (úplný účastník, účastník jako pozorovatel)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422612" y="1196752"/>
            <a:ext cx="6269636" cy="4138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neparticipuje na dění (úplný pozorovatel)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89248" y="1810788"/>
            <a:ext cx="1933364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Přímé pozorování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76404" y="2449979"/>
            <a:ext cx="1946208" cy="3583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Nepřímé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411760" y="1815465"/>
            <a:ext cx="6302191" cy="50578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Pozorovatel je přímím účastníkem pozorované situace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Integrace pozorovatele do cílového souboru zvyšuje validitu výsledků 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426040" y="2449979"/>
            <a:ext cx="6266207" cy="3583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Pozorovatel není přímím účastníkem pozorované situace  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51753" y="1700808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29064" y="2924944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489248" y="3068960"/>
            <a:ext cx="1936793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Otevřené pozorování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489248" y="3651930"/>
            <a:ext cx="1936793" cy="324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Skryté pozorování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489248" y="4509120"/>
            <a:ext cx="193679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přirozených podmínkách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426041" y="4521239"/>
            <a:ext cx="6294803" cy="4919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Pozorování v prostředí, kde se proměnná běžně vyskytuje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426041" y="3651930"/>
            <a:ext cx="6294803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Pozorovaní neví, že jsou sledováni nebo neví co je konkrétně sledováno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Vyšší validita výsledků, ale etické aspekty – vhodné dodatečně získat souhlasy pozorovaných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426041" y="3068960"/>
            <a:ext cx="628791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Pozorovatel informuje výzkumný soubor o tom co a kdy bude sledovat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Pozorovaní se mohou chovat atypicky.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496141" y="4371272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489248" y="5116779"/>
            <a:ext cx="19333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nepřirozených podmínkách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2411760" y="5115060"/>
            <a:ext cx="6309084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Pozorování v uměle navozených (laboratorních podmínkách) nemůže být nikdy zcela skryté – pozorovaní vždy budou vědět, že jsou pozorováni</a:t>
            </a:r>
          </a:p>
        </p:txBody>
      </p:sp>
      <p:cxnSp>
        <p:nvCxnSpPr>
          <p:cNvPr id="29" name="Přímá spojnice 28"/>
          <p:cNvCxnSpPr/>
          <p:nvPr/>
        </p:nvCxnSpPr>
        <p:spPr>
          <a:xfrm>
            <a:off x="448792" y="5733256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474959" y="5805264"/>
            <a:ext cx="1936793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Strukturované pozorování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476404" y="6389712"/>
            <a:ext cx="1936793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Nestrukturované pozorování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2411752" y="5805264"/>
            <a:ext cx="6309092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Pozorování dle předem stanovené normy (např. záznamový arch k monitoraci četnosti výskytu proměnné) 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2403864" y="6389712"/>
            <a:ext cx="6316979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Pozorování bez předem stanovené normy (např. nahrávka na video a následné sledování proměnných z hlediska jejich kvality)</a:t>
            </a:r>
          </a:p>
        </p:txBody>
      </p:sp>
    </p:spTree>
    <p:extLst>
      <p:ext uri="{BB962C8B-B14F-4D97-AF65-F5344CB8AC3E}">
        <p14:creationId xmlns:p14="http://schemas.microsoft.com/office/powerpoint/2010/main" val="3811363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Pozorování – proces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9896857"/>
              </p:ext>
            </p:extLst>
          </p:nvPr>
        </p:nvGraphicFramePr>
        <p:xfrm>
          <a:off x="539552" y="1268760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ový popisek 5"/>
          <p:cNvSpPr/>
          <p:nvPr/>
        </p:nvSpPr>
        <p:spPr>
          <a:xfrm>
            <a:off x="4716016" y="1556792"/>
            <a:ext cx="3816424" cy="1080120"/>
          </a:xfrm>
          <a:prstGeom prst="wedgeRoundRectCallout">
            <a:avLst>
              <a:gd name="adj1" fmla="val -94194"/>
              <a:gd name="adj2" fmla="val -3308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Prostý narativní popis sledované situace – na jeho základě jsou stanoveny vytyčeny proměnné pro další pozorování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4694322" y="2924944"/>
            <a:ext cx="3816424" cy="792088"/>
          </a:xfrm>
          <a:prstGeom prst="wedgeRoundRectCallout">
            <a:avLst>
              <a:gd name="adj1" fmla="val -115594"/>
              <a:gd name="adj2" fmla="val -126562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Vytyčená proměnná se stává ohniskem (</a:t>
            </a:r>
            <a:r>
              <a:rPr lang="cs-CZ" sz="1600" dirty="0" err="1"/>
              <a:t>focus</a:t>
            </a:r>
            <a:r>
              <a:rPr lang="cs-CZ" sz="1600" dirty="0"/>
              <a:t>) dalšího pozorování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4750546" y="4077072"/>
            <a:ext cx="3816424" cy="792088"/>
          </a:xfrm>
          <a:prstGeom prst="wedgeRoundRectCallout">
            <a:avLst>
              <a:gd name="adj1" fmla="val -101172"/>
              <a:gd name="adj2" fmla="val -14897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Hledání důkazů podporujících závěry pozorování</a:t>
            </a:r>
          </a:p>
        </p:txBody>
      </p:sp>
    </p:spTree>
    <p:extLst>
      <p:ext uri="{BB962C8B-B14F-4D97-AF65-F5344CB8AC3E}">
        <p14:creationId xmlns:p14="http://schemas.microsoft.com/office/powerpoint/2010/main" val="2347687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64896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Pozorování – výhody a nevýhody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7849" t="38739" r="69916" b="41458"/>
          <a:stretch/>
        </p:blipFill>
        <p:spPr bwMode="auto">
          <a:xfrm>
            <a:off x="467545" y="1165393"/>
            <a:ext cx="1357292" cy="2456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7703" y="1165394"/>
            <a:ext cx="6757894" cy="24560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600" dirty="0">
                <a:solidFill>
                  <a:schemeClr val="tx2"/>
                </a:solidFill>
              </a:rPr>
              <a:t>Pozorování lze zachytit neuvědomované (rutinní) proměnné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600" dirty="0">
                <a:solidFill>
                  <a:schemeClr val="tx2"/>
                </a:solidFill>
              </a:rPr>
              <a:t>Pozorovat lze i proměnné a vztahy mezi nimi, které by v rozhovoru respondent chtěl skrýt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600" dirty="0">
                <a:solidFill>
                  <a:schemeClr val="tx2"/>
                </a:solidFill>
              </a:rPr>
              <a:t>Zúčastněné pozorování  = výzkumník členem cílové skupiny  - ideální možnost pro skryté pozorování = malá míra přetvářky pozorovaných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600" dirty="0">
                <a:solidFill>
                  <a:schemeClr val="tx2"/>
                </a:solidFill>
              </a:rPr>
              <a:t>Zúčastněné pozorování  = výzkumník má bezprostřední zkušenost se situací, kterou pozoruje „prožívá situaci na vlastní kůži“ může jí vnímat všemi smysly</a:t>
            </a: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1907703" y="3789040"/>
            <a:ext cx="6757893" cy="2456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Vysoká náročnost pro výzkumníka z hlediska komunikačních, sociálních schopností a schopnosti objektivního pohledu </a:t>
            </a:r>
          </a:p>
          <a:p>
            <a:r>
              <a:rPr lang="cs-CZ" sz="1600" dirty="0"/>
              <a:t>Zúčastněné pozorování  = velká míra participace výzkumníka může ovlivnit přirozený vývoj proměnných</a:t>
            </a:r>
          </a:p>
          <a:p>
            <a:r>
              <a:rPr lang="cs-CZ" sz="1600" dirty="0"/>
              <a:t>Nevhodné chování výzkumníka může navodit neochotu pozorovaných k dalšího výzkumu</a:t>
            </a:r>
          </a:p>
          <a:p>
            <a:r>
              <a:rPr lang="cs-CZ" sz="1600" dirty="0"/>
              <a:t>Vnímavost k pozorovaným jevům - výzkumník nemusí zachtít přesně všechny proměnné, nebo jim může přikládat malou váhu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461615" y="3789040"/>
            <a:ext cx="1374081" cy="2702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0005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074" y="413792"/>
            <a:ext cx="8236044" cy="1143000"/>
          </a:xfrm>
        </p:spPr>
        <p:txBody>
          <a:bodyPr>
            <a:noAutofit/>
          </a:bodyPr>
          <a:lstStyle/>
          <a:p>
            <a:r>
              <a:rPr lang="cs-CZ" sz="3200" dirty="0"/>
              <a:t>Pozorování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95156" y="1551114"/>
            <a:ext cx="40048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644008" y="1551114"/>
            <a:ext cx="405711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644008" y="2055170"/>
            <a:ext cx="4057110" cy="2237926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 proměnných</a:t>
            </a:r>
          </a:p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Zaznamenávání četnosti výskytu proměnné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Strukturované</a:t>
            </a:r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300" dirty="0">
                <a:solidFill>
                  <a:schemeClr val="tx2"/>
                </a:solidFill>
              </a:rPr>
              <a:t>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Zúčastněné nebo nezúčastněné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Přímé nebo nepřímé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Skryté nebo otevřené pozorování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Pozorování v přirozených nebo laboratorních podmínkách</a:t>
            </a:r>
          </a:p>
          <a:p>
            <a:pPr algn="ctr"/>
            <a:endParaRPr lang="cs-CZ" sz="1300" dirty="0">
              <a:solidFill>
                <a:schemeClr val="tx2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77390" y="2055170"/>
            <a:ext cx="4004836" cy="2237926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detailní popis proměnných</a:t>
            </a:r>
          </a:p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zjištění co se skutečně děje (pokud možno všemi smysly)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Nestrukturované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Zúčastněné nebo nezúčastněné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Přímé nebo nepřímé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Skryté nebo otevřené pozorování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Pozorování v přirozených nebo laboratorních podmínkách</a:t>
            </a:r>
          </a:p>
          <a:p>
            <a:pPr algn="ctr"/>
            <a:endParaRPr lang="cs-CZ" sz="1300" dirty="0">
              <a:solidFill>
                <a:schemeClr val="tx2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6425" y="4444927"/>
            <a:ext cx="4004836" cy="86163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300" dirty="0">
                <a:solidFill>
                  <a:schemeClr val="tx2"/>
                </a:solidFill>
              </a:rPr>
              <a:t>videonahrávka, terénní poznámky-psát bezprostředně po pozorování</a:t>
            </a:r>
          </a:p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300" dirty="0">
                <a:solidFill>
                  <a:schemeClr val="tx2"/>
                </a:solidFill>
              </a:rPr>
              <a:t>následný přepis,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644008" y="4444927"/>
            <a:ext cx="4057110" cy="86163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300" dirty="0">
                <a:solidFill>
                  <a:schemeClr val="tx2"/>
                </a:solidFill>
              </a:rPr>
              <a:t>záznamový arch, video nahrávka</a:t>
            </a:r>
          </a:p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300" dirty="0">
                <a:solidFill>
                  <a:schemeClr val="tx2"/>
                </a:solidFill>
              </a:rPr>
              <a:t>přepis do četnostních tabulek a grafů</a:t>
            </a:r>
            <a:endParaRPr lang="cs-CZ"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030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3302987"/>
            <a:ext cx="3313355" cy="2790309"/>
          </a:xfrm>
        </p:spPr>
        <p:txBody>
          <a:bodyPr>
            <a:normAutofit fontScale="90000"/>
          </a:bodyPr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EMPIRICKÁ – tvorba výzkumného nástroje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4572000" y="2348880"/>
            <a:ext cx="3600400" cy="984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ROZBOR PSANNÉHO SLOVA</a:t>
            </a:r>
          </a:p>
        </p:txBody>
      </p:sp>
      <p:pic>
        <p:nvPicPr>
          <p:cNvPr id="2050" name="Picture 2" descr="Výsledek obrázku pro obrázek s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9523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90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1246" y="1606477"/>
            <a:ext cx="3855402" cy="1698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Posuzované texty</a:t>
            </a:r>
          </a:p>
          <a:p>
            <a:r>
              <a:rPr lang="cs-CZ" sz="1800" dirty="0"/>
              <a:t>Kroniky</a:t>
            </a:r>
          </a:p>
          <a:p>
            <a:r>
              <a:rPr lang="cs-CZ" sz="1800" dirty="0"/>
              <a:t>Deníky</a:t>
            </a:r>
          </a:p>
          <a:p>
            <a:r>
              <a:rPr lang="cs-CZ" sz="1800" dirty="0"/>
              <a:t>Životopisy</a:t>
            </a:r>
          </a:p>
          <a:p>
            <a:r>
              <a:rPr lang="cs-CZ" sz="1800" dirty="0"/>
              <a:t>Eseje na určité téma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50059" y="1596744"/>
            <a:ext cx="4326397" cy="49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dirty="0">
                <a:solidFill>
                  <a:schemeClr val="tx2"/>
                </a:solidFill>
              </a:rPr>
              <a:t>Výzkumný proces obdobný s nestrukturovaným rozhovorem - psaný text lze posuzovat shodně jako přepis rozhovorů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historických dokumentů  </a:t>
            </a:r>
            <a:r>
              <a:rPr lang="cs-CZ" sz="2400" dirty="0">
                <a:solidFill>
                  <a:schemeClr val="tx2"/>
                </a:solidFill>
              </a:rPr>
              <a:t>většinou není možné doplnit informace dotazováním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nově vzniklých </a:t>
            </a:r>
            <a:r>
              <a:rPr lang="cs-CZ" sz="2400" dirty="0">
                <a:solidFill>
                  <a:schemeClr val="tx2"/>
                </a:solidFill>
              </a:rPr>
              <a:t>dokumentů (esejí na určité téma) lze získané informace doplnit rozhovorem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dirty="0">
                <a:solidFill>
                  <a:schemeClr val="tx2"/>
                </a:solidFill>
              </a:rPr>
              <a:t>Formou eseje je vhodné se ptát na ožehavé témata (sexualita, šikana)  - menší stud informátorů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24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82826" y="698870"/>
            <a:ext cx="8193630" cy="811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800" dirty="0"/>
              <a:t>Metoda založená na připraveném a organizovaném rozboru psaného textu.</a:t>
            </a:r>
          </a:p>
        </p:txBody>
      </p:sp>
      <p:sp>
        <p:nvSpPr>
          <p:cNvPr id="7" name="Rámeček 6"/>
          <p:cNvSpPr/>
          <p:nvPr/>
        </p:nvSpPr>
        <p:spPr>
          <a:xfrm>
            <a:off x="451246" y="636472"/>
            <a:ext cx="8225210" cy="93610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572000" y="0"/>
            <a:ext cx="3672408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600" dirty="0"/>
              <a:t>Rozbor psaného textu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1763688" y="2060848"/>
            <a:ext cx="504056" cy="1008112"/>
          </a:xfrm>
          <a:prstGeom prst="rightBrace">
            <a:avLst>
              <a:gd name="adj1" fmla="val 8333"/>
              <a:gd name="adj2" fmla="val 491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ový popisek 2"/>
          <p:cNvSpPr/>
          <p:nvPr/>
        </p:nvSpPr>
        <p:spPr>
          <a:xfrm>
            <a:off x="2699792" y="2060848"/>
            <a:ext cx="1434242" cy="720080"/>
          </a:xfrm>
          <a:prstGeom prst="wedgeRoundRectCallout">
            <a:avLst>
              <a:gd name="adj1" fmla="val -78079"/>
              <a:gd name="adj2" fmla="val 1889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Historické dokumenty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2002392" y="3474406"/>
            <a:ext cx="2304256" cy="484207"/>
          </a:xfrm>
          <a:prstGeom prst="wedgeRoundRectCallout">
            <a:avLst>
              <a:gd name="adj1" fmla="val 330"/>
              <a:gd name="adj2" fmla="val -9710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Nově vzniklé dokumenty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2"/>
          <a:srcRect l="3142" t="41226" r="50230" b="22398"/>
          <a:stretch/>
        </p:blipFill>
        <p:spPr bwMode="auto">
          <a:xfrm>
            <a:off x="482825" y="3958613"/>
            <a:ext cx="3945159" cy="2541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6500577"/>
            <a:ext cx="9162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dirty="0">
                <a:solidFill>
                  <a:schemeClr val="tx2"/>
                </a:solidFill>
              </a:rPr>
              <a:t>Závěrečná práce: https://is.muni.cz/th/359040/lf_m/Diplomova_prace.pdf</a:t>
            </a:r>
          </a:p>
        </p:txBody>
      </p:sp>
    </p:spTree>
    <p:extLst>
      <p:ext uri="{BB962C8B-B14F-4D97-AF65-F5344CB8AC3E}">
        <p14:creationId xmlns:p14="http://schemas.microsoft.com/office/powerpoint/2010/main" val="3491847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0374" y="620688"/>
            <a:ext cx="7063954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výběr výzkumného souboru – náhodný výběr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39552" y="1736129"/>
            <a:ext cx="8208912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Jednoduchý náhodný výběr: </a:t>
            </a:r>
            <a:r>
              <a:rPr lang="cs-CZ" sz="1400" dirty="0"/>
              <a:t>ze všech osob cílové populace jsou vylosováni ti co budou zařazeni do výzkumu</a:t>
            </a:r>
          </a:p>
          <a:p>
            <a:pPr>
              <a:lnSpc>
                <a:spcPct val="120000"/>
              </a:lnSpc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Mechanický záměrný výběr: </a:t>
            </a:r>
            <a:r>
              <a:rPr lang="cs-CZ" sz="1400" dirty="0"/>
              <a:t>Ze seznamu všech osob cílové populace je vybrán např. každý pátý</a:t>
            </a:r>
          </a:p>
          <a:p>
            <a:pPr>
              <a:lnSpc>
                <a:spcPct val="120000"/>
              </a:lnSpc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Skupinový výběr: </a:t>
            </a:r>
            <a:r>
              <a:rPr lang="cs-CZ" sz="1400" dirty="0"/>
              <a:t>náhodně vylosována je určitá skupina lidí (např. je vylosováno oddělení a výzkumný soubor tvoří sestry tam pracující)</a:t>
            </a:r>
          </a:p>
          <a:p>
            <a:pPr>
              <a:lnSpc>
                <a:spcPct val="120000"/>
              </a:lnSpc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Vícenásobný náhodný výběr: </a:t>
            </a:r>
            <a:r>
              <a:rPr lang="cs-CZ" sz="1400" dirty="0"/>
              <a:t>náhodné losování skupiny vyššího řádu posléze nižšího řádu (např. vylosuji nemocnice ze všech v ČR, poté kliniky, poté oddělení, poté konkrétní jednotlivce)</a:t>
            </a:r>
          </a:p>
          <a:p>
            <a:pPr>
              <a:lnSpc>
                <a:spcPct val="120000"/>
              </a:lnSpc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Stratifikovaný (oblastní) výběr: </a:t>
            </a:r>
            <a:r>
              <a:rPr lang="cs-CZ" sz="1400" dirty="0"/>
              <a:t>všichni z cílové populace jsou rozčleněni na menší  odlišné skupiny (např. absolventky SZŠ, VOZŠ, Bc., Mgr.) z každé skupiny jsou pak náhodně losováni členové výzkumného souboru</a:t>
            </a:r>
          </a:p>
          <a:p>
            <a:pPr>
              <a:lnSpc>
                <a:spcPct val="120000"/>
              </a:lnSpc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Vícestupňový výběr:</a:t>
            </a:r>
            <a:r>
              <a:rPr lang="cs-CZ" sz="1400" b="1" dirty="0"/>
              <a:t> </a:t>
            </a:r>
            <a:r>
              <a:rPr lang="cs-CZ" sz="1400" dirty="0"/>
              <a:t>vybereme oblast a z této oblasti vybereme náhodně jednoho respondenta (např. oblast = primární sestra – náhodně vylosovaná pak náhodně vylosuji jednoho pacienta, kterého má v péči)</a:t>
            </a:r>
          </a:p>
          <a:p>
            <a:pPr>
              <a:lnSpc>
                <a:spcPct val="120000"/>
              </a:lnSpc>
            </a:pPr>
            <a:endParaRPr lang="cs-CZ" sz="1400" dirty="0"/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3"/>
          <a:srcRect l="7441" t="32275" r="43285" b="38095"/>
          <a:stretch/>
        </p:blipFill>
        <p:spPr bwMode="auto">
          <a:xfrm>
            <a:off x="7380312" y="7937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923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5472608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výběr výzkumného souboru – záměrný výběr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7056784" cy="56612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Nenáhodný účelový  expertní výběr: </a:t>
            </a:r>
            <a:r>
              <a:rPr lang="cs-CZ" sz="1300" dirty="0"/>
              <a:t>uplatnění převážně v kvalitativním výzkumu – zcela subjektivní výběr výzkumníkem</a:t>
            </a:r>
          </a:p>
          <a:p>
            <a:pPr>
              <a:lnSpc>
                <a:spcPct val="120000"/>
              </a:lnSpc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Skupinový výběr: </a:t>
            </a:r>
            <a:r>
              <a:rPr lang="cs-CZ" sz="1300" dirty="0"/>
              <a:t>cílová populace rozdělena do reprezentativních podskupin (složení skupin je přibližně stejné – je členění např. dle města kde žijí) a následně je ze skupin zvolen výzkumný soubor.</a:t>
            </a:r>
            <a:endParaRPr lang="cs-CZ" sz="1300" b="1" dirty="0"/>
          </a:p>
          <a:p>
            <a:pPr>
              <a:lnSpc>
                <a:spcPct val="120000"/>
              </a:lnSpc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Párový výběr: </a:t>
            </a:r>
            <a:r>
              <a:rPr lang="cs-CZ" sz="1300" dirty="0"/>
              <a:t>výběr dvou co nejvíce podobných skupin (věk, pohlaví, vzdělání) – u jedné skupiny se provede intervence a srovná se výsledný stav s kontrolní skupinou.</a:t>
            </a:r>
            <a:endParaRPr lang="cs-CZ" sz="1300" b="1" dirty="0"/>
          </a:p>
          <a:p>
            <a:pPr>
              <a:lnSpc>
                <a:spcPct val="120000"/>
              </a:lnSpc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Kvótový výběr: </a:t>
            </a:r>
            <a:r>
              <a:rPr lang="cs-CZ" sz="1300" dirty="0"/>
              <a:t>víme-li např., že v cílové populaci je 30 % žen a 70 % mužů snažíme se tyto parametry dodržet i ve výzkumném souboru.</a:t>
            </a:r>
          </a:p>
          <a:p>
            <a:pPr>
              <a:lnSpc>
                <a:spcPct val="120000"/>
              </a:lnSpc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Kriteriální výběr: </a:t>
            </a:r>
            <a:r>
              <a:rPr lang="cs-CZ" sz="1300" dirty="0"/>
              <a:t>vybírám výzkumný soubor dle zastoupení určitého kritéria  (např. kuřáci)</a:t>
            </a:r>
          </a:p>
          <a:p>
            <a:pPr>
              <a:lnSpc>
                <a:spcPct val="120000"/>
              </a:lnSpc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Snowball metoda (metoda nabalování): </a:t>
            </a:r>
            <a:r>
              <a:rPr lang="cs-CZ" sz="1300" dirty="0"/>
              <a:t>osoba cílové skupiny a se stává informátorem (dává nám kontakt na další osobu nebo jí předloží výzkumný nástroj). Nově kontaktovaní se opět stávají informátory a celí cyklus se opakuje.</a:t>
            </a:r>
          </a:p>
          <a:p>
            <a:pPr>
              <a:lnSpc>
                <a:spcPct val="120000"/>
              </a:lnSpc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Oportunitní namátkový výběr: </a:t>
            </a:r>
            <a:r>
              <a:rPr lang="cs-CZ" sz="1300" dirty="0"/>
              <a:t>testujeme kohokoliv, kdo je zrovna ochoten se nechat testovat</a:t>
            </a:r>
          </a:p>
          <a:p>
            <a:pPr>
              <a:lnSpc>
                <a:spcPct val="120000"/>
              </a:lnSpc>
            </a:pPr>
            <a:r>
              <a:rPr lang="cs-CZ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Sebevýběr</a:t>
            </a: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anketní výběr: </a:t>
            </a:r>
            <a:r>
              <a:rPr lang="cs-CZ" sz="1300" dirty="0"/>
              <a:t>testujeme ty, co na základě výzvy chtějí být součástí výzkumného souboru</a:t>
            </a:r>
          </a:p>
          <a:p>
            <a:pPr>
              <a:lnSpc>
                <a:spcPct val="120000"/>
              </a:lnSpc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výzkumného vzorku prostřednictvím sociálních síti: </a:t>
            </a:r>
            <a:r>
              <a:rPr lang="cs-CZ" sz="1300" dirty="0">
                <a:solidFill>
                  <a:srgbClr val="FF0000"/>
                </a:solidFill>
              </a:rPr>
              <a:t>velké riziko toho, že informace získáme od osoby, které nesplňuje požadavky cílové populace.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3"/>
          <a:srcRect l="7441" t="32275" r="43285" b="38095"/>
          <a:stretch/>
        </p:blipFill>
        <p:spPr bwMode="auto">
          <a:xfrm>
            <a:off x="7380312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86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velikosti cílového souboru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0649973"/>
              </p:ext>
            </p:extLst>
          </p:nvPr>
        </p:nvGraphicFramePr>
        <p:xfrm>
          <a:off x="467544" y="1397000"/>
          <a:ext cx="82089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570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>
            <a:noAutofit/>
          </a:bodyPr>
          <a:lstStyle/>
          <a:p>
            <a:r>
              <a:rPr lang="cs-CZ" dirty="0"/>
              <a:t>2. fáze: plánování </a:t>
            </a:r>
            <a:r>
              <a:rPr lang="cs-CZ" sz="2400" dirty="0"/>
              <a:t>– volba výzkumného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347845"/>
          </a:xfrm>
        </p:spPr>
        <p:txBody>
          <a:bodyPr/>
          <a:lstStyle/>
          <a:p>
            <a:r>
              <a:rPr lang="cs-CZ" dirty="0"/>
              <a:t>Chování lidí na veřejném místě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POZOROVÁNÍ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Chování lidí v soukromí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Zkoumání názorů, pocitů, víry, hodnot 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 </a:t>
            </a:r>
            <a:r>
              <a:rPr lang="cs-CZ" dirty="0"/>
              <a:t>nebo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POSTOJOVÉ ŠKÁLY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Schopnosti jedinců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STANDARDIZOVANÉ TESTY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52320" y="6166564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2004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14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5536" y="274340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nástroje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34227" t="24339" r="40474" b="14021"/>
          <a:stretch/>
        </p:blipFill>
        <p:spPr bwMode="auto">
          <a:xfrm>
            <a:off x="7812360" y="0"/>
            <a:ext cx="133164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73522"/>
              </p:ext>
            </p:extLst>
          </p:nvPr>
        </p:nvGraphicFramePr>
        <p:xfrm>
          <a:off x="467544" y="980728"/>
          <a:ext cx="7632848" cy="55592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98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7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1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Přestože některé z výzkumných nástrojů lze použít jak</a:t>
                      </a:r>
                      <a:r>
                        <a:rPr lang="cs-CZ" sz="12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kvantitativního tak u kvalitativního, jejich konstrukce a způsob sběru dat je pro odlišný. </a:t>
                      </a:r>
                      <a:endParaRPr lang="cs-CZ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Dotazník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3200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Rozhovor</a:t>
                      </a:r>
                      <a:endParaRPr lang="cs-CZ" sz="18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Strukturovaný (dotazník vyplněný za asistence výzkumníka)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Polostrukturovaný</a:t>
                      </a: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, nestrukturovaný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Pozorování</a:t>
                      </a:r>
                      <a:endParaRPr lang="cs-CZ" sz="18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Strukturovaný záznamový arch sledování počtu výskytu jevu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Pořízení videonahrávky podrobný rozbor 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Rozbor psaného projevu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n-lt"/>
                          <a:sym typeface="Webdings"/>
                        </a:rPr>
                        <a:t></a:t>
                      </a: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  <a:ea typeface="+mn-ea"/>
                          <a:cs typeface="+mn-cs"/>
                          <a:sym typeface="Webdings"/>
                        </a:rPr>
                        <a:t>Např. práce s dokumentací pacienta</a:t>
                      </a:r>
                      <a:endParaRPr lang="cs-CZ" sz="1200" b="0" i="0" u="none" strike="noStrike" kern="1200" dirty="0">
                        <a:solidFill>
                          <a:srgbClr val="262626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Např. zkoumání deníku nebo,</a:t>
                      </a:r>
                      <a:r>
                        <a:rPr lang="cs-CZ" sz="12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eseje na určité téma</a:t>
                      </a: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Rozbor kresby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</a:p>
                    <a:p>
                      <a:pPr algn="ctr" rtl="0" eaLnBrk="1" latinLnBrk="0" hangingPunct="1"/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8666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EMPIRICKÁ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7929" y="1700808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cílů/hypotéz/výzkumných otázek</a:t>
            </a: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Tvorba výzkumného nástroje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37039" t="18254" r="38324" b="55027"/>
          <a:stretch/>
        </p:blipFill>
        <p:spPr bwMode="auto">
          <a:xfrm>
            <a:off x="4592712" y="0"/>
            <a:ext cx="3579688" cy="2302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439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áze výzkum 2018[2018112012302798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4677</TotalTime>
  <Words>3750</Words>
  <Application>Microsoft Office PowerPoint</Application>
  <PresentationFormat>Předvádění na obrazovce (4:3)</PresentationFormat>
  <Paragraphs>652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Georgia</vt:lpstr>
      <vt:lpstr>Times New Roman</vt:lpstr>
      <vt:lpstr>Webdings</vt:lpstr>
      <vt:lpstr>Wingdings 2</vt:lpstr>
      <vt:lpstr>Austin</vt:lpstr>
      <vt:lpstr>FÁZE PLÁNOVÁNÍ</vt:lpstr>
      <vt:lpstr>2. fáze: plánování – volba cílového souboru</vt:lpstr>
      <vt:lpstr>2. fáze: plánování – volba výzkumného nástroje</vt:lpstr>
      <vt:lpstr>2. fáze: plánování – výběr výzkumného souboru – náhodný výběr</vt:lpstr>
      <vt:lpstr>2. fáze: plánování – výběr výzkumného souboru – záměrný výběr</vt:lpstr>
      <vt:lpstr>2. fáze: plánování – volba velikosti cílového souboru</vt:lpstr>
      <vt:lpstr>2. fáze: plánování – volba výzkumného nástroje</vt:lpstr>
      <vt:lpstr>2. fáze: plánování – volba výzkumného nástroje</vt:lpstr>
      <vt:lpstr>FÁZE EMPIRICKÁ</vt:lpstr>
      <vt:lpstr>3. fáze: empirická – formulace cílů, hypotéz, výzkumných otázek</vt:lpstr>
      <vt:lpstr>3. fáze: empirická – obsahové zaměření hypotéz a výzkumných otázek </vt:lpstr>
      <vt:lpstr>Prezentace aplikace PowerPoint</vt:lpstr>
      <vt:lpstr>FÁZE EMPIRICKÁ – tvorba výzkumného nástroje</vt:lpstr>
      <vt:lpstr>Prezentace aplikace PowerPoint</vt:lpstr>
      <vt:lpstr>Dotazník - základní pravidla tvorby</vt:lpstr>
      <vt:lpstr>Prezentace aplikace PowerPoint</vt:lpstr>
      <vt:lpstr>Dotazník – typy položek</vt:lpstr>
      <vt:lpstr>Dotazník – distribuce, návratnost</vt:lpstr>
      <vt:lpstr>Dotazník – výhody a nevýhody</vt:lpstr>
      <vt:lpstr>Elektronický dotazník – výhody a nevýhody</vt:lpstr>
      <vt:lpstr>Určete o jaké dotazníkové položky se jedná</vt:lpstr>
      <vt:lpstr>Určete o jaké dotazníkové položky se jedná</vt:lpstr>
      <vt:lpstr>FÁZE EMPIRICKÁ – tvorba výzkumného nástroje</vt:lpstr>
      <vt:lpstr>Prezentace aplikace PowerPoint</vt:lpstr>
      <vt:lpstr>Prezentace aplikace PowerPoint</vt:lpstr>
      <vt:lpstr>Rozhovor v kvalitativním a kvantitativním výzkumu</vt:lpstr>
      <vt:lpstr>Prezentace aplikace PowerPoint</vt:lpstr>
      <vt:lpstr>Rozhovor – pořadí otázek</vt:lpstr>
      <vt:lpstr>Rozhovor – kvalitativní</vt:lpstr>
      <vt:lpstr>Rozhovor – výhody a nevýhody</vt:lpstr>
      <vt:lpstr>FÁZE EMPIRICKÁ – tvorba výzkumného nástroje</vt:lpstr>
      <vt:lpstr>Prezentace aplikace PowerPoint</vt:lpstr>
      <vt:lpstr>Prezentace aplikace PowerPoint</vt:lpstr>
      <vt:lpstr>Pozorování – proces</vt:lpstr>
      <vt:lpstr>Pozorování – výhody a nevýhody</vt:lpstr>
      <vt:lpstr>Pozorování v kvalitativním a kvantitativním výzkumu</vt:lpstr>
      <vt:lpstr>FÁZE EMPIRICKÁ – tvorba výzkumného nástroje</vt:lpstr>
      <vt:lpstr>Prezentace aplikace PowerPoint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340</cp:revision>
  <cp:lastPrinted>2019-10-29T09:06:11Z</cp:lastPrinted>
  <dcterms:created xsi:type="dcterms:W3CDTF">2017-08-07T12:03:32Z</dcterms:created>
  <dcterms:modified xsi:type="dcterms:W3CDTF">2021-01-25T09:31:18Z</dcterms:modified>
</cp:coreProperties>
</file>