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media/image40.jpeg" ContentType="image/jpeg"/>
  <Override PartName="/ppt/media/image41.jpeg" ContentType="image/jpeg"/>
  <Override PartName="/ppt/media/image42.jpeg" ContentType="image/jpeg"/>
  <Override PartName="/ppt/media/image43.jpeg" ContentType="image/jpeg"/>
  <Override PartName="/ppt/media/image44.jpeg" ContentType="image/jpeg"/>
  <Override PartName="/ppt/media/image45.jpeg" ContentType="image/jpeg"/>
  <Override PartName="/ppt/media/image46.jpeg" ContentType="image/jpeg"/>
  <Override PartName="/ppt/media/image47.jpeg" ContentType="image/jpeg"/>
  <Override PartName="/ppt/media/image48.jpeg" ContentType="image/jpeg"/>
  <Override PartName="/ppt/media/image49.jpeg" ContentType="image/jpeg"/>
  <Override PartName="/ppt/media/image50.jpeg" ContentType="image/jpeg"/>
  <Override PartName="/ppt/media/image51.jpeg" ContentType="image/jpeg"/>
  <Override PartName="/ppt/media/image52.jpeg" ContentType="image/jpeg"/>
  <Override PartName="/ppt/media/image53.jpeg" ContentType="image/jpeg"/>
  <Override PartName="/ppt/media/image5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3333FF"/>
        </a:solidFill>
        <a:effectLst/>
        <a:uFillTx/>
        <a:latin typeface="Times New Roman"/>
        <a:ea typeface="Times New Roman"/>
        <a:cs typeface="Times New Roman"/>
        <a:sym typeface="Times New Roman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3333FF"/>
        </a:solidFill>
        <a:effectLst/>
        <a:uFillTx/>
        <a:latin typeface="Times New Roman"/>
        <a:ea typeface="Times New Roman"/>
        <a:cs typeface="Times New Roman"/>
        <a:sym typeface="Times New Roman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3333FF"/>
        </a:solidFill>
        <a:effectLst/>
        <a:uFillTx/>
        <a:latin typeface="Times New Roman"/>
        <a:ea typeface="Times New Roman"/>
        <a:cs typeface="Times New Roman"/>
        <a:sym typeface="Times New Roman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3333FF"/>
        </a:solidFill>
        <a:effectLst/>
        <a:uFillTx/>
        <a:latin typeface="Times New Roman"/>
        <a:ea typeface="Times New Roman"/>
        <a:cs typeface="Times New Roman"/>
        <a:sym typeface="Times New Roman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3333FF"/>
        </a:solidFill>
        <a:effectLst/>
        <a:uFillTx/>
        <a:latin typeface="Times New Roman"/>
        <a:ea typeface="Times New Roman"/>
        <a:cs typeface="Times New Roman"/>
        <a:sym typeface="Times New Roman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3333FF"/>
        </a:solidFill>
        <a:effectLst/>
        <a:uFillTx/>
        <a:latin typeface="Times New Roman"/>
        <a:ea typeface="Times New Roman"/>
        <a:cs typeface="Times New Roman"/>
        <a:sym typeface="Times New Roman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3333FF"/>
        </a:solidFill>
        <a:effectLst/>
        <a:uFillTx/>
        <a:latin typeface="Times New Roman"/>
        <a:ea typeface="Times New Roman"/>
        <a:cs typeface="Times New Roman"/>
        <a:sym typeface="Times New Roman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3333FF"/>
        </a:solidFill>
        <a:effectLst/>
        <a:uFillTx/>
        <a:latin typeface="Times New Roman"/>
        <a:ea typeface="Times New Roman"/>
        <a:cs typeface="Times New Roman"/>
        <a:sym typeface="Times New Roman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3333FF"/>
        </a:solidFill>
        <a:effectLst/>
        <a:uFillTx/>
        <a:latin typeface="Times New Roman"/>
        <a:ea typeface="Times New Roman"/>
        <a:cs typeface="Times New Roman"/>
        <a:sym typeface="Times New Roman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3333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CEC"/>
          </a:solidFill>
        </a:fill>
      </a:tcStyle>
    </a:wholeTbl>
    <a:band2H>
      <a:tcTxStyle b="def" i="def"/>
      <a:tcStyle>
        <a:tcBdr/>
        <a:fill>
          <a:solidFill>
            <a:srgbClr val="E6F6F6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3333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3333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3333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3333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3333FF"/>
              </a:solidFill>
              <a:prstDash val="solid"/>
              <a:round/>
            </a:ln>
          </a:top>
          <a:bottom>
            <a:ln w="25400" cap="flat">
              <a:solidFill>
                <a:srgbClr val="3333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333FF"/>
              </a:solidFill>
              <a:prstDash val="solid"/>
              <a:round/>
            </a:ln>
          </a:top>
          <a:bottom>
            <a:ln w="25400" cap="flat">
              <a:solidFill>
                <a:srgbClr val="3333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3333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CFF"/>
          </a:solidFill>
        </a:fill>
      </a:tcStyle>
    </a:wholeTbl>
    <a:band2H>
      <a:tcTxStyle b="def" i="def"/>
      <a:tcStyle>
        <a:tcBdr/>
        <a:fill>
          <a:solidFill>
            <a:srgbClr val="E7E7FF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333FF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333FF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333F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8" name="Shape 1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n-lt"/>
        <a:ea typeface="+mn-ea"/>
        <a:cs typeface="+mn-cs"/>
        <a:sym typeface="Helvetica Neue"/>
      </a:defRPr>
    </a:lvl1pPr>
    <a:lvl2pPr indent="228600" latinLnBrk="0">
      <a:defRPr>
        <a:latin typeface="+mn-lt"/>
        <a:ea typeface="+mn-ea"/>
        <a:cs typeface="+mn-cs"/>
        <a:sym typeface="Helvetica Neue"/>
      </a:defRPr>
    </a:lvl2pPr>
    <a:lvl3pPr indent="457200" latinLnBrk="0">
      <a:defRPr>
        <a:latin typeface="+mn-lt"/>
        <a:ea typeface="+mn-ea"/>
        <a:cs typeface="+mn-cs"/>
        <a:sym typeface="Helvetica Neue"/>
      </a:defRPr>
    </a:lvl3pPr>
    <a:lvl4pPr indent="685800" latinLnBrk="0">
      <a:defRPr>
        <a:latin typeface="+mn-lt"/>
        <a:ea typeface="+mn-ea"/>
        <a:cs typeface="+mn-cs"/>
        <a:sym typeface="Helvetica Neue"/>
      </a:defRPr>
    </a:lvl4pPr>
    <a:lvl5pPr indent="914400" latinLnBrk="0">
      <a:defRPr>
        <a:latin typeface="+mn-lt"/>
        <a:ea typeface="+mn-ea"/>
        <a:cs typeface="+mn-cs"/>
        <a:sym typeface="Helvetica Neue"/>
      </a:defRPr>
    </a:lvl5pPr>
    <a:lvl6pPr indent="1143000" latinLnBrk="0">
      <a:defRPr>
        <a:latin typeface="+mn-lt"/>
        <a:ea typeface="+mn-ea"/>
        <a:cs typeface="+mn-cs"/>
        <a:sym typeface="Helvetica Neue"/>
      </a:defRPr>
    </a:lvl6pPr>
    <a:lvl7pPr indent="1371600" latinLnBrk="0">
      <a:defRPr>
        <a:latin typeface="+mn-lt"/>
        <a:ea typeface="+mn-ea"/>
        <a:cs typeface="+mn-cs"/>
        <a:sym typeface="Helvetica Neue"/>
      </a:defRPr>
    </a:lvl7pPr>
    <a:lvl8pPr indent="1600200" latinLnBrk="0">
      <a:defRPr>
        <a:latin typeface="+mn-lt"/>
        <a:ea typeface="+mn-ea"/>
        <a:cs typeface="+mn-cs"/>
        <a:sym typeface="Helvetica Neue"/>
      </a:defRPr>
    </a:lvl8pPr>
    <a:lvl9pPr indent="1828800" latinLnBrk="0">
      <a:defRPr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Seskupit"/>
          <p:cNvGrpSpPr/>
          <p:nvPr/>
        </p:nvGrpSpPr>
        <p:grpSpPr>
          <a:xfrm>
            <a:off x="0" y="0"/>
            <a:ext cx="1085850" cy="6854825"/>
            <a:chOff x="0" y="0"/>
            <a:chExt cx="1085850" cy="6854825"/>
          </a:xfrm>
        </p:grpSpPr>
        <p:sp>
          <p:nvSpPr>
            <p:cNvPr id="43" name="Obdélník"/>
            <p:cNvSpPr/>
            <p:nvPr/>
          </p:nvSpPr>
          <p:spPr>
            <a:xfrm>
              <a:off x="0" y="0"/>
              <a:ext cx="1085850" cy="6854825"/>
            </a:xfrm>
            <a:prstGeom prst="rect">
              <a:avLst/>
            </a:prstGeom>
            <a:gradFill flip="none" rotWithShape="1">
              <a:gsLst>
                <a:gs pos="0">
                  <a:srgbClr val="3333FF"/>
                </a:gs>
                <a:gs pos="50000">
                  <a:srgbClr val="000000"/>
                </a:gs>
                <a:gs pos="100000">
                  <a:srgbClr val="3333FF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73" name="Seskupit"/>
            <p:cNvGrpSpPr/>
            <p:nvPr/>
          </p:nvGrpSpPr>
          <p:grpSpPr>
            <a:xfrm>
              <a:off x="76200" y="163512"/>
              <a:ext cx="152400" cy="6550026"/>
              <a:chOff x="0" y="0"/>
              <a:chExt cx="152400" cy="6550025"/>
            </a:xfrm>
          </p:grpSpPr>
          <p:sp>
            <p:nvSpPr>
              <p:cNvPr id="44" name="Čtverec"/>
              <p:cNvSpPr/>
              <p:nvPr/>
            </p:nvSpPr>
            <p:spPr>
              <a:xfrm>
                <a:off x="0" y="1590675"/>
                <a:ext cx="152400" cy="153988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5" name="Čtverec"/>
              <p:cNvSpPr/>
              <p:nvPr/>
            </p:nvSpPr>
            <p:spPr>
              <a:xfrm>
                <a:off x="0" y="1820862"/>
                <a:ext cx="152400" cy="153988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6" name="Čtverec"/>
              <p:cNvSpPr/>
              <p:nvPr/>
            </p:nvSpPr>
            <p:spPr>
              <a:xfrm>
                <a:off x="0" y="2047875"/>
                <a:ext cx="152400" cy="153988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7" name="Čtverec"/>
              <p:cNvSpPr/>
              <p:nvPr/>
            </p:nvSpPr>
            <p:spPr>
              <a:xfrm>
                <a:off x="0" y="2278062"/>
                <a:ext cx="152400" cy="153988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8" name="Čtverec"/>
              <p:cNvSpPr/>
              <p:nvPr/>
            </p:nvSpPr>
            <p:spPr>
              <a:xfrm>
                <a:off x="0" y="2508250"/>
                <a:ext cx="152400" cy="150813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9" name="Čtverec"/>
              <p:cNvSpPr/>
              <p:nvPr/>
            </p:nvSpPr>
            <p:spPr>
              <a:xfrm>
                <a:off x="0" y="2735262"/>
                <a:ext cx="152400" cy="152401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0" name="Čtverec"/>
              <p:cNvSpPr/>
              <p:nvPr/>
            </p:nvSpPr>
            <p:spPr>
              <a:xfrm>
                <a:off x="0" y="2965450"/>
                <a:ext cx="152400" cy="152400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1" name="Čtverec"/>
              <p:cNvSpPr/>
              <p:nvPr/>
            </p:nvSpPr>
            <p:spPr>
              <a:xfrm>
                <a:off x="0" y="3195637"/>
                <a:ext cx="152400" cy="149226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2" name="Čtverec"/>
              <p:cNvSpPr/>
              <p:nvPr/>
            </p:nvSpPr>
            <p:spPr>
              <a:xfrm>
                <a:off x="0" y="3422650"/>
                <a:ext cx="152400" cy="152400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3" name="Čtverec"/>
              <p:cNvSpPr/>
              <p:nvPr/>
            </p:nvSpPr>
            <p:spPr>
              <a:xfrm>
                <a:off x="0" y="3652837"/>
                <a:ext cx="152400" cy="152401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4" name="Čtverec"/>
              <p:cNvSpPr/>
              <p:nvPr/>
            </p:nvSpPr>
            <p:spPr>
              <a:xfrm>
                <a:off x="0" y="3883025"/>
                <a:ext cx="152400" cy="149225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5" name="Čtverec"/>
              <p:cNvSpPr/>
              <p:nvPr/>
            </p:nvSpPr>
            <p:spPr>
              <a:xfrm>
                <a:off x="0" y="4108450"/>
                <a:ext cx="152400" cy="153988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6" name="Čtverec"/>
              <p:cNvSpPr/>
              <p:nvPr/>
            </p:nvSpPr>
            <p:spPr>
              <a:xfrm>
                <a:off x="0" y="4338637"/>
                <a:ext cx="152400" cy="153988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7" name="Čtverec"/>
              <p:cNvSpPr/>
              <p:nvPr/>
            </p:nvSpPr>
            <p:spPr>
              <a:xfrm>
                <a:off x="0" y="4565650"/>
                <a:ext cx="152400" cy="153988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8" name="Čtverec"/>
              <p:cNvSpPr/>
              <p:nvPr/>
            </p:nvSpPr>
            <p:spPr>
              <a:xfrm>
                <a:off x="0" y="4795837"/>
                <a:ext cx="152400" cy="153988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9" name="Čtverec"/>
              <p:cNvSpPr/>
              <p:nvPr/>
            </p:nvSpPr>
            <p:spPr>
              <a:xfrm>
                <a:off x="0" y="5026025"/>
                <a:ext cx="152400" cy="150813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0" name="Čtverec"/>
              <p:cNvSpPr/>
              <p:nvPr/>
            </p:nvSpPr>
            <p:spPr>
              <a:xfrm>
                <a:off x="0" y="5253037"/>
                <a:ext cx="152400" cy="153988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1" name="Čtverec"/>
              <p:cNvSpPr/>
              <p:nvPr/>
            </p:nvSpPr>
            <p:spPr>
              <a:xfrm>
                <a:off x="0" y="5483225"/>
                <a:ext cx="152400" cy="153988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2" name="Čtverec"/>
              <p:cNvSpPr/>
              <p:nvPr/>
            </p:nvSpPr>
            <p:spPr>
              <a:xfrm>
                <a:off x="0" y="5713412"/>
                <a:ext cx="152400" cy="150813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3" name="Čtverec"/>
              <p:cNvSpPr/>
              <p:nvPr/>
            </p:nvSpPr>
            <p:spPr>
              <a:xfrm>
                <a:off x="0" y="5940425"/>
                <a:ext cx="152400" cy="153988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4" name="Čtverec"/>
              <p:cNvSpPr/>
              <p:nvPr/>
            </p:nvSpPr>
            <p:spPr>
              <a:xfrm>
                <a:off x="0" y="6170612"/>
                <a:ext cx="152400" cy="152401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5" name="Čtverec"/>
              <p:cNvSpPr/>
              <p:nvPr/>
            </p:nvSpPr>
            <p:spPr>
              <a:xfrm>
                <a:off x="0" y="6399212"/>
                <a:ext cx="152400" cy="150813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6" name="Čtverec"/>
              <p:cNvSpPr/>
              <p:nvPr/>
            </p:nvSpPr>
            <p:spPr>
              <a:xfrm>
                <a:off x="0" y="0"/>
                <a:ext cx="152400" cy="149225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7" name="Čtverec"/>
              <p:cNvSpPr/>
              <p:nvPr/>
            </p:nvSpPr>
            <p:spPr>
              <a:xfrm>
                <a:off x="0" y="227012"/>
                <a:ext cx="152400" cy="152401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8" name="Čtverec"/>
              <p:cNvSpPr/>
              <p:nvPr/>
            </p:nvSpPr>
            <p:spPr>
              <a:xfrm>
                <a:off x="0" y="457200"/>
                <a:ext cx="152400" cy="152400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9" name="Čtverec"/>
              <p:cNvSpPr/>
              <p:nvPr/>
            </p:nvSpPr>
            <p:spPr>
              <a:xfrm>
                <a:off x="0" y="685800"/>
                <a:ext cx="152400" cy="150813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0" name="Čtverec"/>
              <p:cNvSpPr/>
              <p:nvPr/>
            </p:nvSpPr>
            <p:spPr>
              <a:xfrm>
                <a:off x="0" y="912812"/>
                <a:ext cx="152400" cy="153988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1" name="Čtverec"/>
              <p:cNvSpPr/>
              <p:nvPr/>
            </p:nvSpPr>
            <p:spPr>
              <a:xfrm>
                <a:off x="0" y="1143000"/>
                <a:ext cx="152400" cy="153988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2" name="Čtverec"/>
              <p:cNvSpPr/>
              <p:nvPr/>
            </p:nvSpPr>
            <p:spPr>
              <a:xfrm>
                <a:off x="0" y="1373187"/>
                <a:ext cx="152400" cy="150813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75" name="Text názvu"/>
          <p:cNvSpPr txBox="1"/>
          <p:nvPr>
            <p:ph type="title"/>
          </p:nvPr>
        </p:nvSpPr>
        <p:spPr>
          <a:xfrm>
            <a:off x="1143000" y="2286000"/>
            <a:ext cx="7772400" cy="11430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/>
          </a:lstStyle>
          <a:p>
            <a:pPr/>
            <a:r>
              <a:t>Text názvu</a:t>
            </a:r>
          </a:p>
        </p:txBody>
      </p:sp>
      <p:sp>
        <p:nvSpPr>
          <p:cNvPr id="76" name="Text úrovně 1…"/>
          <p:cNvSpPr txBox="1"/>
          <p:nvPr>
            <p:ph type="body" sz="quarter" idx="1"/>
          </p:nvPr>
        </p:nvSpPr>
        <p:spPr>
          <a:xfrm>
            <a:off x="1828800" y="3886200"/>
            <a:ext cx="6400800" cy="1752600"/>
          </a:xfrm>
          <a:prstGeom prst="rect">
            <a:avLst/>
          </a:prstGeom>
        </p:spPr>
        <p:txBody>
          <a:bodyPr lIns="46037" tIns="46037" rIns="46037" bIns="46037">
            <a:normAutofit fontScale="100000" lnSpcReduction="0"/>
          </a:bodyPr>
          <a:lstStyle>
            <a:lvl1pPr marL="0" indent="0" algn="ctr">
              <a:buClrTx/>
              <a:buSzTx/>
              <a:buNone/>
            </a:lvl1pPr>
            <a:lvl2pPr marL="0" indent="457200" algn="ctr">
              <a:buClrTx/>
              <a:buSzTx/>
              <a:buNone/>
            </a:lvl2pPr>
            <a:lvl3pPr marL="0" indent="914400" algn="ctr">
              <a:buClrTx/>
              <a:buSzTx/>
              <a:buNone/>
            </a:lvl3pPr>
            <a:lvl4pPr marL="0" indent="1371600" algn="ctr">
              <a:buClrTx/>
              <a:buSzTx/>
              <a:buNone/>
            </a:lvl4pPr>
            <a:lvl5pPr marL="0" indent="1828800" algn="ctr">
              <a:buClrTx/>
              <a:buSzTx/>
              <a:buNone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7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 názvu"/>
          <p:cNvSpPr txBox="1"/>
          <p:nvPr>
            <p:ph type="title"/>
          </p:nvPr>
        </p:nvSpPr>
        <p:spPr>
          <a:xfrm>
            <a:off x="1143000" y="609600"/>
            <a:ext cx="7772400" cy="1143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 názvu</a:t>
            </a:r>
          </a:p>
        </p:txBody>
      </p:sp>
      <p:sp>
        <p:nvSpPr>
          <p:cNvPr id="92" name="Text úrovně 1…"/>
          <p:cNvSpPr txBox="1"/>
          <p:nvPr>
            <p:ph type="body" idx="1"/>
          </p:nvPr>
        </p:nvSpPr>
        <p:spPr>
          <a:xfrm>
            <a:off x="1169987" y="1946275"/>
            <a:ext cx="7772401" cy="41148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93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názvu"/>
          <p:cNvSpPr txBox="1"/>
          <p:nvPr>
            <p:ph type="title"/>
          </p:nvPr>
        </p:nvSpPr>
        <p:spPr>
          <a:xfrm>
            <a:off x="1143000" y="609600"/>
            <a:ext cx="7772400" cy="1143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 názvu</a:t>
            </a:r>
          </a:p>
        </p:txBody>
      </p:sp>
      <p:sp>
        <p:nvSpPr>
          <p:cNvPr id="101" name="Text úrovně 1…"/>
          <p:cNvSpPr txBox="1"/>
          <p:nvPr>
            <p:ph type="body" sz="half" idx="1"/>
          </p:nvPr>
        </p:nvSpPr>
        <p:spPr>
          <a:xfrm>
            <a:off x="5128154" y="1946275"/>
            <a:ext cx="3814234" cy="41148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02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 názvu"/>
          <p:cNvSpPr txBox="1"/>
          <p:nvPr>
            <p:ph type="title"/>
          </p:nvPr>
        </p:nvSpPr>
        <p:spPr>
          <a:xfrm>
            <a:off x="1143000" y="609600"/>
            <a:ext cx="7772400" cy="1143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 názvu</a:t>
            </a:r>
          </a:p>
        </p:txBody>
      </p:sp>
      <p:sp>
        <p:nvSpPr>
          <p:cNvPr id="110" name="Text úrovně 1…"/>
          <p:cNvSpPr txBox="1"/>
          <p:nvPr>
            <p:ph type="body" sz="half" idx="1"/>
          </p:nvPr>
        </p:nvSpPr>
        <p:spPr>
          <a:xfrm>
            <a:off x="1169987" y="1946275"/>
            <a:ext cx="3814234" cy="41148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11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gradFill flip="none" rotWithShape="1">
          <a:gsLst>
            <a:gs pos="0">
              <a:srgbClr val="3333FF"/>
            </a:gs>
            <a:gs pos="100000">
              <a:srgbClr val="000000"/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Seskupit"/>
          <p:cNvGrpSpPr/>
          <p:nvPr/>
        </p:nvGrpSpPr>
        <p:grpSpPr>
          <a:xfrm>
            <a:off x="0" y="0"/>
            <a:ext cx="1085850" cy="6854825"/>
            <a:chOff x="0" y="0"/>
            <a:chExt cx="1085850" cy="6854825"/>
          </a:xfrm>
        </p:grpSpPr>
        <p:sp>
          <p:nvSpPr>
            <p:cNvPr id="2" name="Obdélník"/>
            <p:cNvSpPr/>
            <p:nvPr/>
          </p:nvSpPr>
          <p:spPr>
            <a:xfrm>
              <a:off x="0" y="0"/>
              <a:ext cx="1085850" cy="6854825"/>
            </a:xfrm>
            <a:prstGeom prst="rect">
              <a:avLst/>
            </a:prstGeom>
            <a:gradFill flip="none" rotWithShape="1">
              <a:gsLst>
                <a:gs pos="0">
                  <a:srgbClr val="3333FF"/>
                </a:gs>
                <a:gs pos="50000">
                  <a:srgbClr val="000000"/>
                </a:gs>
                <a:gs pos="100000">
                  <a:srgbClr val="3333FF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32" name="Seskupit"/>
            <p:cNvGrpSpPr/>
            <p:nvPr/>
          </p:nvGrpSpPr>
          <p:grpSpPr>
            <a:xfrm>
              <a:off x="76200" y="161925"/>
              <a:ext cx="152400" cy="6553200"/>
              <a:chOff x="0" y="0"/>
              <a:chExt cx="152400" cy="6553200"/>
            </a:xfrm>
          </p:grpSpPr>
          <p:sp>
            <p:nvSpPr>
              <p:cNvPr id="3" name="Čtverec"/>
              <p:cNvSpPr/>
              <p:nvPr/>
            </p:nvSpPr>
            <p:spPr>
              <a:xfrm>
                <a:off x="0" y="1592262"/>
                <a:ext cx="152400" cy="153988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" name="Čtverec"/>
              <p:cNvSpPr/>
              <p:nvPr/>
            </p:nvSpPr>
            <p:spPr>
              <a:xfrm>
                <a:off x="0" y="1822450"/>
                <a:ext cx="152400" cy="152400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" name="Čtverec"/>
              <p:cNvSpPr/>
              <p:nvPr/>
            </p:nvSpPr>
            <p:spPr>
              <a:xfrm>
                <a:off x="0" y="2049462"/>
                <a:ext cx="152400" cy="153988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" name="Čtverec"/>
              <p:cNvSpPr/>
              <p:nvPr/>
            </p:nvSpPr>
            <p:spPr>
              <a:xfrm>
                <a:off x="0" y="2279650"/>
                <a:ext cx="152400" cy="152400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" name="Čtverec"/>
              <p:cNvSpPr/>
              <p:nvPr/>
            </p:nvSpPr>
            <p:spPr>
              <a:xfrm>
                <a:off x="0" y="2509837"/>
                <a:ext cx="152400" cy="150813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" name="Čtverec"/>
              <p:cNvSpPr/>
              <p:nvPr/>
            </p:nvSpPr>
            <p:spPr>
              <a:xfrm>
                <a:off x="0" y="2736850"/>
                <a:ext cx="152400" cy="153988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" name="Čtverec"/>
              <p:cNvSpPr/>
              <p:nvPr/>
            </p:nvSpPr>
            <p:spPr>
              <a:xfrm>
                <a:off x="0" y="2967037"/>
                <a:ext cx="152400" cy="152401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" name="Čtverec"/>
              <p:cNvSpPr/>
              <p:nvPr/>
            </p:nvSpPr>
            <p:spPr>
              <a:xfrm>
                <a:off x="0" y="3195637"/>
                <a:ext cx="152400" cy="152401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" name="Čtverec"/>
              <p:cNvSpPr/>
              <p:nvPr/>
            </p:nvSpPr>
            <p:spPr>
              <a:xfrm>
                <a:off x="0" y="3424237"/>
                <a:ext cx="152400" cy="152401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" name="Čtverec"/>
              <p:cNvSpPr/>
              <p:nvPr/>
            </p:nvSpPr>
            <p:spPr>
              <a:xfrm>
                <a:off x="0" y="3652837"/>
                <a:ext cx="152400" cy="153988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" name="Čtverec"/>
              <p:cNvSpPr/>
              <p:nvPr/>
            </p:nvSpPr>
            <p:spPr>
              <a:xfrm>
                <a:off x="0" y="3883025"/>
                <a:ext cx="152400" cy="150813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" name="Čtverec"/>
              <p:cNvSpPr/>
              <p:nvPr/>
            </p:nvSpPr>
            <p:spPr>
              <a:xfrm>
                <a:off x="0" y="4111625"/>
                <a:ext cx="152400" cy="152400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5" name="Čtverec"/>
              <p:cNvSpPr/>
              <p:nvPr/>
            </p:nvSpPr>
            <p:spPr>
              <a:xfrm>
                <a:off x="0" y="4340225"/>
                <a:ext cx="152400" cy="153988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6" name="Čtverec"/>
              <p:cNvSpPr/>
              <p:nvPr/>
            </p:nvSpPr>
            <p:spPr>
              <a:xfrm>
                <a:off x="0" y="4568825"/>
                <a:ext cx="152400" cy="152400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7" name="Čtverec"/>
              <p:cNvSpPr/>
              <p:nvPr/>
            </p:nvSpPr>
            <p:spPr>
              <a:xfrm>
                <a:off x="0" y="4797425"/>
                <a:ext cx="152400" cy="153988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8" name="Čtverec"/>
              <p:cNvSpPr/>
              <p:nvPr/>
            </p:nvSpPr>
            <p:spPr>
              <a:xfrm>
                <a:off x="0" y="5027612"/>
                <a:ext cx="152400" cy="150813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9" name="Čtverec"/>
              <p:cNvSpPr/>
              <p:nvPr/>
            </p:nvSpPr>
            <p:spPr>
              <a:xfrm>
                <a:off x="0" y="5254625"/>
                <a:ext cx="152400" cy="153988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0" name="Čtverec"/>
              <p:cNvSpPr/>
              <p:nvPr/>
            </p:nvSpPr>
            <p:spPr>
              <a:xfrm>
                <a:off x="0" y="5484812"/>
                <a:ext cx="152400" cy="152401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1" name="Čtverec"/>
              <p:cNvSpPr/>
              <p:nvPr/>
            </p:nvSpPr>
            <p:spPr>
              <a:xfrm>
                <a:off x="0" y="5715000"/>
                <a:ext cx="152400" cy="150813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2" name="Čtverec"/>
              <p:cNvSpPr/>
              <p:nvPr/>
            </p:nvSpPr>
            <p:spPr>
              <a:xfrm>
                <a:off x="0" y="5942012"/>
                <a:ext cx="152400" cy="153988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3" name="Čtverec"/>
              <p:cNvSpPr/>
              <p:nvPr/>
            </p:nvSpPr>
            <p:spPr>
              <a:xfrm>
                <a:off x="0" y="6172200"/>
                <a:ext cx="152400" cy="152400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4" name="Čtverec"/>
              <p:cNvSpPr/>
              <p:nvPr/>
            </p:nvSpPr>
            <p:spPr>
              <a:xfrm>
                <a:off x="0" y="6399212"/>
                <a:ext cx="152400" cy="153988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5" name="Čtverec"/>
              <p:cNvSpPr/>
              <p:nvPr/>
            </p:nvSpPr>
            <p:spPr>
              <a:xfrm>
                <a:off x="0" y="0"/>
                <a:ext cx="152400" cy="152400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6" name="Čtverec"/>
              <p:cNvSpPr/>
              <p:nvPr/>
            </p:nvSpPr>
            <p:spPr>
              <a:xfrm>
                <a:off x="0" y="228600"/>
                <a:ext cx="152400" cy="152400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7" name="Čtverec"/>
              <p:cNvSpPr/>
              <p:nvPr/>
            </p:nvSpPr>
            <p:spPr>
              <a:xfrm>
                <a:off x="0" y="458787"/>
                <a:ext cx="152400" cy="152401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8" name="Čtverec"/>
              <p:cNvSpPr/>
              <p:nvPr/>
            </p:nvSpPr>
            <p:spPr>
              <a:xfrm>
                <a:off x="0" y="687387"/>
                <a:ext cx="152400" cy="150813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9" name="Čtverec"/>
              <p:cNvSpPr/>
              <p:nvPr/>
            </p:nvSpPr>
            <p:spPr>
              <a:xfrm>
                <a:off x="0" y="915987"/>
                <a:ext cx="152400" cy="152401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0" name="Čtverec"/>
              <p:cNvSpPr/>
              <p:nvPr/>
            </p:nvSpPr>
            <p:spPr>
              <a:xfrm>
                <a:off x="0" y="1144587"/>
                <a:ext cx="152400" cy="153988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1" name="Čtverec"/>
              <p:cNvSpPr/>
              <p:nvPr/>
            </p:nvSpPr>
            <p:spPr>
              <a:xfrm>
                <a:off x="0" y="1374775"/>
                <a:ext cx="152400" cy="150813"/>
              </a:xfrm>
              <a:prstGeom prst="rect">
                <a:avLst/>
              </a:prstGeom>
              <a:solidFill>
                <a:srgbClr val="3333FF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34" name="Text názvu"/>
          <p:cNvSpPr txBox="1"/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037" tIns="46037" rIns="46037" bIns="46037" anchor="ctr"/>
          <a:lstStyle/>
          <a:p>
            <a:pPr/>
            <a:r>
              <a:t>Text názvu</a:t>
            </a:r>
          </a:p>
        </p:txBody>
      </p:sp>
      <p:sp>
        <p:nvSpPr>
          <p:cNvPr id="35" name="Text úrovně 1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6" name="Číslo snímku"/>
          <p:cNvSpPr txBox="1"/>
          <p:nvPr>
            <p:ph type="sldNum" sz="quarter" idx="2"/>
          </p:nvPr>
        </p:nvSpPr>
        <p:spPr>
          <a:xfrm>
            <a:off x="8632824" y="6333138"/>
            <a:ext cx="282577" cy="287724"/>
          </a:xfrm>
          <a:prstGeom prst="rect">
            <a:avLst/>
          </a:prstGeom>
          <a:ln w="12700">
            <a:miter lim="400000"/>
          </a:ln>
        </p:spPr>
        <p:txBody>
          <a:bodyPr wrap="none" lIns="46037" tIns="46037" rIns="46037" bIns="46037" anchor="ctr">
            <a:spAutoFit/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FFFF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FFFF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FFFF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FFFF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FFFF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FFFF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FFFF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FFFF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FFFF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FFFF"/>
        </a:buClr>
        <a:buSzPct val="75000"/>
        <a:buFontTx/>
        <a:buChar char="–"/>
        <a:tabLst/>
        <a:defRPr b="0" baseline="0" cap="none" i="0" spc="0" strike="noStrike" sz="3200" u="none"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imes New Roman"/>
          <a:ea typeface="Times New Roman"/>
          <a:cs typeface="Times New Roman"/>
          <a:sym typeface="Times New Roman"/>
        </a:defRPr>
      </a:lvl1pPr>
      <a:lvl2pPr marL="965200" marR="0" indent="-5080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FFFF"/>
        </a:buClr>
        <a:buSzPct val="60000"/>
        <a:buFontTx/>
        <a:buChar char="◆"/>
        <a:tabLst/>
        <a:defRPr b="0" baseline="0" cap="none" i="0" spc="0" strike="noStrike" sz="3200" u="none"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imes New Roman"/>
          <a:ea typeface="Times New Roman"/>
          <a:cs typeface="Times New Roman"/>
          <a:sym typeface="Times New Roman"/>
        </a:defRPr>
      </a:lvl2pPr>
      <a:lvl3pPr marL="1320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FFFF"/>
        </a:buClr>
        <a:buSzPct val="60000"/>
        <a:buFontTx/>
        <a:buChar char="⧫"/>
        <a:tabLst/>
        <a:defRPr b="0" baseline="0" cap="none" i="0" spc="0" strike="noStrike" sz="3200" u="none"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imes New Roman"/>
          <a:ea typeface="Times New Roman"/>
          <a:cs typeface="Times New Roman"/>
          <a:sym typeface="Times New Roman"/>
        </a:defRPr>
      </a:lvl3pPr>
      <a:lvl4pPr marL="1778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FFFF"/>
        </a:buClr>
        <a:buSzPct val="100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imes New Roman"/>
          <a:ea typeface="Times New Roman"/>
          <a:cs typeface="Times New Roman"/>
          <a:sym typeface="Times New Roman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FFFF"/>
        </a:buClr>
        <a:buSzPct val="100000"/>
        <a:buFontTx/>
        <a:buChar char="–"/>
        <a:tabLst/>
        <a:defRPr b="0" baseline="0" cap="none" i="0" spc="0" strike="noStrike" sz="3200" u="none"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imes New Roman"/>
          <a:ea typeface="Times New Roman"/>
          <a:cs typeface="Times New Roman"/>
          <a:sym typeface="Times New Roman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FFFF"/>
        </a:buClr>
        <a:buSzPct val="100000"/>
        <a:buFont typeface="Wingdings"/>
        <a:buChar char=""/>
        <a:tabLst/>
        <a:defRPr b="0" baseline="0" cap="none" i="0" spc="0" strike="noStrike" sz="3200" u="none"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imes New Roman"/>
          <a:ea typeface="Times New Roman"/>
          <a:cs typeface="Times New Roman"/>
          <a:sym typeface="Times New Roman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FFFF"/>
        </a:buClr>
        <a:buSzPct val="100000"/>
        <a:buFont typeface="Wingdings"/>
        <a:buChar char=""/>
        <a:tabLst/>
        <a:defRPr b="0" baseline="0" cap="none" i="0" spc="0" strike="noStrike" sz="3200" u="none"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imes New Roman"/>
          <a:ea typeface="Times New Roman"/>
          <a:cs typeface="Times New Roman"/>
          <a:sym typeface="Times New Roman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FFFF"/>
        </a:buClr>
        <a:buSzPct val="100000"/>
        <a:buFont typeface="Wingdings"/>
        <a:buChar char=""/>
        <a:tabLst/>
        <a:defRPr b="0" baseline="0" cap="none" i="0" spc="0" strike="noStrike" sz="3200" u="none"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imes New Roman"/>
          <a:ea typeface="Times New Roman"/>
          <a:cs typeface="Times New Roman"/>
          <a:sym typeface="Times New Roman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FFFF"/>
        </a:buClr>
        <a:buSzPct val="100000"/>
        <a:buFont typeface="Wingdings"/>
        <a:buChar char=""/>
        <a:tabLst/>
        <a:defRPr b="0" baseline="0" cap="none" i="0" spc="0" strike="noStrike" sz="3200" u="none"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imes New Roman"/>
          <a:ea typeface="Times New Roman"/>
          <a:cs typeface="Times New Roman"/>
          <a:sym typeface="Times New Roman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Relationship Id="rId4" Type="http://schemas.openxmlformats.org/officeDocument/2006/relationships/image" Target="../media/image2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jpeg"/><Relationship Id="rId3" Type="http://schemas.openxmlformats.org/officeDocument/2006/relationships/image" Target="../media/image31.jpe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jpeg"/><Relationship Id="rId3" Type="http://schemas.openxmlformats.org/officeDocument/2006/relationships/image" Target="../media/image33.jpe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5" Type="http://schemas.openxmlformats.org/officeDocument/2006/relationships/image" Target="../media/image39.jpeg"/><Relationship Id="rId6" Type="http://schemas.openxmlformats.org/officeDocument/2006/relationships/image" Target="../media/image40.jpe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1.jpeg"/><Relationship Id="rId3" Type="http://schemas.openxmlformats.org/officeDocument/2006/relationships/image" Target="../media/image42.jpe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3.jpe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4.jpeg"/><Relationship Id="rId3" Type="http://schemas.openxmlformats.org/officeDocument/2006/relationships/image" Target="../media/image45.jpe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6.jpe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7.jpeg"/><Relationship Id="rId3" Type="http://schemas.openxmlformats.org/officeDocument/2006/relationships/image" Target="../media/image48.jpeg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9.jpeg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0.jpeg"/><Relationship Id="rId3" Type="http://schemas.openxmlformats.org/officeDocument/2006/relationships/image" Target="../media/image51.jpeg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2.jpeg"/><Relationship Id="rId3" Type="http://schemas.openxmlformats.org/officeDocument/2006/relationships/image" Target="../media/image53.jpeg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Klinika úrazové chirurgie FN Brno"/>
          <p:cNvSpPr txBox="1"/>
          <p:nvPr/>
        </p:nvSpPr>
        <p:spPr>
          <a:xfrm>
            <a:off x="1403350" y="836612"/>
            <a:ext cx="6400800" cy="4827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600"/>
              </a:spcBef>
              <a:defRPr sz="2800"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Klinika úrazové chirurgie FN Brno</a:t>
            </a:r>
            <a:r>
              <a:rPr sz="2000">
                <a:solidFill>
                  <a:schemeClr val="accent2"/>
                </a:solidFill>
              </a:rPr>
              <a:t>                             </a:t>
            </a:r>
          </a:p>
        </p:txBody>
      </p:sp>
      <p:sp>
        <p:nvSpPr>
          <p:cNvPr id="121" name="Poranění krční, hrudní a bederní páteře"/>
          <p:cNvSpPr txBox="1"/>
          <p:nvPr/>
        </p:nvSpPr>
        <p:spPr>
          <a:xfrm>
            <a:off x="1866900" y="2590800"/>
            <a:ext cx="5829300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400"/>
              </a:spcBef>
              <a:defRPr b="1"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Poranění krční, hrudní a bederní páteře</a:t>
            </a:r>
          </a:p>
        </p:txBody>
      </p:sp>
      <p:sp>
        <p:nvSpPr>
          <p:cNvPr id="122" name="MUDr.Andrej Bilik,PhD."/>
          <p:cNvSpPr txBox="1"/>
          <p:nvPr/>
        </p:nvSpPr>
        <p:spPr>
          <a:xfrm>
            <a:off x="2771775" y="4581525"/>
            <a:ext cx="3730625" cy="947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400"/>
              </a:spcBef>
              <a:defRPr b="1">
                <a:solidFill>
                  <a:schemeClr val="accent2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 algn="ctr">
              <a:spcBef>
                <a:spcPts val="1400"/>
              </a:spcBef>
              <a:defRPr b="1"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MUDr.Andrej Bilik,PhD.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Zlomeniny atlasu"/>
          <p:cNvSpPr txBox="1"/>
          <p:nvPr>
            <p:ph type="title"/>
          </p:nvPr>
        </p:nvSpPr>
        <p:spPr>
          <a:xfrm>
            <a:off x="1143000" y="609599"/>
            <a:ext cx="7772400" cy="1143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CCFF"/>
                </a:solidFill>
              </a:defRPr>
            </a:lvl1pPr>
          </a:lstStyle>
          <a:p>
            <a:pPr/>
            <a:r>
              <a:t>Zlomeniny atlasu</a:t>
            </a:r>
          </a:p>
        </p:txBody>
      </p:sp>
      <p:sp>
        <p:nvSpPr>
          <p:cNvPr id="161" name="Klasifikace podle Gehweilera na 5 typů…"/>
          <p:cNvSpPr txBox="1"/>
          <p:nvPr>
            <p:ph type="body" sz="half" idx="1"/>
          </p:nvPr>
        </p:nvSpPr>
        <p:spPr>
          <a:xfrm>
            <a:off x="1169987" y="1946275"/>
            <a:ext cx="3810001" cy="4114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buClr>
                <a:srgbClr val="CC99FF"/>
              </a:buClr>
              <a:buChar char="■"/>
              <a:defRPr sz="2800">
                <a:solidFill>
                  <a:srgbClr val="CCCCFF"/>
                </a:solidFill>
              </a:defRPr>
            </a:pPr>
            <a:r>
              <a:t>Klasifikace podle Gehweilera na 5 typů</a:t>
            </a:r>
          </a:p>
          <a:p>
            <a:pPr>
              <a:spcBef>
                <a:spcPts val="600"/>
              </a:spcBef>
              <a:buClr>
                <a:srgbClr val="CC99FF"/>
              </a:buClr>
              <a:buChar char="■"/>
              <a:defRPr sz="2800">
                <a:solidFill>
                  <a:srgbClr val="CCCCFF"/>
                </a:solidFill>
              </a:defRPr>
            </a:pPr>
            <a:r>
              <a:t>Stabilní- konzervativně</a:t>
            </a:r>
          </a:p>
          <a:p>
            <a:pPr>
              <a:spcBef>
                <a:spcPts val="600"/>
              </a:spcBef>
              <a:buClr>
                <a:srgbClr val="CC99FF"/>
              </a:buClr>
              <a:buChar char="■"/>
              <a:defRPr sz="2800">
                <a:solidFill>
                  <a:srgbClr val="CCCCFF"/>
                </a:solidFill>
              </a:defRPr>
            </a:pPr>
            <a:r>
              <a:t>Nestabilní- transartikulární stabilizace C1/2 Magerl</a:t>
            </a:r>
          </a:p>
        </p:txBody>
      </p:sp>
      <p:pic>
        <p:nvPicPr>
          <p:cNvPr id="162" name="Atlas02 x y.jpeg" descr="Atlas02 x y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0" y="304800"/>
            <a:ext cx="3810000" cy="2992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Atlas01.jpeg" descr="Atlas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57800" y="3657600"/>
            <a:ext cx="3886200" cy="26463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ransartikulární stabilizace C1/2                     Magerl"/>
          <p:cNvSpPr txBox="1"/>
          <p:nvPr>
            <p:ph type="title"/>
          </p:nvPr>
        </p:nvSpPr>
        <p:spPr>
          <a:xfrm>
            <a:off x="1143000" y="609599"/>
            <a:ext cx="7772400" cy="1143002"/>
          </a:xfrm>
          <a:prstGeom prst="rect">
            <a:avLst/>
          </a:prstGeom>
        </p:spPr>
        <p:txBody>
          <a:bodyPr/>
          <a:lstStyle>
            <a:lvl1pPr defTabSz="749808">
              <a:defRPr sz="3607">
                <a:solidFill>
                  <a:srgbClr val="CCCCFF"/>
                </a:solidFill>
              </a:defRPr>
            </a:lvl1pPr>
          </a:lstStyle>
          <a:p>
            <a:pPr/>
            <a:r>
              <a:t>Transartikulární stabilizace C1/2                     Magerl</a:t>
            </a:r>
          </a:p>
        </p:txBody>
      </p:sp>
      <p:sp>
        <p:nvSpPr>
          <p:cNvPr id="166" name="Dvojím kliknutím aktivujete úpravy"/>
          <p:cNvSpPr txBox="1"/>
          <p:nvPr>
            <p:ph type="body" sz="half" idx="1"/>
          </p:nvPr>
        </p:nvSpPr>
        <p:spPr>
          <a:xfrm>
            <a:off x="1169987" y="1946275"/>
            <a:ext cx="3810001" cy="4114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buChar char="■"/>
              <a:defRPr sz="2800"/>
            </a:pPr>
          </a:p>
        </p:txBody>
      </p:sp>
      <p:pic>
        <p:nvPicPr>
          <p:cNvPr id="167" name="Magerl1.jpeg" descr="Magerl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32387" y="2533650"/>
            <a:ext cx="3810001" cy="29400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Magerl2.jpeg" descr="Magerl2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000" y="2719387"/>
            <a:ext cx="4114800" cy="31480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Atlantoaxiální dislokace AAD"/>
          <p:cNvSpPr txBox="1"/>
          <p:nvPr>
            <p:ph type="title"/>
          </p:nvPr>
        </p:nvSpPr>
        <p:spPr>
          <a:xfrm>
            <a:off x="1143000" y="609599"/>
            <a:ext cx="7772400" cy="1143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CCFF"/>
                </a:solidFill>
              </a:defRPr>
            </a:lvl1pPr>
          </a:lstStyle>
          <a:p>
            <a:pPr/>
            <a:r>
              <a:t>Atlantoaxiální dislokace AAD</a:t>
            </a:r>
          </a:p>
        </p:txBody>
      </p:sp>
      <p:sp>
        <p:nvSpPr>
          <p:cNvPr id="171" name="Translační a rotační typ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lr>
                <a:srgbClr val="CC99FF"/>
              </a:buClr>
              <a:buChar char="■"/>
              <a:defRPr>
                <a:solidFill>
                  <a:srgbClr val="CCCCFF"/>
                </a:solidFill>
              </a:defRPr>
            </a:pPr>
            <a:r>
              <a:t>Translační a rotační typ</a:t>
            </a:r>
          </a:p>
          <a:p>
            <a:pPr>
              <a:buClr>
                <a:srgbClr val="CC99FF"/>
              </a:buClr>
              <a:buChar char="■"/>
              <a:defRPr>
                <a:solidFill>
                  <a:srgbClr val="CCCCFF"/>
                </a:solidFill>
              </a:defRPr>
            </a:pPr>
            <a:r>
              <a:t>Translační - terapie C1/2 Magerl</a:t>
            </a:r>
          </a:p>
          <a:p>
            <a:pPr>
              <a:buClr>
                <a:srgbClr val="CC99FF"/>
              </a:buClr>
              <a:buChar char="■"/>
              <a:defRPr>
                <a:solidFill>
                  <a:srgbClr val="CCCCFF"/>
                </a:solidFill>
              </a:defRPr>
            </a:pPr>
            <a:r>
              <a:t>Poranění rotační dělíme podle Fieldinga a Hawkinse na 4 typy</a:t>
            </a:r>
          </a:p>
          <a:p>
            <a:pPr>
              <a:buClr>
                <a:srgbClr val="CC99FF"/>
              </a:buClr>
              <a:buChar char="■"/>
              <a:defRPr>
                <a:solidFill>
                  <a:srgbClr val="CCCCFF"/>
                </a:solidFill>
              </a:defRPr>
            </a:pPr>
            <a:r>
              <a:t>I typ konzervativní postup</a:t>
            </a:r>
          </a:p>
          <a:p>
            <a:pPr>
              <a:buClr>
                <a:srgbClr val="CC99FF"/>
              </a:buClr>
              <a:buChar char="■"/>
              <a:defRPr>
                <a:solidFill>
                  <a:srgbClr val="CCCCFF"/>
                </a:solidFill>
              </a:defRPr>
            </a:pPr>
            <a:r>
              <a:t>II typ terapie C1/2 Magerl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AAD  rotační typ klasifikace"/>
          <p:cNvSpPr txBox="1"/>
          <p:nvPr>
            <p:ph type="title"/>
          </p:nvPr>
        </p:nvSpPr>
        <p:spPr>
          <a:xfrm>
            <a:off x="1143000" y="609599"/>
            <a:ext cx="7772400" cy="1143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CCFF"/>
                </a:solidFill>
              </a:defRPr>
            </a:lvl1pPr>
          </a:lstStyle>
          <a:p>
            <a:pPr/>
            <a:r>
              <a:t>AAD  rotační typ klasifikace</a:t>
            </a:r>
          </a:p>
        </p:txBody>
      </p:sp>
      <p:sp>
        <p:nvSpPr>
          <p:cNvPr id="174" name="Dvojím kliknutím aktivujete úpravy"/>
          <p:cNvSpPr txBox="1"/>
          <p:nvPr>
            <p:ph type="body" sz="half" idx="1"/>
          </p:nvPr>
        </p:nvSpPr>
        <p:spPr>
          <a:xfrm>
            <a:off x="1169987" y="1946275"/>
            <a:ext cx="3810001" cy="4114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buChar char="■"/>
              <a:defRPr sz="2800"/>
            </a:pPr>
          </a:p>
        </p:txBody>
      </p:sp>
      <p:pic>
        <p:nvPicPr>
          <p:cNvPr id="175" name="atlas2.jpeg" descr="atlas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28800" y="1828800"/>
            <a:ext cx="5791200" cy="5029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Zlomeniny čepovce"/>
          <p:cNvSpPr txBox="1"/>
          <p:nvPr>
            <p:ph type="title"/>
          </p:nvPr>
        </p:nvSpPr>
        <p:spPr>
          <a:xfrm>
            <a:off x="1143000" y="609599"/>
            <a:ext cx="7772400" cy="1143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CCFF"/>
                </a:solidFill>
              </a:defRPr>
            </a:lvl1pPr>
          </a:lstStyle>
          <a:p>
            <a:pPr/>
            <a:r>
              <a:t>Zlomeniny čepovce</a:t>
            </a:r>
          </a:p>
        </p:txBody>
      </p:sp>
      <p:sp>
        <p:nvSpPr>
          <p:cNvPr id="178" name="Zlomenina těla čepovc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■"/>
            </a:pPr>
          </a:p>
          <a:p>
            <a:pPr>
              <a:buChar char="■"/>
            </a:pPr>
          </a:p>
          <a:p>
            <a:pPr>
              <a:buClr>
                <a:srgbClr val="CC99FF"/>
              </a:buClr>
              <a:buChar char="■"/>
              <a:defRPr>
                <a:solidFill>
                  <a:srgbClr val="CCCCFF"/>
                </a:solidFill>
              </a:defRPr>
            </a:pPr>
            <a:r>
              <a:t>Zlomenina těla čepovce</a:t>
            </a:r>
          </a:p>
          <a:p>
            <a:pPr>
              <a:buClr>
                <a:srgbClr val="CC99FF"/>
              </a:buClr>
              <a:buChar char="■"/>
              <a:defRPr>
                <a:solidFill>
                  <a:srgbClr val="CCCCFF"/>
                </a:solidFill>
              </a:defRPr>
            </a:pPr>
            <a:r>
              <a:t>Zlomenina zubu čepovce </a:t>
            </a:r>
          </a:p>
          <a:p>
            <a:pPr>
              <a:buClr>
                <a:srgbClr val="CC99FF"/>
              </a:buClr>
              <a:buChar char="■"/>
              <a:defRPr>
                <a:solidFill>
                  <a:srgbClr val="CCCCFF"/>
                </a:solidFill>
              </a:defRPr>
            </a:pPr>
            <a:r>
              <a:t>Traumatická spondylolistéza čepovce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Zlomeniny těla čepovce"/>
          <p:cNvSpPr txBox="1"/>
          <p:nvPr>
            <p:ph type="title"/>
          </p:nvPr>
        </p:nvSpPr>
        <p:spPr>
          <a:xfrm>
            <a:off x="1143000" y="609599"/>
            <a:ext cx="7772400" cy="1143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CCFF"/>
                </a:solidFill>
              </a:defRPr>
            </a:lvl1pPr>
          </a:lstStyle>
          <a:p>
            <a:pPr/>
            <a:r>
              <a:t>Zlomeniny těla čepovce</a:t>
            </a:r>
          </a:p>
        </p:txBody>
      </p:sp>
      <p:sp>
        <p:nvSpPr>
          <p:cNvPr id="181" name="Dvojím kliknutím aktivujete úpravy"/>
          <p:cNvSpPr txBox="1"/>
          <p:nvPr>
            <p:ph type="body" sz="half" idx="1"/>
          </p:nvPr>
        </p:nvSpPr>
        <p:spPr>
          <a:xfrm>
            <a:off x="5132387" y="1946275"/>
            <a:ext cx="3810001" cy="4114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buChar char="■"/>
              <a:defRPr sz="2800"/>
            </a:pPr>
          </a:p>
        </p:txBody>
      </p:sp>
      <p:pic>
        <p:nvPicPr>
          <p:cNvPr id="182" name="axis0.jpeg" descr="axis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987" y="2384425"/>
            <a:ext cx="3810001" cy="3238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axis1.jpeg" descr="axis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81600" y="2286000"/>
            <a:ext cx="3657600" cy="34829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Zlomeniny zubu čepovce"/>
          <p:cNvSpPr txBox="1"/>
          <p:nvPr>
            <p:ph type="title"/>
          </p:nvPr>
        </p:nvSpPr>
        <p:spPr>
          <a:xfrm>
            <a:off x="1143000" y="609599"/>
            <a:ext cx="7772400" cy="1143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CCFF"/>
                </a:solidFill>
              </a:defRPr>
            </a:lvl1pPr>
          </a:lstStyle>
          <a:p>
            <a:pPr/>
            <a:r>
              <a:t>Zlomeniny zubu čepovce</a:t>
            </a:r>
          </a:p>
        </p:txBody>
      </p:sp>
      <p:sp>
        <p:nvSpPr>
          <p:cNvPr id="186" name="Podle AO  na 3 typy"/>
          <p:cNvSpPr txBox="1"/>
          <p:nvPr>
            <p:ph type="body" sz="half" idx="1"/>
          </p:nvPr>
        </p:nvSpPr>
        <p:spPr>
          <a:xfrm>
            <a:off x="1169987" y="1946275"/>
            <a:ext cx="3810001" cy="4114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SzTx/>
              <a:buFont typeface="Wingdings"/>
              <a:buNone/>
              <a:defRPr sz="2800">
                <a:solidFill>
                  <a:srgbClr val="CCCCFF"/>
                </a:solidFill>
              </a:defRPr>
            </a:lvl1pPr>
          </a:lstStyle>
          <a:p>
            <a:pPr/>
            <a:r>
              <a:t>Podle AO  na 3 typy</a:t>
            </a:r>
          </a:p>
        </p:txBody>
      </p:sp>
      <p:pic>
        <p:nvPicPr>
          <p:cNvPr id="187" name="dens9.jpeg" descr="dens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3000" y="3352800"/>
            <a:ext cx="7799388" cy="2971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Zlomenina zubu čepovce"/>
          <p:cNvSpPr txBox="1"/>
          <p:nvPr>
            <p:ph type="title"/>
          </p:nvPr>
        </p:nvSpPr>
        <p:spPr>
          <a:xfrm>
            <a:off x="1143000" y="609599"/>
            <a:ext cx="7772400" cy="1143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CCFF"/>
                </a:solidFill>
              </a:defRPr>
            </a:lvl1pPr>
          </a:lstStyle>
          <a:p>
            <a:pPr/>
            <a:r>
              <a:t>Zlomenina zubu čepovce</a:t>
            </a:r>
          </a:p>
        </p:txBody>
      </p:sp>
      <p:sp>
        <p:nvSpPr>
          <p:cNvPr id="190" name="Dvojím kliknutím aktivujete úpravy"/>
          <p:cNvSpPr txBox="1"/>
          <p:nvPr>
            <p:ph type="body" sz="half" idx="1"/>
          </p:nvPr>
        </p:nvSpPr>
        <p:spPr>
          <a:xfrm>
            <a:off x="1169987" y="1946275"/>
            <a:ext cx="3810001" cy="4114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buChar char="■"/>
              <a:defRPr sz="2800">
                <a:solidFill>
                  <a:srgbClr val="CCCCFF"/>
                </a:solidFill>
              </a:defRPr>
            </a:pPr>
          </a:p>
        </p:txBody>
      </p:sp>
      <p:pic>
        <p:nvPicPr>
          <p:cNvPr id="191" name="dens2.jpeg" descr="dens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00700" y="1946275"/>
            <a:ext cx="2871788" cy="4114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phd25.jpeg" descr="phd25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71600" y="1892300"/>
            <a:ext cx="3276600" cy="4279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Dvojím kliknutím aktivujete úpravy"/>
          <p:cNvSpPr txBox="1"/>
          <p:nvPr>
            <p:ph type="title"/>
          </p:nvPr>
        </p:nvSpPr>
        <p:spPr>
          <a:xfrm>
            <a:off x="1143000" y="609599"/>
            <a:ext cx="7772400" cy="1143002"/>
          </a:xfrm>
          <a:prstGeom prst="rect">
            <a:avLst/>
          </a:prstGeom>
        </p:spPr>
        <p:txBody>
          <a:bodyPr/>
          <a:lstStyle/>
          <a:p>
            <a:pPr defTabSz="868680">
              <a:defRPr sz="4180"/>
            </a:pPr>
          </a:p>
        </p:txBody>
      </p:sp>
      <p:sp>
        <p:nvSpPr>
          <p:cNvPr id="195" name="Dvojím kliknutím aktivujete úpravy"/>
          <p:cNvSpPr txBox="1"/>
          <p:nvPr>
            <p:ph type="body" sz="half" idx="1"/>
          </p:nvPr>
        </p:nvSpPr>
        <p:spPr>
          <a:xfrm>
            <a:off x="1169987" y="1946275"/>
            <a:ext cx="3810001" cy="4114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buChar char="■"/>
              <a:defRPr sz="2800"/>
            </a:pPr>
          </a:p>
        </p:txBody>
      </p:sp>
      <p:pic>
        <p:nvPicPr>
          <p:cNvPr id="196" name="dens5.jpeg" descr="dens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9119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raumatická spondylolistéza čepovce"/>
          <p:cNvSpPr txBox="1"/>
          <p:nvPr>
            <p:ph type="title"/>
          </p:nvPr>
        </p:nvSpPr>
        <p:spPr>
          <a:xfrm>
            <a:off x="1143000" y="609599"/>
            <a:ext cx="7772400" cy="1143002"/>
          </a:xfrm>
          <a:prstGeom prst="rect">
            <a:avLst/>
          </a:prstGeom>
        </p:spPr>
        <p:txBody>
          <a:bodyPr/>
          <a:lstStyle>
            <a:lvl1pPr defTabSz="832104">
              <a:defRPr sz="4004">
                <a:solidFill>
                  <a:srgbClr val="CCCCFF"/>
                </a:solidFill>
              </a:defRPr>
            </a:lvl1pPr>
          </a:lstStyle>
          <a:p>
            <a:pPr/>
            <a:r>
              <a:t>Traumatická spondylolistéza čepovce</a:t>
            </a:r>
          </a:p>
        </p:txBody>
      </p:sp>
      <p:sp>
        <p:nvSpPr>
          <p:cNvPr id="199" name="Dvojím kliknutím aktivujete úpravy"/>
          <p:cNvSpPr txBox="1"/>
          <p:nvPr>
            <p:ph type="body" sz="half" idx="1"/>
          </p:nvPr>
        </p:nvSpPr>
        <p:spPr>
          <a:xfrm>
            <a:off x="1169987" y="1946275"/>
            <a:ext cx="3810001" cy="4114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buChar char="■"/>
              <a:defRPr sz="2800"/>
            </a:pPr>
          </a:p>
        </p:txBody>
      </p:sp>
      <p:pic>
        <p:nvPicPr>
          <p:cNvPr id="200" name="Obrázek1.jpeg" descr="Obrázek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2057400"/>
            <a:ext cx="2895600" cy="2641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Obrázek3.jpeg" descr="Obrázek3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67400" y="1371600"/>
            <a:ext cx="2979738" cy="3005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Obrázek2.jpeg" descr="Obrázek2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00400" y="3810000"/>
            <a:ext cx="2646363" cy="27860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Diagnostika"/>
          <p:cNvSpPr txBox="1"/>
          <p:nvPr>
            <p:ph type="title"/>
          </p:nvPr>
        </p:nvSpPr>
        <p:spPr>
          <a:xfrm>
            <a:off x="1143000" y="0"/>
            <a:ext cx="7772400" cy="1752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CCFF"/>
                </a:solidFill>
              </a:defRPr>
            </a:lvl1pPr>
          </a:lstStyle>
          <a:p>
            <a:pPr/>
            <a:r>
              <a:t>Diagnostika</a:t>
            </a:r>
          </a:p>
        </p:txBody>
      </p:sp>
      <p:sp>
        <p:nvSpPr>
          <p:cNvPr id="125" name="Klinické /neurologické vyšetření/…"/>
          <p:cNvSpPr txBox="1"/>
          <p:nvPr>
            <p:ph type="body" idx="1"/>
          </p:nvPr>
        </p:nvSpPr>
        <p:spPr>
          <a:xfrm>
            <a:off x="1157287" y="1295400"/>
            <a:ext cx="7772401" cy="476567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CC99FF"/>
              </a:buClr>
              <a:buChar char="■"/>
              <a:defRPr>
                <a:solidFill>
                  <a:srgbClr val="CCCCFF"/>
                </a:solidFill>
              </a:defRPr>
            </a:pPr>
            <a:r>
              <a:t>Klinické /neurologické vyšetření/</a:t>
            </a:r>
          </a:p>
          <a:p>
            <a:pPr>
              <a:buClr>
                <a:srgbClr val="CC99FF"/>
              </a:buClr>
              <a:buChar char="■"/>
              <a:defRPr>
                <a:solidFill>
                  <a:srgbClr val="CCCCFF"/>
                </a:solidFill>
              </a:defRPr>
            </a:pPr>
            <a:r>
              <a:t>RTG vyšetření </a:t>
            </a:r>
          </a:p>
          <a:p>
            <a:pPr>
              <a:buClr>
                <a:srgbClr val="CC99FF"/>
              </a:buClr>
              <a:buChar char="■"/>
              <a:defRPr>
                <a:solidFill>
                  <a:srgbClr val="CCCCFF"/>
                </a:solidFill>
              </a:defRPr>
            </a:pPr>
            <a:r>
              <a:t>CT poraněného segmentu </a:t>
            </a:r>
          </a:p>
          <a:p>
            <a:pPr>
              <a:buClr>
                <a:srgbClr val="CC99FF"/>
              </a:buClr>
              <a:buChar char="■"/>
              <a:defRPr>
                <a:solidFill>
                  <a:srgbClr val="CCCCFF"/>
                </a:solidFill>
              </a:defRPr>
            </a:pPr>
            <a:r>
              <a:t>CT C/C a C/T přechodu při podezření na poranění </a:t>
            </a:r>
          </a:p>
          <a:p>
            <a:pPr>
              <a:buClr>
                <a:srgbClr val="CC99FF"/>
              </a:buClr>
              <a:buChar char="■"/>
              <a:defRPr>
                <a:solidFill>
                  <a:srgbClr val="CCCCFF"/>
                </a:solidFill>
              </a:defRPr>
            </a:pPr>
            <a:r>
              <a:t>Spirální CT C0-T2 u definované skupiny pacientů /bezvědomí,intoxikace,polytrauma/</a:t>
            </a:r>
          </a:p>
          <a:p>
            <a:pPr>
              <a:buClr>
                <a:srgbClr val="CC99FF"/>
              </a:buClr>
              <a:buChar char="■"/>
              <a:defRPr>
                <a:solidFill>
                  <a:srgbClr val="CCCCFF"/>
                </a:solidFill>
              </a:defRPr>
            </a:pPr>
            <a:r>
              <a:t>MRI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raumatická spondylolistéza              čepovce"/>
          <p:cNvSpPr txBox="1"/>
          <p:nvPr>
            <p:ph type="title"/>
          </p:nvPr>
        </p:nvSpPr>
        <p:spPr>
          <a:xfrm>
            <a:off x="1143000" y="609599"/>
            <a:ext cx="7772400" cy="1143002"/>
          </a:xfrm>
          <a:prstGeom prst="rect">
            <a:avLst/>
          </a:prstGeom>
        </p:spPr>
        <p:txBody>
          <a:bodyPr/>
          <a:lstStyle>
            <a:lvl1pPr defTabSz="749808">
              <a:defRPr sz="3607">
                <a:solidFill>
                  <a:srgbClr val="CCCCFF"/>
                </a:solidFill>
              </a:defRPr>
            </a:lvl1pPr>
          </a:lstStyle>
          <a:p>
            <a:pPr/>
            <a:r>
              <a:t>Traumatická spondylolistéza              čepovce</a:t>
            </a:r>
          </a:p>
        </p:txBody>
      </p:sp>
      <p:sp>
        <p:nvSpPr>
          <p:cNvPr id="205" name="Klasifikace na 3 typy…"/>
          <p:cNvSpPr txBox="1"/>
          <p:nvPr>
            <p:ph type="body" sz="half" idx="1"/>
          </p:nvPr>
        </p:nvSpPr>
        <p:spPr>
          <a:xfrm>
            <a:off x="1169987" y="1946275"/>
            <a:ext cx="3810001" cy="4114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buChar char="■"/>
              <a:defRPr sz="2800"/>
            </a:pPr>
          </a:p>
          <a:p>
            <a:pPr>
              <a:spcBef>
                <a:spcPts val="600"/>
              </a:spcBef>
              <a:buClr>
                <a:srgbClr val="CC99FF"/>
              </a:buClr>
              <a:buChar char="■"/>
              <a:defRPr sz="2800">
                <a:solidFill>
                  <a:srgbClr val="CCCCFF"/>
                </a:solidFill>
              </a:defRPr>
            </a:pPr>
            <a:r>
              <a:t>Klasifikace na 3 typy</a:t>
            </a:r>
          </a:p>
          <a:p>
            <a:pPr>
              <a:spcBef>
                <a:spcPts val="600"/>
              </a:spcBef>
              <a:buClr>
                <a:srgbClr val="CC99FF"/>
              </a:buClr>
              <a:buChar char="■"/>
              <a:defRPr sz="2800">
                <a:solidFill>
                  <a:srgbClr val="CCCCFF"/>
                </a:solidFill>
              </a:defRPr>
            </a:pPr>
            <a:r>
              <a:t>I typ konzervativně</a:t>
            </a:r>
          </a:p>
          <a:p>
            <a:pPr>
              <a:spcBef>
                <a:spcPts val="600"/>
              </a:spcBef>
              <a:buClr>
                <a:srgbClr val="CC99FF"/>
              </a:buClr>
              <a:buChar char="■"/>
              <a:defRPr sz="2800">
                <a:solidFill>
                  <a:srgbClr val="CCCCFF"/>
                </a:solidFill>
              </a:defRPr>
            </a:pPr>
            <a:r>
              <a:t>II typ  podle nestability</a:t>
            </a:r>
          </a:p>
          <a:p>
            <a:pPr>
              <a:spcBef>
                <a:spcPts val="600"/>
              </a:spcBef>
              <a:buClr>
                <a:srgbClr val="CC99FF"/>
              </a:buClr>
              <a:buChar char="■"/>
              <a:defRPr sz="2800">
                <a:solidFill>
                  <a:srgbClr val="CCCCFF"/>
                </a:solidFill>
              </a:defRPr>
            </a:pPr>
            <a:r>
              <a:t>III operační terapie dlahová osteosyntéza</a:t>
            </a:r>
          </a:p>
        </p:txBody>
      </p:sp>
      <p:pic>
        <p:nvPicPr>
          <p:cNvPr id="206" name="Obrázek8.jpeg" descr="Obrázek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32387" y="2190750"/>
            <a:ext cx="3810001" cy="36258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raumatická spondylolistéza posouzení nestability"/>
          <p:cNvSpPr txBox="1"/>
          <p:nvPr>
            <p:ph type="title"/>
          </p:nvPr>
        </p:nvSpPr>
        <p:spPr>
          <a:xfrm>
            <a:off x="1143000" y="609599"/>
            <a:ext cx="7772400" cy="1143002"/>
          </a:xfrm>
          <a:prstGeom prst="rect">
            <a:avLst/>
          </a:prstGeom>
        </p:spPr>
        <p:txBody>
          <a:bodyPr/>
          <a:lstStyle/>
          <a:p>
            <a:pPr defTabSz="877823">
              <a:defRPr sz="4224">
                <a:solidFill>
                  <a:srgbClr val="CCCCFF"/>
                </a:solidFill>
              </a:defRPr>
            </a:pPr>
            <a:r>
              <a:t>Traumatická spondylolistéza</a:t>
            </a:r>
            <a:br/>
            <a:r>
              <a:rPr sz="3072"/>
              <a:t>posouzení nestability</a:t>
            </a:r>
          </a:p>
        </p:txBody>
      </p:sp>
      <p:sp>
        <p:nvSpPr>
          <p:cNvPr id="209" name="Dvojím kliknutím aktivujete úpravy"/>
          <p:cNvSpPr txBox="1"/>
          <p:nvPr>
            <p:ph type="body" sz="half" idx="1"/>
          </p:nvPr>
        </p:nvSpPr>
        <p:spPr>
          <a:xfrm>
            <a:off x="1169987" y="1946275"/>
            <a:ext cx="3810001" cy="4114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buChar char="■"/>
              <a:defRPr sz="2800"/>
            </a:pPr>
          </a:p>
        </p:txBody>
      </p:sp>
      <p:pic>
        <p:nvPicPr>
          <p:cNvPr id="210" name="Obrázek-10.jpeg" descr="Obrázek-1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6800" y="1981200"/>
            <a:ext cx="3687763" cy="4114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Obrázek-11.jpeg" descr="Obrázek-1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80025" y="1946275"/>
            <a:ext cx="3513138" cy="4114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raumatická spondylolistéza čepovce"/>
          <p:cNvSpPr txBox="1"/>
          <p:nvPr>
            <p:ph type="title"/>
          </p:nvPr>
        </p:nvSpPr>
        <p:spPr>
          <a:xfrm>
            <a:off x="1143000" y="609599"/>
            <a:ext cx="7772400" cy="1143002"/>
          </a:xfrm>
          <a:prstGeom prst="rect">
            <a:avLst/>
          </a:prstGeom>
        </p:spPr>
        <p:txBody>
          <a:bodyPr/>
          <a:lstStyle>
            <a:lvl1pPr defTabSz="832104">
              <a:defRPr sz="4004">
                <a:solidFill>
                  <a:srgbClr val="CCCCFF"/>
                </a:solidFill>
              </a:defRPr>
            </a:lvl1pPr>
          </a:lstStyle>
          <a:p>
            <a:pPr/>
            <a:r>
              <a:t>Traumatická spondylolistéza čepovce</a:t>
            </a:r>
          </a:p>
        </p:txBody>
      </p:sp>
      <p:sp>
        <p:nvSpPr>
          <p:cNvPr id="214" name="Dlahová osteosyntéza C2/3 s autologním štěpem"/>
          <p:cNvSpPr txBox="1"/>
          <p:nvPr>
            <p:ph type="body" sz="half" idx="1"/>
          </p:nvPr>
        </p:nvSpPr>
        <p:spPr>
          <a:xfrm>
            <a:off x="1169987" y="1946275"/>
            <a:ext cx="3810001" cy="4114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buChar char="■"/>
              <a:defRPr sz="2800">
                <a:solidFill>
                  <a:srgbClr val="CCCCFF"/>
                </a:solidFill>
              </a:defRPr>
            </a:pPr>
          </a:p>
          <a:p>
            <a:pPr>
              <a:spcBef>
                <a:spcPts val="600"/>
              </a:spcBef>
              <a:buChar char="■"/>
              <a:defRPr sz="2800">
                <a:solidFill>
                  <a:srgbClr val="CCCCFF"/>
                </a:solidFill>
              </a:defRPr>
            </a:pPr>
          </a:p>
          <a:p>
            <a:pPr>
              <a:spcBef>
                <a:spcPts val="600"/>
              </a:spcBef>
              <a:buSzTx/>
              <a:buFont typeface="Wingdings"/>
              <a:buNone/>
              <a:defRPr sz="2800">
                <a:solidFill>
                  <a:srgbClr val="CCCCFF"/>
                </a:solidFill>
              </a:defRPr>
            </a:pPr>
            <a:r>
              <a:t>Dlahová osteosyntéza C2/3 s autologním štěpem</a:t>
            </a:r>
          </a:p>
        </p:txBody>
      </p:sp>
      <p:pic>
        <p:nvPicPr>
          <p:cNvPr id="215" name="Obrázek9.jpeg" descr="Obrázek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81650" y="1946275"/>
            <a:ext cx="2911475" cy="4114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Dolní krční páteř C3- C7/T1"/>
          <p:cNvSpPr txBox="1"/>
          <p:nvPr>
            <p:ph type="title"/>
          </p:nvPr>
        </p:nvSpPr>
        <p:spPr>
          <a:xfrm>
            <a:off x="1143000" y="609599"/>
            <a:ext cx="7772400" cy="1143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CCFF"/>
                </a:solidFill>
              </a:defRPr>
            </a:lvl1pPr>
          </a:lstStyle>
          <a:p>
            <a:pPr/>
            <a:r>
              <a:t>Dolní krční páteř C3- C7/T1</a:t>
            </a:r>
          </a:p>
        </p:txBody>
      </p:sp>
      <p:sp>
        <p:nvSpPr>
          <p:cNvPr id="218" name="Klasifikace podle  Aebi, Nazaria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■"/>
            </a:pPr>
          </a:p>
          <a:p>
            <a:pPr>
              <a:buClr>
                <a:srgbClr val="CC99FF"/>
              </a:buClr>
              <a:buChar char="■"/>
              <a:defRPr b="1">
                <a:solidFill>
                  <a:srgbClr val="CCCCFF"/>
                </a:solidFill>
              </a:defRPr>
            </a:pPr>
            <a:r>
              <a:t>Klasifikace podle  Aebi, Nazarian</a:t>
            </a:r>
          </a:p>
          <a:p>
            <a:pPr>
              <a:buClr>
                <a:srgbClr val="CC99FF"/>
              </a:buClr>
              <a:buChar char="■"/>
              <a:defRPr b="1">
                <a:solidFill>
                  <a:srgbClr val="CCCCFF"/>
                </a:solidFill>
              </a:defRPr>
            </a:pPr>
            <a:r>
              <a:t>Klasifikace podle AO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erapie"/>
          <p:cNvSpPr txBox="1"/>
          <p:nvPr>
            <p:ph type="title"/>
          </p:nvPr>
        </p:nvSpPr>
        <p:spPr>
          <a:xfrm>
            <a:off x="1143000" y="609599"/>
            <a:ext cx="7772400" cy="1143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CCFF"/>
                </a:solidFill>
              </a:defRPr>
            </a:lvl1pPr>
          </a:lstStyle>
          <a:p>
            <a:pPr/>
            <a:r>
              <a:t>Terapie</a:t>
            </a:r>
          </a:p>
        </p:txBody>
      </p:sp>
      <p:sp>
        <p:nvSpPr>
          <p:cNvPr id="221" name="Indikace k operačnímu výkonu -  nestabilní poranění krční páteře, symptomatický útlak nervových struktu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lr>
                <a:srgbClr val="CC99FF"/>
              </a:buClr>
              <a:buChar char="■"/>
              <a:defRPr>
                <a:solidFill>
                  <a:srgbClr val="CCCCFF"/>
                </a:solidFill>
              </a:defRPr>
            </a:pPr>
            <a:r>
              <a:t>Indikace k operačnímu výkonu -  nestabilní poranění krční páteře, symptomatický útlak nervových struktur</a:t>
            </a:r>
          </a:p>
          <a:p>
            <a:pPr>
              <a:buClr>
                <a:srgbClr val="CC99FF"/>
              </a:buClr>
              <a:buChar char="■"/>
              <a:defRPr>
                <a:solidFill>
                  <a:srgbClr val="CCCCFF"/>
                </a:solidFill>
              </a:defRPr>
            </a:pPr>
            <a:r>
              <a:t>Dekomprese nervových struktur, obnovení korektního postavení a stability</a:t>
            </a:r>
          </a:p>
          <a:p>
            <a:pPr>
              <a:buClr>
                <a:srgbClr val="CC99FF"/>
              </a:buClr>
              <a:buChar char="■"/>
              <a:defRPr>
                <a:solidFill>
                  <a:srgbClr val="CCCCFF"/>
                </a:solidFill>
              </a:defRPr>
            </a:pPr>
            <a:r>
              <a:t>Dominantní přední přístup a dlahová osteosyntéza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Indikace - přední výkon"/>
          <p:cNvSpPr txBox="1"/>
          <p:nvPr>
            <p:ph type="title"/>
          </p:nvPr>
        </p:nvSpPr>
        <p:spPr>
          <a:xfrm>
            <a:off x="1143000" y="609599"/>
            <a:ext cx="7772400" cy="1143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CCFF"/>
                </a:solidFill>
              </a:defRPr>
            </a:lvl1pPr>
          </a:lstStyle>
          <a:p>
            <a:pPr/>
            <a:r>
              <a:t>Indikace - přední výkon</a:t>
            </a:r>
          </a:p>
        </p:txBody>
      </p:sp>
      <p:sp>
        <p:nvSpPr>
          <p:cNvPr id="224" name="Klinicky významný útlak nervových struktur zepředu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■"/>
              <a:defRPr>
                <a:solidFill>
                  <a:srgbClr val="CCCCFF"/>
                </a:solidFill>
              </a:defRPr>
            </a:pPr>
          </a:p>
          <a:p>
            <a:pPr>
              <a:buClr>
                <a:srgbClr val="CC99FF"/>
              </a:buClr>
              <a:buChar char="■"/>
              <a:defRPr>
                <a:solidFill>
                  <a:srgbClr val="CCCCFF"/>
                </a:solidFill>
              </a:defRPr>
            </a:pPr>
            <a:r>
              <a:t>Klinicky významný útlak nervových struktur zepředu</a:t>
            </a:r>
          </a:p>
          <a:p>
            <a:pPr>
              <a:buClr>
                <a:srgbClr val="CC99FF"/>
              </a:buClr>
              <a:buChar char="■"/>
              <a:defRPr>
                <a:solidFill>
                  <a:srgbClr val="CCCCFF"/>
                </a:solidFill>
              </a:defRPr>
            </a:pPr>
            <a:r>
              <a:t>Nestabilní zlomeniny dolní krční páteře</a:t>
            </a:r>
          </a:p>
          <a:p>
            <a:pPr>
              <a:buClr>
                <a:srgbClr val="CC99FF"/>
              </a:buClr>
              <a:buChar char="■"/>
              <a:defRPr>
                <a:solidFill>
                  <a:srgbClr val="CCCCFF"/>
                </a:solidFill>
              </a:defRPr>
            </a:pPr>
            <a:r>
              <a:t>Po zavřené repozici luxace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řední přístup"/>
          <p:cNvSpPr txBox="1"/>
          <p:nvPr>
            <p:ph type="title"/>
          </p:nvPr>
        </p:nvSpPr>
        <p:spPr>
          <a:xfrm>
            <a:off x="1143000" y="609599"/>
            <a:ext cx="7772400" cy="1143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CCFF"/>
                </a:solidFill>
              </a:defRPr>
            </a:lvl1pPr>
          </a:lstStyle>
          <a:p>
            <a:pPr/>
            <a:r>
              <a:t>Přední přístup</a:t>
            </a:r>
          </a:p>
        </p:txBody>
      </p:sp>
      <p:sp>
        <p:nvSpPr>
          <p:cNvPr id="227" name="Dvojím kliknutím aktivujete úpravy"/>
          <p:cNvSpPr txBox="1"/>
          <p:nvPr>
            <p:ph type="body" sz="half" idx="1"/>
          </p:nvPr>
        </p:nvSpPr>
        <p:spPr>
          <a:xfrm>
            <a:off x="5132387" y="1946275"/>
            <a:ext cx="3810001" cy="4114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buChar char="■"/>
              <a:defRPr sz="2800"/>
            </a:pPr>
          </a:p>
        </p:txBody>
      </p:sp>
      <p:pic>
        <p:nvPicPr>
          <p:cNvPr id="228" name="Rotation of phd4.jpeg" descr="Rotation of phd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000" y="2133600"/>
            <a:ext cx="3403600" cy="4114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phd49.jpeg" descr="phd49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91000" y="2057400"/>
            <a:ext cx="4305300" cy="4419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řední přístup"/>
          <p:cNvSpPr txBox="1"/>
          <p:nvPr>
            <p:ph type="title"/>
          </p:nvPr>
        </p:nvSpPr>
        <p:spPr>
          <a:xfrm>
            <a:off x="1143000" y="609599"/>
            <a:ext cx="7772400" cy="1143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CCFF"/>
                </a:solidFill>
              </a:defRPr>
            </a:lvl1pPr>
          </a:lstStyle>
          <a:p>
            <a:pPr/>
            <a:r>
              <a:t>Přední přístup</a:t>
            </a:r>
          </a:p>
        </p:txBody>
      </p:sp>
      <p:sp>
        <p:nvSpPr>
          <p:cNvPr id="232" name="Dvojím kliknutím aktivujete úpravy"/>
          <p:cNvSpPr txBox="1"/>
          <p:nvPr>
            <p:ph type="body" sz="half" idx="1"/>
          </p:nvPr>
        </p:nvSpPr>
        <p:spPr>
          <a:xfrm>
            <a:off x="5132387" y="1946275"/>
            <a:ext cx="3810001" cy="4114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buChar char="■"/>
              <a:defRPr sz="2800"/>
            </a:pPr>
          </a:p>
        </p:txBody>
      </p:sp>
      <p:pic>
        <p:nvPicPr>
          <p:cNvPr id="233" name="phd47.jpeg" descr="phd4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600" y="2362200"/>
            <a:ext cx="3810000" cy="35067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phd12.jpeg" descr="phd12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24400" y="2057400"/>
            <a:ext cx="3962400" cy="4038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řední přístup"/>
          <p:cNvSpPr txBox="1"/>
          <p:nvPr>
            <p:ph type="title"/>
          </p:nvPr>
        </p:nvSpPr>
        <p:spPr>
          <a:xfrm>
            <a:off x="1143000" y="609599"/>
            <a:ext cx="7772400" cy="1143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CCFF"/>
                </a:solidFill>
              </a:defRPr>
            </a:lvl1pPr>
          </a:lstStyle>
          <a:p>
            <a:pPr/>
            <a:r>
              <a:t>Přední přístup</a:t>
            </a:r>
          </a:p>
        </p:txBody>
      </p:sp>
      <p:sp>
        <p:nvSpPr>
          <p:cNvPr id="237" name="Dvojím kliknutím aktivujete úpravy"/>
          <p:cNvSpPr txBox="1"/>
          <p:nvPr>
            <p:ph type="body" sz="half" idx="1"/>
          </p:nvPr>
        </p:nvSpPr>
        <p:spPr>
          <a:xfrm>
            <a:off x="5132387" y="1946275"/>
            <a:ext cx="3810001" cy="4114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buChar char="■"/>
              <a:defRPr sz="2800"/>
            </a:pPr>
          </a:p>
        </p:txBody>
      </p:sp>
      <p:pic>
        <p:nvPicPr>
          <p:cNvPr id="238" name="foto1.jpeg" descr="foto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10200" y="1981200"/>
            <a:ext cx="3503613" cy="4054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foto9.jpeg" descr="foto9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52537" y="1946275"/>
            <a:ext cx="3644901" cy="4114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řední přístup - výhody"/>
          <p:cNvSpPr txBox="1"/>
          <p:nvPr>
            <p:ph type="title"/>
          </p:nvPr>
        </p:nvSpPr>
        <p:spPr>
          <a:xfrm>
            <a:off x="1143000" y="228600"/>
            <a:ext cx="7772400" cy="1066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CCFF"/>
                </a:solidFill>
              </a:defRPr>
            </a:lvl1pPr>
          </a:lstStyle>
          <a:p>
            <a:pPr/>
            <a:r>
              <a:t>Přední přístup - výhody</a:t>
            </a:r>
          </a:p>
        </p:txBody>
      </p:sp>
      <p:sp>
        <p:nvSpPr>
          <p:cNvPr id="242" name="Přístup k míše, která potřebuje dekompresi je lepší z předního výkonu…"/>
          <p:cNvSpPr txBox="1"/>
          <p:nvPr>
            <p:ph type="body" idx="1"/>
          </p:nvPr>
        </p:nvSpPr>
        <p:spPr>
          <a:xfrm>
            <a:off x="1169987" y="1295400"/>
            <a:ext cx="7772401" cy="5105400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CC99FF"/>
              </a:buClr>
              <a:buChar char="■"/>
              <a:defRPr>
                <a:solidFill>
                  <a:srgbClr val="CCCCFF"/>
                </a:solidFill>
              </a:defRPr>
            </a:pPr>
            <a:r>
              <a:t>Přístup k míše, která potřebuje dekompresi je lepší z předního výkonu</a:t>
            </a:r>
          </a:p>
          <a:p>
            <a:pPr>
              <a:buClr>
                <a:srgbClr val="CC99FF"/>
              </a:buClr>
              <a:buChar char="■"/>
              <a:defRPr>
                <a:solidFill>
                  <a:srgbClr val="CCCCFF"/>
                </a:solidFill>
              </a:defRPr>
            </a:pPr>
            <a:r>
              <a:t>Poloha na zádech zejména u polytraumatizovaného pacienta je výhodnejší</a:t>
            </a:r>
          </a:p>
          <a:p>
            <a:pPr>
              <a:buClr>
                <a:srgbClr val="CC99FF"/>
              </a:buClr>
              <a:buChar char="■"/>
              <a:defRPr>
                <a:solidFill>
                  <a:srgbClr val="CCCCFF"/>
                </a:solidFill>
              </a:defRPr>
            </a:pPr>
            <a:r>
              <a:t>Repozice a postavení krční páteře se lépe kontroluje v supinační poloze pacienta</a:t>
            </a:r>
          </a:p>
          <a:p>
            <a:pPr>
              <a:buClr>
                <a:srgbClr val="CC99FF"/>
              </a:buClr>
              <a:buChar char="■"/>
              <a:defRPr>
                <a:solidFill>
                  <a:srgbClr val="CCCCFF"/>
                </a:solidFill>
              </a:defRPr>
            </a:pPr>
            <a:r>
              <a:t>Šetření svalů a menší krevní ztráty</a:t>
            </a:r>
          </a:p>
          <a:p>
            <a:pPr>
              <a:buClr>
                <a:srgbClr val="CC99FF"/>
              </a:buClr>
              <a:buChar char="■"/>
              <a:defRPr>
                <a:solidFill>
                  <a:srgbClr val="CCCCFF"/>
                </a:solidFill>
              </a:defRPr>
            </a:pPr>
            <a:r>
              <a:t>Vysoké procento kostního hojení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rapie"/>
          <p:cNvSpPr txBox="1"/>
          <p:nvPr>
            <p:ph type="title"/>
          </p:nvPr>
        </p:nvSpPr>
        <p:spPr>
          <a:xfrm>
            <a:off x="1143000" y="609599"/>
            <a:ext cx="7772400" cy="1143002"/>
          </a:xfrm>
          <a:prstGeom prst="rect">
            <a:avLst/>
          </a:prstGeom>
        </p:spPr>
        <p:txBody>
          <a:bodyPr/>
          <a:lstStyle/>
          <a:p>
            <a:pPr defTabSz="749808">
              <a:defRPr sz="3607">
                <a:solidFill>
                  <a:srgbClr val="CCCCFF"/>
                </a:solidFill>
              </a:defRPr>
            </a:pPr>
            <a:r>
              <a:t>Terapie</a:t>
            </a:r>
            <a:br/>
          </a:p>
        </p:txBody>
      </p:sp>
      <p:sp>
        <p:nvSpPr>
          <p:cNvPr id="128" name="Klasifikace poranění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■"/>
            </a:pPr>
          </a:p>
          <a:p>
            <a:pPr>
              <a:buClr>
                <a:srgbClr val="CC99FF"/>
              </a:buClr>
              <a:buChar char="■"/>
              <a:defRPr>
                <a:solidFill>
                  <a:srgbClr val="CCCCFF"/>
                </a:solidFill>
              </a:defRPr>
            </a:pPr>
            <a:r>
              <a:t>Klasifikace poranění</a:t>
            </a:r>
          </a:p>
          <a:p>
            <a:pPr>
              <a:buClr>
                <a:srgbClr val="CC99FF"/>
              </a:buClr>
              <a:buChar char="■"/>
              <a:defRPr>
                <a:solidFill>
                  <a:srgbClr val="CCCCFF"/>
                </a:solidFill>
              </a:defRPr>
            </a:pPr>
          </a:p>
          <a:p>
            <a:pPr>
              <a:buClr>
                <a:srgbClr val="CC99FF"/>
              </a:buClr>
              <a:buChar char="■"/>
              <a:defRPr>
                <a:solidFill>
                  <a:srgbClr val="CCCCFF"/>
                </a:solidFill>
              </a:defRPr>
            </a:pPr>
            <a:r>
              <a:t>Konzervativní postup</a:t>
            </a:r>
          </a:p>
          <a:p>
            <a:pPr>
              <a:buClr>
                <a:srgbClr val="CC99FF"/>
              </a:buClr>
              <a:buChar char="■"/>
              <a:defRPr>
                <a:solidFill>
                  <a:srgbClr val="CCCCFF"/>
                </a:solidFill>
              </a:defRPr>
            </a:pPr>
            <a:r>
              <a:t>Operační postup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řední přístup - nevýhody"/>
          <p:cNvSpPr txBox="1"/>
          <p:nvPr>
            <p:ph type="title"/>
          </p:nvPr>
        </p:nvSpPr>
        <p:spPr>
          <a:xfrm>
            <a:off x="1143000" y="609599"/>
            <a:ext cx="7772400" cy="1143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CCFF"/>
                </a:solidFill>
              </a:defRPr>
            </a:lvl1pPr>
          </a:lstStyle>
          <a:p>
            <a:pPr/>
            <a:r>
              <a:t>Přední přístup - nevýhody</a:t>
            </a:r>
          </a:p>
        </p:txBody>
      </p:sp>
      <p:sp>
        <p:nvSpPr>
          <p:cNvPr id="245" name="Možné komplikace spojené s předním přístupem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■"/>
            </a:pPr>
          </a:p>
          <a:p>
            <a:pPr>
              <a:buSzTx/>
              <a:buFont typeface="Wingdings"/>
              <a:buNone/>
              <a:defRPr>
                <a:solidFill>
                  <a:srgbClr val="CCCCFF"/>
                </a:solidFill>
              </a:defRPr>
            </a:pPr>
            <a:r>
              <a:t>Možné komplikace spojené s předním přístupem  </a:t>
            </a:r>
          </a:p>
          <a:p>
            <a:pPr>
              <a:buSzTx/>
              <a:buFont typeface="Wingdings"/>
              <a:buNone/>
              <a:defRPr>
                <a:solidFill>
                  <a:srgbClr val="CCCCFF"/>
                </a:solidFill>
              </a:defRPr>
            </a:pPr>
            <a:r>
              <a:t>                  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Zadní přístup - výhody"/>
          <p:cNvSpPr txBox="1"/>
          <p:nvPr>
            <p:ph type="title"/>
          </p:nvPr>
        </p:nvSpPr>
        <p:spPr>
          <a:xfrm>
            <a:off x="1143000" y="609599"/>
            <a:ext cx="7772400" cy="1143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CCFF"/>
                </a:solidFill>
              </a:defRPr>
            </a:lvl1pPr>
          </a:lstStyle>
          <a:p>
            <a:pPr/>
            <a:r>
              <a:t>Zadní přístup - výhody</a:t>
            </a:r>
          </a:p>
        </p:txBody>
      </p:sp>
      <p:sp>
        <p:nvSpPr>
          <p:cNvPr id="248" name="Jednoduchý a bezpečný přístup k páteři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■"/>
            </a:pPr>
          </a:p>
          <a:p>
            <a:pPr>
              <a:buClr>
                <a:srgbClr val="CC99FF"/>
              </a:buClr>
              <a:buChar char="■"/>
              <a:defRPr>
                <a:solidFill>
                  <a:srgbClr val="CCCCFF"/>
                </a:solidFill>
              </a:defRPr>
            </a:pPr>
            <a:r>
              <a:t>Jednoduchý a bezpečný přístup k páteři</a:t>
            </a:r>
          </a:p>
          <a:p>
            <a:pPr>
              <a:buClr>
                <a:srgbClr val="CC99FF"/>
              </a:buClr>
              <a:buChar char="■"/>
              <a:defRPr>
                <a:solidFill>
                  <a:srgbClr val="CCCCFF"/>
                </a:solidFill>
              </a:defRPr>
            </a:pPr>
            <a:r>
              <a:t>Vysoká biomechanická stabilita implantátů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Zadní přístup"/>
          <p:cNvSpPr txBox="1"/>
          <p:nvPr>
            <p:ph type="title"/>
          </p:nvPr>
        </p:nvSpPr>
        <p:spPr>
          <a:xfrm>
            <a:off x="1143000" y="609599"/>
            <a:ext cx="7772400" cy="1143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CCFF"/>
                </a:solidFill>
              </a:defRPr>
            </a:lvl1pPr>
          </a:lstStyle>
          <a:p>
            <a:pPr/>
            <a:r>
              <a:t>Zadní přístup</a:t>
            </a:r>
          </a:p>
        </p:txBody>
      </p:sp>
      <p:sp>
        <p:nvSpPr>
          <p:cNvPr id="251" name="Dvojím kliknutím aktivujete úpravy"/>
          <p:cNvSpPr txBox="1"/>
          <p:nvPr>
            <p:ph type="body" sz="half" idx="1"/>
          </p:nvPr>
        </p:nvSpPr>
        <p:spPr>
          <a:xfrm>
            <a:off x="5132387" y="1946275"/>
            <a:ext cx="3810001" cy="4114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buChar char="■"/>
              <a:defRPr sz="2800"/>
            </a:pPr>
          </a:p>
        </p:txBody>
      </p:sp>
      <p:pic>
        <p:nvPicPr>
          <p:cNvPr id="252" name="phd48.jpeg" descr="phd4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2438400"/>
            <a:ext cx="3810000" cy="31781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Rotation of phd64,.jpeg" descr="Rotation of phd64,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76800" y="1905000"/>
            <a:ext cx="3865563" cy="4038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Zadní přístup -  nevýhody"/>
          <p:cNvSpPr txBox="1"/>
          <p:nvPr>
            <p:ph type="title"/>
          </p:nvPr>
        </p:nvSpPr>
        <p:spPr>
          <a:xfrm>
            <a:off x="1143000" y="609599"/>
            <a:ext cx="7772400" cy="1143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CCFF"/>
                </a:solidFill>
              </a:defRPr>
            </a:lvl1pPr>
          </a:lstStyle>
          <a:p>
            <a:pPr/>
            <a:r>
              <a:t>Zadní přístup -  nevýhody</a:t>
            </a:r>
          </a:p>
        </p:txBody>
      </p:sp>
      <p:sp>
        <p:nvSpPr>
          <p:cNvPr id="256" name="Traumatizace svalů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lr>
                <a:srgbClr val="CC99FF"/>
              </a:buClr>
              <a:buChar char="■"/>
              <a:defRPr>
                <a:solidFill>
                  <a:srgbClr val="CCCCFF"/>
                </a:solidFill>
              </a:defRPr>
            </a:pPr>
            <a:r>
              <a:t>Traumatizace svalů</a:t>
            </a:r>
          </a:p>
          <a:p>
            <a:pPr>
              <a:buClr>
                <a:srgbClr val="CC99FF"/>
              </a:buClr>
              <a:buChar char="■"/>
              <a:defRPr>
                <a:solidFill>
                  <a:srgbClr val="CCCCFF"/>
                </a:solidFill>
              </a:defRPr>
            </a:pPr>
            <a:r>
              <a:t>Horší hojení ran</a:t>
            </a:r>
          </a:p>
          <a:p>
            <a:pPr>
              <a:buClr>
                <a:srgbClr val="CC99FF"/>
              </a:buClr>
              <a:buChar char="■"/>
              <a:defRPr>
                <a:solidFill>
                  <a:srgbClr val="CCCCFF"/>
                </a:solidFill>
              </a:defRPr>
            </a:pPr>
            <a:r>
              <a:t>Větší krevní ztráty</a:t>
            </a:r>
          </a:p>
          <a:p>
            <a:pPr>
              <a:buClr>
                <a:srgbClr val="CC99FF"/>
              </a:buClr>
              <a:buChar char="■"/>
              <a:defRPr>
                <a:solidFill>
                  <a:srgbClr val="CCCCFF"/>
                </a:solidFill>
              </a:defRPr>
            </a:pPr>
            <a:r>
              <a:t>Horší funkční výsledky</a:t>
            </a:r>
          </a:p>
          <a:p>
            <a:pPr>
              <a:buClr>
                <a:srgbClr val="CC99FF"/>
              </a:buClr>
              <a:buChar char="■"/>
              <a:defRPr>
                <a:solidFill>
                  <a:srgbClr val="CCCCFF"/>
                </a:solidFill>
              </a:defRPr>
            </a:pPr>
            <a:r>
              <a:t>Větší bolesti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Indikace - zadní výkon"/>
          <p:cNvSpPr txBox="1"/>
          <p:nvPr>
            <p:ph type="title"/>
          </p:nvPr>
        </p:nvSpPr>
        <p:spPr>
          <a:xfrm>
            <a:off x="1143000" y="609599"/>
            <a:ext cx="7772400" cy="1143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CCFF"/>
                </a:solidFill>
              </a:defRPr>
            </a:lvl1pPr>
          </a:lstStyle>
          <a:p>
            <a:pPr/>
            <a:r>
              <a:t>Indikace - zadní výkon</a:t>
            </a:r>
          </a:p>
        </p:txBody>
      </p:sp>
      <p:sp>
        <p:nvSpPr>
          <p:cNvPr id="259" name="Při neúspěšné zavřené repozici luxac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lr>
                <a:srgbClr val="CC99FF"/>
              </a:buClr>
              <a:buChar char="■"/>
              <a:defRPr>
                <a:solidFill>
                  <a:srgbClr val="CCCCFF"/>
                </a:solidFill>
              </a:defRPr>
            </a:pPr>
            <a:r>
              <a:t>Při neúspěšné zavřené repozici luxace</a:t>
            </a:r>
          </a:p>
          <a:p>
            <a:pPr>
              <a:buClr>
                <a:srgbClr val="CC99FF"/>
              </a:buClr>
              <a:buChar char="■"/>
              <a:defRPr>
                <a:solidFill>
                  <a:srgbClr val="CCCCFF"/>
                </a:solidFill>
              </a:defRPr>
            </a:pPr>
            <a:r>
              <a:t>Při útlaku nervových struktur zezadu</a:t>
            </a:r>
          </a:p>
          <a:p>
            <a:pPr>
              <a:buClr>
                <a:srgbClr val="CC99FF"/>
              </a:buClr>
              <a:buChar char="■"/>
              <a:defRPr>
                <a:solidFill>
                  <a:srgbClr val="CCCCFF"/>
                </a:solidFill>
              </a:defRPr>
            </a:pPr>
            <a:r>
              <a:t>Při vysoce nestabilních zlomeninách C/T přechodu, M. Bechtěrev, vícečetné zlomeniny ve smyslu kombinovaného výkonu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oranění Th/L páteře"/>
          <p:cNvSpPr txBox="1"/>
          <p:nvPr>
            <p:ph type="title"/>
          </p:nvPr>
        </p:nvSpPr>
        <p:spPr>
          <a:xfrm>
            <a:off x="1143000" y="609599"/>
            <a:ext cx="7772400" cy="1143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CCFF"/>
                </a:solidFill>
              </a:defRPr>
            </a:lvl1pPr>
          </a:lstStyle>
          <a:p>
            <a:pPr/>
            <a:r>
              <a:t>Poranění Th/L páteře</a:t>
            </a:r>
          </a:p>
        </p:txBody>
      </p:sp>
      <p:sp>
        <p:nvSpPr>
          <p:cNvPr id="262" name="Vyšetření pacienta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lr>
                <a:srgbClr val="CC99FF"/>
              </a:buClr>
              <a:buChar char="■"/>
              <a:defRPr>
                <a:solidFill>
                  <a:srgbClr val="CCCCFF"/>
                </a:solidFill>
              </a:defRPr>
            </a:pPr>
          </a:p>
          <a:p>
            <a:pPr>
              <a:buClr>
                <a:srgbClr val="CC99FF"/>
              </a:buClr>
              <a:buChar char="■"/>
              <a:defRPr>
                <a:solidFill>
                  <a:srgbClr val="CCCCFF"/>
                </a:solidFill>
              </a:defRPr>
            </a:pPr>
            <a:r>
              <a:t>Vyšetření</a:t>
            </a:r>
            <a:r>
              <a:rPr>
                <a:solidFill>
                  <a:srgbClr val="FFFFFF"/>
                </a:solidFill>
              </a:rPr>
              <a:t> </a:t>
            </a:r>
            <a:r>
              <a:t>pacienta</a:t>
            </a:r>
          </a:p>
          <a:p>
            <a:pPr>
              <a:buClr>
                <a:srgbClr val="CC99FF"/>
              </a:buClr>
              <a:buChar char="■"/>
              <a:defRPr>
                <a:solidFill>
                  <a:srgbClr val="CCCCFF"/>
                </a:solidFill>
              </a:defRPr>
            </a:pPr>
            <a:r>
              <a:t>RTG, CT případně  MRI</a:t>
            </a:r>
          </a:p>
          <a:p>
            <a:pPr>
              <a:buClr>
                <a:srgbClr val="CC99FF"/>
              </a:buClr>
              <a:buChar char="■"/>
              <a:defRPr>
                <a:solidFill>
                  <a:srgbClr val="CCCCFF"/>
                </a:solidFill>
              </a:defRPr>
            </a:pPr>
            <a:r>
              <a:t>Klasifikace poranění</a:t>
            </a:r>
          </a:p>
          <a:p>
            <a:pPr>
              <a:buClr>
                <a:srgbClr val="CC99FF"/>
              </a:buClr>
              <a:buChar char="■"/>
              <a:defRPr>
                <a:solidFill>
                  <a:srgbClr val="CCCCFF"/>
                </a:solidFill>
              </a:defRPr>
            </a:pPr>
            <a:r>
              <a:t>Terapie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Cíle  terapie"/>
          <p:cNvSpPr txBox="1"/>
          <p:nvPr>
            <p:ph type="title"/>
          </p:nvPr>
        </p:nvSpPr>
        <p:spPr>
          <a:xfrm>
            <a:off x="1143000" y="609599"/>
            <a:ext cx="7772400" cy="1143002"/>
          </a:xfrm>
          <a:prstGeom prst="rect">
            <a:avLst/>
          </a:prstGeom>
        </p:spPr>
        <p:txBody>
          <a:bodyPr/>
          <a:lstStyle>
            <a:lvl1pPr>
              <a:defRPr b="1" sz="5400">
                <a:solidFill>
                  <a:srgbClr val="CCCCFF"/>
                </a:solidFill>
              </a:defRPr>
            </a:lvl1pPr>
          </a:lstStyle>
          <a:p>
            <a:pPr/>
            <a:r>
              <a:t>Cíle  terapie</a:t>
            </a:r>
          </a:p>
        </p:txBody>
      </p:sp>
      <p:sp>
        <p:nvSpPr>
          <p:cNvPr id="265" name="Obnova biomechanické stabilit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■"/>
            </a:pPr>
          </a:p>
          <a:p>
            <a:pPr>
              <a:buClr>
                <a:srgbClr val="CC99FF"/>
              </a:buClr>
              <a:buChar char="■"/>
              <a:defRPr b="1">
                <a:solidFill>
                  <a:srgbClr val="CCCCFF"/>
                </a:solidFill>
              </a:defRPr>
            </a:pPr>
            <a:r>
              <a:t>Obnova biomechanické stability</a:t>
            </a:r>
          </a:p>
          <a:p>
            <a:pPr>
              <a:buClr>
                <a:srgbClr val="CC99FF"/>
              </a:buClr>
              <a:buChar char="■"/>
              <a:defRPr b="1">
                <a:solidFill>
                  <a:srgbClr val="CCCCFF"/>
                </a:solidFill>
              </a:defRPr>
            </a:pPr>
          </a:p>
          <a:p>
            <a:pPr>
              <a:buClr>
                <a:srgbClr val="CC99FF"/>
              </a:buClr>
              <a:buChar char="■"/>
              <a:defRPr b="1">
                <a:solidFill>
                  <a:srgbClr val="CCCCFF"/>
                </a:solidFill>
              </a:defRPr>
            </a:pPr>
            <a:r>
              <a:t>Protekce nervových struktur</a:t>
            </a:r>
          </a:p>
          <a:p>
            <a:pPr>
              <a:buClr>
                <a:srgbClr val="CC99FF"/>
              </a:buClr>
              <a:buChar char="■"/>
              <a:defRPr b="1">
                <a:solidFill>
                  <a:srgbClr val="CCCCFF"/>
                </a:solidFill>
              </a:defRPr>
            </a:pPr>
          </a:p>
          <a:p>
            <a:pPr>
              <a:buClr>
                <a:srgbClr val="CC99FF"/>
              </a:buClr>
              <a:buChar char="■"/>
              <a:defRPr b="1">
                <a:solidFill>
                  <a:srgbClr val="CCCCFF"/>
                </a:solidFill>
              </a:defRPr>
            </a:pPr>
            <a:r>
              <a:t>Obnova funkce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Class="entr" nodeType="after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Class="entr" nodeType="after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Class="entr" nodeType="after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Class="entr" nodeType="after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65" grpId="2"/>
      <p:bldP build="whole" bldLvl="1" animBg="1" rev="0" advAuto="0" spid="264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Klasifikace"/>
          <p:cNvSpPr txBox="1"/>
          <p:nvPr>
            <p:ph type="title"/>
          </p:nvPr>
        </p:nvSpPr>
        <p:spPr>
          <a:xfrm>
            <a:off x="1143000" y="609599"/>
            <a:ext cx="7772400" cy="1143002"/>
          </a:xfrm>
          <a:prstGeom prst="rect">
            <a:avLst/>
          </a:prstGeom>
        </p:spPr>
        <p:txBody>
          <a:bodyPr/>
          <a:lstStyle>
            <a:lvl1pPr>
              <a:defRPr b="1" sz="5400">
                <a:solidFill>
                  <a:srgbClr val="CCCCFF"/>
                </a:solidFill>
              </a:defRPr>
            </a:lvl1pPr>
          </a:lstStyle>
          <a:p>
            <a:pPr/>
            <a:r>
              <a:t>Klasifikace</a:t>
            </a:r>
          </a:p>
        </p:txBody>
      </p:sp>
      <p:sp>
        <p:nvSpPr>
          <p:cNvPr id="268" name="Magerl a kol. r.94…"/>
          <p:cNvSpPr txBox="1"/>
          <p:nvPr>
            <p:ph type="body" idx="1"/>
          </p:nvPr>
        </p:nvSpPr>
        <p:spPr>
          <a:xfrm>
            <a:off x="457200" y="2209800"/>
            <a:ext cx="7772400" cy="3733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000"/>
              </a:spcBef>
              <a:buSzTx/>
              <a:buFont typeface="Wingdings"/>
              <a:buNone/>
              <a:defRPr b="1" sz="4400">
                <a:solidFill>
                  <a:srgbClr val="CCCCFF"/>
                </a:solidFill>
              </a:defRPr>
            </a:pPr>
            <a:r>
              <a:t>Magerl a kol. r.94</a:t>
            </a:r>
            <a:r>
              <a:rPr sz="3200"/>
              <a:t> </a:t>
            </a:r>
          </a:p>
          <a:p>
            <a:pPr>
              <a:buSzTx/>
              <a:buFont typeface="Wingdings"/>
              <a:buNone/>
              <a:defRPr b="1">
                <a:solidFill>
                  <a:srgbClr val="CCCCFF"/>
                </a:solidFill>
              </a:defRPr>
            </a:pPr>
            <a:r>
              <a:t>         </a:t>
            </a:r>
          </a:p>
          <a:p>
            <a:pPr>
              <a:buSzTx/>
              <a:buFont typeface="Wingdings"/>
              <a:buNone/>
              <a:defRPr b="1">
                <a:solidFill>
                  <a:srgbClr val="FF66CC"/>
                </a:solidFill>
              </a:defRPr>
            </a:pPr>
            <a:r>
              <a:t>     </a:t>
            </a:r>
            <a:r>
              <a:rPr>
                <a:solidFill>
                  <a:srgbClr val="CCCCFF"/>
                </a:solidFill>
              </a:rPr>
              <a:t>typ  A -poranění předního sloupce</a:t>
            </a:r>
            <a:endParaRPr>
              <a:solidFill>
                <a:srgbClr val="CCCCFF"/>
              </a:solidFill>
            </a:endParaRPr>
          </a:p>
          <a:p>
            <a:pPr>
              <a:buSzTx/>
              <a:buFont typeface="Wingdings"/>
              <a:buNone/>
              <a:defRPr b="1">
                <a:solidFill>
                  <a:srgbClr val="CCCCFF"/>
                </a:solidFill>
              </a:defRPr>
            </a:pPr>
            <a:r>
              <a:t>     typ  B -poranění zadního sloupce</a:t>
            </a:r>
          </a:p>
          <a:p>
            <a:pPr>
              <a:buSzTx/>
              <a:buFont typeface="Wingdings"/>
              <a:buNone/>
              <a:defRPr b="1">
                <a:solidFill>
                  <a:srgbClr val="CCCCFF"/>
                </a:solidFill>
              </a:defRPr>
            </a:pPr>
            <a:r>
              <a:t>     typ  C -rotační instabilita + A ,B</a:t>
            </a:r>
            <a:r>
              <a:rPr b="0"/>
              <a:t>     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Class="entr" nodeType="with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"/>
                            </p:stCondLst>
                            <p:childTnLst>
                              <p:par>
                                <p:cTn id="19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00"/>
                            </p:stCondLst>
                            <p:childTnLst>
                              <p:par>
                                <p:cTn id="24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00"/>
                            </p:stCondLst>
                            <p:childTnLst>
                              <p:par>
                                <p:cTn id="34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7" grpId="1"/>
      <p:bldP build="p" bldLvl="1" animBg="1" rev="0" advAuto="0" spid="268" grpId="2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klasifikace.jpeg" descr="klasifikac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200" y="457200"/>
            <a:ext cx="7924800" cy="4800600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Klasifikace dle  Magerla r.  1994"/>
          <p:cNvSpPr txBox="1"/>
          <p:nvPr/>
        </p:nvSpPr>
        <p:spPr>
          <a:xfrm>
            <a:off x="1143000" y="5715000"/>
            <a:ext cx="7467600" cy="666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2400"/>
              </a:spcBef>
              <a:defRPr b="1" sz="3600">
                <a:solidFill>
                  <a:srgbClr val="CC99FF"/>
                </a:solidFill>
              </a:defRPr>
            </a:pPr>
            <a:r>
              <a:t>Klasifikace dle </a:t>
            </a:r>
            <a:r>
              <a:rPr sz="4000"/>
              <a:t> Magerla</a:t>
            </a:r>
            <a:r>
              <a:t> r.  1994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10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2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0" grpId="2"/>
      <p:bldP build="whole" bldLvl="1" animBg="1" rev="0" advAuto="0" spid="271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Dvojím kliknutím aktivujete úpravy"/>
          <p:cNvSpPr txBox="1"/>
          <p:nvPr>
            <p:ph type="title"/>
          </p:nvPr>
        </p:nvSpPr>
        <p:spPr>
          <a:xfrm>
            <a:off x="0" y="0"/>
            <a:ext cx="7772400" cy="13716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4" name="Typ  A 1…"/>
          <p:cNvSpPr txBox="1"/>
          <p:nvPr>
            <p:ph type="body" sz="quarter" idx="1"/>
          </p:nvPr>
        </p:nvSpPr>
        <p:spPr>
          <a:xfrm>
            <a:off x="533400" y="0"/>
            <a:ext cx="1371600" cy="58674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buChar char="■"/>
              <a:defRPr sz="2800"/>
            </a:pPr>
          </a:p>
          <a:p>
            <a:pPr>
              <a:buSzTx/>
              <a:buFont typeface="Wingdings"/>
              <a:buNone/>
              <a:defRPr b="1">
                <a:solidFill>
                  <a:srgbClr val="CCCCFF"/>
                </a:solidFill>
              </a:defRPr>
            </a:pPr>
            <a:r>
              <a:t>Typ  A 1</a:t>
            </a:r>
          </a:p>
          <a:p>
            <a:pPr>
              <a:spcBef>
                <a:spcPts val="600"/>
              </a:spcBef>
              <a:buSzTx/>
              <a:buFont typeface="Wingdings"/>
              <a:buNone/>
              <a:defRPr b="1">
                <a:solidFill>
                  <a:srgbClr val="CCCCFF"/>
                </a:solidFill>
              </a:defRPr>
            </a:pPr>
          </a:p>
          <a:p>
            <a:pPr>
              <a:spcBef>
                <a:spcPts val="600"/>
              </a:spcBef>
              <a:buSzTx/>
              <a:buFont typeface="Wingdings"/>
              <a:buNone/>
              <a:defRPr b="1">
                <a:solidFill>
                  <a:srgbClr val="CCCCFF"/>
                </a:solidFill>
              </a:defRPr>
            </a:pPr>
          </a:p>
          <a:p>
            <a:pPr>
              <a:buSzTx/>
              <a:buFont typeface="Wingdings"/>
              <a:buNone/>
              <a:defRPr b="1">
                <a:solidFill>
                  <a:srgbClr val="CCCCFF"/>
                </a:solidFill>
              </a:defRPr>
            </a:pPr>
            <a:r>
              <a:t>Typ  A 2</a:t>
            </a:r>
          </a:p>
          <a:p>
            <a:pPr>
              <a:spcBef>
                <a:spcPts val="600"/>
              </a:spcBef>
              <a:buSzTx/>
              <a:buFont typeface="Wingdings"/>
              <a:buNone/>
              <a:defRPr b="1">
                <a:solidFill>
                  <a:srgbClr val="CCCCFF"/>
                </a:solidFill>
              </a:defRPr>
            </a:pPr>
          </a:p>
          <a:p>
            <a:pPr>
              <a:spcBef>
                <a:spcPts val="600"/>
              </a:spcBef>
              <a:buSzTx/>
              <a:buFont typeface="Wingdings"/>
              <a:buNone/>
              <a:defRPr b="1">
                <a:solidFill>
                  <a:srgbClr val="CCCCFF"/>
                </a:solidFill>
              </a:defRPr>
            </a:pPr>
          </a:p>
          <a:p>
            <a:pPr>
              <a:buSzTx/>
              <a:buFont typeface="Wingdings"/>
              <a:buNone/>
              <a:defRPr b="1">
                <a:solidFill>
                  <a:srgbClr val="CCCCFF"/>
                </a:solidFill>
              </a:defRPr>
            </a:pPr>
            <a:r>
              <a:t>Typ A 3</a:t>
            </a:r>
          </a:p>
        </p:txBody>
      </p:sp>
      <p:pic>
        <p:nvPicPr>
          <p:cNvPr id="275" name="F3.jpeg" descr="F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7000" y="0"/>
            <a:ext cx="59436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" grpId="1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Class="entr" nodeType="afterEffect" presetSubtype="8" presetID="2" grpId="1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Class="entr" nodeType="afterEffect" presetSubtype="8" presetID="2" grpId="1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7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oranění krční páteře"/>
          <p:cNvSpPr txBox="1"/>
          <p:nvPr>
            <p:ph type="title"/>
          </p:nvPr>
        </p:nvSpPr>
        <p:spPr>
          <a:xfrm>
            <a:off x="1143000" y="609599"/>
            <a:ext cx="7772400" cy="1143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CCFF"/>
                </a:solidFill>
              </a:defRPr>
            </a:lvl1pPr>
          </a:lstStyle>
          <a:p>
            <a:pPr/>
            <a:r>
              <a:t>Poranění krční páteře</a:t>
            </a:r>
          </a:p>
        </p:txBody>
      </p:sp>
      <p:sp>
        <p:nvSpPr>
          <p:cNvPr id="131" name="Horní krční páteř C0 - C2/3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■"/>
            </a:pPr>
          </a:p>
          <a:p>
            <a:pPr>
              <a:buClr>
                <a:srgbClr val="CC99FF"/>
              </a:buClr>
              <a:buChar char="■"/>
              <a:defRPr b="1">
                <a:solidFill>
                  <a:srgbClr val="CCCCFF"/>
                </a:solidFill>
              </a:defRPr>
            </a:pPr>
            <a:r>
              <a:t>Horní krční páteř C0 - C2/3</a:t>
            </a:r>
          </a:p>
          <a:p>
            <a:pPr>
              <a:buClr>
                <a:srgbClr val="CC99FF"/>
              </a:buClr>
              <a:buChar char="■"/>
              <a:defRPr b="1">
                <a:solidFill>
                  <a:srgbClr val="CCCCFF"/>
                </a:solidFill>
              </a:defRPr>
            </a:pPr>
          </a:p>
          <a:p>
            <a:pPr>
              <a:buClr>
                <a:srgbClr val="CC99FF"/>
              </a:buClr>
              <a:buChar char="■"/>
              <a:defRPr b="1">
                <a:solidFill>
                  <a:srgbClr val="CCCCFF"/>
                </a:solidFill>
              </a:defRPr>
            </a:pPr>
            <a:r>
              <a:t>Dolní krční páteř C3 - C7/T1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360stpn-2.jpeg" descr="360stpn-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00462" y="2514600"/>
            <a:ext cx="1743076" cy="3590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" name="360stpn-1.jpeg" descr="360stpn-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43000" y="1143000"/>
            <a:ext cx="2560638" cy="3733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Kaneda-1.jpeg" descr="Kaneda-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81800" y="1143000"/>
            <a:ext cx="1593850" cy="3886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" name="macs-tech1.jpeg" descr="macs-tech1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953000" y="1143000"/>
            <a:ext cx="1752600" cy="16811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" name="Logo-new.jpeg" descr="Logo-new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924800" y="6148387"/>
            <a:ext cx="792163" cy="2746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9" grpId="1"/>
      <p:bldP build="whole" bldLvl="1" animBg="1" rev="0" advAuto="0" spid="278" grpId="3"/>
      <p:bldP build="whole" bldLvl="1" animBg="1" rev="0" advAuto="0" spid="280" grpId="2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Typ A 3 přední přístup"/>
          <p:cNvSpPr txBox="1"/>
          <p:nvPr>
            <p:ph type="title"/>
          </p:nvPr>
        </p:nvSpPr>
        <p:spPr>
          <a:xfrm>
            <a:off x="5562600" y="1219200"/>
            <a:ext cx="2514600" cy="2895600"/>
          </a:xfrm>
          <a:prstGeom prst="rect">
            <a:avLst/>
          </a:prstGeom>
        </p:spPr>
        <p:txBody>
          <a:bodyPr/>
          <a:lstStyle/>
          <a:p>
            <a:pPr defTabSz="685800">
              <a:defRPr sz="3300">
                <a:solidFill>
                  <a:srgbClr val="99FF66"/>
                </a:solidFill>
              </a:defRPr>
            </a:pPr>
            <a:r>
              <a:t>Typ A 3</a:t>
            </a:r>
            <a:br/>
            <a:r>
              <a:t>přední</a:t>
            </a:r>
            <a:br/>
            <a:r>
              <a:t>přístup</a:t>
            </a:r>
            <a:br/>
            <a:br/>
            <a:br/>
            <a:r>
              <a:rPr>
                <a:solidFill>
                  <a:srgbClr val="00FFFF"/>
                </a:solidFill>
              </a:rPr>
              <a:t> </a:t>
            </a:r>
          </a:p>
        </p:txBody>
      </p:sp>
      <p:pic>
        <p:nvPicPr>
          <p:cNvPr id="284" name="F4.jpeg" descr="F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39624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F13.jpeg" descr="F13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>
            <a:off x="4038600" y="228600"/>
            <a:ext cx="5105400" cy="6629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3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yp  B"/>
          <p:cNvSpPr txBox="1"/>
          <p:nvPr>
            <p:ph type="title"/>
          </p:nvPr>
        </p:nvSpPr>
        <p:spPr>
          <a:xfrm>
            <a:off x="304800" y="381000"/>
            <a:ext cx="1295400" cy="19812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CCCCFF"/>
                </a:solidFill>
              </a:defRPr>
            </a:lvl1pPr>
          </a:lstStyle>
          <a:p>
            <a:pPr/>
            <a:r>
              <a:t>Typ  B</a:t>
            </a:r>
          </a:p>
        </p:txBody>
      </p:sp>
      <p:sp>
        <p:nvSpPr>
          <p:cNvPr id="288" name="Dvojím kliknutím aktivujete úpravy"/>
          <p:cNvSpPr txBox="1"/>
          <p:nvPr>
            <p:ph type="body" sz="half" idx="1"/>
          </p:nvPr>
        </p:nvSpPr>
        <p:spPr>
          <a:xfrm>
            <a:off x="5132387" y="1946275"/>
            <a:ext cx="3810001" cy="4114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buChar char="■"/>
              <a:defRPr sz="2800"/>
            </a:pPr>
          </a:p>
        </p:txBody>
      </p:sp>
      <p:pic>
        <p:nvPicPr>
          <p:cNvPr id="289" name="F5.jpeg" descr="F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6400" y="0"/>
            <a:ext cx="74676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7" grpId="1"/>
      <p:bldP build="whole" bldLvl="1" animBg="1" rev="0" advAuto="0" spid="288" grpId="2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Typ C"/>
          <p:cNvSpPr txBox="1"/>
          <p:nvPr>
            <p:ph type="title"/>
          </p:nvPr>
        </p:nvSpPr>
        <p:spPr>
          <a:xfrm>
            <a:off x="1143000" y="609600"/>
            <a:ext cx="2133600" cy="889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CCCCFF"/>
                </a:solidFill>
              </a:defRPr>
            </a:lvl1pPr>
          </a:lstStyle>
          <a:p>
            <a:pPr/>
            <a:r>
              <a:t>Typ C</a:t>
            </a:r>
          </a:p>
        </p:txBody>
      </p:sp>
      <p:sp>
        <p:nvSpPr>
          <p:cNvPr id="292" name="Dvojím kliknutím aktivujete úpravy"/>
          <p:cNvSpPr txBox="1"/>
          <p:nvPr>
            <p:ph type="body" sz="half" idx="1"/>
          </p:nvPr>
        </p:nvSpPr>
        <p:spPr>
          <a:xfrm>
            <a:off x="5132387" y="1946275"/>
            <a:ext cx="3810001" cy="4114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buChar char="■"/>
              <a:defRPr sz="2800"/>
            </a:pPr>
          </a:p>
        </p:txBody>
      </p:sp>
      <p:pic>
        <p:nvPicPr>
          <p:cNvPr id="293" name="F8.jpeg" descr="F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" y="1676400"/>
            <a:ext cx="4419600" cy="4038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F7.jpeg" descr="F7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00600" y="304800"/>
            <a:ext cx="4343400" cy="6553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1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Zadní přístup"/>
          <p:cNvSpPr txBox="1"/>
          <p:nvPr>
            <p:ph type="title"/>
          </p:nvPr>
        </p:nvSpPr>
        <p:spPr>
          <a:xfrm>
            <a:off x="4724400" y="304799"/>
            <a:ext cx="3810000" cy="114300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CCCCFF"/>
                </a:solidFill>
              </a:defRPr>
            </a:lvl1pPr>
          </a:lstStyle>
          <a:p>
            <a:pPr/>
            <a:r>
              <a:t>Zadní přístup</a:t>
            </a:r>
          </a:p>
        </p:txBody>
      </p:sp>
      <p:sp>
        <p:nvSpPr>
          <p:cNvPr id="297" name="Transpedikulární stabilizace…"/>
          <p:cNvSpPr txBox="1"/>
          <p:nvPr>
            <p:ph type="body" idx="1"/>
          </p:nvPr>
        </p:nvSpPr>
        <p:spPr>
          <a:xfrm>
            <a:off x="0" y="304800"/>
            <a:ext cx="3962400" cy="6553200"/>
          </a:xfrm>
          <a:prstGeom prst="rect">
            <a:avLst/>
          </a:prstGeom>
        </p:spPr>
        <p:txBody>
          <a:bodyPr/>
          <a:lstStyle/>
          <a:p>
            <a:pPr>
              <a:buSzTx/>
              <a:buFont typeface="Wingdings"/>
              <a:buNone/>
              <a:defRPr b="1">
                <a:solidFill>
                  <a:srgbClr val="CCCCFF"/>
                </a:solidFill>
              </a:defRPr>
            </a:pPr>
            <a:r>
              <a:t>Transpedikulární stabilizace</a:t>
            </a:r>
            <a:r>
              <a:rPr b="0" sz="2800"/>
              <a:t> </a:t>
            </a:r>
            <a:endParaRPr sz="2800"/>
          </a:p>
          <a:p>
            <a:pPr>
              <a:buChar char="■"/>
              <a:defRPr sz="2800">
                <a:solidFill>
                  <a:srgbClr val="CCCCFF"/>
                </a:solidFill>
              </a:defRPr>
            </a:pPr>
          </a:p>
          <a:p>
            <a:pPr>
              <a:buChar char="■"/>
              <a:defRPr sz="2800">
                <a:solidFill>
                  <a:srgbClr val="FF66CC"/>
                </a:solidFill>
              </a:defRPr>
            </a:pPr>
          </a:p>
          <a:p>
            <a:pPr>
              <a:buChar char="■"/>
              <a:defRPr sz="2800">
                <a:solidFill>
                  <a:srgbClr val="FF66CC"/>
                </a:solidFill>
              </a:defRPr>
            </a:pPr>
          </a:p>
          <a:p>
            <a:pPr>
              <a:spcBef>
                <a:spcPts val="600"/>
              </a:spcBef>
              <a:buSzTx/>
              <a:buFont typeface="Wingdings"/>
              <a:buNone/>
              <a:defRPr b="1" sz="2800">
                <a:solidFill>
                  <a:srgbClr val="CCCCFF"/>
                </a:solidFill>
              </a:defRPr>
            </a:pPr>
            <a:r>
              <a:t>Spongioplastika</a:t>
            </a:r>
            <a:r>
              <a:rPr b="0"/>
              <a:t>   </a:t>
            </a:r>
          </a:p>
          <a:p>
            <a:pPr lvl="1" marL="742950" indent="-285750">
              <a:spcBef>
                <a:spcPts val="0"/>
              </a:spcBef>
              <a:buClr>
                <a:srgbClr val="CC99FF"/>
              </a:buClr>
              <a:defRPr sz="1800">
                <a:solidFill>
                  <a:srgbClr val="FF66CC"/>
                </a:solidFill>
              </a:defRPr>
            </a:pPr>
            <a:r>
              <a:t>intersomatická                                                                                                                                                                                                      </a:t>
            </a:r>
          </a:p>
          <a:p>
            <a:pPr lvl="1" marL="742950" indent="-285750">
              <a:spcBef>
                <a:spcPts val="0"/>
              </a:spcBef>
              <a:buClr>
                <a:srgbClr val="CC99FF"/>
              </a:buClr>
              <a:defRPr sz="1800">
                <a:solidFill>
                  <a:srgbClr val="FF66CC"/>
                </a:solidFill>
              </a:defRPr>
            </a:pPr>
            <a:r>
              <a:t>intrasomatická                                                                                </a:t>
            </a:r>
          </a:p>
          <a:p>
            <a:pPr lvl="1" marL="742950" indent="-285750">
              <a:spcBef>
                <a:spcPts val="0"/>
              </a:spcBef>
              <a:buClr>
                <a:srgbClr val="CC99FF"/>
              </a:buClr>
              <a:defRPr sz="1800">
                <a:solidFill>
                  <a:srgbClr val="FF66CC"/>
                </a:solidFill>
              </a:defRPr>
            </a:pPr>
            <a:r>
              <a:t>H štěp                                       	</a:t>
            </a:r>
          </a:p>
          <a:p>
            <a:pPr lvl="1" marL="742950" indent="-285750">
              <a:spcBef>
                <a:spcPts val="0"/>
              </a:spcBef>
              <a:buClr>
                <a:srgbClr val="CC99FF"/>
              </a:buClr>
              <a:defRPr sz="1800">
                <a:solidFill>
                  <a:srgbClr val="FF66CC"/>
                </a:solidFill>
              </a:defRPr>
            </a:pPr>
            <a:r>
              <a:t>posterolaterální</a:t>
            </a:r>
            <a:r>
              <a:rPr>
                <a:solidFill>
                  <a:srgbClr val="FFFFFF"/>
                </a:solidFill>
              </a:rPr>
              <a:t>                                       </a:t>
            </a:r>
          </a:p>
        </p:txBody>
      </p:sp>
      <p:pic>
        <p:nvPicPr>
          <p:cNvPr id="298" name="F20.jpeg" descr="F2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62400" y="2133600"/>
            <a:ext cx="4495800" cy="35972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Class="entr" nodeType="with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Class="entr" nodeType="with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Class="entr" nodeType="with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Class="entr" nodeType="with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Class="entr" nodeType="with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5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97" grpId="2"/>
      <p:bldP build="whole" bldLvl="1" animBg="1" rev="0" advAuto="0" spid="298" grpId="3"/>
      <p:bldP build="whole" bldLvl="1" animBg="1" rev="0" advAuto="0" spid="296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řední přístup"/>
          <p:cNvSpPr txBox="1"/>
          <p:nvPr>
            <p:ph type="title"/>
          </p:nvPr>
        </p:nvSpPr>
        <p:spPr>
          <a:xfrm>
            <a:off x="2971800" y="609600"/>
            <a:ext cx="5943600" cy="762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CCCCFF"/>
                </a:solidFill>
              </a:defRPr>
            </a:lvl1pPr>
          </a:lstStyle>
          <a:p>
            <a:pPr/>
            <a:r>
              <a:t>Přední přístup</a:t>
            </a:r>
          </a:p>
        </p:txBody>
      </p:sp>
      <p:sp>
        <p:nvSpPr>
          <p:cNvPr id="301" name="Dvojím kliknutím aktivujete úpravy"/>
          <p:cNvSpPr txBox="1"/>
          <p:nvPr>
            <p:ph type="body" sz="half" idx="1"/>
          </p:nvPr>
        </p:nvSpPr>
        <p:spPr>
          <a:xfrm>
            <a:off x="5132387" y="1946275"/>
            <a:ext cx="3810001" cy="4114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buChar char="■"/>
              <a:defRPr sz="2800"/>
            </a:pPr>
          </a:p>
        </p:txBody>
      </p:sp>
      <p:pic>
        <p:nvPicPr>
          <p:cNvPr id="302" name="F19.jpeg" descr="F1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447800"/>
            <a:ext cx="4495800" cy="2895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F18.jpeg" descr="F18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0" y="3200400"/>
            <a:ext cx="4572000" cy="34734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Kombinovaný přístup indikace"/>
          <p:cNvSpPr txBox="1"/>
          <p:nvPr>
            <p:ph type="title"/>
          </p:nvPr>
        </p:nvSpPr>
        <p:spPr>
          <a:xfrm>
            <a:off x="1143000" y="609599"/>
            <a:ext cx="7772400" cy="1143002"/>
          </a:xfrm>
          <a:prstGeom prst="rect">
            <a:avLst/>
          </a:prstGeom>
        </p:spPr>
        <p:txBody>
          <a:bodyPr/>
          <a:lstStyle/>
          <a:p>
            <a:pPr defTabSz="749808">
              <a:defRPr b="1" sz="3607">
                <a:solidFill>
                  <a:srgbClr val="CCCCFF"/>
                </a:solidFill>
              </a:defRPr>
            </a:pPr>
            <a:r>
              <a:t>Kombinovaný přístup</a:t>
            </a:r>
            <a:br/>
            <a:r>
              <a:t>indikace</a:t>
            </a:r>
          </a:p>
        </p:txBody>
      </p:sp>
      <p:sp>
        <p:nvSpPr>
          <p:cNvPr id="306" name="Důvod  -  kostní…"/>
          <p:cNvSpPr txBox="1"/>
          <p:nvPr>
            <p:ph type="body" sz="half" idx="1"/>
          </p:nvPr>
        </p:nvSpPr>
        <p:spPr>
          <a:xfrm>
            <a:off x="762000" y="2438400"/>
            <a:ext cx="4038600" cy="3733800"/>
          </a:xfrm>
          <a:prstGeom prst="rect">
            <a:avLst/>
          </a:prstGeom>
        </p:spPr>
        <p:txBody>
          <a:bodyPr/>
          <a:lstStyle/>
          <a:p>
            <a:pPr>
              <a:buChar char="■"/>
            </a:pPr>
          </a:p>
          <a:p>
            <a:pPr>
              <a:buSzTx/>
              <a:buFont typeface="Wingdings"/>
              <a:buNone/>
              <a:defRPr b="1">
                <a:solidFill>
                  <a:srgbClr val="CCCCFF"/>
                </a:solidFill>
              </a:defRPr>
            </a:pPr>
            <a:r>
              <a:t>Důvod  -  kostní </a:t>
            </a:r>
          </a:p>
          <a:p>
            <a:pPr>
              <a:buSzTx/>
              <a:buFont typeface="Wingdings"/>
              <a:buNone/>
              <a:defRPr b="1">
                <a:solidFill>
                  <a:srgbClr val="CCCCFF"/>
                </a:solidFill>
              </a:defRPr>
            </a:pPr>
            <a:r>
              <a:t> </a:t>
            </a:r>
          </a:p>
          <a:p>
            <a:pPr>
              <a:buSzTx/>
              <a:buFont typeface="Wingdings"/>
              <a:buNone/>
              <a:defRPr b="1">
                <a:solidFill>
                  <a:srgbClr val="CCCCFF"/>
                </a:solidFill>
              </a:defRPr>
            </a:pPr>
            <a:r>
              <a:t>             -  neurologie  </a:t>
            </a:r>
          </a:p>
        </p:txBody>
      </p:sp>
      <p:pic>
        <p:nvPicPr>
          <p:cNvPr id="307" name="F22.jpeg" descr="F2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29200" y="1828800"/>
            <a:ext cx="3824288" cy="4648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Class="entr" nodeType="after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Class="entr" nodeType="after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5" grpId="1"/>
      <p:bldP build="p" bldLvl="1" animBg="1" rev="0" advAuto="0" spid="306" grpId="2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VATS"/>
          <p:cNvSpPr txBox="1"/>
          <p:nvPr>
            <p:ph type="title"/>
          </p:nvPr>
        </p:nvSpPr>
        <p:spPr>
          <a:xfrm>
            <a:off x="1143000" y="609600"/>
            <a:ext cx="7772400" cy="635000"/>
          </a:xfrm>
          <a:prstGeom prst="rect">
            <a:avLst/>
          </a:prstGeom>
        </p:spPr>
        <p:txBody>
          <a:bodyPr/>
          <a:lstStyle>
            <a:lvl1pPr defTabSz="740663">
              <a:defRPr b="1" sz="3888">
                <a:solidFill>
                  <a:srgbClr val="CCCCFF"/>
                </a:solidFill>
              </a:defRPr>
            </a:lvl1pPr>
          </a:lstStyle>
          <a:p>
            <a:pPr/>
            <a:r>
              <a:t>VATS</a:t>
            </a:r>
          </a:p>
        </p:txBody>
      </p:sp>
      <p:sp>
        <p:nvSpPr>
          <p:cNvPr id="310" name="Dvojím kliknutím aktivujete úpravy"/>
          <p:cNvSpPr txBox="1"/>
          <p:nvPr>
            <p:ph type="body" sz="half" idx="1"/>
          </p:nvPr>
        </p:nvSpPr>
        <p:spPr>
          <a:xfrm>
            <a:off x="5132387" y="1946275"/>
            <a:ext cx="3810001" cy="4114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buChar char="■"/>
              <a:defRPr sz="2800"/>
            </a:pPr>
          </a:p>
        </p:txBody>
      </p:sp>
      <p:pic>
        <p:nvPicPr>
          <p:cNvPr id="311" name="F21.jpeg" descr="F2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86400" y="1371600"/>
            <a:ext cx="3657600" cy="548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" name="F16.jpeg" descr="F16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143000"/>
            <a:ext cx="5453063" cy="571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Class="entr" nodeType="afterEffect" presetSubtype="10" presetID="3" grpId="2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2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2" grpId="2"/>
      <p:bldP build="whole" bldLvl="1" animBg="1" rev="0" advAuto="0" spid="309" grpId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Endoskopie Video Assisted Thoracic Surgery"/>
          <p:cNvSpPr txBox="1"/>
          <p:nvPr>
            <p:ph type="title"/>
          </p:nvPr>
        </p:nvSpPr>
        <p:spPr>
          <a:xfrm>
            <a:off x="1143000" y="0"/>
            <a:ext cx="6705600" cy="1295400"/>
          </a:xfrm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CCCCFF"/>
                </a:solidFill>
              </a:defRPr>
            </a:pPr>
            <a:r>
              <a:t>Endoskopie</a:t>
            </a:r>
            <a:br/>
            <a:r>
              <a:rPr b="0" sz="3200"/>
              <a:t>Video Assisted Thoracic Surgery</a:t>
            </a:r>
          </a:p>
        </p:txBody>
      </p:sp>
      <p:sp>
        <p:nvSpPr>
          <p:cNvPr id="315" name="Dvojím kliknutím aktivujete úpravy"/>
          <p:cNvSpPr txBox="1"/>
          <p:nvPr>
            <p:ph type="body" sz="half" idx="1"/>
          </p:nvPr>
        </p:nvSpPr>
        <p:spPr>
          <a:xfrm>
            <a:off x="5132387" y="1946275"/>
            <a:ext cx="3810001" cy="4114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buChar char="■"/>
              <a:defRPr sz="2800"/>
            </a:pPr>
          </a:p>
        </p:txBody>
      </p:sp>
      <p:pic>
        <p:nvPicPr>
          <p:cNvPr id="316" name="F14.jpeg" descr="F1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30375" y="1946275"/>
            <a:ext cx="2687638" cy="4114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F15.jpeg" descr="F15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95812" y="1295400"/>
            <a:ext cx="4548188" cy="5562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5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2" presetID="2" grpId="2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7" grpId="2"/>
      <p:bldP build="whole" bldLvl="1" animBg="1" rev="0" advAuto="0" spid="314" grpId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Výhody  VATS"/>
          <p:cNvSpPr txBox="1"/>
          <p:nvPr>
            <p:ph type="title"/>
          </p:nvPr>
        </p:nvSpPr>
        <p:spPr>
          <a:xfrm>
            <a:off x="228600" y="0"/>
            <a:ext cx="8458200" cy="3124200"/>
          </a:xfrm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CCCCFF"/>
                </a:solidFill>
              </a:defRPr>
            </a:pPr>
            <a:r>
              <a:t>Výhody  VATS  </a:t>
            </a:r>
            <a:br/>
          </a:p>
        </p:txBody>
      </p:sp>
      <p:sp>
        <p:nvSpPr>
          <p:cNvPr id="320" name="Menší pooper.bolesti…"/>
          <p:cNvSpPr txBox="1"/>
          <p:nvPr>
            <p:ph type="body" sz="half" idx="1"/>
          </p:nvPr>
        </p:nvSpPr>
        <p:spPr>
          <a:xfrm>
            <a:off x="5334000" y="2362200"/>
            <a:ext cx="3810000" cy="3733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buChar char="■"/>
              <a:defRPr>
                <a:solidFill>
                  <a:srgbClr val="FF9933"/>
                </a:solidFill>
              </a:defRPr>
            </a:pPr>
          </a:p>
          <a:p>
            <a:pPr>
              <a:buSzTx/>
              <a:buFont typeface="Wingdings"/>
              <a:buNone/>
              <a:defRPr>
                <a:solidFill>
                  <a:srgbClr val="CCCCFF"/>
                </a:solidFill>
              </a:defRPr>
            </a:pPr>
            <a:r>
              <a:t>Menší pooper.bolesti</a:t>
            </a:r>
          </a:p>
          <a:p>
            <a:pPr>
              <a:buSzTx/>
              <a:buFont typeface="Wingdings"/>
              <a:buNone/>
              <a:defRPr>
                <a:solidFill>
                  <a:srgbClr val="CCCCFF"/>
                </a:solidFill>
              </a:defRPr>
            </a:pPr>
            <a:r>
              <a:t>Kratší doba na ARO</a:t>
            </a:r>
          </a:p>
          <a:p>
            <a:pPr>
              <a:buSzTx/>
              <a:buFont typeface="Wingdings"/>
              <a:buNone/>
              <a:defRPr>
                <a:solidFill>
                  <a:srgbClr val="CCCCFF"/>
                </a:solidFill>
              </a:defRPr>
            </a:pPr>
            <a:r>
              <a:t>Rehabilitace</a:t>
            </a:r>
          </a:p>
          <a:p>
            <a:pPr>
              <a:buSzTx/>
              <a:buFont typeface="Wingdings"/>
              <a:buNone/>
              <a:defRPr>
                <a:solidFill>
                  <a:srgbClr val="CCCCFF"/>
                </a:solidFill>
              </a:defRPr>
            </a:pPr>
            <a:r>
              <a:t>Kosmetický efekt</a:t>
            </a:r>
          </a:p>
        </p:txBody>
      </p:sp>
      <p:pic>
        <p:nvPicPr>
          <p:cNvPr id="321" name="F12.jpeg" descr="F1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0" y="2057400"/>
            <a:ext cx="4114800" cy="4038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4" presetID="2" grpId="2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Class="entr" nodeType="afterEffect" presetSubtype="4" presetID="2" grpId="2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Class="entr" nodeType="afterEffect" presetSubtype="4" presetID="2" grpId="2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Class="entr" nodeType="afterEffect" presetSubtype="4" presetID="2" grpId="2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9" grpId="1"/>
      <p:bldP build="p" bldLvl="1" animBg="1" rev="0" advAuto="0" spid="320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Zlomenina kondylu okciputu"/>
          <p:cNvSpPr txBox="1"/>
          <p:nvPr>
            <p:ph type="title"/>
          </p:nvPr>
        </p:nvSpPr>
        <p:spPr>
          <a:xfrm>
            <a:off x="1143000" y="609599"/>
            <a:ext cx="7772400" cy="1143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CCFF"/>
                </a:solidFill>
              </a:defRPr>
            </a:lvl1pPr>
          </a:lstStyle>
          <a:p>
            <a:pPr/>
            <a:r>
              <a:t>Zlomenina kondylu okciputu</a:t>
            </a:r>
          </a:p>
        </p:txBody>
      </p:sp>
      <p:sp>
        <p:nvSpPr>
          <p:cNvPr id="134" name="Klasifikace Anderson a Montesano na 3 typ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lr>
                <a:srgbClr val="CC99FF"/>
              </a:buClr>
              <a:buChar char="■"/>
              <a:defRPr>
                <a:solidFill>
                  <a:srgbClr val="CCCCFF"/>
                </a:solidFill>
              </a:defRPr>
            </a:pPr>
            <a:r>
              <a:t>Klasifikace Anderson a Montesano na 3 typy</a:t>
            </a:r>
          </a:p>
          <a:p>
            <a:pPr>
              <a:buClr>
                <a:srgbClr val="CC99FF"/>
              </a:buClr>
              <a:buChar char="■"/>
              <a:defRPr>
                <a:solidFill>
                  <a:srgbClr val="CCCCFF"/>
                </a:solidFill>
              </a:defRPr>
            </a:pPr>
            <a:r>
              <a:t>Raritní poranění</a:t>
            </a:r>
          </a:p>
          <a:p>
            <a:pPr>
              <a:buClr>
                <a:srgbClr val="CC99FF"/>
              </a:buClr>
              <a:buChar char="■"/>
              <a:defRPr>
                <a:solidFill>
                  <a:srgbClr val="CCCCFF"/>
                </a:solidFill>
              </a:defRPr>
            </a:pPr>
            <a:r>
              <a:t>Terapie konzervativní</a:t>
            </a:r>
          </a:p>
          <a:p>
            <a:pPr>
              <a:buClr>
                <a:srgbClr val="CC99FF"/>
              </a:buClr>
              <a:buChar char="■"/>
              <a:defRPr>
                <a:solidFill>
                  <a:srgbClr val="CCCCFF"/>
                </a:solidFill>
              </a:defRPr>
            </a:pPr>
            <a:r>
              <a:t>Při nestabilním avulzním poranění - okcipitocervikální stabilizace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Zlomeniny kondylu okciputu"/>
          <p:cNvSpPr txBox="1"/>
          <p:nvPr>
            <p:ph type="title"/>
          </p:nvPr>
        </p:nvSpPr>
        <p:spPr>
          <a:xfrm>
            <a:off x="1143000" y="609599"/>
            <a:ext cx="7772400" cy="1143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CCFF"/>
                </a:solidFill>
              </a:defRPr>
            </a:lvl1pPr>
          </a:lstStyle>
          <a:p>
            <a:pPr/>
            <a:r>
              <a:t>Zlomeniny kondylu okciputu</a:t>
            </a:r>
          </a:p>
        </p:txBody>
      </p:sp>
      <p:sp>
        <p:nvSpPr>
          <p:cNvPr id="137" name="Dvojím kliknutím aktivujete úpravy"/>
          <p:cNvSpPr txBox="1"/>
          <p:nvPr>
            <p:ph type="body" sz="half" idx="1"/>
          </p:nvPr>
        </p:nvSpPr>
        <p:spPr>
          <a:xfrm>
            <a:off x="5132387" y="1946275"/>
            <a:ext cx="3810001" cy="4114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buChar char="■"/>
              <a:defRPr sz="2800"/>
            </a:pPr>
          </a:p>
        </p:txBody>
      </p:sp>
      <p:pic>
        <p:nvPicPr>
          <p:cNvPr id="138" name="OCF 01b.jpeg" descr="OCF 01b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47800" y="1752600"/>
            <a:ext cx="3265488" cy="4114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OCF 00b.jpeg" descr="OCF 00b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76800" y="1752600"/>
            <a:ext cx="4024313" cy="4038600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Avulzní typ"/>
          <p:cNvSpPr txBox="1"/>
          <p:nvPr/>
        </p:nvSpPr>
        <p:spPr>
          <a:xfrm>
            <a:off x="5394325" y="5943600"/>
            <a:ext cx="2454276" cy="544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solidFill>
                  <a:srgbClr val="CCCC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Avulzní typ</a:t>
            </a:r>
          </a:p>
        </p:txBody>
      </p:sp>
      <p:sp>
        <p:nvSpPr>
          <p:cNvPr id="141" name="Kruhová lomná linie"/>
          <p:cNvSpPr txBox="1"/>
          <p:nvPr/>
        </p:nvSpPr>
        <p:spPr>
          <a:xfrm>
            <a:off x="990600" y="6038850"/>
            <a:ext cx="5665788" cy="544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solidFill>
                  <a:srgbClr val="CCCC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Kruhová lomná linie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Zlomeniny kondylu okciputu"/>
          <p:cNvSpPr txBox="1"/>
          <p:nvPr>
            <p:ph type="title"/>
          </p:nvPr>
        </p:nvSpPr>
        <p:spPr>
          <a:xfrm>
            <a:off x="1143000" y="609599"/>
            <a:ext cx="7772400" cy="1143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CCFF"/>
                </a:solidFill>
              </a:defRPr>
            </a:lvl1pPr>
          </a:lstStyle>
          <a:p>
            <a:pPr/>
            <a:r>
              <a:t>Zlomeniny kondylu okciputu</a:t>
            </a:r>
          </a:p>
        </p:txBody>
      </p:sp>
      <p:sp>
        <p:nvSpPr>
          <p:cNvPr id="144" name="Dvojím kliknutím aktivujete úpravy"/>
          <p:cNvSpPr txBox="1"/>
          <p:nvPr>
            <p:ph type="body" sz="half" idx="1"/>
          </p:nvPr>
        </p:nvSpPr>
        <p:spPr>
          <a:xfrm>
            <a:off x="1169987" y="1946275"/>
            <a:ext cx="3810001" cy="4114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buChar char="■"/>
              <a:defRPr sz="2800"/>
            </a:pPr>
          </a:p>
        </p:txBody>
      </p:sp>
      <p:pic>
        <p:nvPicPr>
          <p:cNvPr id="145" name="OCF 01a.jpeg" descr="OCF 01a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62600" y="1981200"/>
            <a:ext cx="3265488" cy="4114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OCF 00a.jpeg" descr="OCF 00a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9600" y="2057400"/>
            <a:ext cx="4343400" cy="3886200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Kompresní typ"/>
          <p:cNvSpPr txBox="1"/>
          <p:nvPr/>
        </p:nvSpPr>
        <p:spPr>
          <a:xfrm>
            <a:off x="838200" y="6191250"/>
            <a:ext cx="4348163" cy="544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solidFill>
                  <a:srgbClr val="CCCC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Kompresní typ</a:t>
            </a:r>
          </a:p>
        </p:txBody>
      </p:sp>
      <p:sp>
        <p:nvSpPr>
          <p:cNvPr id="148" name="Zlomenina baze"/>
          <p:cNvSpPr txBox="1"/>
          <p:nvPr/>
        </p:nvSpPr>
        <p:spPr>
          <a:xfrm>
            <a:off x="5486400" y="6115050"/>
            <a:ext cx="3767138" cy="544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solidFill>
                  <a:srgbClr val="CCCC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Zlomenina baze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Atlantookcipitální dislokace AOD"/>
          <p:cNvSpPr txBox="1"/>
          <p:nvPr>
            <p:ph type="title"/>
          </p:nvPr>
        </p:nvSpPr>
        <p:spPr>
          <a:xfrm>
            <a:off x="1143000" y="609599"/>
            <a:ext cx="7772400" cy="1143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CCFF"/>
                </a:solidFill>
              </a:defRPr>
            </a:lvl1pPr>
          </a:lstStyle>
          <a:p>
            <a:pPr/>
            <a:r>
              <a:t>Atlantookcipitální dislokace AOD</a:t>
            </a:r>
          </a:p>
        </p:txBody>
      </p:sp>
      <p:sp>
        <p:nvSpPr>
          <p:cNvPr id="151" name="Klasifikace podle Traynelise na 3 typy…"/>
          <p:cNvSpPr txBox="1"/>
          <p:nvPr>
            <p:ph type="body" sz="quarter" idx="1"/>
          </p:nvPr>
        </p:nvSpPr>
        <p:spPr>
          <a:xfrm>
            <a:off x="1066800" y="1981200"/>
            <a:ext cx="3935413" cy="2251075"/>
          </a:xfrm>
          <a:prstGeom prst="rect">
            <a:avLst/>
          </a:prstGeom>
        </p:spPr>
        <p:txBody>
          <a:bodyPr/>
          <a:lstStyle/>
          <a:p>
            <a:pPr marL="233172" indent="-233172" defTabSz="621791">
              <a:spcBef>
                <a:spcPts val="500"/>
              </a:spcBef>
              <a:buChar char="■"/>
              <a:defRPr sz="2176">
                <a:effectLst>
                  <a:outerShdw sx="100000" sy="100000" kx="0" ky="0" algn="b" rotWithShape="0" blurRad="8636" dist="17272" dir="2700000">
                    <a:srgbClr val="000000"/>
                  </a:outerShdw>
                </a:effectLst>
              </a:defRPr>
            </a:pPr>
          </a:p>
          <a:p>
            <a:pPr marL="233172" indent="-233172" defTabSz="621791">
              <a:spcBef>
                <a:spcPts val="500"/>
              </a:spcBef>
              <a:buClr>
                <a:srgbClr val="CC99FF"/>
              </a:buClr>
              <a:buChar char="■"/>
              <a:defRPr sz="2176">
                <a:solidFill>
                  <a:srgbClr val="CCCCFF"/>
                </a:solidFill>
                <a:effectLst>
                  <a:outerShdw sx="100000" sy="100000" kx="0" ky="0" algn="b" rotWithShape="0" blurRad="8636" dist="17272" dir="2700000">
                    <a:srgbClr val="000000"/>
                  </a:outerShdw>
                </a:effectLst>
              </a:defRPr>
            </a:pPr>
            <a:r>
              <a:t>Klasifikace podle Traynelise na 3 typy</a:t>
            </a:r>
          </a:p>
          <a:p>
            <a:pPr marL="233172" indent="-233172" defTabSz="621791">
              <a:spcBef>
                <a:spcPts val="500"/>
              </a:spcBef>
              <a:buClr>
                <a:srgbClr val="CC99FF"/>
              </a:buClr>
              <a:buChar char="■"/>
              <a:defRPr sz="2176">
                <a:solidFill>
                  <a:srgbClr val="CCCCFF"/>
                </a:solidFill>
                <a:effectLst>
                  <a:outerShdw sx="100000" sy="100000" kx="0" ky="0" algn="b" rotWithShape="0" blurRad="8636" dist="17272" dir="2700000">
                    <a:srgbClr val="000000"/>
                  </a:outerShdw>
                </a:effectLst>
              </a:defRPr>
            </a:pPr>
            <a:r>
              <a:t>Raritní poranění</a:t>
            </a:r>
          </a:p>
          <a:p>
            <a:pPr marL="233172" indent="-233172" defTabSz="621791">
              <a:spcBef>
                <a:spcPts val="500"/>
              </a:spcBef>
              <a:buClr>
                <a:srgbClr val="CC99FF"/>
              </a:buClr>
              <a:buChar char="■"/>
              <a:defRPr sz="2176">
                <a:solidFill>
                  <a:srgbClr val="CCCCFF"/>
                </a:solidFill>
                <a:effectLst>
                  <a:outerShdw sx="100000" sy="100000" kx="0" ky="0" algn="b" rotWithShape="0" blurRad="8636" dist="17272" dir="2700000">
                    <a:srgbClr val="000000"/>
                  </a:outerShdw>
                </a:effectLst>
              </a:defRPr>
            </a:pPr>
            <a:r>
              <a:t>Terapie - Okcipitocervikální stabilizace</a:t>
            </a:r>
          </a:p>
        </p:txBody>
      </p:sp>
      <p:pic>
        <p:nvPicPr>
          <p:cNvPr id="152" name="AOD C bočná po stabil.png" descr="AOD C bočná po stabi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91200" y="2514600"/>
            <a:ext cx="3148013" cy="35623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AOD     3 typy"/>
          <p:cNvSpPr txBox="1"/>
          <p:nvPr>
            <p:ph type="title"/>
          </p:nvPr>
        </p:nvSpPr>
        <p:spPr>
          <a:xfrm>
            <a:off x="1143000" y="609599"/>
            <a:ext cx="7772400" cy="1143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CCFF"/>
                </a:solidFill>
              </a:defRPr>
            </a:lvl1pPr>
          </a:lstStyle>
          <a:p>
            <a:pPr/>
            <a:r>
              <a:t>AOD     3 typy</a:t>
            </a:r>
          </a:p>
        </p:txBody>
      </p:sp>
      <p:sp>
        <p:nvSpPr>
          <p:cNvPr id="155" name="Dvojím kliknutím aktivujete úpravy"/>
          <p:cNvSpPr txBox="1"/>
          <p:nvPr>
            <p:ph type="body" sz="half" idx="1"/>
          </p:nvPr>
        </p:nvSpPr>
        <p:spPr>
          <a:xfrm>
            <a:off x="1169987" y="1946275"/>
            <a:ext cx="3810001" cy="4114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buChar char="■"/>
              <a:defRPr sz="2800"/>
            </a:pPr>
          </a:p>
        </p:txBody>
      </p:sp>
      <p:pic>
        <p:nvPicPr>
          <p:cNvPr id="156" name="AOD I.jpeg" descr="AOD I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00600" y="3810000"/>
            <a:ext cx="3352800" cy="2662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AOD II.jpeg" descr="AOD II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47800" y="2743200"/>
            <a:ext cx="3048000" cy="28432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AOD III.jpeg" descr="AOD III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29200" y="763587"/>
            <a:ext cx="2974975" cy="26733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Azur">
  <a:themeElements>
    <a:clrScheme name="Azur">
      <a:dk1>
        <a:srgbClr val="FFFFCC"/>
      </a:dk1>
      <a:lt1>
        <a:srgbClr val="3333FF"/>
      </a:lt1>
      <a:dk2>
        <a:srgbClr val="A7A7A7"/>
      </a:dk2>
      <a:lt2>
        <a:srgbClr val="535353"/>
      </a:lt2>
      <a:accent1>
        <a:srgbClr val="00CCCC"/>
      </a:accent1>
      <a:accent2>
        <a:srgbClr val="6666F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Azur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Azu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3333FF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3333FF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Azur">
  <a:themeElements>
    <a:clrScheme name="Azu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CC"/>
      </a:accent1>
      <a:accent2>
        <a:srgbClr val="6666F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Azur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Azu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3333FF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3333FF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