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7.xml" ContentType="application/vnd.openxmlformats-officedocument.presentationml.tags+xml"/>
  <Override PartName="/ppt/theme/themeOverride1.xml" ContentType="application/vnd.openxmlformats-officedocument.themeOverr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8" r:id="rId3"/>
    <p:sldId id="259" r:id="rId4"/>
    <p:sldId id="286" r:id="rId5"/>
    <p:sldId id="261" r:id="rId6"/>
    <p:sldId id="262" r:id="rId7"/>
    <p:sldId id="266" r:id="rId8"/>
    <p:sldId id="287" r:id="rId9"/>
    <p:sldId id="288" r:id="rId10"/>
    <p:sldId id="264" r:id="rId11"/>
    <p:sldId id="268" r:id="rId12"/>
    <p:sldId id="269" r:id="rId13"/>
    <p:sldId id="270" r:id="rId14"/>
    <p:sldId id="282" r:id="rId15"/>
    <p:sldId id="283" r:id="rId16"/>
    <p:sldId id="284" r:id="rId17"/>
    <p:sldId id="285" r:id="rId18"/>
    <p:sldId id="271" r:id="rId19"/>
    <p:sldId id="279" r:id="rId20"/>
    <p:sldId id="280" r:id="rId21"/>
    <p:sldId id="281" r:id="rId22"/>
    <p:sldId id="278" r:id="rId23"/>
    <p:sldId id="277" r:id="rId24"/>
    <p:sldId id="276" r:id="rId25"/>
    <p:sldId id="275" r:id="rId26"/>
    <p:sldId id="274" r:id="rId27"/>
    <p:sldId id="272" r:id="rId28"/>
    <p:sldId id="273" r:id="rId2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6754" autoAdjust="0"/>
  </p:normalViewPr>
  <p:slideViewPr>
    <p:cSldViewPr snapToGrid="0">
      <p:cViewPr>
        <p:scale>
          <a:sx n="88" d="100"/>
          <a:sy n="88" d="100"/>
        </p:scale>
        <p:origin x="69" y="16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A5BC49-57EA-4A3D-A75D-5330513553EE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48FE169-5EF6-4DC4-990A-B911F3EE97DD}">
      <dgm:prSet/>
      <dgm:spPr/>
      <dgm:t>
        <a:bodyPr/>
        <a:lstStyle/>
        <a:p>
          <a:r>
            <a:rPr lang="cs-CZ"/>
            <a:t>Metabolickou porucha je kompenzována respiračně</a:t>
          </a:r>
          <a:endParaRPr lang="en-US"/>
        </a:p>
      </dgm:t>
    </dgm:pt>
    <dgm:pt modelId="{450C843D-A44D-4829-B99E-0E708D2516AF}" type="parTrans" cxnId="{FB7B0EC0-CF16-426A-9C6D-F6A1B0A218C5}">
      <dgm:prSet/>
      <dgm:spPr/>
      <dgm:t>
        <a:bodyPr/>
        <a:lstStyle/>
        <a:p>
          <a:endParaRPr lang="en-US"/>
        </a:p>
      </dgm:t>
    </dgm:pt>
    <dgm:pt modelId="{95813179-2ED0-409D-AC68-4F8E87FDDE7A}" type="sibTrans" cxnId="{FB7B0EC0-CF16-426A-9C6D-F6A1B0A218C5}">
      <dgm:prSet/>
      <dgm:spPr/>
      <dgm:t>
        <a:bodyPr/>
        <a:lstStyle/>
        <a:p>
          <a:endParaRPr lang="en-US"/>
        </a:p>
      </dgm:t>
    </dgm:pt>
    <dgm:pt modelId="{65B952CE-DDBB-4526-B56F-CD633844ABE2}">
      <dgm:prSet/>
      <dgm:spPr/>
      <dgm:t>
        <a:bodyPr/>
        <a:lstStyle/>
        <a:p>
          <a:r>
            <a:rPr lang="cs-CZ"/>
            <a:t>Respirační porucha je kompenzována metabolicky</a:t>
          </a:r>
          <a:endParaRPr lang="en-US"/>
        </a:p>
      </dgm:t>
    </dgm:pt>
    <dgm:pt modelId="{2DFFBAA1-6D90-44BA-89F4-D7156E945315}" type="parTrans" cxnId="{815EEBC1-7AA9-4F9A-98AA-54F40B45112B}">
      <dgm:prSet/>
      <dgm:spPr/>
      <dgm:t>
        <a:bodyPr/>
        <a:lstStyle/>
        <a:p>
          <a:endParaRPr lang="en-US"/>
        </a:p>
      </dgm:t>
    </dgm:pt>
    <dgm:pt modelId="{964331D5-FDBB-414E-BDA5-08DF06DA756F}" type="sibTrans" cxnId="{815EEBC1-7AA9-4F9A-98AA-54F40B45112B}">
      <dgm:prSet/>
      <dgm:spPr/>
      <dgm:t>
        <a:bodyPr/>
        <a:lstStyle/>
        <a:p>
          <a:endParaRPr lang="en-US"/>
        </a:p>
      </dgm:t>
    </dgm:pt>
    <dgm:pt modelId="{69F53789-8EBE-4509-A5E6-0C61BFEBBB29}" type="pres">
      <dgm:prSet presAssocID="{3BA5BC49-57EA-4A3D-A75D-5330513553E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E2A3357-6919-48E6-8A2E-CEF32015C012}" type="pres">
      <dgm:prSet presAssocID="{048FE169-5EF6-4DC4-990A-B911F3EE97DD}" presName="root" presStyleCnt="0"/>
      <dgm:spPr/>
    </dgm:pt>
    <dgm:pt modelId="{3113342F-76CD-48C9-B0DF-33C1086508E8}" type="pres">
      <dgm:prSet presAssocID="{048FE169-5EF6-4DC4-990A-B911F3EE97DD}" presName="rootComposite" presStyleCnt="0"/>
      <dgm:spPr/>
    </dgm:pt>
    <dgm:pt modelId="{E5C39AEE-9817-4BD9-AB5A-61061BF8A2CF}" type="pres">
      <dgm:prSet presAssocID="{048FE169-5EF6-4DC4-990A-B911F3EE97DD}" presName="rootText" presStyleLbl="node1" presStyleIdx="0" presStyleCnt="2"/>
      <dgm:spPr/>
    </dgm:pt>
    <dgm:pt modelId="{A2AC2F32-F8D1-4009-A933-91EAA018766A}" type="pres">
      <dgm:prSet presAssocID="{048FE169-5EF6-4DC4-990A-B911F3EE97DD}" presName="rootConnector" presStyleLbl="node1" presStyleIdx="0" presStyleCnt="2"/>
      <dgm:spPr/>
    </dgm:pt>
    <dgm:pt modelId="{16F0F308-CB29-4A96-87DB-A1BD268618E6}" type="pres">
      <dgm:prSet presAssocID="{048FE169-5EF6-4DC4-990A-B911F3EE97DD}" presName="childShape" presStyleCnt="0"/>
      <dgm:spPr/>
    </dgm:pt>
    <dgm:pt modelId="{83E942E4-40D0-49FF-A776-F2065373B2C4}" type="pres">
      <dgm:prSet presAssocID="{65B952CE-DDBB-4526-B56F-CD633844ABE2}" presName="root" presStyleCnt="0"/>
      <dgm:spPr/>
    </dgm:pt>
    <dgm:pt modelId="{536DDB88-B82B-48C3-B828-D76F11FCE0DB}" type="pres">
      <dgm:prSet presAssocID="{65B952CE-DDBB-4526-B56F-CD633844ABE2}" presName="rootComposite" presStyleCnt="0"/>
      <dgm:spPr/>
    </dgm:pt>
    <dgm:pt modelId="{C4381F6B-84F9-4CA4-9442-0E61E68CA138}" type="pres">
      <dgm:prSet presAssocID="{65B952CE-DDBB-4526-B56F-CD633844ABE2}" presName="rootText" presStyleLbl="node1" presStyleIdx="1" presStyleCnt="2"/>
      <dgm:spPr/>
    </dgm:pt>
    <dgm:pt modelId="{6AECDD2C-7248-4EFB-9D95-8FDDAF31AF35}" type="pres">
      <dgm:prSet presAssocID="{65B952CE-DDBB-4526-B56F-CD633844ABE2}" presName="rootConnector" presStyleLbl="node1" presStyleIdx="1" presStyleCnt="2"/>
      <dgm:spPr/>
    </dgm:pt>
    <dgm:pt modelId="{6A649A52-C7D7-4D08-8D27-C530CFDE0C69}" type="pres">
      <dgm:prSet presAssocID="{65B952CE-DDBB-4526-B56F-CD633844ABE2}" presName="childShape" presStyleCnt="0"/>
      <dgm:spPr/>
    </dgm:pt>
  </dgm:ptLst>
  <dgm:cxnLst>
    <dgm:cxn modelId="{28A2CE0A-3795-4E2B-B1A8-EC855FB27A9E}" type="presOf" srcId="{048FE169-5EF6-4DC4-990A-B911F3EE97DD}" destId="{E5C39AEE-9817-4BD9-AB5A-61061BF8A2CF}" srcOrd="0" destOrd="0" presId="urn:microsoft.com/office/officeart/2005/8/layout/hierarchy3"/>
    <dgm:cxn modelId="{1BDDB481-B879-409A-B092-1384417252BE}" type="presOf" srcId="{65B952CE-DDBB-4526-B56F-CD633844ABE2}" destId="{C4381F6B-84F9-4CA4-9442-0E61E68CA138}" srcOrd="0" destOrd="0" presId="urn:microsoft.com/office/officeart/2005/8/layout/hierarchy3"/>
    <dgm:cxn modelId="{9520C6AE-8B46-42A1-AFDC-F52795248F5A}" type="presOf" srcId="{048FE169-5EF6-4DC4-990A-B911F3EE97DD}" destId="{A2AC2F32-F8D1-4009-A933-91EAA018766A}" srcOrd="1" destOrd="0" presId="urn:microsoft.com/office/officeart/2005/8/layout/hierarchy3"/>
    <dgm:cxn modelId="{96EB0AB3-D219-4DCC-8662-3C0E66599752}" type="presOf" srcId="{3BA5BC49-57EA-4A3D-A75D-5330513553EE}" destId="{69F53789-8EBE-4509-A5E6-0C61BFEBBB29}" srcOrd="0" destOrd="0" presId="urn:microsoft.com/office/officeart/2005/8/layout/hierarchy3"/>
    <dgm:cxn modelId="{FB7B0EC0-CF16-426A-9C6D-F6A1B0A218C5}" srcId="{3BA5BC49-57EA-4A3D-A75D-5330513553EE}" destId="{048FE169-5EF6-4DC4-990A-B911F3EE97DD}" srcOrd="0" destOrd="0" parTransId="{450C843D-A44D-4829-B99E-0E708D2516AF}" sibTransId="{95813179-2ED0-409D-AC68-4F8E87FDDE7A}"/>
    <dgm:cxn modelId="{815EEBC1-7AA9-4F9A-98AA-54F40B45112B}" srcId="{3BA5BC49-57EA-4A3D-A75D-5330513553EE}" destId="{65B952CE-DDBB-4526-B56F-CD633844ABE2}" srcOrd="1" destOrd="0" parTransId="{2DFFBAA1-6D90-44BA-89F4-D7156E945315}" sibTransId="{964331D5-FDBB-414E-BDA5-08DF06DA756F}"/>
    <dgm:cxn modelId="{4D24CEFA-3748-4CFF-AB24-5EFAA4D70723}" type="presOf" srcId="{65B952CE-DDBB-4526-B56F-CD633844ABE2}" destId="{6AECDD2C-7248-4EFB-9D95-8FDDAF31AF35}" srcOrd="1" destOrd="0" presId="urn:microsoft.com/office/officeart/2005/8/layout/hierarchy3"/>
    <dgm:cxn modelId="{F65F2B56-54F9-49CD-A1E1-BC4D887AD7C4}" type="presParOf" srcId="{69F53789-8EBE-4509-A5E6-0C61BFEBBB29}" destId="{7E2A3357-6919-48E6-8A2E-CEF32015C012}" srcOrd="0" destOrd="0" presId="urn:microsoft.com/office/officeart/2005/8/layout/hierarchy3"/>
    <dgm:cxn modelId="{8463E453-5D95-4FD6-AA13-DBE88CBC4444}" type="presParOf" srcId="{7E2A3357-6919-48E6-8A2E-CEF32015C012}" destId="{3113342F-76CD-48C9-B0DF-33C1086508E8}" srcOrd="0" destOrd="0" presId="urn:microsoft.com/office/officeart/2005/8/layout/hierarchy3"/>
    <dgm:cxn modelId="{9E6E9754-DEB9-46B4-BDE0-2D7DCB4C3811}" type="presParOf" srcId="{3113342F-76CD-48C9-B0DF-33C1086508E8}" destId="{E5C39AEE-9817-4BD9-AB5A-61061BF8A2CF}" srcOrd="0" destOrd="0" presId="urn:microsoft.com/office/officeart/2005/8/layout/hierarchy3"/>
    <dgm:cxn modelId="{9AA817BA-EE9C-483B-8882-B3FB1DCB610E}" type="presParOf" srcId="{3113342F-76CD-48C9-B0DF-33C1086508E8}" destId="{A2AC2F32-F8D1-4009-A933-91EAA018766A}" srcOrd="1" destOrd="0" presId="urn:microsoft.com/office/officeart/2005/8/layout/hierarchy3"/>
    <dgm:cxn modelId="{AEA3A9B5-4455-4F57-8930-67F3DD4545C9}" type="presParOf" srcId="{7E2A3357-6919-48E6-8A2E-CEF32015C012}" destId="{16F0F308-CB29-4A96-87DB-A1BD268618E6}" srcOrd="1" destOrd="0" presId="urn:microsoft.com/office/officeart/2005/8/layout/hierarchy3"/>
    <dgm:cxn modelId="{7B9533AD-9157-4B17-B09A-2F81C6BB8034}" type="presParOf" srcId="{69F53789-8EBE-4509-A5E6-0C61BFEBBB29}" destId="{83E942E4-40D0-49FF-A776-F2065373B2C4}" srcOrd="1" destOrd="0" presId="urn:microsoft.com/office/officeart/2005/8/layout/hierarchy3"/>
    <dgm:cxn modelId="{B4E9C8FE-60DB-411F-8E3C-DF0BEC0CE85F}" type="presParOf" srcId="{83E942E4-40D0-49FF-A776-F2065373B2C4}" destId="{536DDB88-B82B-48C3-B828-D76F11FCE0DB}" srcOrd="0" destOrd="0" presId="urn:microsoft.com/office/officeart/2005/8/layout/hierarchy3"/>
    <dgm:cxn modelId="{28DA1FD2-6945-4C41-BF7C-7D6AD22397D2}" type="presParOf" srcId="{536DDB88-B82B-48C3-B828-D76F11FCE0DB}" destId="{C4381F6B-84F9-4CA4-9442-0E61E68CA138}" srcOrd="0" destOrd="0" presId="urn:microsoft.com/office/officeart/2005/8/layout/hierarchy3"/>
    <dgm:cxn modelId="{65912EDB-EE40-4934-915D-E9E8DEC7261B}" type="presParOf" srcId="{536DDB88-B82B-48C3-B828-D76F11FCE0DB}" destId="{6AECDD2C-7248-4EFB-9D95-8FDDAF31AF35}" srcOrd="1" destOrd="0" presId="urn:microsoft.com/office/officeart/2005/8/layout/hierarchy3"/>
    <dgm:cxn modelId="{4140D7BC-C026-4134-B9B5-46C17A475D9F}" type="presParOf" srcId="{83E942E4-40D0-49FF-A776-F2065373B2C4}" destId="{6A649A52-C7D7-4D08-8D27-C530CFDE0C69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C39AEE-9817-4BD9-AB5A-61061BF8A2CF}">
      <dsp:nvSpPr>
        <dsp:cNvPr id="0" name=""/>
        <dsp:cNvSpPr/>
      </dsp:nvSpPr>
      <dsp:spPr>
        <a:xfrm>
          <a:off x="1312" y="875490"/>
          <a:ext cx="4778033" cy="23890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/>
            <a:t>Metabolickou porucha je kompenzována respiračně</a:t>
          </a:r>
          <a:endParaRPr lang="en-US" sz="4000" kern="1200"/>
        </a:p>
      </dsp:txBody>
      <dsp:txXfrm>
        <a:off x="71284" y="945462"/>
        <a:ext cx="4638089" cy="2249072"/>
      </dsp:txXfrm>
    </dsp:sp>
    <dsp:sp modelId="{C4381F6B-84F9-4CA4-9442-0E61E68CA138}">
      <dsp:nvSpPr>
        <dsp:cNvPr id="0" name=""/>
        <dsp:cNvSpPr/>
      </dsp:nvSpPr>
      <dsp:spPr>
        <a:xfrm>
          <a:off x="5973854" y="875490"/>
          <a:ext cx="4778033" cy="23890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/>
            <a:t>Respirační porucha je kompenzována metabolicky</a:t>
          </a:r>
          <a:endParaRPr lang="en-US" sz="4000" kern="1200"/>
        </a:p>
      </dsp:txBody>
      <dsp:txXfrm>
        <a:off x="6043826" y="945462"/>
        <a:ext cx="4638089" cy="22490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907534D-54C1-45F1-848D-D131E25FFB2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02" y="423331"/>
            <a:ext cx="3636264" cy="1069200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97C0165F-2D7A-4224-A2CE-15A0E11D30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Klinika (ústav) Fakultní nemocnice Brno a Lékařské fakulty Masarykovy univerzity</a:t>
            </a:r>
            <a:endParaRPr lang="cs-CZ" dirty="0"/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id="{C62DBBD6-EEE7-4E17-A9E1-BAAE2E1BAF2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(ústav)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E460895-9029-4EAC-AE49-B3E1E904B9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(ústav)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9EFA240-1600-4C90-ABDA-5BB3C7B63C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Klinika (ústav)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F30BC3D-8311-4B42-9A72-001E3518E5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48047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571273EA-F61C-4A0A-ABCC-7E5F2CB6260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378" y="2014200"/>
            <a:ext cx="9623244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2F276E-4651-4267-956F-ECE1034D5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D1B4B4-D1DB-484C-B381-34CD5012C4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1D446AF-6400-4B9B-A5CE-FD222A28D9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E5A4209-B477-4C19-8B37-CEB5DDBBF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50480-E950-4CA4-BB76-D2F9C41CC086}" type="datetimeFigureOut">
              <a:rPr lang="cs-CZ" smtClean="0"/>
              <a:t>12. 1. 2021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68DAEAE-1EB7-43E3-9670-36D907E30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8C50B89-CF5D-4D65-A126-9726B106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6593E-C2ED-4120-8564-E1FCCFEAC3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8022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Klinika (ústav)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2EF0DE5D-1D11-40AF-8BC3-66C889BF38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33" y="421664"/>
            <a:ext cx="3624021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Klinika (ústav)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5BF20EB-641E-4534-901F-806964C0DB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Klinika (ústav)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0DBDC94-BB85-4907-A8F5-C3DE8CF7593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(ústav)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64966F0-BF21-46C2-AE3F-D341C26FCB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(ústav)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ED2882E9-4E25-42CE-9CDC-AB2AC9B8A2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(ústav)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EA3C484C-9B44-4494-874D-664939972C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(ústav)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BBFAC4E-6185-43C9-B0DE-6943663CBE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(ústav)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B59FD55-BC96-4BB0-A974-ED3755CC0C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Klinika (ústav) Fakultní nemocnice Brno a Lékařské fakulty Masarykovy univerzity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.xml"/><Relationship Id="rId4" Type="http://schemas.openxmlformats.org/officeDocument/2006/relationships/hyperlink" Target="https://www.youtube.com/watch?v=UyU_JVhvEN0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2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2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2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2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2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8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F0974979-D2A6-4BD3-9543-8BDCAD2B6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KARIM Fakultní nemocnice Brno a Lékařské fakulty Masarykovy univerzity</a:t>
            </a:r>
          </a:p>
        </p:txBody>
      </p:sp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16FA6CF8-7682-46AE-810F-5F657E403E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0DE708CC-0C3F-4567-9698-B54C0F35BD31}" type="slidenum">
              <a:rPr lang="cs-CZ" altLang="cs-CZ" smtClean="0"/>
              <a:pPr>
                <a:spcAft>
                  <a:spcPts val="600"/>
                </a:spcAft>
              </a:pPr>
              <a:t>1</a:t>
            </a:fld>
            <a:endParaRPr lang="cs-CZ" alt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2A8E099-08A5-4851-8206-3E4C5CCC6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>
            <a:normAutofit/>
          </a:bodyPr>
          <a:lstStyle/>
          <a:p>
            <a:r>
              <a:rPr lang="cs-CZ" dirty="0"/>
              <a:t>Poruchy vnitřního prostředí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DCED044-504A-47FC-972C-57EDB5F87E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MUDr. Marek Kovář</a:t>
            </a:r>
            <a:endParaRPr lang="cs-CZ"/>
          </a:p>
          <a:p>
            <a:pPr>
              <a:spcAft>
                <a:spcPts val="600"/>
              </a:spcAft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482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5953FA38-BC30-4F14-96A3-09C9E62D7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1800"/>
              <a:t>pH &lt; 7,35, pCO</a:t>
            </a:r>
            <a:r>
              <a:rPr lang="cs-CZ" sz="1800" baseline="-25000"/>
              <a:t>2 </a:t>
            </a:r>
            <a:r>
              <a:rPr lang="cs-CZ" sz="1800"/>
              <a:t>&gt; 6, </a:t>
            </a:r>
            <a:r>
              <a:rPr lang="cs-CZ" sz="1800" i="1"/>
              <a:t>HCO</a:t>
            </a:r>
            <a:r>
              <a:rPr lang="cs-CZ" sz="1800" i="1" baseline="-25000"/>
              <a:t>3</a:t>
            </a:r>
            <a:r>
              <a:rPr lang="cs-CZ" sz="1800" i="1" baseline="30000"/>
              <a:t>-  </a:t>
            </a:r>
            <a:r>
              <a:rPr lang="cs-CZ" sz="1800" i="1"/>
              <a:t>&gt; 26 (při kompenzované poruše)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cs-CZ" sz="180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1800"/>
              <a:t>Hypoventilace, Asfyxie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cs-CZ" sz="1800"/>
              <a:t>Deprese dechového centra (intoxikace, meningitida, nádory míchy)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cs-CZ" sz="1800"/>
              <a:t>Obstrukce dýchacích cest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cs-CZ" sz="1800"/>
              <a:t>Poranění/Onemocnění plic (PE, ARDS, pneumonie, inhalace kouře)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cs-CZ" sz="1800"/>
              <a:t>Poranění hrudníku (Trauma, PNO, </a:t>
            </a:r>
            <a:r>
              <a:rPr lang="cs-CZ" sz="1800" err="1"/>
              <a:t>Fluidothorax</a:t>
            </a:r>
            <a:r>
              <a:rPr lang="cs-CZ" sz="1800"/>
              <a:t>)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cs-CZ" sz="1800"/>
              <a:t>Muskuloskeletální a neuromuskulární poruchy (</a:t>
            </a:r>
            <a:r>
              <a:rPr lang="cs-CZ" sz="1800" err="1"/>
              <a:t>Myastenia</a:t>
            </a:r>
            <a:r>
              <a:rPr lang="cs-CZ" sz="1800"/>
              <a:t> gravis, poranění páteřní míchy,…)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endParaRPr lang="cs-CZ" sz="180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1800"/>
              <a:t>Horečka, křeče (nadměrná tvorba CO2)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cs-CZ" sz="1800"/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BD8DC2C5-9C9F-486C-AE99-D722E706E92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KARIM Fakultní nemocnice Brno a Lékařské fakulty Masarykovy univerzity</a:t>
            </a:r>
          </a:p>
        </p:txBody>
      </p:sp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79243513-8510-4A6C-833A-80F9A86F9B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/>
              <a:pPr>
                <a:spcAft>
                  <a:spcPts val="600"/>
                </a:spcAft>
              </a:pPr>
              <a:t>10</a:t>
            </a:fld>
            <a:endParaRPr lang="cs-CZ" alt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11BF8E3-CB48-4F01-A022-C87FA22A9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/>
              <a:t>Respirační acidóza </a:t>
            </a:r>
            <a:r>
              <a:rPr lang="cs-CZ" sz="2200" err="1"/>
              <a:t>RAc</a:t>
            </a:r>
            <a:endParaRPr lang="cs-CZ" sz="220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22769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5953FA38-BC30-4F14-96A3-09C9E62D7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200"/>
              <a:t>Podat kyslík, kontrola vědomí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200"/>
              <a:t>Při intoxikacích lze v první době podat </a:t>
            </a:r>
            <a:r>
              <a:rPr lang="cs-CZ" sz="2200" err="1"/>
              <a:t>antidotum</a:t>
            </a:r>
            <a:endParaRPr lang="cs-CZ" sz="2200"/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cs-CZ" sz="2200" err="1"/>
              <a:t>Opioidy</a:t>
            </a:r>
            <a:r>
              <a:rPr lang="cs-CZ" sz="2200"/>
              <a:t> – </a:t>
            </a:r>
            <a:r>
              <a:rPr lang="cs-CZ" sz="2200" err="1"/>
              <a:t>naloxon</a:t>
            </a:r>
            <a:endParaRPr lang="cs-CZ" sz="2200"/>
          </a:p>
          <a:p>
            <a:pPr lvl="1">
              <a:lnSpc>
                <a:spcPct val="90000"/>
              </a:lnSpc>
              <a:spcAft>
                <a:spcPts val="600"/>
              </a:spcAft>
            </a:pPr>
            <a:endParaRPr lang="cs-CZ" sz="220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200"/>
              <a:t>Ve většině případů nutná UPV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cs-CZ" sz="2200"/>
              <a:t>Neinvazivní NIV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cs-CZ" sz="2200"/>
              <a:t>Invazivní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endParaRPr lang="cs-CZ" sz="220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200"/>
              <a:t>Podpůrná léčba při křečích, teplotě (chlazení, antipyretika)</a:t>
            </a:r>
          </a:p>
          <a:p>
            <a:pPr marL="0" indent="0">
              <a:lnSpc>
                <a:spcPct val="90000"/>
              </a:lnSpc>
              <a:spcAft>
                <a:spcPts val="600"/>
              </a:spcAft>
              <a:buNone/>
            </a:pPr>
            <a:endParaRPr lang="cs-CZ" sz="220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cs-CZ" sz="2200"/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5F730781-365B-424B-93ED-B3F520EF67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KARIM Fakultní nemocnice Brno a Lékařské fakulty Masarykovy univerzity</a:t>
            </a:r>
          </a:p>
        </p:txBody>
      </p:sp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821CC12F-AEBC-483E-81A6-BCDDFFF0A9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/>
              <a:pPr>
                <a:spcAft>
                  <a:spcPts val="600"/>
                </a:spcAft>
              </a:pPr>
              <a:t>11</a:t>
            </a:fld>
            <a:endParaRPr lang="cs-CZ" alt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11BF8E3-CB48-4F01-A022-C87FA22A9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/>
              <a:t>Respirační acidóza </a:t>
            </a:r>
            <a:r>
              <a:rPr lang="cs-CZ" sz="2200" err="1"/>
              <a:t>Rac</a:t>
            </a:r>
            <a:r>
              <a:rPr lang="cs-CZ" sz="2200"/>
              <a:t> - terapie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68977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5953FA38-BC30-4F14-96A3-09C9E62D7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000"/>
              <a:t>pH &gt; 7,35, pCO</a:t>
            </a:r>
            <a:r>
              <a:rPr lang="cs-CZ" sz="2000" baseline="-25000"/>
              <a:t>2 </a:t>
            </a:r>
            <a:r>
              <a:rPr lang="cs-CZ" sz="2000"/>
              <a:t>&lt; 4,6, </a:t>
            </a:r>
            <a:r>
              <a:rPr lang="cs-CZ" sz="2000" i="1"/>
              <a:t>HCO</a:t>
            </a:r>
            <a:r>
              <a:rPr lang="cs-CZ" sz="2000" i="1" baseline="-25000"/>
              <a:t>3</a:t>
            </a:r>
            <a:r>
              <a:rPr lang="cs-CZ" sz="2000" i="1" baseline="30000"/>
              <a:t>-  </a:t>
            </a:r>
            <a:r>
              <a:rPr lang="cs-CZ" sz="2000" i="1"/>
              <a:t>&lt; 22 (při kompenzované poruše)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cs-CZ" sz="200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000"/>
              <a:t>Hyperventilace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cs-CZ" dirty="0"/>
              <a:t>Stimulace dechového centra (úzkost, bolest, horečka)</a:t>
            </a:r>
            <a:endParaRPr lang="cs-CZ"/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cs-CZ" dirty="0"/>
              <a:t>Intoxikace stimulancii (kokain, metamfetamin,..)</a:t>
            </a:r>
            <a:endParaRPr lang="cs-CZ"/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cs-CZ" dirty="0"/>
              <a:t>Plicní příčiny (PE, pneumonie, záchvat astma </a:t>
            </a:r>
            <a:r>
              <a:rPr lang="cs-CZ" dirty="0" err="1"/>
              <a:t>bronchiale</a:t>
            </a:r>
            <a:r>
              <a:rPr lang="cs-CZ" dirty="0"/>
              <a:t>)</a:t>
            </a:r>
            <a:endParaRPr lang="cs-CZ"/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cs-CZ" dirty="0"/>
              <a:t>Septický pacient s tachypnoi</a:t>
            </a:r>
            <a:endParaRPr lang="cs-CZ"/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cs-CZ" dirty="0"/>
              <a:t>Jaterní selhání</a:t>
            </a:r>
            <a:endParaRPr lang="cs-CZ"/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cs-CZ" dirty="0"/>
              <a:t>Srdeční selhávání</a:t>
            </a:r>
            <a:endParaRPr lang="cs-CZ"/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cs-CZ" dirty="0"/>
              <a:t>Špatně nastavena UPV</a:t>
            </a:r>
            <a:endParaRPr lang="cs-CZ"/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F59C51E1-BA18-478D-B6D9-6DEB25AFAE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KARIM Fakultní nemocnice Brno a Lékařské fakulty Masarykovy univerzity</a:t>
            </a:r>
          </a:p>
        </p:txBody>
      </p:sp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A718BA60-598C-49DB-BCA2-09097616AB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/>
              <a:pPr>
                <a:spcAft>
                  <a:spcPts val="600"/>
                </a:spcAft>
              </a:pPr>
              <a:t>12</a:t>
            </a:fld>
            <a:endParaRPr lang="cs-CZ" alt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11BF8E3-CB48-4F01-A022-C87FA22A9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/>
              <a:t>Respirační alkalóza </a:t>
            </a:r>
            <a:r>
              <a:rPr lang="cs-CZ" sz="2200" err="1"/>
              <a:t>RAlk</a:t>
            </a:r>
            <a:endParaRPr lang="cs-CZ" sz="220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62459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5953FA38-BC30-4F14-96A3-09C9E62D7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Monitorace vědomí a saturace</a:t>
            </a:r>
          </a:p>
          <a:p>
            <a:pPr>
              <a:spcAft>
                <a:spcPts val="600"/>
              </a:spcAft>
            </a:pPr>
            <a:r>
              <a:rPr lang="cs-CZ"/>
              <a:t>Iniciální terapie dýchání do sáčku, zklidnit pacienta, </a:t>
            </a:r>
            <a:r>
              <a:rPr lang="cs-CZ" err="1"/>
              <a:t>sedace</a:t>
            </a:r>
            <a:endParaRPr lang="cs-CZ"/>
          </a:p>
          <a:p>
            <a:pPr>
              <a:spcAft>
                <a:spcPts val="600"/>
              </a:spcAft>
            </a:pPr>
            <a:r>
              <a:rPr lang="cs-CZ"/>
              <a:t>Léčit vyvolávající příčinu – anxiolytika, antipyretika, analgetika</a:t>
            </a:r>
          </a:p>
          <a:p>
            <a:pPr>
              <a:spcAft>
                <a:spcPts val="600"/>
              </a:spcAft>
            </a:pPr>
            <a:r>
              <a:rPr lang="cs-CZ"/>
              <a:t>Při těžké alkalóze - Pozor na poruchy iontu </a:t>
            </a:r>
          </a:p>
          <a:p>
            <a:pPr lvl="1">
              <a:spcAft>
                <a:spcPts val="600"/>
              </a:spcAft>
            </a:pPr>
            <a:r>
              <a:rPr lang="cs-CZ" sz="2800" err="1"/>
              <a:t>Hypofosfatémie</a:t>
            </a:r>
            <a:r>
              <a:rPr lang="cs-CZ" sz="2800"/>
              <a:t>, </a:t>
            </a:r>
            <a:r>
              <a:rPr lang="cs-CZ" sz="2800" err="1"/>
              <a:t>hypokalémie</a:t>
            </a:r>
            <a:r>
              <a:rPr lang="cs-CZ" sz="2800"/>
              <a:t>, </a:t>
            </a:r>
            <a:r>
              <a:rPr lang="cs-CZ" sz="2800" err="1"/>
              <a:t>hypomagnésemie</a:t>
            </a:r>
            <a:r>
              <a:rPr lang="cs-CZ" sz="2800"/>
              <a:t>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4803C1BA-4FD0-4E96-8578-74F7F0A4745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KARIM Fakultní nemocnice Brno a Lékařské fakulty Masarykovy univerzity</a:t>
            </a:r>
          </a:p>
        </p:txBody>
      </p:sp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89433E1C-C016-474C-A891-278A667FC5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/>
              <a:pPr>
                <a:spcAft>
                  <a:spcPts val="600"/>
                </a:spcAft>
              </a:pPr>
              <a:t>13</a:t>
            </a:fld>
            <a:endParaRPr lang="cs-CZ" alt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11BF8E3-CB48-4F01-A022-C87FA22A9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/>
              <a:t>Respirační alkalóza </a:t>
            </a:r>
            <a:r>
              <a:rPr lang="cs-CZ" sz="2200" err="1"/>
              <a:t>RAlk</a:t>
            </a:r>
            <a:endParaRPr lang="cs-CZ" sz="220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645222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5953FA38-BC30-4F14-96A3-09C9E62D7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1800" dirty="0"/>
              <a:t>pH &lt; 7,35, HCO</a:t>
            </a:r>
            <a:r>
              <a:rPr lang="cs-CZ" sz="1800" baseline="-25000" dirty="0"/>
              <a:t>3</a:t>
            </a:r>
            <a:r>
              <a:rPr lang="cs-CZ" sz="1800" baseline="30000" dirty="0"/>
              <a:t>-  </a:t>
            </a:r>
            <a:r>
              <a:rPr lang="cs-CZ" sz="1800" dirty="0"/>
              <a:t>&lt; 22, pCO</a:t>
            </a:r>
            <a:r>
              <a:rPr lang="cs-CZ" sz="1800" baseline="-25000" dirty="0"/>
              <a:t>2 </a:t>
            </a:r>
            <a:r>
              <a:rPr lang="cs-CZ" sz="1800" dirty="0"/>
              <a:t>&lt; 4,6 (při kompenzované poruše)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cs-CZ" sz="18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1800" dirty="0"/>
              <a:t>Endogenní tvorba kyselin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cs-CZ" sz="1800" dirty="0"/>
              <a:t>Renální selhání, ketózy např diabetická, alkoholická,… , laktátová acidóza, selhání jater či ledvin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1800" dirty="0"/>
              <a:t>Intoxikace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cs-CZ" sz="1800" dirty="0" err="1"/>
              <a:t>Ethylenglykol</a:t>
            </a:r>
            <a:r>
              <a:rPr lang="cs-CZ" sz="1800" dirty="0"/>
              <a:t>, </a:t>
            </a:r>
            <a:r>
              <a:rPr lang="cs-CZ" sz="1800" dirty="0" err="1"/>
              <a:t>Salyciláty</a:t>
            </a:r>
            <a:r>
              <a:rPr lang="cs-CZ" sz="1800" dirty="0"/>
              <a:t>, Methanol, </a:t>
            </a:r>
            <a:r>
              <a:rPr lang="cs-CZ" sz="1800" dirty="0" err="1"/>
              <a:t>Toulen</a:t>
            </a:r>
            <a:endParaRPr lang="cs-CZ" sz="18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1800" dirty="0"/>
              <a:t>GIT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cs-CZ" sz="1800" dirty="0"/>
              <a:t>Průjem, při parenterální nutrici, infúze </a:t>
            </a:r>
            <a:r>
              <a:rPr lang="cs-CZ" sz="1800" dirty="0" err="1"/>
              <a:t>NaCl</a:t>
            </a:r>
            <a:endParaRPr lang="cs-CZ" sz="18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1800" dirty="0"/>
              <a:t>Renální tubulární acidóza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1800" dirty="0"/>
              <a:t>Poruchy štítné žlázy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cs-CZ" sz="18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altLang="cs-CZ" sz="1800" dirty="0" err="1"/>
              <a:t>Příznaky</a:t>
            </a:r>
            <a:r>
              <a:rPr lang="en-US" altLang="cs-CZ" sz="1800" dirty="0"/>
              <a:t> - </a:t>
            </a:r>
            <a:r>
              <a:rPr lang="en-US" altLang="cs-CZ" sz="1800" dirty="0" err="1"/>
              <a:t>Kussmaulovo</a:t>
            </a:r>
            <a:r>
              <a:rPr lang="en-US" altLang="cs-CZ" sz="1800" dirty="0"/>
              <a:t> </a:t>
            </a:r>
            <a:r>
              <a:rPr lang="en-US" altLang="cs-CZ" sz="1800" dirty="0" err="1"/>
              <a:t>dýchání</a:t>
            </a:r>
            <a:r>
              <a:rPr lang="en-US" altLang="cs-CZ" sz="1800" dirty="0"/>
              <a:t>, nausea,</a:t>
            </a:r>
            <a:r>
              <a:rPr lang="cs-CZ" altLang="cs-CZ" sz="1800" dirty="0"/>
              <a:t> nasládlý dech,</a:t>
            </a:r>
            <a:r>
              <a:rPr lang="en-US" altLang="cs-CZ" sz="1800" dirty="0"/>
              <a:t> </a:t>
            </a:r>
            <a:r>
              <a:rPr lang="en-US" altLang="cs-CZ" sz="1800" dirty="0" err="1"/>
              <a:t>arytmie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hyperkalemie</a:t>
            </a:r>
            <a:r>
              <a:rPr lang="cs-CZ" altLang="cs-CZ" sz="1800" dirty="0"/>
              <a:t>, poruchy vědomí</a:t>
            </a:r>
            <a:r>
              <a:rPr lang="en-US" altLang="cs-CZ" sz="1800" dirty="0"/>
              <a:t>...</a:t>
            </a:r>
          </a:p>
          <a:p>
            <a:pPr marL="72000" indent="0">
              <a:lnSpc>
                <a:spcPct val="90000"/>
              </a:lnSpc>
              <a:spcAft>
                <a:spcPts val="600"/>
              </a:spcAft>
              <a:buNone/>
            </a:pPr>
            <a:endParaRPr lang="cs-CZ" sz="1800" dirty="0"/>
          </a:p>
        </p:txBody>
      </p:sp>
      <p:sp>
        <p:nvSpPr>
          <p:cNvPr id="22" name="Footer Placeholder 2">
            <a:extLst>
              <a:ext uri="{FF2B5EF4-FFF2-40B4-BE49-F238E27FC236}">
                <a16:creationId xmlns:a16="http://schemas.microsoft.com/office/drawing/2014/main" id="{E72C5459-BE59-47C2-ADCB-26D787E9D6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KARIM Fakultní nemocnice Brno a Lékařské fakulty Masarykovy univerzity</a:t>
            </a:r>
          </a:p>
        </p:txBody>
      </p:sp>
      <p:sp>
        <p:nvSpPr>
          <p:cNvPr id="23" name="Slide Number Placeholder 3">
            <a:extLst>
              <a:ext uri="{FF2B5EF4-FFF2-40B4-BE49-F238E27FC236}">
                <a16:creationId xmlns:a16="http://schemas.microsoft.com/office/drawing/2014/main" id="{31A9D160-EE7A-4A72-A848-1EA36068B7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/>
              <a:pPr>
                <a:spcAft>
                  <a:spcPts val="600"/>
                </a:spcAft>
              </a:pPr>
              <a:t>14</a:t>
            </a:fld>
            <a:endParaRPr lang="cs-CZ" alt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11BF8E3-CB48-4F01-A022-C87FA22A9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/>
              <a:t>Metabolická acidóza </a:t>
            </a:r>
            <a:r>
              <a:rPr lang="cs-CZ" sz="2200" err="1"/>
              <a:t>MAc</a:t>
            </a:r>
            <a:endParaRPr lang="cs-CZ" sz="220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93822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5953FA38-BC30-4F14-96A3-09C9E62D7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>
            <a:normAutofit/>
          </a:bodyPr>
          <a:lstStyle/>
          <a:p>
            <a:pPr marL="266700" indent="0">
              <a:lnSpc>
                <a:spcPct val="140000"/>
              </a:lnSpc>
              <a:spcAft>
                <a:spcPts val="600"/>
              </a:spcAft>
              <a:buNone/>
            </a:pPr>
            <a:r>
              <a:rPr lang="cs-CZ" altLang="cs-CZ" sz="2400"/>
              <a:t>Bikarbonát - pouze výjimečně při těžké MAC s pH pod 7,0 - 7,1</a:t>
            </a:r>
          </a:p>
          <a:p>
            <a:pPr marL="266700" indent="0">
              <a:lnSpc>
                <a:spcPct val="140000"/>
              </a:lnSpc>
              <a:spcAft>
                <a:spcPts val="600"/>
              </a:spcAft>
              <a:buNone/>
            </a:pPr>
            <a:r>
              <a:rPr lang="cs-CZ" altLang="cs-CZ" sz="2400"/>
              <a:t>Primárně terapie příčiny, která k MAC vedla</a:t>
            </a:r>
          </a:p>
          <a:p>
            <a:pPr marL="838200" indent="-571500">
              <a:lnSpc>
                <a:spcPct val="140000"/>
              </a:lnSpc>
              <a:spcAft>
                <a:spcPts val="600"/>
              </a:spcAft>
            </a:pPr>
            <a:r>
              <a:rPr lang="cs-CZ" altLang="cs-CZ" sz="2400"/>
              <a:t>tekutiny a </a:t>
            </a:r>
            <a:r>
              <a:rPr lang="cs-CZ" altLang="cs-CZ" sz="2400" err="1"/>
              <a:t>vasopresory</a:t>
            </a:r>
            <a:r>
              <a:rPr lang="cs-CZ" altLang="cs-CZ" sz="2400"/>
              <a:t> u šoku (laktátová </a:t>
            </a:r>
            <a:r>
              <a:rPr lang="cs-CZ" altLang="cs-CZ" sz="2400" err="1"/>
              <a:t>acidosa</a:t>
            </a:r>
            <a:r>
              <a:rPr lang="cs-CZ" altLang="cs-CZ" sz="2400"/>
              <a:t>)</a:t>
            </a:r>
          </a:p>
          <a:p>
            <a:pPr marL="838200" indent="-571500">
              <a:lnSpc>
                <a:spcPct val="140000"/>
              </a:lnSpc>
              <a:spcAft>
                <a:spcPts val="600"/>
              </a:spcAft>
            </a:pPr>
            <a:r>
              <a:rPr lang="cs-CZ" altLang="cs-CZ" sz="2400"/>
              <a:t>náhrada tekutin při ztrátách (průjmy, renální tubulární </a:t>
            </a:r>
            <a:r>
              <a:rPr lang="cs-CZ" altLang="cs-CZ" sz="2400" err="1"/>
              <a:t>acidosa</a:t>
            </a:r>
            <a:r>
              <a:rPr lang="cs-CZ" altLang="cs-CZ" sz="2400"/>
              <a:t>)</a:t>
            </a:r>
          </a:p>
          <a:p>
            <a:pPr marL="838200" indent="-571500">
              <a:lnSpc>
                <a:spcPct val="140000"/>
              </a:lnSpc>
              <a:spcAft>
                <a:spcPts val="600"/>
              </a:spcAft>
            </a:pPr>
            <a:r>
              <a:rPr lang="cs-CZ" altLang="cs-CZ" sz="2400"/>
              <a:t>hemodialýza u renálního selhání</a:t>
            </a:r>
          </a:p>
          <a:p>
            <a:pPr marL="838200" indent="-571500">
              <a:lnSpc>
                <a:spcPct val="140000"/>
              </a:lnSpc>
              <a:spcAft>
                <a:spcPts val="600"/>
              </a:spcAft>
            </a:pPr>
            <a:r>
              <a:rPr lang="cs-CZ" altLang="cs-CZ" sz="2400"/>
              <a:t>tekutiny a insulin u diabetické </a:t>
            </a:r>
            <a:r>
              <a:rPr lang="cs-CZ" altLang="cs-CZ" sz="2400" err="1"/>
              <a:t>ketoacidosy</a:t>
            </a:r>
            <a:endParaRPr lang="cs-CZ" altLang="cs-CZ" sz="2400"/>
          </a:p>
          <a:p>
            <a:pPr marL="838200" indent="-571500">
              <a:lnSpc>
                <a:spcPct val="140000"/>
              </a:lnSpc>
              <a:spcAft>
                <a:spcPts val="600"/>
              </a:spcAft>
            </a:pPr>
            <a:r>
              <a:rPr lang="cs-CZ" altLang="cs-CZ" sz="2400"/>
              <a:t>eliminace (hemodialýza, </a:t>
            </a:r>
            <a:r>
              <a:rPr lang="cs-CZ" altLang="cs-CZ" sz="2400" err="1"/>
              <a:t>hemofiltrace</a:t>
            </a:r>
            <a:r>
              <a:rPr lang="cs-CZ" altLang="cs-CZ" sz="2400"/>
              <a:t>) u intoxikací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85742C0C-8389-48E8-98D5-812F3BCC5C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KARIM Fakultní nemocnice Brno a Lékařské fakulty Masarykovy univerzity</a:t>
            </a:r>
          </a:p>
        </p:txBody>
      </p:sp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72F0526F-34FF-4655-9996-289E5C631B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/>
              <a:pPr>
                <a:spcAft>
                  <a:spcPts val="600"/>
                </a:spcAft>
              </a:pPr>
              <a:t>15</a:t>
            </a:fld>
            <a:endParaRPr lang="cs-CZ" alt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11BF8E3-CB48-4F01-A022-C87FA22A9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/>
              <a:t>Metabolická acidóza Mac - terapie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354620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5953FA38-BC30-4F14-96A3-09C9E62D7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600"/>
              <a:t>pH &gt; 7,44, HCO</a:t>
            </a:r>
            <a:r>
              <a:rPr lang="cs-CZ" sz="2600" baseline="-25000"/>
              <a:t>3</a:t>
            </a:r>
            <a:r>
              <a:rPr lang="cs-CZ" sz="2600" baseline="30000"/>
              <a:t>-  </a:t>
            </a:r>
            <a:r>
              <a:rPr lang="cs-CZ" sz="2600"/>
              <a:t>&gt; 26, pCO</a:t>
            </a:r>
            <a:r>
              <a:rPr lang="cs-CZ" sz="2600" baseline="-25000"/>
              <a:t>2 </a:t>
            </a:r>
            <a:r>
              <a:rPr lang="cs-CZ" sz="2600"/>
              <a:t>&gt; 6 (při kompenzované poruše)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cs-CZ" sz="260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600"/>
              <a:t>Ztráty kyselin z GIT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cs-CZ" sz="2600"/>
              <a:t>Zvracení, odsávání, opakované výplachy žaludku,…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600"/>
              <a:t>Diuretika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600"/>
              <a:t>Požití zásadité látky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600"/>
              <a:t>Při </a:t>
            </a:r>
            <a:r>
              <a:rPr lang="cs-CZ" sz="2600" err="1"/>
              <a:t>iatrogením</a:t>
            </a:r>
            <a:r>
              <a:rPr lang="cs-CZ" sz="2600"/>
              <a:t> zásahu (dialýza - citrát)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E27CE031-E772-448C-BD70-6ADC5C63CE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KARIM Fakultní nemocnice Brno a Lékařské fakulty Masarykovy univerzity</a:t>
            </a:r>
          </a:p>
        </p:txBody>
      </p:sp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737CAB1A-01CF-4A2A-B8E3-A25FDD7D0A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/>
              <a:pPr>
                <a:spcAft>
                  <a:spcPts val="600"/>
                </a:spcAft>
              </a:pPr>
              <a:t>16</a:t>
            </a:fld>
            <a:endParaRPr lang="cs-CZ" alt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11BF8E3-CB48-4F01-A022-C87FA22A9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/>
              <a:t>Metabolická alkalóza </a:t>
            </a:r>
            <a:r>
              <a:rPr lang="cs-CZ" sz="2200" err="1"/>
              <a:t>MAlk</a:t>
            </a:r>
            <a:endParaRPr lang="cs-CZ" sz="220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7735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5953FA38-BC30-4F14-96A3-09C9E62D7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Terapie příčiny</a:t>
            </a:r>
          </a:p>
          <a:p>
            <a:pPr lvl="1">
              <a:spcAft>
                <a:spcPts val="600"/>
              </a:spcAft>
            </a:pPr>
            <a:r>
              <a:rPr lang="cs-CZ" sz="2800"/>
              <a:t>Aplikace 0,9% </a:t>
            </a:r>
            <a:r>
              <a:rPr lang="cs-CZ" sz="2800" err="1"/>
              <a:t>NaCl</a:t>
            </a:r>
            <a:endParaRPr lang="cs-CZ" sz="2800"/>
          </a:p>
          <a:p>
            <a:pPr lvl="1">
              <a:spcAft>
                <a:spcPts val="600"/>
              </a:spcAft>
            </a:pPr>
            <a:r>
              <a:rPr lang="cs-CZ" sz="2800"/>
              <a:t>Vysazení diuretik</a:t>
            </a:r>
          </a:p>
          <a:p>
            <a:pPr lvl="1">
              <a:spcAft>
                <a:spcPts val="600"/>
              </a:spcAft>
            </a:pPr>
            <a:r>
              <a:rPr lang="cs-CZ" sz="2800"/>
              <a:t>K+ šetřící diuretika</a:t>
            </a:r>
          </a:p>
          <a:p>
            <a:pPr lvl="1">
              <a:spcAft>
                <a:spcPts val="600"/>
              </a:spcAft>
            </a:pPr>
            <a:r>
              <a:rPr lang="cs-CZ" sz="2800" err="1"/>
              <a:t>KCl</a:t>
            </a:r>
            <a:r>
              <a:rPr lang="cs-CZ" sz="2800"/>
              <a:t>  a MgSO4 při jejich depleci</a:t>
            </a:r>
          </a:p>
          <a:p>
            <a:pPr lvl="1">
              <a:spcAft>
                <a:spcPts val="600"/>
              </a:spcAft>
            </a:pPr>
            <a:r>
              <a:rPr lang="cs-CZ" sz="2800"/>
              <a:t>PPI při ztrátách z GIT</a:t>
            </a:r>
          </a:p>
          <a:p>
            <a:pPr lvl="1">
              <a:spcAft>
                <a:spcPts val="600"/>
              </a:spcAft>
            </a:pPr>
            <a:r>
              <a:rPr lang="cs-CZ" sz="2800" err="1"/>
              <a:t>Spironolakton</a:t>
            </a:r>
            <a:r>
              <a:rPr lang="cs-CZ" sz="2800"/>
              <a:t> u </a:t>
            </a:r>
            <a:r>
              <a:rPr lang="cs-CZ" sz="2800" err="1"/>
              <a:t>hyperaldosteronismu</a:t>
            </a:r>
            <a:endParaRPr lang="cs-CZ" sz="2800"/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4AB3BDBE-5320-46AE-B584-0F0EF15F9C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KARIM Fakultní nemocnice Brno a Lékařské fakulty Masarykovy univerzity</a:t>
            </a:r>
          </a:p>
        </p:txBody>
      </p:sp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00BB838D-2943-4397-995C-577B8DAA13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/>
              <a:pPr>
                <a:spcAft>
                  <a:spcPts val="600"/>
                </a:spcAft>
              </a:pPr>
              <a:t>17</a:t>
            </a:fld>
            <a:endParaRPr lang="cs-CZ" alt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11BF8E3-CB48-4F01-A022-C87FA22A9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/>
              <a:t>Metabolická alkalóza </a:t>
            </a:r>
            <a:r>
              <a:rPr lang="cs-CZ" sz="2200" err="1"/>
              <a:t>MAlk</a:t>
            </a:r>
            <a:endParaRPr lang="cs-CZ" sz="220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076436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5953FA38-BC30-4F14-96A3-09C9E62D7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  <a:spcAft>
                <a:spcPts val="600"/>
              </a:spcAft>
            </a:pPr>
            <a:r>
              <a:rPr lang="cs-CZ" altLang="cs-CZ" sz="1500"/>
              <a:t>Celková tělesná voda </a:t>
            </a:r>
          </a:p>
          <a:p>
            <a:pPr>
              <a:lnSpc>
                <a:spcPct val="140000"/>
              </a:lnSpc>
              <a:spcAft>
                <a:spcPts val="600"/>
              </a:spcAft>
              <a:buNone/>
            </a:pPr>
            <a:r>
              <a:rPr lang="cs-CZ" altLang="cs-CZ" sz="1500"/>
              <a:t>                 – muži 60% t. hm.,  ženy 55% t. hm.</a:t>
            </a:r>
          </a:p>
          <a:p>
            <a:pPr>
              <a:lnSpc>
                <a:spcPct val="140000"/>
              </a:lnSpc>
              <a:spcAft>
                <a:spcPts val="600"/>
              </a:spcAft>
            </a:pPr>
            <a:r>
              <a:rPr lang="cs-CZ" altLang="cs-CZ" sz="1500"/>
              <a:t>Intracelulární tekutina v buňkách ve volné nebo vázané formě</a:t>
            </a:r>
          </a:p>
          <a:p>
            <a:pPr>
              <a:lnSpc>
                <a:spcPct val="140000"/>
              </a:lnSpc>
              <a:spcAft>
                <a:spcPts val="600"/>
              </a:spcAft>
              <a:buNone/>
            </a:pPr>
            <a:r>
              <a:rPr lang="cs-CZ" altLang="cs-CZ" sz="1500"/>
              <a:t>                 – muži 40% t. hm., ženy 35% t. hm. </a:t>
            </a:r>
          </a:p>
          <a:p>
            <a:pPr>
              <a:lnSpc>
                <a:spcPct val="140000"/>
              </a:lnSpc>
              <a:spcAft>
                <a:spcPts val="600"/>
              </a:spcAft>
            </a:pPr>
            <a:r>
              <a:rPr lang="cs-CZ" altLang="cs-CZ" sz="1500"/>
              <a:t>Extracelulární tekutina – 20% t. hm.</a:t>
            </a:r>
          </a:p>
          <a:p>
            <a:pPr>
              <a:lnSpc>
                <a:spcPct val="140000"/>
              </a:lnSpc>
              <a:spcAft>
                <a:spcPts val="600"/>
              </a:spcAft>
              <a:buNone/>
            </a:pPr>
            <a:r>
              <a:rPr lang="cs-CZ" altLang="cs-CZ" sz="1500"/>
              <a:t>           - intravaskulární   – 4% t. hm.</a:t>
            </a:r>
          </a:p>
          <a:p>
            <a:pPr>
              <a:lnSpc>
                <a:spcPct val="140000"/>
              </a:lnSpc>
              <a:spcAft>
                <a:spcPts val="600"/>
              </a:spcAft>
              <a:buNone/>
            </a:pPr>
            <a:r>
              <a:rPr lang="cs-CZ" altLang="cs-CZ" sz="1500"/>
              <a:t>           - intersticiální       – 15% t. hm.</a:t>
            </a:r>
          </a:p>
          <a:p>
            <a:pPr>
              <a:lnSpc>
                <a:spcPct val="140000"/>
              </a:lnSpc>
              <a:spcAft>
                <a:spcPts val="600"/>
              </a:spcAft>
              <a:buNone/>
            </a:pPr>
            <a:r>
              <a:rPr lang="cs-CZ" altLang="cs-CZ" sz="1500"/>
              <a:t>           - </a:t>
            </a:r>
            <a:r>
              <a:rPr lang="cs-CZ" altLang="cs-CZ" sz="1500" err="1"/>
              <a:t>transcelulární</a:t>
            </a:r>
            <a:r>
              <a:rPr lang="cs-CZ" altLang="cs-CZ" sz="1500"/>
              <a:t>     – 1% t. hm.  moč. cesty, GIT, </a:t>
            </a:r>
            <a:r>
              <a:rPr lang="cs-CZ" altLang="cs-CZ" sz="1500" err="1"/>
              <a:t>likvor</a:t>
            </a:r>
            <a:r>
              <a:rPr lang="cs-CZ" altLang="cs-CZ" sz="1500"/>
              <a:t>..</a:t>
            </a:r>
          </a:p>
          <a:p>
            <a:pPr>
              <a:lnSpc>
                <a:spcPct val="140000"/>
              </a:lnSpc>
              <a:spcAft>
                <a:spcPts val="600"/>
              </a:spcAft>
              <a:buNone/>
            </a:pPr>
            <a:r>
              <a:rPr lang="cs-CZ" altLang="cs-CZ" sz="1500"/>
              <a:t>                   (v patolog. případech – významný tzv.  </a:t>
            </a:r>
          </a:p>
          <a:p>
            <a:pPr>
              <a:lnSpc>
                <a:spcPct val="140000"/>
              </a:lnSpc>
              <a:spcAft>
                <a:spcPts val="600"/>
              </a:spcAft>
              <a:buNone/>
            </a:pPr>
            <a:r>
              <a:rPr lang="cs-CZ" altLang="cs-CZ" sz="1500"/>
              <a:t>                     třetí prostor  –  ileus, pankreatitida, ascites…)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FA93EE21-33C6-417C-BE82-75AD66192D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KARIM Fakultní nemocnice Brno a Lékařské fakulty Masarykovy univerzity</a:t>
            </a:r>
          </a:p>
        </p:txBody>
      </p:sp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FAC2BF1E-C796-41DD-8EE6-33762A86FF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/>
              <a:pPr>
                <a:spcAft>
                  <a:spcPts val="600"/>
                </a:spcAft>
              </a:pPr>
              <a:t>18</a:t>
            </a:fld>
            <a:endParaRPr lang="cs-CZ" alt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11BF8E3-CB48-4F01-A022-C87FA22A9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/>
              <a:t>Tělesné tekutiny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702856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5953FA38-BC30-4F14-96A3-09C9E62D7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cs-CZ" altLang="cs-CZ" sz="2600"/>
              <a:t>Počet osmoticky aktivních částic v 1 kg rozpouštědla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altLang="cs-CZ" sz="2600"/>
              <a:t>V ECT jsou nejdůležitějšími osmoticky aktivními částicemi Na, Cl, HCO3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altLang="cs-CZ" sz="2600"/>
              <a:t>Změny osmolality ECT vedou ke změnám osmolality ICT – přesuny vody semipermeabilní membránou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altLang="cs-CZ" sz="2600"/>
              <a:t>Laboratorní stanovení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altLang="cs-CZ" sz="2600"/>
              <a:t>Výpočet :  2 x Na  + glykémie + urea (</a:t>
            </a:r>
            <a:r>
              <a:rPr lang="cs-CZ" altLang="cs-CZ" sz="2600" err="1"/>
              <a:t>mmol</a:t>
            </a:r>
            <a:r>
              <a:rPr lang="cs-CZ" altLang="cs-CZ" sz="2600"/>
              <a:t>/l)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34BEC3FA-EA0B-41FC-BF55-C23985894C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KARIM Fakultní nemocnice Brno a Lékařské fakulty Masarykovy univerzity</a:t>
            </a:r>
          </a:p>
        </p:txBody>
      </p:sp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52FFA3F0-80F6-4538-B9ED-9765E028E6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/>
              <a:pPr>
                <a:spcAft>
                  <a:spcPts val="600"/>
                </a:spcAft>
              </a:pPr>
              <a:t>19</a:t>
            </a:fld>
            <a:endParaRPr lang="cs-CZ" alt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11BF8E3-CB48-4F01-A022-C87FA22A9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/>
              <a:t>Osmolalita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1859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056BA1-35CC-4A4F-9C3C-4CE3C24AE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/>
              <a:t>Odběr arteriální krve na vyšetření dle </a:t>
            </a:r>
            <a:r>
              <a:rPr lang="cs-CZ" sz="2200" err="1"/>
              <a:t>Astrupa</a:t>
            </a:r>
            <a:endParaRPr lang="cs-CZ" sz="220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7A1D70D-A4A3-4E4D-B05A-4A31F74303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732064"/>
            <a:ext cx="5181600" cy="2538460"/>
          </a:xfrm>
          <a:prstGeom prst="rect">
            <a:avLst/>
          </a:prstGeom>
          <a:noFill/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F4A538-9F50-4F10-9ABF-6DE1CF82AD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200"/>
              <a:t>Allenův test – </a:t>
            </a:r>
            <a:r>
              <a:rPr lang="cs-CZ" sz="2200">
                <a:hlinkClick r:id="rId4"/>
              </a:rPr>
              <a:t>https://www.youtube.com/watch?v=UyU_JVhvEN0</a:t>
            </a:r>
            <a:endParaRPr lang="cs-CZ" sz="220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200"/>
              <a:t>Odběr do zkumavky (bez bublin)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200" err="1"/>
              <a:t>Bed-side</a:t>
            </a:r>
            <a:r>
              <a:rPr lang="cs-CZ" sz="2200"/>
              <a:t> analyzátor nebo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200"/>
              <a:t>Odeslat na Biochemické oddělení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cs-CZ" sz="220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200"/>
              <a:t>Lze i odběr </a:t>
            </a:r>
            <a:r>
              <a:rPr lang="cs-CZ" sz="2200" err="1"/>
              <a:t>arterializované</a:t>
            </a:r>
            <a:r>
              <a:rPr lang="cs-CZ" sz="2200"/>
              <a:t> kapilární krve do kapiláry dobře promíchat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cs-CZ" sz="220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200"/>
              <a:t>Pokud arterie pouze punktována, komprese místa vpichu nejméně 5 min.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70541FC5-41F7-4DB6-8FF9-4F07CAC55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KARIM Fakultní nemocnice Brno a Lékařské fakulty Masarykovy univerzity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30E122E3-6506-4DF4-A8F6-098D83AC0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31C6593E-C2ED-4120-8564-E1FCCFEAC30E}" type="slidenum">
              <a:rPr lang="cs-CZ" smtClean="0"/>
              <a:pPr>
                <a:spcAft>
                  <a:spcPts val="600"/>
                </a:spcAft>
              </a:pPr>
              <a:t>2</a:t>
            </a:fld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28968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5953FA38-BC30-4F14-96A3-09C9E62D7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cs-CZ" altLang="cs-CZ"/>
              <a:t>Pro tělesné tekutiny platí princip </a:t>
            </a:r>
            <a:r>
              <a:rPr lang="cs-CZ" altLang="cs-CZ" err="1"/>
              <a:t>elektroneutrality</a:t>
            </a:r>
            <a:endParaRPr lang="cs-CZ" altLang="cs-CZ"/>
          </a:p>
          <a:p>
            <a:pPr marL="0" indent="0">
              <a:spcAft>
                <a:spcPts val="600"/>
              </a:spcAft>
              <a:buNone/>
            </a:pPr>
            <a:r>
              <a:rPr lang="cs-CZ" altLang="cs-CZ"/>
              <a:t>Počet aniontů = počet kationtů</a:t>
            </a:r>
          </a:p>
          <a:p>
            <a:pPr marL="0" indent="0">
              <a:spcAft>
                <a:spcPts val="600"/>
              </a:spcAft>
              <a:buNone/>
            </a:pPr>
            <a:endParaRPr lang="cs-CZ" altLang="cs-CZ"/>
          </a:p>
          <a:p>
            <a:pPr marL="0" indent="0">
              <a:spcAft>
                <a:spcPts val="600"/>
              </a:spcAft>
              <a:buNone/>
            </a:pPr>
            <a:r>
              <a:rPr lang="cs-CZ" altLang="cs-CZ"/>
              <a:t>Kationty - Na, K, Ca, Mg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altLang="cs-CZ"/>
              <a:t>Anionty -  Cl, HCO3, P, sulfáty, organické  kyseliny a proteiny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900E7CAC-D2D4-4598-BEB0-1899922387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KARIM Fakultní nemocnice Brno a Lékařské fakulty Masarykovy univerzity</a:t>
            </a:r>
          </a:p>
        </p:txBody>
      </p:sp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DFDF9539-8003-4C50-A320-B8597CE93D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/>
              <a:pPr>
                <a:spcAft>
                  <a:spcPts val="600"/>
                </a:spcAft>
              </a:pPr>
              <a:t>20</a:t>
            </a:fld>
            <a:endParaRPr lang="cs-CZ" alt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11BF8E3-CB48-4F01-A022-C87FA22A9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/>
              <a:t>Elektrolyty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199281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5953FA38-BC30-4F14-96A3-09C9E62D7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>
            <a:normAutofit/>
          </a:bodyPr>
          <a:lstStyle/>
          <a:p>
            <a:pPr marL="0" indent="0">
              <a:lnSpc>
                <a:spcPct val="140000"/>
              </a:lnSpc>
              <a:spcAft>
                <a:spcPts val="600"/>
              </a:spcAft>
              <a:buNone/>
            </a:pPr>
            <a:r>
              <a:rPr lang="cs-CZ" altLang="cs-CZ" sz="2600" dirty="0"/>
              <a:t>Pokles Na pod 130 </a:t>
            </a:r>
            <a:r>
              <a:rPr lang="cs-CZ" altLang="cs-CZ" sz="2600" dirty="0" err="1"/>
              <a:t>mmol</a:t>
            </a:r>
            <a:r>
              <a:rPr lang="cs-CZ" altLang="cs-CZ" sz="2600" dirty="0"/>
              <a:t>/l</a:t>
            </a:r>
          </a:p>
          <a:p>
            <a:pPr marL="0" indent="0">
              <a:lnSpc>
                <a:spcPct val="140000"/>
              </a:lnSpc>
              <a:spcAft>
                <a:spcPts val="600"/>
              </a:spcAft>
              <a:buNone/>
            </a:pPr>
            <a:r>
              <a:rPr lang="cs-CZ" altLang="cs-CZ" sz="2600" dirty="0" err="1"/>
              <a:t>Hypovolemická</a:t>
            </a:r>
            <a:r>
              <a:rPr lang="cs-CZ" altLang="cs-CZ" sz="2600" dirty="0"/>
              <a:t> (současně i dehydratace) – ztráty GIT, renální</a:t>
            </a:r>
          </a:p>
          <a:p>
            <a:pPr marL="0" indent="0">
              <a:lnSpc>
                <a:spcPct val="140000"/>
              </a:lnSpc>
              <a:spcAft>
                <a:spcPts val="600"/>
              </a:spcAft>
              <a:buNone/>
            </a:pPr>
            <a:r>
              <a:rPr lang="cs-CZ" altLang="cs-CZ" sz="2600" dirty="0"/>
              <a:t>Na deficit = (140 – Na </a:t>
            </a:r>
            <a:r>
              <a:rPr lang="cs-CZ" altLang="cs-CZ" sz="2600" dirty="0" err="1"/>
              <a:t>aktual</a:t>
            </a:r>
            <a:r>
              <a:rPr lang="cs-CZ" altLang="cs-CZ" sz="2600" dirty="0"/>
              <a:t>.) x kg x 0,6    </a:t>
            </a:r>
          </a:p>
          <a:p>
            <a:pPr marL="0" indent="0">
              <a:lnSpc>
                <a:spcPct val="140000"/>
              </a:lnSpc>
              <a:spcAft>
                <a:spcPts val="600"/>
              </a:spcAft>
              <a:buNone/>
            </a:pPr>
            <a:r>
              <a:rPr lang="cs-CZ" altLang="cs-CZ" sz="2600" dirty="0" err="1"/>
              <a:t>Isovolemická</a:t>
            </a:r>
            <a:r>
              <a:rPr lang="cs-CZ" altLang="cs-CZ" sz="2600" dirty="0"/>
              <a:t> ( normální objem ECT) ale zvýšený objem celkové tělesné vody – SIADH, psychogenní polydipsie, příjem velkého množství piva</a:t>
            </a:r>
          </a:p>
          <a:p>
            <a:pPr marL="0" indent="0">
              <a:lnSpc>
                <a:spcPct val="140000"/>
              </a:lnSpc>
              <a:spcAft>
                <a:spcPts val="600"/>
              </a:spcAft>
              <a:buNone/>
            </a:pPr>
            <a:r>
              <a:rPr lang="cs-CZ" altLang="cs-CZ" sz="2600" dirty="0" err="1"/>
              <a:t>Hypervolemická</a:t>
            </a:r>
            <a:r>
              <a:rPr lang="cs-CZ" altLang="cs-CZ" sz="2600" dirty="0"/>
              <a:t> (současně i </a:t>
            </a:r>
            <a:r>
              <a:rPr lang="cs-CZ" altLang="cs-CZ" sz="2600" dirty="0" err="1"/>
              <a:t>hyperhydratace</a:t>
            </a:r>
            <a:r>
              <a:rPr lang="cs-CZ" altLang="cs-CZ" sz="2600" dirty="0"/>
              <a:t>) – chronické srdeční selhání, ARI, cirhóza jater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3E767C6B-6B15-452A-91D1-3926ECDF5CE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KARIM Fakultní nemocnice Brno a Lékařské fakulty Masarykovy univerzity</a:t>
            </a:r>
          </a:p>
        </p:txBody>
      </p:sp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B000AA85-E82E-44B7-A0C6-CD43344D2B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/>
              <a:pPr>
                <a:spcAft>
                  <a:spcPts val="600"/>
                </a:spcAft>
              </a:pPr>
              <a:t>21</a:t>
            </a:fld>
            <a:endParaRPr lang="cs-CZ" altLang="cs-CZ"/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20C64679-1242-4239-9F57-D6159CBDEDF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/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11BF8E3-CB48-4F01-A022-C87FA22A9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 err="1"/>
              <a:t>Hyponatrémie</a:t>
            </a:r>
            <a:endParaRPr lang="cs-CZ" sz="220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573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5953FA38-BC30-4F14-96A3-09C9E62D7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>
            <a:normAutofit/>
          </a:bodyPr>
          <a:lstStyle/>
          <a:p>
            <a:pPr marL="0" indent="0">
              <a:lnSpc>
                <a:spcPct val="140000"/>
              </a:lnSpc>
              <a:spcAft>
                <a:spcPts val="600"/>
              </a:spcAft>
              <a:buNone/>
            </a:pPr>
            <a:r>
              <a:rPr lang="cs-CZ" altLang="cs-CZ" sz="2000" err="1"/>
              <a:t>Hyponatrémie</a:t>
            </a:r>
            <a:r>
              <a:rPr lang="cs-CZ" altLang="cs-CZ" sz="2000"/>
              <a:t> pod 120 </a:t>
            </a:r>
            <a:r>
              <a:rPr lang="cs-CZ" altLang="cs-CZ" sz="2000" err="1"/>
              <a:t>mmol</a:t>
            </a:r>
            <a:r>
              <a:rPr lang="cs-CZ" altLang="cs-CZ" sz="2000"/>
              <a:t>/l – ohrožení života</a:t>
            </a:r>
          </a:p>
          <a:p>
            <a:pPr marL="0" indent="0">
              <a:lnSpc>
                <a:spcPct val="140000"/>
              </a:lnSpc>
              <a:spcAft>
                <a:spcPts val="600"/>
              </a:spcAft>
              <a:buNone/>
            </a:pPr>
            <a:r>
              <a:rPr lang="cs-CZ" altLang="cs-CZ" sz="2000"/>
              <a:t>Rychlost korekce závisí na rychlosti rozvoje </a:t>
            </a:r>
            <a:r>
              <a:rPr lang="cs-CZ" altLang="cs-CZ" sz="2000" err="1"/>
              <a:t>hyponatremie</a:t>
            </a:r>
            <a:r>
              <a:rPr lang="cs-CZ" altLang="cs-CZ" sz="2000"/>
              <a:t> </a:t>
            </a:r>
          </a:p>
          <a:p>
            <a:pPr marL="0" indent="0">
              <a:lnSpc>
                <a:spcPct val="140000"/>
              </a:lnSpc>
              <a:spcAft>
                <a:spcPts val="600"/>
              </a:spcAft>
              <a:buNone/>
            </a:pPr>
            <a:r>
              <a:rPr lang="cs-CZ" altLang="cs-CZ" sz="2000"/>
              <a:t>Akutní (do 48 hod) </a:t>
            </a:r>
            <a:r>
              <a:rPr lang="cs-CZ" altLang="cs-CZ" sz="2000" err="1"/>
              <a:t>hyponatremii</a:t>
            </a:r>
            <a:r>
              <a:rPr lang="cs-CZ" altLang="cs-CZ" sz="2000"/>
              <a:t> s neurologickými příznaky řešíme korekcí </a:t>
            </a:r>
            <a:r>
              <a:rPr lang="cs-CZ" altLang="cs-CZ" sz="2000" err="1"/>
              <a:t>natremie</a:t>
            </a:r>
            <a:r>
              <a:rPr lang="cs-CZ" altLang="cs-CZ" sz="2000"/>
              <a:t> o 1-2 </a:t>
            </a:r>
            <a:r>
              <a:rPr lang="cs-CZ" altLang="cs-CZ" sz="2000" err="1"/>
              <a:t>mmol</a:t>
            </a:r>
            <a:r>
              <a:rPr lang="cs-CZ" altLang="cs-CZ" sz="2000"/>
              <a:t>/l/h do vymizení příznaků, případně do hodnot cca 120 </a:t>
            </a:r>
            <a:r>
              <a:rPr lang="cs-CZ" altLang="cs-CZ" sz="2000" err="1"/>
              <a:t>mmol</a:t>
            </a:r>
            <a:r>
              <a:rPr lang="cs-CZ" altLang="cs-CZ" sz="2000"/>
              <a:t>/l</a:t>
            </a:r>
          </a:p>
          <a:p>
            <a:pPr marL="0" indent="0">
              <a:lnSpc>
                <a:spcPct val="140000"/>
              </a:lnSpc>
              <a:spcAft>
                <a:spcPts val="600"/>
              </a:spcAft>
              <a:buNone/>
            </a:pPr>
            <a:r>
              <a:rPr lang="cs-CZ" altLang="cs-CZ" sz="2000"/>
              <a:t>Chronickou </a:t>
            </a:r>
            <a:r>
              <a:rPr lang="cs-CZ" altLang="cs-CZ" sz="2000" err="1"/>
              <a:t>hyponatremii</a:t>
            </a:r>
            <a:r>
              <a:rPr lang="cs-CZ" altLang="cs-CZ" sz="2000"/>
              <a:t> řešíme pomalou korekcí Na o 0,5 – 1 </a:t>
            </a:r>
            <a:r>
              <a:rPr lang="cs-CZ" altLang="cs-CZ" sz="2000" err="1"/>
              <a:t>mmol</a:t>
            </a:r>
            <a:r>
              <a:rPr lang="cs-CZ" altLang="cs-CZ" sz="2000"/>
              <a:t>/l/h do hodnoty 120 – 125 </a:t>
            </a:r>
            <a:r>
              <a:rPr lang="cs-CZ" altLang="cs-CZ" sz="2000" err="1"/>
              <a:t>mmol</a:t>
            </a:r>
            <a:r>
              <a:rPr lang="cs-CZ" altLang="cs-CZ" sz="2000"/>
              <a:t>/l</a:t>
            </a:r>
          </a:p>
          <a:p>
            <a:pPr marL="0" indent="0">
              <a:lnSpc>
                <a:spcPct val="140000"/>
              </a:lnSpc>
              <a:spcAft>
                <a:spcPts val="600"/>
              </a:spcAft>
              <a:buNone/>
            </a:pPr>
            <a:r>
              <a:rPr lang="cs-CZ" altLang="cs-CZ" sz="2000"/>
              <a:t>Rychlá korekce může vést k centrální </a:t>
            </a:r>
            <a:r>
              <a:rPr lang="cs-CZ" altLang="cs-CZ" sz="2000" err="1"/>
              <a:t>pontínní</a:t>
            </a:r>
            <a:r>
              <a:rPr lang="cs-CZ" altLang="cs-CZ" sz="2000"/>
              <a:t> </a:t>
            </a:r>
            <a:r>
              <a:rPr lang="cs-CZ" altLang="cs-CZ" sz="2000" err="1"/>
              <a:t>myelinolýze</a:t>
            </a:r>
            <a:r>
              <a:rPr lang="cs-CZ" altLang="cs-CZ" sz="2000"/>
              <a:t> – trvalé neurologické následky</a:t>
            </a:r>
          </a:p>
          <a:p>
            <a:pPr marL="0" indent="0">
              <a:lnSpc>
                <a:spcPct val="140000"/>
              </a:lnSpc>
              <a:spcAft>
                <a:spcPts val="600"/>
              </a:spcAft>
              <a:buNone/>
            </a:pPr>
            <a:r>
              <a:rPr lang="cs-CZ" altLang="cs-CZ" sz="2000"/>
              <a:t>Opakované kontroly Na a osmolality !!!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0100D904-1AFF-4936-B5BF-3A7D0D29F3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KARIM Fakultní nemocnice Brno a Lékařské fakulty Masarykovy univerzity</a:t>
            </a:r>
          </a:p>
        </p:txBody>
      </p:sp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7DDB7E7F-C098-4EDD-9752-9A7EAB0A97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/>
              <a:pPr>
                <a:spcAft>
                  <a:spcPts val="600"/>
                </a:spcAft>
              </a:pPr>
              <a:t>22</a:t>
            </a:fld>
            <a:endParaRPr lang="cs-CZ" altLang="cs-CZ"/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F17141BC-DB1C-4212-829F-EB56EFE8486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/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11BF8E3-CB48-4F01-A022-C87FA22A9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 err="1"/>
              <a:t>Hyponatrémie</a:t>
            </a:r>
            <a:r>
              <a:rPr lang="cs-CZ" sz="2200"/>
              <a:t> – terapie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715700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5953FA38-BC30-4F14-96A3-09C9E62D7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>
            <a:normAutofit/>
          </a:bodyPr>
          <a:lstStyle/>
          <a:p>
            <a:pPr marL="0" indent="0">
              <a:lnSpc>
                <a:spcPct val="140000"/>
              </a:lnSpc>
              <a:spcAft>
                <a:spcPts val="600"/>
              </a:spcAft>
              <a:buNone/>
            </a:pPr>
            <a:r>
              <a:rPr lang="cs-CZ" sz="2000"/>
              <a:t>Na nad 145 </a:t>
            </a:r>
            <a:r>
              <a:rPr lang="cs-CZ" sz="2000" err="1"/>
              <a:t>mmol</a:t>
            </a:r>
            <a:r>
              <a:rPr lang="cs-CZ" sz="2000"/>
              <a:t>/l , vzestup osmolality</a:t>
            </a:r>
          </a:p>
          <a:p>
            <a:pPr marL="0" indent="0">
              <a:lnSpc>
                <a:spcPct val="140000"/>
              </a:lnSpc>
              <a:spcAft>
                <a:spcPts val="600"/>
              </a:spcAft>
              <a:buNone/>
            </a:pPr>
            <a:r>
              <a:rPr lang="cs-CZ" sz="2000" err="1"/>
              <a:t>Hypovolemická</a:t>
            </a:r>
            <a:r>
              <a:rPr lang="cs-CZ" sz="2000"/>
              <a:t> (současně dehydratace) – ztráty vody jsou vyšší než Na - horečky, hyperventilace, popáleniny, průjmy, zvracení, píštěle GIT, Diabetes </a:t>
            </a:r>
            <a:r>
              <a:rPr lang="cs-CZ" sz="2000" err="1"/>
              <a:t>insipidus</a:t>
            </a:r>
            <a:r>
              <a:rPr lang="cs-CZ" sz="2000"/>
              <a:t>, osmotická diuréza – nutná korekce deficitu tekutin</a:t>
            </a:r>
          </a:p>
          <a:p>
            <a:pPr marL="0" indent="0">
              <a:lnSpc>
                <a:spcPct val="140000"/>
              </a:lnSpc>
              <a:spcAft>
                <a:spcPts val="600"/>
              </a:spcAft>
              <a:buNone/>
            </a:pPr>
            <a:r>
              <a:rPr lang="cs-CZ" sz="2000"/>
              <a:t>Deficit = (kg x 0,6) x (Na </a:t>
            </a:r>
            <a:r>
              <a:rPr lang="cs-CZ" sz="2000" err="1"/>
              <a:t>aktual</a:t>
            </a:r>
            <a:r>
              <a:rPr lang="cs-CZ" sz="2000"/>
              <a:t>. – 140) : 140</a:t>
            </a:r>
          </a:p>
          <a:p>
            <a:pPr marL="0" indent="0">
              <a:lnSpc>
                <a:spcPct val="140000"/>
              </a:lnSpc>
              <a:spcAft>
                <a:spcPts val="600"/>
              </a:spcAft>
              <a:buNone/>
            </a:pPr>
            <a:r>
              <a:rPr lang="cs-CZ" sz="2000" err="1"/>
              <a:t>Isovolemická</a:t>
            </a:r>
            <a:r>
              <a:rPr lang="cs-CZ" sz="2000"/>
              <a:t> (normální objem ECT ale s přesunem tekutiny z ICT do ECT) – diabetes </a:t>
            </a:r>
            <a:r>
              <a:rPr lang="cs-CZ" sz="2000" err="1"/>
              <a:t>insipidus</a:t>
            </a:r>
            <a:r>
              <a:rPr lang="cs-CZ" sz="2000"/>
              <a:t>, horečky, popáleniny</a:t>
            </a:r>
          </a:p>
          <a:p>
            <a:pPr marL="0" indent="0">
              <a:lnSpc>
                <a:spcPct val="140000"/>
              </a:lnSpc>
              <a:spcAft>
                <a:spcPts val="600"/>
              </a:spcAft>
              <a:buNone/>
            </a:pPr>
            <a:r>
              <a:rPr lang="cs-CZ" sz="2000" err="1"/>
              <a:t>Hypervolemická</a:t>
            </a:r>
            <a:r>
              <a:rPr lang="cs-CZ" sz="2000"/>
              <a:t> (současně i </a:t>
            </a:r>
            <a:r>
              <a:rPr lang="cs-CZ" sz="2000" err="1"/>
              <a:t>hyperhydratace</a:t>
            </a:r>
            <a:r>
              <a:rPr lang="cs-CZ" sz="2000"/>
              <a:t>) při masivních infuzích </a:t>
            </a:r>
            <a:r>
              <a:rPr lang="cs-CZ" sz="2000" err="1"/>
              <a:t>NaCl</a:t>
            </a:r>
            <a:r>
              <a:rPr lang="cs-CZ" sz="2000"/>
              <a:t>, bikarbonátu, přívod exogenních steroidů, retence Na s centrálních příčin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2CBD9495-E95D-41CA-B571-181076608AC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KARIM Fakultní nemocnice Brno a Lékařské fakulty Masarykovy univerzity</a:t>
            </a:r>
          </a:p>
        </p:txBody>
      </p:sp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E6E73D6B-C1E5-4F58-85A9-5BADE6863D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/>
              <a:pPr>
                <a:spcAft>
                  <a:spcPts val="600"/>
                </a:spcAft>
              </a:pPr>
              <a:t>23</a:t>
            </a:fld>
            <a:endParaRPr lang="cs-CZ" altLang="cs-CZ"/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ED8DA691-E3B5-4FD3-89B3-B5A859AC79E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/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11BF8E3-CB48-4F01-A022-C87FA22A9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 err="1"/>
              <a:t>Hypernatremie</a:t>
            </a:r>
            <a:endParaRPr lang="cs-CZ" sz="220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615504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5953FA38-BC30-4F14-96A3-09C9E62D7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>
            <a:normAutofit/>
          </a:bodyPr>
          <a:lstStyle/>
          <a:p>
            <a:pPr marL="0" indent="0">
              <a:lnSpc>
                <a:spcPct val="140000"/>
              </a:lnSpc>
              <a:spcAft>
                <a:spcPts val="600"/>
              </a:spcAft>
              <a:buNone/>
            </a:pPr>
            <a:r>
              <a:rPr lang="cs-CZ" sz="1500"/>
              <a:t>Akutní (&lt; 24 h) a chronická (&gt;24h) </a:t>
            </a:r>
            <a:r>
              <a:rPr lang="cs-CZ" sz="1500" err="1"/>
              <a:t>hypernatremie</a:t>
            </a:r>
            <a:r>
              <a:rPr lang="cs-CZ" sz="1500"/>
              <a:t> </a:t>
            </a:r>
          </a:p>
          <a:p>
            <a:pPr marL="0" indent="0">
              <a:lnSpc>
                <a:spcPct val="140000"/>
              </a:lnSpc>
              <a:spcAft>
                <a:spcPts val="600"/>
              </a:spcAft>
              <a:buNone/>
            </a:pPr>
            <a:r>
              <a:rPr lang="cs-CZ" sz="1500"/>
              <a:t>V případě akutní </a:t>
            </a:r>
            <a:r>
              <a:rPr lang="cs-CZ" sz="1500" err="1"/>
              <a:t>hypernatremie</a:t>
            </a:r>
            <a:r>
              <a:rPr lang="cs-CZ" sz="1500"/>
              <a:t> je rychlost korekce 2-3 </a:t>
            </a:r>
            <a:r>
              <a:rPr lang="cs-CZ" sz="1500" err="1"/>
              <a:t>mmol</a:t>
            </a:r>
            <a:r>
              <a:rPr lang="cs-CZ" sz="1500"/>
              <a:t>/l/h po dobu 2-3 h, maximálně o 12 </a:t>
            </a:r>
            <a:r>
              <a:rPr lang="cs-CZ" sz="1500" err="1"/>
              <a:t>mmol</a:t>
            </a:r>
            <a:r>
              <a:rPr lang="cs-CZ" sz="1500"/>
              <a:t>/l/d</a:t>
            </a:r>
          </a:p>
          <a:p>
            <a:pPr marL="0" indent="0">
              <a:lnSpc>
                <a:spcPct val="140000"/>
              </a:lnSpc>
              <a:spcAft>
                <a:spcPts val="600"/>
              </a:spcAft>
              <a:buNone/>
            </a:pPr>
            <a:r>
              <a:rPr lang="cs-CZ" sz="1500"/>
              <a:t>Opakované měření </a:t>
            </a:r>
            <a:r>
              <a:rPr lang="cs-CZ" sz="1500" err="1"/>
              <a:t>iontogramu</a:t>
            </a:r>
            <a:r>
              <a:rPr lang="cs-CZ" sz="1500"/>
              <a:t> a osmolality (á 2-4 hod)</a:t>
            </a:r>
          </a:p>
          <a:p>
            <a:pPr marL="0" indent="0">
              <a:lnSpc>
                <a:spcPct val="140000"/>
              </a:lnSpc>
              <a:spcAft>
                <a:spcPts val="600"/>
              </a:spcAft>
              <a:buNone/>
            </a:pPr>
            <a:r>
              <a:rPr lang="cs-CZ" sz="1500"/>
              <a:t>Zpomalit rychlost korekce při zlepšení neurologických příznaků</a:t>
            </a:r>
          </a:p>
          <a:p>
            <a:pPr marL="0" indent="0">
              <a:lnSpc>
                <a:spcPct val="140000"/>
              </a:lnSpc>
              <a:spcAft>
                <a:spcPts val="600"/>
              </a:spcAft>
              <a:buNone/>
            </a:pPr>
            <a:r>
              <a:rPr lang="cs-CZ" sz="1500"/>
              <a:t>Chronická </a:t>
            </a:r>
            <a:r>
              <a:rPr lang="cs-CZ" sz="1500" err="1"/>
              <a:t>hypernatremie</a:t>
            </a:r>
            <a:r>
              <a:rPr lang="cs-CZ" sz="1500"/>
              <a:t> bez neurologických příznaků by se neměla korigovat rychleji než 0.5 </a:t>
            </a:r>
            <a:r>
              <a:rPr lang="cs-CZ" sz="1500" err="1"/>
              <a:t>mmol</a:t>
            </a:r>
            <a:r>
              <a:rPr lang="cs-CZ" sz="1500"/>
              <a:t>/l/h a </a:t>
            </a:r>
            <a:r>
              <a:rPr lang="cs-CZ" sz="1500" err="1"/>
              <a:t>celkevě</a:t>
            </a:r>
            <a:r>
              <a:rPr lang="cs-CZ" sz="1500"/>
              <a:t> 8-10 </a:t>
            </a:r>
            <a:r>
              <a:rPr lang="cs-CZ" sz="1500" err="1"/>
              <a:t>mmol</a:t>
            </a:r>
            <a:r>
              <a:rPr lang="cs-CZ" sz="1500"/>
              <a:t>/l/den</a:t>
            </a:r>
          </a:p>
          <a:p>
            <a:pPr marL="0" indent="0">
              <a:lnSpc>
                <a:spcPct val="140000"/>
              </a:lnSpc>
              <a:spcAft>
                <a:spcPts val="600"/>
              </a:spcAft>
              <a:buNone/>
            </a:pPr>
            <a:r>
              <a:rPr lang="cs-CZ" sz="1500"/>
              <a:t>Pokud je přítomna hypovolemie, nejdříve podat izotonické roztoky krystaloidů před podáním 5% glukosy</a:t>
            </a:r>
          </a:p>
          <a:p>
            <a:pPr marL="0" indent="0">
              <a:lnSpc>
                <a:spcPct val="140000"/>
              </a:lnSpc>
              <a:spcAft>
                <a:spcPts val="600"/>
              </a:spcAft>
              <a:buNone/>
            </a:pPr>
            <a:r>
              <a:rPr lang="cs-CZ" sz="1500"/>
              <a:t>Odhad množství deficitu čisté vody  </a:t>
            </a:r>
          </a:p>
          <a:p>
            <a:pPr marL="0" indent="0">
              <a:lnSpc>
                <a:spcPct val="140000"/>
              </a:lnSpc>
              <a:spcAft>
                <a:spcPts val="600"/>
              </a:spcAft>
              <a:buNone/>
            </a:pPr>
            <a:r>
              <a:rPr lang="cs-CZ" sz="1500"/>
              <a:t>        = korekční faktor x tělesná hmotnost x (1 - 140/Na)</a:t>
            </a:r>
          </a:p>
          <a:p>
            <a:pPr marL="0" indent="0">
              <a:lnSpc>
                <a:spcPct val="140000"/>
              </a:lnSpc>
              <a:spcAft>
                <a:spcPts val="600"/>
              </a:spcAft>
              <a:buNone/>
            </a:pPr>
            <a:r>
              <a:rPr lang="cs-CZ" sz="1500"/>
              <a:t>Korekční faktor: muži a děti – 0,6, ženy – 0,5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11810C4A-9D16-4EF6-859D-99693FEEEB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KARIM Fakultní nemocnice Brno a Lékařské fakulty Masarykovy univerzity</a:t>
            </a:r>
          </a:p>
        </p:txBody>
      </p:sp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E3FEF359-45FB-4D60-BE09-91590769C6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/>
              <a:pPr>
                <a:spcAft>
                  <a:spcPts val="600"/>
                </a:spcAft>
              </a:pPr>
              <a:t>24</a:t>
            </a:fld>
            <a:endParaRPr lang="cs-CZ" altLang="cs-CZ"/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BE4365B9-E86B-42E3-9F44-1FF8106108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/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11BF8E3-CB48-4F01-A022-C87FA22A9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 err="1"/>
              <a:t>Hypernatremie</a:t>
            </a:r>
            <a:r>
              <a:rPr lang="cs-CZ" sz="2200"/>
              <a:t> - terapie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97112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5953FA38-BC30-4F14-96A3-09C9E62D7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>
            <a:normAutofit/>
          </a:bodyPr>
          <a:lstStyle/>
          <a:p>
            <a:pPr marL="0" indent="0">
              <a:lnSpc>
                <a:spcPct val="140000"/>
              </a:lnSpc>
              <a:spcAft>
                <a:spcPts val="600"/>
              </a:spcAft>
              <a:buNone/>
            </a:pPr>
            <a:r>
              <a:rPr lang="cs-CZ" sz="1800"/>
              <a:t>Symptomy při hodnotě většinou pod 3 </a:t>
            </a:r>
            <a:r>
              <a:rPr lang="cs-CZ" sz="1800" err="1"/>
              <a:t>mmol</a:t>
            </a:r>
            <a:r>
              <a:rPr lang="cs-CZ" sz="1800"/>
              <a:t>/l – svalová slabost, únava, myalgie, obstipace až paralytický ileus, </a:t>
            </a:r>
            <a:r>
              <a:rPr lang="cs-CZ" sz="1800" err="1"/>
              <a:t>ekg</a:t>
            </a:r>
            <a:r>
              <a:rPr lang="cs-CZ" sz="1800"/>
              <a:t> </a:t>
            </a:r>
            <a:r>
              <a:rPr lang="cs-CZ" sz="1800" err="1"/>
              <a:t>změny,arytmie</a:t>
            </a:r>
            <a:endParaRPr lang="cs-CZ" sz="1800"/>
          </a:p>
          <a:p>
            <a:pPr marL="0" indent="0">
              <a:lnSpc>
                <a:spcPct val="140000"/>
              </a:lnSpc>
              <a:spcAft>
                <a:spcPts val="600"/>
              </a:spcAft>
              <a:buNone/>
            </a:pPr>
            <a:r>
              <a:rPr lang="cs-CZ" sz="1800"/>
              <a:t>Příčiny – průjmy, nasogastrická drenáž, diuretika, následek korekce </a:t>
            </a:r>
            <a:r>
              <a:rPr lang="cs-CZ" sz="1800" err="1"/>
              <a:t>acidosy</a:t>
            </a:r>
            <a:r>
              <a:rPr lang="cs-CZ" sz="1800"/>
              <a:t> (!), terapie insulinem, snížený příjem draslíku, často koexistující metabolická </a:t>
            </a:r>
            <a:r>
              <a:rPr lang="cs-CZ" sz="1800" err="1"/>
              <a:t>alkalosa</a:t>
            </a:r>
            <a:endParaRPr lang="cs-CZ" sz="1800"/>
          </a:p>
          <a:p>
            <a:pPr marL="0" indent="0">
              <a:lnSpc>
                <a:spcPct val="140000"/>
              </a:lnSpc>
              <a:spcAft>
                <a:spcPts val="600"/>
              </a:spcAft>
              <a:buNone/>
            </a:pPr>
            <a:r>
              <a:rPr lang="cs-CZ" sz="1800"/>
              <a:t>Korekce</a:t>
            </a:r>
          </a:p>
          <a:p>
            <a:pPr>
              <a:lnSpc>
                <a:spcPct val="140000"/>
              </a:lnSpc>
              <a:spcAft>
                <a:spcPts val="600"/>
              </a:spcAft>
            </a:pPr>
            <a:r>
              <a:rPr lang="cs-CZ" sz="1800"/>
              <a:t>7,45% </a:t>
            </a:r>
            <a:r>
              <a:rPr lang="cs-CZ" sz="1800" err="1"/>
              <a:t>KCl</a:t>
            </a:r>
            <a:r>
              <a:rPr lang="cs-CZ" sz="1800"/>
              <a:t> do centrální žíly rychlostí max. 20 </a:t>
            </a:r>
            <a:r>
              <a:rPr lang="cs-CZ" sz="1800" err="1"/>
              <a:t>mmol</a:t>
            </a:r>
            <a:r>
              <a:rPr lang="cs-CZ" sz="1800"/>
              <a:t>/h.</a:t>
            </a:r>
          </a:p>
          <a:p>
            <a:pPr>
              <a:lnSpc>
                <a:spcPct val="140000"/>
              </a:lnSpc>
              <a:spcAft>
                <a:spcPts val="600"/>
              </a:spcAft>
            </a:pPr>
            <a:r>
              <a:rPr lang="cs-CZ" sz="1800"/>
              <a:t>do periferní žíly rychlostí 10 </a:t>
            </a:r>
            <a:r>
              <a:rPr lang="cs-CZ" sz="1800" err="1"/>
              <a:t>mmol</a:t>
            </a:r>
            <a:r>
              <a:rPr lang="cs-CZ" sz="1800"/>
              <a:t>/hod, kalium v koncentraci max. 60 </a:t>
            </a:r>
            <a:r>
              <a:rPr lang="cs-CZ" sz="1800" err="1"/>
              <a:t>mmol</a:t>
            </a:r>
            <a:r>
              <a:rPr lang="cs-CZ" sz="1800"/>
              <a:t>/l, nejlépe v isotonickém krystaloidu</a:t>
            </a:r>
          </a:p>
          <a:p>
            <a:pPr>
              <a:lnSpc>
                <a:spcPct val="140000"/>
              </a:lnSpc>
              <a:spcAft>
                <a:spcPts val="600"/>
              </a:spcAft>
            </a:pPr>
            <a:r>
              <a:rPr lang="cs-CZ" sz="1800"/>
              <a:t>nutná současná korekce </a:t>
            </a:r>
            <a:r>
              <a:rPr lang="cs-CZ" sz="1800" err="1"/>
              <a:t>hypomagnesemie</a:t>
            </a:r>
            <a:r>
              <a:rPr lang="cs-CZ" sz="1800"/>
              <a:t>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24360CC9-B0C1-4599-87FE-7D7A8B2646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KARIM Fakultní nemocnice Brno a Lékařské fakulty Masarykovy univerzity</a:t>
            </a:r>
          </a:p>
        </p:txBody>
      </p:sp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77987C22-4052-4FA2-A1F8-BE5C60023C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/>
              <a:pPr>
                <a:spcAft>
                  <a:spcPts val="600"/>
                </a:spcAft>
              </a:pPr>
              <a:t>25</a:t>
            </a:fld>
            <a:endParaRPr lang="cs-CZ" altLang="cs-CZ"/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5470E3D7-1B1B-401E-BEA7-03E9F17267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/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11BF8E3-CB48-4F01-A022-C87FA22A9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 err="1"/>
              <a:t>Hypokalemie</a:t>
            </a:r>
            <a:endParaRPr lang="cs-CZ" sz="220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490627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1">
            <a:extLst>
              <a:ext uri="{FF2B5EF4-FFF2-40B4-BE49-F238E27FC236}">
                <a16:creationId xmlns:a16="http://schemas.microsoft.com/office/drawing/2014/main" id="{28720FA2-3654-4BCF-B5CC-F89494D7E6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KARIM Fakultní nemocnice Brno a Lékařské fakulty Masarykovy univerzity</a:t>
            </a: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A6CA7B4E-BD66-4B68-A512-E80E220E3E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/>
              <a:pPr>
                <a:spcAft>
                  <a:spcPts val="600"/>
                </a:spcAft>
              </a:pPr>
              <a:t>26</a:t>
            </a:fld>
            <a:endParaRPr lang="cs-CZ" alt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11BF8E3-CB48-4F01-A022-C87FA22A9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 err="1"/>
              <a:t>Hypokalemie</a:t>
            </a:r>
            <a:endParaRPr lang="cs-CZ" sz="220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5A86B9B4-7F5E-4009-8B75-BE676A75E8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1974281"/>
            <a:ext cx="10753200" cy="3575439"/>
          </a:xfr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593205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5953FA38-BC30-4F14-96A3-09C9E62D7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>
            <a:normAutofit/>
          </a:bodyPr>
          <a:lstStyle/>
          <a:p>
            <a:pPr marL="0" indent="0">
              <a:lnSpc>
                <a:spcPct val="140000"/>
              </a:lnSpc>
              <a:spcAft>
                <a:spcPts val="600"/>
              </a:spcAft>
              <a:buNone/>
            </a:pPr>
            <a:r>
              <a:rPr lang="cs-CZ" sz="1300"/>
              <a:t>Klinická manifestace většinou při hodnotách nad 6 </a:t>
            </a:r>
            <a:r>
              <a:rPr lang="cs-CZ" sz="1300" err="1"/>
              <a:t>mmol</a:t>
            </a:r>
            <a:r>
              <a:rPr lang="cs-CZ" sz="1300"/>
              <a:t>/l</a:t>
            </a:r>
          </a:p>
          <a:p>
            <a:pPr marL="0" indent="0">
              <a:lnSpc>
                <a:spcPct val="140000"/>
              </a:lnSpc>
              <a:spcAft>
                <a:spcPts val="600"/>
              </a:spcAft>
              <a:buNone/>
            </a:pPr>
            <a:r>
              <a:rPr lang="cs-CZ" sz="1300"/>
              <a:t>Příčiny: metabolická </a:t>
            </a:r>
            <a:r>
              <a:rPr lang="cs-CZ" sz="1300" err="1"/>
              <a:t>acidosa</a:t>
            </a:r>
            <a:r>
              <a:rPr lang="cs-CZ" sz="1300"/>
              <a:t>, toxicita </a:t>
            </a:r>
            <a:r>
              <a:rPr lang="cs-CZ" sz="1300" err="1"/>
              <a:t>digitalisu</a:t>
            </a:r>
            <a:r>
              <a:rPr lang="cs-CZ" sz="1300"/>
              <a:t>, NSAID, ACEI, kalium šetřící diuretika, renální selhání, </a:t>
            </a:r>
            <a:r>
              <a:rPr lang="cs-CZ" sz="1300" err="1"/>
              <a:t>rhabdomyolýza</a:t>
            </a:r>
            <a:r>
              <a:rPr lang="cs-CZ" sz="1300"/>
              <a:t>, </a:t>
            </a:r>
            <a:r>
              <a:rPr lang="cs-CZ" sz="1300" err="1"/>
              <a:t>crush</a:t>
            </a:r>
            <a:r>
              <a:rPr lang="cs-CZ" sz="1300"/>
              <a:t> </a:t>
            </a:r>
            <a:r>
              <a:rPr lang="cs-CZ" sz="1300" err="1"/>
              <a:t>sy</a:t>
            </a:r>
            <a:r>
              <a:rPr lang="cs-CZ" sz="1300"/>
              <a:t>, </a:t>
            </a:r>
            <a:r>
              <a:rPr lang="cs-CZ" sz="1300" err="1"/>
              <a:t>hypoaldosteronismus</a:t>
            </a:r>
            <a:r>
              <a:rPr lang="cs-CZ" sz="1300"/>
              <a:t>, </a:t>
            </a:r>
            <a:r>
              <a:rPr lang="cs-CZ" sz="1300" err="1"/>
              <a:t>KCl</a:t>
            </a:r>
            <a:r>
              <a:rPr lang="cs-CZ" sz="1300"/>
              <a:t> roztoky</a:t>
            </a:r>
          </a:p>
          <a:p>
            <a:pPr marL="0" indent="0">
              <a:lnSpc>
                <a:spcPct val="140000"/>
              </a:lnSpc>
              <a:spcAft>
                <a:spcPts val="600"/>
              </a:spcAft>
              <a:buNone/>
            </a:pPr>
            <a:r>
              <a:rPr lang="cs-CZ" sz="1300"/>
              <a:t>Terapie: </a:t>
            </a:r>
          </a:p>
          <a:p>
            <a:pPr>
              <a:lnSpc>
                <a:spcPct val="140000"/>
              </a:lnSpc>
              <a:spcAft>
                <a:spcPts val="600"/>
              </a:spcAft>
            </a:pPr>
            <a:r>
              <a:rPr lang="cs-CZ" sz="1300"/>
              <a:t>        Ca </a:t>
            </a:r>
            <a:r>
              <a:rPr lang="cs-CZ" sz="1300" err="1"/>
              <a:t>Gluconicum</a:t>
            </a:r>
            <a:r>
              <a:rPr lang="cs-CZ" sz="1300"/>
              <a:t> či CaCl2 10 – 30 ml </a:t>
            </a:r>
            <a:r>
              <a:rPr lang="cs-CZ" sz="1300" err="1"/>
              <a:t>i.v</a:t>
            </a:r>
            <a:r>
              <a:rPr lang="cs-CZ" sz="1300"/>
              <a:t>.</a:t>
            </a:r>
          </a:p>
          <a:p>
            <a:pPr>
              <a:lnSpc>
                <a:spcPct val="140000"/>
              </a:lnSpc>
              <a:spcAft>
                <a:spcPts val="600"/>
              </a:spcAft>
            </a:pPr>
            <a:r>
              <a:rPr lang="cs-CZ" sz="1300"/>
              <a:t>        insulin spolu s glukosou (10 – 20 IU HMR + 500 ml 10-20 % G)</a:t>
            </a:r>
          </a:p>
          <a:p>
            <a:pPr>
              <a:lnSpc>
                <a:spcPct val="140000"/>
              </a:lnSpc>
              <a:spcAft>
                <a:spcPts val="600"/>
              </a:spcAft>
            </a:pPr>
            <a:r>
              <a:rPr lang="cs-CZ" sz="1300"/>
              <a:t>        nebulizace </a:t>
            </a:r>
            <a:r>
              <a:rPr lang="cs-CZ" sz="1300" err="1"/>
              <a:t>betamimetiky</a:t>
            </a:r>
            <a:r>
              <a:rPr lang="cs-CZ" sz="1300"/>
              <a:t> (např. </a:t>
            </a:r>
            <a:r>
              <a:rPr lang="cs-CZ" sz="1300" err="1"/>
              <a:t>salbutamol</a:t>
            </a:r>
            <a:r>
              <a:rPr lang="cs-CZ" sz="1300"/>
              <a:t>)  </a:t>
            </a:r>
          </a:p>
          <a:p>
            <a:pPr>
              <a:lnSpc>
                <a:spcPct val="140000"/>
              </a:lnSpc>
              <a:spcAft>
                <a:spcPts val="600"/>
              </a:spcAft>
            </a:pPr>
            <a:r>
              <a:rPr lang="cs-CZ" sz="1300"/>
              <a:t>        v případě signifikantní MAC bikarbonát</a:t>
            </a:r>
          </a:p>
          <a:p>
            <a:pPr>
              <a:lnSpc>
                <a:spcPct val="140000"/>
              </a:lnSpc>
              <a:spcAft>
                <a:spcPts val="600"/>
              </a:spcAft>
            </a:pPr>
            <a:r>
              <a:rPr lang="cs-CZ" sz="1300"/>
              <a:t>        v případě zachovaných renálních funkcí </a:t>
            </a:r>
            <a:r>
              <a:rPr lang="cs-CZ" sz="1300" err="1"/>
              <a:t>furosemid</a:t>
            </a:r>
            <a:r>
              <a:rPr lang="cs-CZ" sz="1300"/>
              <a:t> ( 20 – 125 mg bolus)</a:t>
            </a:r>
          </a:p>
          <a:p>
            <a:pPr>
              <a:lnSpc>
                <a:spcPct val="140000"/>
              </a:lnSpc>
              <a:spcAft>
                <a:spcPts val="600"/>
              </a:spcAft>
            </a:pPr>
            <a:r>
              <a:rPr lang="cs-CZ" sz="1300"/>
              <a:t>        iontoměnič (Ca </a:t>
            </a:r>
            <a:r>
              <a:rPr lang="cs-CZ" sz="1300" err="1"/>
              <a:t>Resonium</a:t>
            </a:r>
            <a:r>
              <a:rPr lang="cs-CZ" sz="1300"/>
              <a:t>)</a:t>
            </a:r>
          </a:p>
          <a:p>
            <a:pPr>
              <a:lnSpc>
                <a:spcPct val="140000"/>
              </a:lnSpc>
              <a:spcAft>
                <a:spcPts val="600"/>
              </a:spcAft>
            </a:pPr>
            <a:r>
              <a:rPr lang="cs-CZ" sz="1300"/>
              <a:t>        v případě renálního selhání hemodialýza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CCFC583C-8E2E-4F78-9717-BA165EF064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KARIM Fakultní nemocnice Brno a Lékařské fakulty Masarykovy univerzity</a:t>
            </a:r>
          </a:p>
        </p:txBody>
      </p:sp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5496D8CC-FC08-4FC1-B758-911CB3798F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/>
              <a:pPr>
                <a:spcAft>
                  <a:spcPts val="600"/>
                </a:spcAft>
              </a:pPr>
              <a:t>27</a:t>
            </a:fld>
            <a:endParaRPr lang="cs-CZ" altLang="cs-CZ"/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81896211-8BA5-4A69-A62A-631D6ACB84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/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11BF8E3-CB48-4F01-A022-C87FA22A9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 err="1"/>
              <a:t>Hyperkalemie</a:t>
            </a:r>
            <a:endParaRPr lang="cs-CZ" sz="220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99749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1">
            <a:extLst>
              <a:ext uri="{FF2B5EF4-FFF2-40B4-BE49-F238E27FC236}">
                <a16:creationId xmlns:a16="http://schemas.microsoft.com/office/drawing/2014/main" id="{914B7114-36DC-44FC-9F96-4455975FF4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KARIM Fakultní nemocnice Brno a Lékařské fakulty Masarykovy univerzity</a:t>
            </a: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1D5DCFF7-8272-4EBC-9636-BC7D1F67F4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/>
              <a:pPr>
                <a:spcAft>
                  <a:spcPts val="600"/>
                </a:spcAft>
              </a:pPr>
              <a:t>28</a:t>
            </a:fld>
            <a:endParaRPr lang="cs-CZ" alt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11BF8E3-CB48-4F01-A022-C87FA22A9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 err="1"/>
              <a:t>Hyperkalemie</a:t>
            </a:r>
            <a:endParaRPr lang="cs-CZ" sz="220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6752ED9-42F6-4A60-84A5-B08565B2E0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2713564"/>
            <a:ext cx="10753200" cy="2096874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4716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5953FA38-BC30-4F14-96A3-09C9E62D7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>
            <a:normAutofit/>
          </a:bodyPr>
          <a:lstStyle/>
          <a:p>
            <a:pPr marL="889000">
              <a:lnSpc>
                <a:spcPct val="140000"/>
              </a:lnSpc>
              <a:spcAft>
                <a:spcPts val="600"/>
              </a:spcAft>
            </a:pPr>
            <a:r>
              <a:rPr lang="en-US" altLang="cs-CZ"/>
              <a:t>pH                    </a:t>
            </a:r>
            <a:r>
              <a:rPr lang="cs-CZ" altLang="cs-CZ"/>
              <a:t>	</a:t>
            </a:r>
            <a:r>
              <a:rPr lang="en-US" altLang="cs-CZ"/>
              <a:t> </a:t>
            </a:r>
            <a:r>
              <a:rPr lang="cs-CZ" altLang="cs-CZ"/>
              <a:t>	</a:t>
            </a:r>
            <a:r>
              <a:rPr lang="en-US" altLang="cs-CZ"/>
              <a:t> ( 7,36 - 7,44 )</a:t>
            </a:r>
          </a:p>
          <a:p>
            <a:pPr marL="889000">
              <a:lnSpc>
                <a:spcPct val="140000"/>
              </a:lnSpc>
              <a:spcAft>
                <a:spcPts val="600"/>
              </a:spcAft>
            </a:pPr>
            <a:r>
              <a:rPr lang="en-US" altLang="cs-CZ"/>
              <a:t>pCO</a:t>
            </a:r>
            <a:r>
              <a:rPr lang="en-US" altLang="cs-CZ" baseline="-6000"/>
              <a:t>2 </a:t>
            </a:r>
            <a:r>
              <a:rPr lang="en-US" altLang="cs-CZ"/>
              <a:t>                </a:t>
            </a:r>
            <a:r>
              <a:rPr lang="cs-CZ" altLang="cs-CZ"/>
              <a:t>	</a:t>
            </a:r>
            <a:r>
              <a:rPr lang="en-US" altLang="cs-CZ"/>
              <a:t> </a:t>
            </a:r>
            <a:r>
              <a:rPr lang="cs-CZ" altLang="cs-CZ"/>
              <a:t>	 </a:t>
            </a:r>
            <a:r>
              <a:rPr lang="en-US" altLang="cs-CZ"/>
              <a:t>( 4,6 - 6,0 kPa)</a:t>
            </a:r>
          </a:p>
          <a:p>
            <a:pPr marL="889000">
              <a:lnSpc>
                <a:spcPct val="140000"/>
              </a:lnSpc>
              <a:spcAft>
                <a:spcPts val="600"/>
              </a:spcAft>
            </a:pPr>
            <a:r>
              <a:rPr lang="en-US" altLang="cs-CZ"/>
              <a:t>pO</a:t>
            </a:r>
            <a:r>
              <a:rPr lang="en-US" altLang="cs-CZ" baseline="-6000"/>
              <a:t>2</a:t>
            </a:r>
            <a:r>
              <a:rPr lang="en-US" altLang="cs-CZ"/>
              <a:t>                   </a:t>
            </a:r>
            <a:r>
              <a:rPr lang="cs-CZ" altLang="cs-CZ"/>
              <a:t>		</a:t>
            </a:r>
            <a:r>
              <a:rPr lang="en-US" altLang="cs-CZ"/>
              <a:t> ( 8,7 - 13,3 kPa)</a:t>
            </a:r>
          </a:p>
          <a:p>
            <a:pPr marL="889000">
              <a:lnSpc>
                <a:spcPct val="140000"/>
              </a:lnSpc>
              <a:spcAft>
                <a:spcPts val="600"/>
              </a:spcAft>
            </a:pPr>
            <a:r>
              <a:rPr lang="en-US" altLang="cs-CZ"/>
              <a:t>HCO</a:t>
            </a:r>
            <a:r>
              <a:rPr lang="en-US" altLang="cs-CZ" baseline="-6000"/>
              <a:t>3</a:t>
            </a:r>
            <a:r>
              <a:rPr lang="en-US" altLang="cs-CZ"/>
              <a:t>                </a:t>
            </a:r>
            <a:r>
              <a:rPr lang="cs-CZ" altLang="cs-CZ"/>
              <a:t>	</a:t>
            </a:r>
            <a:r>
              <a:rPr lang="en-US" altLang="cs-CZ"/>
              <a:t> </a:t>
            </a:r>
            <a:r>
              <a:rPr lang="cs-CZ" altLang="cs-CZ"/>
              <a:t>	 </a:t>
            </a:r>
            <a:r>
              <a:rPr lang="en-US" altLang="cs-CZ"/>
              <a:t>( 22 - 26 mmol/l )</a:t>
            </a:r>
          </a:p>
          <a:p>
            <a:pPr marL="889000">
              <a:lnSpc>
                <a:spcPct val="140000"/>
              </a:lnSpc>
              <a:spcAft>
                <a:spcPts val="600"/>
              </a:spcAft>
            </a:pPr>
            <a:r>
              <a:rPr lang="en-US" altLang="cs-CZ"/>
              <a:t>BE (base excess)</a:t>
            </a:r>
            <a:r>
              <a:rPr lang="cs-CZ" altLang="cs-CZ"/>
              <a:t>	</a:t>
            </a:r>
            <a:r>
              <a:rPr lang="en-US" altLang="cs-CZ"/>
              <a:t> ( 0 - 3 mmol/l ) </a:t>
            </a:r>
          </a:p>
          <a:p>
            <a:pPr marL="889000">
              <a:lnSpc>
                <a:spcPct val="140000"/>
              </a:lnSpc>
              <a:spcAft>
                <a:spcPts val="600"/>
              </a:spcAft>
            </a:pPr>
            <a:r>
              <a:rPr lang="en-US" altLang="cs-CZ"/>
              <a:t>S</a:t>
            </a:r>
            <a:r>
              <a:rPr lang="cs-CZ" altLang="cs-CZ" err="1"/>
              <a:t>at</a:t>
            </a:r>
            <a:r>
              <a:rPr lang="en-US" altLang="cs-CZ"/>
              <a:t>O</a:t>
            </a:r>
            <a:r>
              <a:rPr lang="en-US" altLang="cs-CZ" baseline="-6000"/>
              <a:t>2</a:t>
            </a:r>
            <a:r>
              <a:rPr lang="en-US" altLang="cs-CZ"/>
              <a:t>                    </a:t>
            </a:r>
            <a:r>
              <a:rPr lang="cs-CZ" altLang="cs-CZ"/>
              <a:t>	 </a:t>
            </a:r>
            <a:r>
              <a:rPr lang="en-US" altLang="cs-CZ"/>
              <a:t>( </a:t>
            </a:r>
            <a:r>
              <a:rPr lang="cs-CZ" altLang="cs-CZ"/>
              <a:t>0,</a:t>
            </a:r>
            <a:r>
              <a:rPr lang="en-US" altLang="cs-CZ"/>
              <a:t>92 – </a:t>
            </a:r>
            <a:r>
              <a:rPr lang="cs-CZ" altLang="cs-CZ"/>
              <a:t>0,</a:t>
            </a:r>
            <a:r>
              <a:rPr lang="en-US" altLang="cs-CZ"/>
              <a:t>99 )</a:t>
            </a:r>
          </a:p>
          <a:p>
            <a:pPr>
              <a:lnSpc>
                <a:spcPct val="140000"/>
              </a:lnSpc>
              <a:spcAft>
                <a:spcPts val="600"/>
              </a:spcAft>
            </a:pPr>
            <a:endParaRPr lang="cs-CZ"/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6EC3596-FCD9-450B-8F08-B51327DEAF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KARIM Fakultní nemocnice Brno a Lékařské fakulty Masarykovy univerzity</a:t>
            </a:r>
          </a:p>
        </p:txBody>
      </p:sp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A25B73B7-6D87-46CF-91F3-A79D5BE73C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/>
              <a:pPr>
                <a:spcAft>
                  <a:spcPts val="600"/>
                </a:spcAft>
              </a:pPr>
              <a:t>3</a:t>
            </a:fld>
            <a:endParaRPr lang="cs-CZ" alt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11BF8E3-CB48-4F01-A022-C87FA22A9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 dirty="0" err="1"/>
              <a:t>Astrup</a:t>
            </a:r>
            <a:r>
              <a:rPr lang="cs-CZ" sz="2200" dirty="0"/>
              <a:t> = vyšetření krevních plynů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8340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6EC3596-FCD9-450B-8F08-B51327DEAF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KARIM Fakultní nemocnice Brno a Lékařské fakulty Masarykovy univerzity</a:t>
            </a:r>
          </a:p>
        </p:txBody>
      </p:sp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A25B73B7-6D87-46CF-91F3-A79D5BE73C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/>
              <a:pPr>
                <a:spcAft>
                  <a:spcPts val="600"/>
                </a:spcAft>
              </a:pPr>
              <a:t>4</a:t>
            </a:fld>
            <a:endParaRPr lang="cs-CZ" altLang="cs-CZ"/>
          </a:p>
        </p:txBody>
      </p:sp>
      <p:sp>
        <p:nvSpPr>
          <p:cNvPr id="22" name="Nadpis 1">
            <a:extLst>
              <a:ext uri="{FF2B5EF4-FFF2-40B4-BE49-F238E27FC236}">
                <a16:creationId xmlns:a16="http://schemas.microsoft.com/office/drawing/2014/main" id="{BB1D58EC-C79B-48AD-9251-F153A8092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z="2200" dirty="0"/>
              <a:t>pH krve</a:t>
            </a:r>
          </a:p>
        </p:txBody>
      </p:sp>
      <p:sp>
        <p:nvSpPr>
          <p:cNvPr id="23" name="Zástupný obsah 3">
            <a:extLst>
              <a:ext uri="{FF2B5EF4-FFF2-40B4-BE49-F238E27FC236}">
                <a16:creationId xmlns:a16="http://schemas.microsoft.com/office/drawing/2014/main" id="{65151CBA-54D2-4A41-AD9B-434DA0372A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2892552" cy="4351338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err="1"/>
              <a:t>Acidosa</a:t>
            </a:r>
            <a:endParaRPr lang="cs-CZ" dirty="0"/>
          </a:p>
          <a:p>
            <a:pPr marL="0" indent="0" algn="ctr">
              <a:buNone/>
            </a:pPr>
            <a:endParaRPr lang="cs-CZ" sz="1400" dirty="0"/>
          </a:p>
          <a:p>
            <a:pPr marL="0" indent="0" algn="ctr">
              <a:lnSpc>
                <a:spcPct val="90000"/>
              </a:lnSpc>
              <a:spcBef>
                <a:spcPts val="1000"/>
              </a:spcBef>
              <a:buNone/>
            </a:pPr>
            <a:r>
              <a:rPr lang="cs-CZ" sz="3600" kern="1200" dirty="0">
                <a:solidFill>
                  <a:schemeClr val="tx2"/>
                </a:solidFill>
              </a:rPr>
              <a:t>Menší než</a:t>
            </a:r>
            <a:br>
              <a:rPr lang="cs-CZ" sz="3600" kern="1200" dirty="0">
                <a:solidFill>
                  <a:schemeClr val="tx2"/>
                </a:solidFill>
              </a:rPr>
            </a:br>
            <a:r>
              <a:rPr lang="cs-CZ" sz="6600" kern="1200" dirty="0">
                <a:solidFill>
                  <a:schemeClr val="tx2"/>
                </a:solidFill>
              </a:rPr>
              <a:t>7,36</a:t>
            </a:r>
          </a:p>
        </p:txBody>
      </p:sp>
      <p:sp>
        <p:nvSpPr>
          <p:cNvPr id="24" name="Zástupný obsah 4">
            <a:extLst>
              <a:ext uri="{FF2B5EF4-FFF2-40B4-BE49-F238E27FC236}">
                <a16:creationId xmlns:a16="http://schemas.microsoft.com/office/drawing/2014/main" id="{ACE9B693-9AF7-4B77-8C35-E3BD80DCF60E}"/>
              </a:ext>
            </a:extLst>
          </p:cNvPr>
          <p:cNvSpPr txBox="1">
            <a:spLocks/>
          </p:cNvSpPr>
          <p:nvPr/>
        </p:nvSpPr>
        <p:spPr>
          <a:xfrm>
            <a:off x="3867912" y="1825625"/>
            <a:ext cx="4475988" cy="43513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cs-CZ" kern="0" dirty="0"/>
              <a:t>NORMA</a:t>
            </a:r>
          </a:p>
          <a:p>
            <a:pPr algn="ctr"/>
            <a:endParaRPr lang="cs-CZ" kern="0" dirty="0"/>
          </a:p>
          <a:p>
            <a:pPr algn="ctr"/>
            <a:r>
              <a:rPr lang="cs-CZ" sz="6600" kern="0" dirty="0">
                <a:solidFill>
                  <a:schemeClr val="tx2"/>
                </a:solidFill>
              </a:rPr>
              <a:t>7,36 – 7,44</a:t>
            </a:r>
          </a:p>
        </p:txBody>
      </p:sp>
      <p:sp>
        <p:nvSpPr>
          <p:cNvPr id="25" name="Zástupný obsah 3">
            <a:extLst>
              <a:ext uri="{FF2B5EF4-FFF2-40B4-BE49-F238E27FC236}">
                <a16:creationId xmlns:a16="http://schemas.microsoft.com/office/drawing/2014/main" id="{219EB1C2-3208-452B-8FDA-1AC116D7ACB9}"/>
              </a:ext>
            </a:extLst>
          </p:cNvPr>
          <p:cNvSpPr txBox="1">
            <a:spLocks/>
          </p:cNvSpPr>
          <p:nvPr/>
        </p:nvSpPr>
        <p:spPr>
          <a:xfrm>
            <a:off x="7935686" y="1825625"/>
            <a:ext cx="324049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dirty="0" err="1"/>
              <a:t>Alkalosa</a:t>
            </a:r>
            <a:endParaRPr lang="cs-CZ" dirty="0"/>
          </a:p>
          <a:p>
            <a:pPr marL="0" indent="0" algn="ctr">
              <a:buFont typeface="Arial" panose="020B0604020202020204" pitchFamily="34" charset="0"/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3600" dirty="0">
                <a:solidFill>
                  <a:schemeClr val="tx2"/>
                </a:solidFill>
              </a:rPr>
              <a:t>Větší než</a:t>
            </a:r>
          </a:p>
          <a:p>
            <a:pPr marL="0" indent="0" algn="ctr">
              <a:buNone/>
            </a:pPr>
            <a:r>
              <a:rPr lang="cs-CZ" sz="6600" dirty="0">
                <a:solidFill>
                  <a:schemeClr val="tx2"/>
                </a:solidFill>
              </a:rPr>
              <a:t>7,44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6888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1BF8E3-CB48-4F01-A022-C87FA22A9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200" dirty="0"/>
              <a:t>Acidobazická rovnováha a její poruchy</a:t>
            </a:r>
          </a:p>
        </p:txBody>
      </p:sp>
      <p:pic>
        <p:nvPicPr>
          <p:cNvPr id="11" name="Picture 3">
            <a:extLst>
              <a:ext uri="{FF2B5EF4-FFF2-40B4-BE49-F238E27FC236}">
                <a16:creationId xmlns:a16="http://schemas.microsoft.com/office/drawing/2014/main" id="{90BC754D-4C85-4FE9-988D-3FF947D8D7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0200" y="1690688"/>
            <a:ext cx="8551600" cy="4169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FF444446-8187-423D-92E9-ACDC37CCF533}"/>
              </a:ext>
            </a:extLst>
          </p:cNvPr>
          <p:cNvSpPr txBox="1"/>
          <p:nvPr/>
        </p:nvSpPr>
        <p:spPr>
          <a:xfrm>
            <a:off x="1479665" y="5773710"/>
            <a:ext cx="29094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tx2"/>
                </a:solidFill>
              </a:rPr>
              <a:t>Respirační složka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518A49F4-4509-47CF-9F0A-CC31236FAF40}"/>
              </a:ext>
            </a:extLst>
          </p:cNvPr>
          <p:cNvSpPr txBox="1"/>
          <p:nvPr/>
        </p:nvSpPr>
        <p:spPr>
          <a:xfrm>
            <a:off x="7581205" y="5428023"/>
            <a:ext cx="3131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tx2"/>
                </a:solidFill>
              </a:rPr>
              <a:t>Metabolická složka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AAA354C2-53D4-4218-B445-2DDAE30B719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KARIM Fakultní nemocnice Brno a Lékařské fakulty Masarykovy univerzity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53964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1BF8E3-CB48-4F01-A022-C87FA22A9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200" dirty="0"/>
              <a:t>Kompenzace</a:t>
            </a:r>
          </a:p>
        </p:txBody>
      </p:sp>
      <p:pic>
        <p:nvPicPr>
          <p:cNvPr id="11" name="Picture 3">
            <a:extLst>
              <a:ext uri="{FF2B5EF4-FFF2-40B4-BE49-F238E27FC236}">
                <a16:creationId xmlns:a16="http://schemas.microsoft.com/office/drawing/2014/main" id="{90BC754D-4C85-4FE9-988D-3FF947D8D7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0200" y="1690688"/>
            <a:ext cx="8551600" cy="4169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FF444446-8187-423D-92E9-ACDC37CCF533}"/>
              </a:ext>
            </a:extLst>
          </p:cNvPr>
          <p:cNvSpPr txBox="1"/>
          <p:nvPr/>
        </p:nvSpPr>
        <p:spPr>
          <a:xfrm>
            <a:off x="1479665" y="5779151"/>
            <a:ext cx="29094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tx2"/>
                </a:solidFill>
              </a:rPr>
              <a:t>Respirační složka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518A49F4-4509-47CF-9F0A-CC31236FAF40}"/>
              </a:ext>
            </a:extLst>
          </p:cNvPr>
          <p:cNvSpPr txBox="1"/>
          <p:nvPr/>
        </p:nvSpPr>
        <p:spPr>
          <a:xfrm>
            <a:off x="7581205" y="5384480"/>
            <a:ext cx="3131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tx2"/>
                </a:solidFill>
              </a:rPr>
              <a:t>Metabolická složka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E3A9FA7B-8886-48FC-A7A9-6D427FB10227}"/>
              </a:ext>
            </a:extLst>
          </p:cNvPr>
          <p:cNvSpPr txBox="1"/>
          <p:nvPr/>
        </p:nvSpPr>
        <p:spPr>
          <a:xfrm>
            <a:off x="3154952" y="2723862"/>
            <a:ext cx="1712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tx2"/>
                </a:solidFill>
              </a:rPr>
              <a:t>Minuty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235BF6AC-13D9-4BC6-AEF1-B77F36D03E38}"/>
              </a:ext>
            </a:extLst>
          </p:cNvPr>
          <p:cNvSpPr txBox="1"/>
          <p:nvPr/>
        </p:nvSpPr>
        <p:spPr>
          <a:xfrm>
            <a:off x="7641336" y="2723863"/>
            <a:ext cx="1712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tx2"/>
                </a:solidFill>
              </a:rPr>
              <a:t>Hodiny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D800A56B-88C7-4831-9ACB-7A70764394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KARIM Fakultní nemocnice Brno a Lékařské fakulty Masarykovy univerzity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7609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2">
            <a:extLst>
              <a:ext uri="{FF2B5EF4-FFF2-40B4-BE49-F238E27FC236}">
                <a16:creationId xmlns:a16="http://schemas.microsoft.com/office/drawing/2014/main" id="{E0E2E0AE-FE1A-4D90-B438-16335D47C7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KARIM Fakultní nemocnice Brno a Lékařské fakulty Masarykovy univerzity</a:t>
            </a:r>
          </a:p>
        </p:txBody>
      </p:sp>
      <p:sp>
        <p:nvSpPr>
          <p:cNvPr id="19" name="Slide Number Placeholder 3">
            <a:extLst>
              <a:ext uri="{FF2B5EF4-FFF2-40B4-BE49-F238E27FC236}">
                <a16:creationId xmlns:a16="http://schemas.microsoft.com/office/drawing/2014/main" id="{CBD93E34-9FEB-4B21-8317-1994BD6BDF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/>
              <a:pPr>
                <a:spcAft>
                  <a:spcPts val="600"/>
                </a:spcAft>
              </a:pPr>
              <a:t>7</a:t>
            </a:fld>
            <a:endParaRPr lang="cs-CZ" alt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11BF8E3-CB48-4F01-A022-C87FA22A9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/>
              <a:t>Kompenzace</a:t>
            </a:r>
          </a:p>
        </p:txBody>
      </p:sp>
      <p:graphicFrame>
        <p:nvGraphicFramePr>
          <p:cNvPr id="13" name="Zástupný obsah 10">
            <a:extLst>
              <a:ext uri="{FF2B5EF4-FFF2-40B4-BE49-F238E27FC236}">
                <a16:creationId xmlns:a16="http://schemas.microsoft.com/office/drawing/2014/main" id="{E0E0FE4B-FB7C-4699-95BA-B59FA28CB7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2205962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898246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6EC3596-FCD9-450B-8F08-B51327DEAF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KARIM Fakultní nemocnice Brno a Lékařské fakulty Masarykovy univerzity</a:t>
            </a:r>
          </a:p>
        </p:txBody>
      </p:sp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A25B73B7-6D87-46CF-91F3-A79D5BE73C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/>
              <a:pPr>
                <a:spcAft>
                  <a:spcPts val="600"/>
                </a:spcAft>
              </a:pPr>
              <a:t>8</a:t>
            </a:fld>
            <a:endParaRPr lang="cs-CZ" altLang="cs-CZ"/>
          </a:p>
        </p:txBody>
      </p:sp>
      <p:sp>
        <p:nvSpPr>
          <p:cNvPr id="12" name="Nadpis 1">
            <a:extLst>
              <a:ext uri="{FF2B5EF4-FFF2-40B4-BE49-F238E27FC236}">
                <a16:creationId xmlns:a16="http://schemas.microsoft.com/office/drawing/2014/main" id="{0E0F7908-CE32-4C3F-A244-ED87E2C83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z="2200" dirty="0"/>
              <a:t>pCO</a:t>
            </a:r>
            <a:r>
              <a:rPr lang="cs-CZ" sz="2200" baseline="-25000" dirty="0"/>
              <a:t>2</a:t>
            </a:r>
          </a:p>
        </p:txBody>
      </p:sp>
      <p:sp>
        <p:nvSpPr>
          <p:cNvPr id="13" name="Zástupný obsah 3">
            <a:extLst>
              <a:ext uri="{FF2B5EF4-FFF2-40B4-BE49-F238E27FC236}">
                <a16:creationId xmlns:a16="http://schemas.microsoft.com/office/drawing/2014/main" id="{4892FD2D-18D4-4593-ADF2-FA0AE35BB5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2892552" cy="4351338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cs-CZ" sz="3600" dirty="0">
                <a:solidFill>
                  <a:schemeClr val="tx2"/>
                </a:solidFill>
              </a:rPr>
              <a:t>Menší než</a:t>
            </a:r>
          </a:p>
          <a:p>
            <a:pPr marL="0" indent="0" algn="ctr">
              <a:buNone/>
            </a:pPr>
            <a:r>
              <a:rPr lang="cs-CZ" sz="6600" dirty="0">
                <a:solidFill>
                  <a:schemeClr val="tx2"/>
                </a:solidFill>
              </a:rPr>
              <a:t>4,6</a:t>
            </a:r>
            <a:br>
              <a:rPr lang="cs-CZ" sz="6600" dirty="0">
                <a:solidFill>
                  <a:srgbClr val="C00000"/>
                </a:solidFill>
              </a:rPr>
            </a:br>
            <a:br>
              <a:rPr lang="cs-CZ" sz="6600" dirty="0">
                <a:solidFill>
                  <a:srgbClr val="C00000"/>
                </a:solidFill>
              </a:rPr>
            </a:br>
            <a:r>
              <a:rPr lang="cs-CZ" sz="4800" dirty="0"/>
              <a:t>Známka</a:t>
            </a:r>
            <a:br>
              <a:rPr lang="cs-CZ" sz="4800" dirty="0"/>
            </a:br>
            <a:r>
              <a:rPr lang="cs-CZ" sz="4800" dirty="0" err="1"/>
              <a:t>RAlk</a:t>
            </a:r>
            <a:br>
              <a:rPr lang="cs-CZ" sz="4800" dirty="0"/>
            </a:br>
            <a:br>
              <a:rPr lang="cs-CZ" sz="4800" dirty="0"/>
            </a:br>
            <a:r>
              <a:rPr lang="cs-CZ" sz="3000" dirty="0"/>
              <a:t>respirační alkalózy</a:t>
            </a:r>
            <a:endParaRPr lang="cs-CZ" sz="6600" dirty="0"/>
          </a:p>
        </p:txBody>
      </p:sp>
      <p:sp>
        <p:nvSpPr>
          <p:cNvPr id="14" name="Zástupný obsah 4">
            <a:extLst>
              <a:ext uri="{FF2B5EF4-FFF2-40B4-BE49-F238E27FC236}">
                <a16:creationId xmlns:a16="http://schemas.microsoft.com/office/drawing/2014/main" id="{3C6358D1-DB95-4383-BE6C-D597586F4259}"/>
              </a:ext>
            </a:extLst>
          </p:cNvPr>
          <p:cNvSpPr txBox="1">
            <a:spLocks/>
          </p:cNvSpPr>
          <p:nvPr/>
        </p:nvSpPr>
        <p:spPr>
          <a:xfrm>
            <a:off x="3867912" y="1825625"/>
            <a:ext cx="4278561" cy="4351338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cs-CZ" kern="0"/>
              <a:t>NORMA v (kPa)</a:t>
            </a:r>
          </a:p>
          <a:p>
            <a:pPr algn="ctr"/>
            <a:endParaRPr lang="cs-CZ" kern="0"/>
          </a:p>
          <a:p>
            <a:pPr algn="ctr"/>
            <a:r>
              <a:rPr lang="cs-CZ" sz="6600" kern="0">
                <a:solidFill>
                  <a:schemeClr val="tx2"/>
                </a:solidFill>
              </a:rPr>
              <a:t>4,6 – 6,00</a:t>
            </a:r>
            <a:br>
              <a:rPr lang="cs-CZ" sz="6600" kern="0">
                <a:solidFill>
                  <a:schemeClr val="tx2"/>
                </a:solidFill>
              </a:rPr>
            </a:br>
            <a:br>
              <a:rPr lang="cs-CZ" sz="6600" kern="0">
                <a:solidFill>
                  <a:schemeClr val="tx2"/>
                </a:solidFill>
              </a:rPr>
            </a:br>
            <a:r>
              <a:rPr lang="cs-CZ" sz="3500" kern="0">
                <a:solidFill>
                  <a:schemeClr val="tx2"/>
                </a:solidFill>
              </a:rPr>
              <a:t>převod</a:t>
            </a:r>
          </a:p>
          <a:p>
            <a:pPr algn="ctr"/>
            <a:r>
              <a:rPr lang="cs-CZ" sz="3500" kern="0">
                <a:solidFill>
                  <a:schemeClr val="tx2"/>
                </a:solidFill>
              </a:rPr>
              <a:t>1kPa = 7,5 mmHg (torr)</a:t>
            </a:r>
            <a:endParaRPr lang="cs-CZ" sz="6600" kern="0" dirty="0">
              <a:solidFill>
                <a:schemeClr val="tx2"/>
              </a:solidFill>
            </a:endParaRPr>
          </a:p>
        </p:txBody>
      </p:sp>
      <p:sp>
        <p:nvSpPr>
          <p:cNvPr id="15" name="Zástupný obsah 3">
            <a:extLst>
              <a:ext uri="{FF2B5EF4-FFF2-40B4-BE49-F238E27FC236}">
                <a16:creationId xmlns:a16="http://schemas.microsoft.com/office/drawing/2014/main" id="{360C234D-B46E-4108-8179-92F6D9D21E26}"/>
              </a:ext>
            </a:extLst>
          </p:cNvPr>
          <p:cNvSpPr txBox="1">
            <a:spLocks/>
          </p:cNvSpPr>
          <p:nvPr/>
        </p:nvSpPr>
        <p:spPr>
          <a:xfrm>
            <a:off x="8283633" y="1825625"/>
            <a:ext cx="2892552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3200" dirty="0">
                <a:solidFill>
                  <a:schemeClr val="tx2"/>
                </a:solidFill>
              </a:rPr>
              <a:t>Větší než</a:t>
            </a:r>
          </a:p>
          <a:p>
            <a:pPr marL="0" indent="0" algn="ctr">
              <a:buNone/>
            </a:pPr>
            <a:r>
              <a:rPr lang="cs-CZ" sz="6000" dirty="0">
                <a:solidFill>
                  <a:schemeClr val="tx2"/>
                </a:solidFill>
              </a:rPr>
              <a:t>6,00</a:t>
            </a:r>
            <a:br>
              <a:rPr lang="cs-CZ" sz="6000" dirty="0">
                <a:solidFill>
                  <a:srgbClr val="C00000"/>
                </a:solidFill>
              </a:rPr>
            </a:br>
            <a:br>
              <a:rPr lang="cs-CZ" sz="6000" dirty="0">
                <a:solidFill>
                  <a:srgbClr val="C00000"/>
                </a:solidFill>
              </a:rPr>
            </a:br>
            <a:r>
              <a:rPr lang="cs-CZ" sz="4400" dirty="0"/>
              <a:t>Známka</a:t>
            </a:r>
            <a:br>
              <a:rPr lang="cs-CZ" sz="4400" dirty="0"/>
            </a:br>
            <a:r>
              <a:rPr lang="cs-CZ" sz="4400" dirty="0" err="1"/>
              <a:t>RAc</a:t>
            </a:r>
            <a:br>
              <a:rPr lang="cs-CZ" sz="4400" dirty="0"/>
            </a:br>
            <a:br>
              <a:rPr lang="cs-CZ" sz="4400" dirty="0"/>
            </a:br>
            <a:r>
              <a:rPr lang="cs-CZ" dirty="0"/>
              <a:t>respirační acidózy</a:t>
            </a:r>
            <a:endParaRPr lang="cs-CZ" sz="6000" dirty="0"/>
          </a:p>
          <a:p>
            <a:pPr marL="0" indent="0" algn="ctr">
              <a:buFont typeface="Arial" panose="020B0604020202020204" pitchFamily="34" charset="0"/>
              <a:buNone/>
            </a:pP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0003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3">
            <a:extLst>
              <a:ext uri="{FF2B5EF4-FFF2-40B4-BE49-F238E27FC236}">
                <a16:creationId xmlns:a16="http://schemas.microsoft.com/office/drawing/2014/main" id="{245453F9-93EF-4E8D-8324-776C5B840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2892552" cy="435133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cs-CZ" sz="3600" dirty="0">
                <a:solidFill>
                  <a:schemeClr val="tx2"/>
                </a:solidFill>
              </a:rPr>
              <a:t>Menší než</a:t>
            </a:r>
          </a:p>
          <a:p>
            <a:pPr marL="0" indent="0" algn="ctr">
              <a:buNone/>
            </a:pPr>
            <a:r>
              <a:rPr lang="cs-CZ" sz="6600" dirty="0">
                <a:solidFill>
                  <a:schemeClr val="tx2"/>
                </a:solidFill>
              </a:rPr>
              <a:t>22</a:t>
            </a:r>
            <a:br>
              <a:rPr lang="cs-CZ" sz="6600" dirty="0">
                <a:solidFill>
                  <a:srgbClr val="C00000"/>
                </a:solidFill>
              </a:rPr>
            </a:br>
            <a:r>
              <a:rPr lang="cs-CZ" sz="4800" dirty="0"/>
              <a:t>Známka</a:t>
            </a:r>
            <a:br>
              <a:rPr lang="cs-CZ" sz="4800" dirty="0"/>
            </a:br>
            <a:r>
              <a:rPr lang="cs-CZ" sz="4800" dirty="0" err="1"/>
              <a:t>MAc</a:t>
            </a:r>
            <a:br>
              <a:rPr lang="cs-CZ" sz="4800" dirty="0"/>
            </a:br>
            <a:br>
              <a:rPr lang="cs-CZ" sz="4800" dirty="0"/>
            </a:br>
            <a:r>
              <a:rPr lang="cs-CZ" sz="3000" dirty="0"/>
              <a:t>metabolické acidózy</a:t>
            </a:r>
            <a:endParaRPr lang="cs-CZ" sz="6600" dirty="0"/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6EC3596-FCD9-450B-8F08-B51327DEAF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KARIM Fakultní nemocnice Brno a Lékařské fakulty Masarykovy univerzity</a:t>
            </a:r>
          </a:p>
        </p:txBody>
      </p:sp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A25B73B7-6D87-46CF-91F3-A79D5BE73C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/>
              <a:pPr>
                <a:spcAft>
                  <a:spcPts val="600"/>
                </a:spcAft>
              </a:pPr>
              <a:t>9</a:t>
            </a:fld>
            <a:endParaRPr lang="cs-CZ" altLang="cs-CZ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9D64A28-8F08-4942-A188-8E5967200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200" dirty="0"/>
              <a:t>HCO</a:t>
            </a:r>
            <a:r>
              <a:rPr lang="cs-CZ" sz="2200" baseline="-25000" dirty="0"/>
              <a:t>3</a:t>
            </a:r>
            <a:r>
              <a:rPr lang="cs-CZ" sz="2200" baseline="30000" dirty="0"/>
              <a:t>-</a:t>
            </a:r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5C6263B0-2219-4EA6-8C50-959A3C8E2DEE}"/>
              </a:ext>
            </a:extLst>
          </p:cNvPr>
          <p:cNvSpPr txBox="1">
            <a:spLocks/>
          </p:cNvSpPr>
          <p:nvPr/>
        </p:nvSpPr>
        <p:spPr>
          <a:xfrm>
            <a:off x="3867912" y="1825625"/>
            <a:ext cx="4278561" cy="4351338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cs-CZ" kern="0" dirty="0"/>
              <a:t>NORMA (v </a:t>
            </a:r>
            <a:r>
              <a:rPr lang="cs-CZ" kern="0" dirty="0" err="1"/>
              <a:t>mmol</a:t>
            </a:r>
            <a:r>
              <a:rPr lang="cs-CZ" kern="0" dirty="0"/>
              <a:t>/l)</a:t>
            </a:r>
          </a:p>
          <a:p>
            <a:pPr algn="ctr"/>
            <a:endParaRPr lang="cs-CZ" kern="0" dirty="0"/>
          </a:p>
          <a:p>
            <a:pPr algn="ctr"/>
            <a:r>
              <a:rPr lang="cs-CZ" sz="6600" kern="0" dirty="0">
                <a:solidFill>
                  <a:schemeClr val="tx2"/>
                </a:solidFill>
              </a:rPr>
              <a:t>22 – 26</a:t>
            </a:r>
            <a:br>
              <a:rPr lang="cs-CZ" sz="6600" kern="0" dirty="0">
                <a:solidFill>
                  <a:srgbClr val="C00000"/>
                </a:solidFill>
              </a:rPr>
            </a:br>
            <a:br>
              <a:rPr lang="cs-CZ" sz="6600" kern="0" dirty="0">
                <a:solidFill>
                  <a:srgbClr val="C00000"/>
                </a:solidFill>
              </a:rPr>
            </a:br>
            <a:br>
              <a:rPr lang="cs-CZ" sz="6600" kern="0" dirty="0">
                <a:solidFill>
                  <a:srgbClr val="C00000"/>
                </a:solidFill>
              </a:rPr>
            </a:br>
            <a:endParaRPr lang="cs-CZ" sz="6600" kern="0" dirty="0">
              <a:solidFill>
                <a:srgbClr val="C00000"/>
              </a:solidFill>
            </a:endParaRPr>
          </a:p>
        </p:txBody>
      </p:sp>
      <p:sp>
        <p:nvSpPr>
          <p:cNvPr id="7" name="Zástupný obsah 3">
            <a:extLst>
              <a:ext uri="{FF2B5EF4-FFF2-40B4-BE49-F238E27FC236}">
                <a16:creationId xmlns:a16="http://schemas.microsoft.com/office/drawing/2014/main" id="{424EB5AF-A5FC-47B5-ACEA-D7933DCA1C2A}"/>
              </a:ext>
            </a:extLst>
          </p:cNvPr>
          <p:cNvSpPr txBox="1">
            <a:spLocks/>
          </p:cNvSpPr>
          <p:nvPr/>
        </p:nvSpPr>
        <p:spPr>
          <a:xfrm>
            <a:off x="8283633" y="1825625"/>
            <a:ext cx="289255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3200" dirty="0">
                <a:solidFill>
                  <a:schemeClr val="tx2"/>
                </a:solidFill>
              </a:rPr>
              <a:t>Větší než</a:t>
            </a:r>
          </a:p>
          <a:p>
            <a:pPr marL="0" indent="0" algn="ctr">
              <a:buNone/>
            </a:pPr>
            <a:r>
              <a:rPr lang="cs-CZ" sz="6000" dirty="0">
                <a:solidFill>
                  <a:schemeClr val="tx2"/>
                </a:solidFill>
              </a:rPr>
              <a:t>26</a:t>
            </a:r>
            <a:br>
              <a:rPr lang="cs-CZ" sz="6000" dirty="0">
                <a:solidFill>
                  <a:srgbClr val="C00000"/>
                </a:solidFill>
              </a:rPr>
            </a:br>
            <a:r>
              <a:rPr lang="cs-CZ" sz="4400" dirty="0"/>
              <a:t>Známka</a:t>
            </a:r>
            <a:br>
              <a:rPr lang="cs-CZ" sz="4400" dirty="0"/>
            </a:br>
            <a:r>
              <a:rPr lang="cs-CZ" sz="4400" dirty="0" err="1"/>
              <a:t>MAlk</a:t>
            </a:r>
            <a:br>
              <a:rPr lang="cs-CZ" sz="4400" dirty="0"/>
            </a:br>
            <a:br>
              <a:rPr lang="cs-CZ" sz="4400" dirty="0"/>
            </a:br>
            <a:r>
              <a:rPr lang="cs-CZ" sz="2600" dirty="0"/>
              <a:t>metabolické alkalózy</a:t>
            </a:r>
            <a:endParaRPr lang="cs-CZ" sz="6000" dirty="0"/>
          </a:p>
          <a:p>
            <a:pPr marL="0" indent="0" algn="ctr">
              <a:buFont typeface="Arial" panose="020B0604020202020204" pitchFamily="34" charset="0"/>
              <a:buNone/>
            </a:pPr>
            <a:endParaRPr lang="cs-CZ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179753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D93CEC68-B0E2-4F50-9397-CF56FB426367}" vid="{25042F54-EE2F-4CAA-B106-EE257721CFC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UNI MED">
    <a:dk1>
      <a:srgbClr val="000000"/>
    </a:dk1>
    <a:lt1>
      <a:srgbClr val="FFFFFF"/>
    </a:lt1>
    <a:dk2>
      <a:srgbClr val="0000DC"/>
    </a:dk2>
    <a:lt2>
      <a:srgbClr val="FFC000"/>
    </a:lt2>
    <a:accent1>
      <a:srgbClr val="0000DC"/>
    </a:accent1>
    <a:accent2>
      <a:srgbClr val="F01928"/>
    </a:accent2>
    <a:accent3>
      <a:srgbClr val="00AF3F"/>
    </a:accent3>
    <a:accent4>
      <a:srgbClr val="4BC8FF"/>
    </a:accent4>
    <a:accent5>
      <a:srgbClr val="FF7300"/>
    </a:accent5>
    <a:accent6>
      <a:srgbClr val="B9006E"/>
    </a:accent6>
    <a:hlink>
      <a:srgbClr val="0000DC"/>
    </a:hlink>
    <a:folHlink>
      <a:srgbClr val="5AC8A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1776</Words>
  <Application>Microsoft Office PowerPoint</Application>
  <PresentationFormat>Širokoúhlá obrazovka</PresentationFormat>
  <Paragraphs>258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Tahoma</vt:lpstr>
      <vt:lpstr>Wingdings</vt:lpstr>
      <vt:lpstr>Prezentace_MU_CZ</vt:lpstr>
      <vt:lpstr>Poruchy vnitřního prostředí</vt:lpstr>
      <vt:lpstr>Odběr arteriální krve na vyšetření dle Astrupa</vt:lpstr>
      <vt:lpstr>Astrup = vyšetření krevních plynů</vt:lpstr>
      <vt:lpstr>pH krve</vt:lpstr>
      <vt:lpstr>Acidobazická rovnováha a její poruchy</vt:lpstr>
      <vt:lpstr>Kompenzace</vt:lpstr>
      <vt:lpstr>Kompenzace</vt:lpstr>
      <vt:lpstr>pCO2</vt:lpstr>
      <vt:lpstr>HCO3-</vt:lpstr>
      <vt:lpstr>Respirační acidóza RAc</vt:lpstr>
      <vt:lpstr>Respirační acidóza Rac - terapie</vt:lpstr>
      <vt:lpstr>Respirační alkalóza RAlk</vt:lpstr>
      <vt:lpstr>Respirační alkalóza RAlk</vt:lpstr>
      <vt:lpstr>Metabolická acidóza MAc</vt:lpstr>
      <vt:lpstr>Metabolická acidóza Mac - terapie</vt:lpstr>
      <vt:lpstr>Metabolická alkalóza MAlk</vt:lpstr>
      <vt:lpstr>Metabolická alkalóza MAlk</vt:lpstr>
      <vt:lpstr>Tělesné tekutiny</vt:lpstr>
      <vt:lpstr>Osmolalita</vt:lpstr>
      <vt:lpstr>Elektrolyty</vt:lpstr>
      <vt:lpstr>Hyponatrémie</vt:lpstr>
      <vt:lpstr>Hyponatrémie – terapie</vt:lpstr>
      <vt:lpstr>Hypernatremie</vt:lpstr>
      <vt:lpstr>Hypernatremie - terapie</vt:lpstr>
      <vt:lpstr>Hypokalemie</vt:lpstr>
      <vt:lpstr>Hypokalemie</vt:lpstr>
      <vt:lpstr>Hyperkalemie</vt:lpstr>
      <vt:lpstr>Hyperkalemie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Poruchy vnitřního prostředí</dc:title>
  <dc:creator>Marek Kovář</dc:creator>
  <cp:lastModifiedBy>Marek Kovář</cp:lastModifiedBy>
  <cp:revision>2</cp:revision>
  <dcterms:created xsi:type="dcterms:W3CDTF">2021-01-12T11:13:49Z</dcterms:created>
  <dcterms:modified xsi:type="dcterms:W3CDTF">2021-01-12T11:24:56Z</dcterms:modified>
</cp:coreProperties>
</file>