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340" r:id="rId2"/>
    <p:sldId id="343" r:id="rId3"/>
    <p:sldId id="355" r:id="rId4"/>
    <p:sldId id="359" r:id="rId5"/>
    <p:sldId id="346" r:id="rId6"/>
    <p:sldId id="350" r:id="rId7"/>
    <p:sldId id="356" r:id="rId8"/>
    <p:sldId id="368" r:id="rId9"/>
    <p:sldId id="391" r:id="rId10"/>
    <p:sldId id="362" r:id="rId11"/>
    <p:sldId id="363" r:id="rId12"/>
    <p:sldId id="367" r:id="rId13"/>
    <p:sldId id="360" r:id="rId14"/>
    <p:sldId id="361" r:id="rId15"/>
    <p:sldId id="357" r:id="rId16"/>
    <p:sldId id="358" r:id="rId17"/>
    <p:sldId id="322" r:id="rId18"/>
    <p:sldId id="370" r:id="rId19"/>
    <p:sldId id="372" r:id="rId20"/>
    <p:sldId id="373" r:id="rId21"/>
    <p:sldId id="385" r:id="rId22"/>
    <p:sldId id="386" r:id="rId23"/>
    <p:sldId id="387" r:id="rId24"/>
    <p:sldId id="384" r:id="rId25"/>
    <p:sldId id="374" r:id="rId26"/>
    <p:sldId id="375" r:id="rId27"/>
    <p:sldId id="376" r:id="rId28"/>
    <p:sldId id="377" r:id="rId29"/>
    <p:sldId id="380" r:id="rId30"/>
    <p:sldId id="379" r:id="rId31"/>
    <p:sldId id="381" r:id="rId32"/>
    <p:sldId id="382" r:id="rId33"/>
    <p:sldId id="383" r:id="rId34"/>
    <p:sldId id="369" r:id="rId35"/>
    <p:sldId id="388" r:id="rId36"/>
  </p:sldIdLst>
  <p:sldSz cx="9144000" cy="6858000" type="screen4x3"/>
  <p:notesSz cx="6735763" cy="9869488"/>
  <p:custDataLst>
    <p:tags r:id="rId3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spisilova\Desktop\V&#253;zkum%20v%20ose\datov&#225;%20tabulka%20-%20vz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5.6816945168434172E-3"/>
                  <c:y val="4.835882432816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A-4B1C-8048-620686896DF1}"/>
                </c:ext>
              </c:extLst>
            </c:dLbl>
            <c:dLbl>
              <c:idx val="1"/>
              <c:layout>
                <c:manualLayout>
                  <c:x val="9.3184959272177206E-3"/>
                  <c:y val="-5.946458623938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A-4B1C-8048-620686896D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List2!$A$19:$A$20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List2!$B$19:$B$20</c:f>
              <c:numCache>
                <c:formatCode>General</c:formatCode>
                <c:ptCount val="2"/>
                <c:pt idx="0">
                  <c:v>37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A-4B1C-8048-620686896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Muž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List2!$B$19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D-41E4-8C70-FE78A8FA61CC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Žena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List2!$B$20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D-41E4-8C70-FE78A8FA61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04224"/>
        <c:axId val="41605760"/>
      </c:barChart>
      <c:catAx>
        <c:axId val="416042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1605760"/>
        <c:crosses val="autoZero"/>
        <c:auto val="1"/>
        <c:lblAlgn val="ctr"/>
        <c:lblOffset val="100"/>
        <c:noMultiLvlLbl val="0"/>
      </c:catAx>
      <c:valAx>
        <c:axId val="4160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042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Pohlaví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Muž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List2!$B$19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E-44CB-99E6-BCA587899C37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Žena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List2!$B$18</c:f>
              <c:strCache>
                <c:ptCount val="1"/>
                <c:pt idx="0">
                  <c:v>Počet</c:v>
                </c:pt>
              </c:strCache>
            </c:strRef>
          </c:cat>
          <c:val>
            <c:numRef>
              <c:f>List2!$B$20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E-44CB-99E6-BCA587899C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800128"/>
        <c:axId val="70801664"/>
      </c:barChart>
      <c:catAx>
        <c:axId val="70800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0801664"/>
        <c:crosses val="autoZero"/>
        <c:auto val="1"/>
        <c:lblAlgn val="ctr"/>
        <c:lblOffset val="100"/>
        <c:noMultiLvlLbl val="0"/>
      </c:catAx>
      <c:valAx>
        <c:axId val="70801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8001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04374453193348E-2"/>
          <c:y val="0"/>
          <c:w val="0.82827599964535858"/>
          <c:h val="0.819673422033131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E-4555-AA23-B4A7E6ED2D04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E-4555-AA23-B4A7E6ED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13952"/>
        <c:axId val="39615488"/>
      </c:barChart>
      <c:catAx>
        <c:axId val="39613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615488"/>
        <c:crosses val="autoZero"/>
        <c:auto val="1"/>
        <c:lblAlgn val="ctr"/>
        <c:lblOffset val="100"/>
        <c:noMultiLvlLbl val="0"/>
      </c:catAx>
      <c:valAx>
        <c:axId val="39615488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396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73386092181428"/>
          <c:y val="0.11166324656737486"/>
          <c:w val="0.16493991353411006"/>
          <c:h val="0.36555578791898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90299664758602"/>
          <c:y val="0.10354598679621897"/>
          <c:w val="0.74494180311979741"/>
          <c:h val="0.6622214283120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D-4ABB-9E49-0F343EE06E08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D-4ABB-9E49-0F343EE06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36704"/>
        <c:axId val="40138240"/>
      </c:barChart>
      <c:catAx>
        <c:axId val="4013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138240"/>
        <c:crosses val="autoZero"/>
        <c:auto val="1"/>
        <c:lblAlgn val="ctr"/>
        <c:lblOffset val="100"/>
        <c:noMultiLvlLbl val="0"/>
      </c:catAx>
      <c:valAx>
        <c:axId val="401382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13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92774350612327"/>
          <c:y val="0.11602413058801817"/>
          <c:w val="0.16381751864352664"/>
          <c:h val="0.334940507382747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List2!$A$37</c:f>
              <c:strCache>
                <c:ptCount val="1"/>
                <c:pt idx="0">
                  <c:v>ne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List2!$B$37:$C$37</c:f>
              <c:numCache>
                <c:formatCode>0.00</c:formatCode>
                <c:ptCount val="2"/>
                <c:pt idx="0">
                  <c:v>86.486486486486484</c:v>
                </c:pt>
                <c:pt idx="1">
                  <c:v>70.454545454545453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1-4B42-A76D-018A0C998BF0}"/>
            </c:ext>
          </c:extLst>
        </c:ser>
        <c:ser>
          <c:idx val="1"/>
          <c:order val="1"/>
          <c:tx>
            <c:strRef>
              <c:f>List2!$A$38</c:f>
              <c:strCache>
                <c:ptCount val="1"/>
                <c:pt idx="0">
                  <c:v>ano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List2!$B$36:$C$36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List2!$B$38:$C$38</c:f>
              <c:numCache>
                <c:formatCode>0.00</c:formatCode>
                <c:ptCount val="2"/>
                <c:pt idx="0">
                  <c:v>13.513513513513514</c:v>
                </c:pt>
                <c:pt idx="1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1-4B42-A76D-018A0C998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73792"/>
        <c:axId val="40275328"/>
      </c:barChart>
      <c:catAx>
        <c:axId val="4027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75328"/>
        <c:crosses val="autoZero"/>
        <c:auto val="1"/>
        <c:lblAlgn val="ctr"/>
        <c:lblOffset val="100"/>
        <c:noMultiLvlLbl val="0"/>
      </c:catAx>
      <c:valAx>
        <c:axId val="402753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273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0AA46-89FE-4DFB-9796-3D57F365EA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6B1EFD0-CC01-4755-81C7-7DA0F194B9F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Druhy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psaných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publikací</a:t>
          </a:r>
        </a:p>
      </dgm:t>
    </dgm:pt>
    <dgm:pt modelId="{A970F566-E344-4B1A-93A4-40967B72B965}" type="parTrans" cxnId="{E5249215-E6D0-44AC-AD55-67AD139B421A}">
      <dgm:prSet/>
      <dgm:spPr/>
      <dgm:t>
        <a:bodyPr/>
        <a:lstStyle/>
        <a:p>
          <a:endParaRPr lang="cs-CZ"/>
        </a:p>
      </dgm:t>
    </dgm:pt>
    <dgm:pt modelId="{A6CC4B0C-A841-4CCC-938E-8258A5966B3E}" type="sibTrans" cxnId="{E5249215-E6D0-44AC-AD55-67AD139B421A}">
      <dgm:prSet/>
      <dgm:spPr/>
      <dgm:t>
        <a:bodyPr/>
        <a:lstStyle/>
        <a:p>
          <a:endParaRPr lang="cs-CZ"/>
        </a:p>
      </dgm:t>
    </dgm:pt>
    <dgm:pt modelId="{6A008506-8B4E-4D32-900B-F985937EE4D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Přehledový článek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gm:t>
    </dgm:pt>
    <dgm:pt modelId="{629759C4-EB8B-4808-8DDF-81389C9469E6}" type="parTrans" cxnId="{171F19CA-7A87-4AB1-B05C-CE8EA2C4AECD}">
      <dgm:prSet/>
      <dgm:spPr/>
      <dgm:t>
        <a:bodyPr/>
        <a:lstStyle/>
        <a:p>
          <a:endParaRPr lang="cs-CZ"/>
        </a:p>
      </dgm:t>
    </dgm:pt>
    <dgm:pt modelId="{AB574A04-9BC5-4CD9-B700-EAEB011E37AB}" type="sibTrans" cxnId="{171F19CA-7A87-4AB1-B05C-CE8EA2C4AECD}">
      <dgm:prSet/>
      <dgm:spPr/>
      <dgm:t>
        <a:bodyPr/>
        <a:lstStyle/>
        <a:p>
          <a:endParaRPr lang="cs-CZ"/>
        </a:p>
      </dgm:t>
    </dgm:pt>
    <dgm:pt modelId="{44C77E41-178F-42AD-9120-2FC65A49A26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Originální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gm:t>
    </dgm:pt>
    <dgm:pt modelId="{C9D1B631-F330-4740-88F0-DA698160FA5D}" type="parTrans" cxnId="{6CF5F175-2D50-4D66-B3A6-FCBD42FA5DA5}">
      <dgm:prSet/>
      <dgm:spPr/>
      <dgm:t>
        <a:bodyPr/>
        <a:lstStyle/>
        <a:p>
          <a:endParaRPr lang="cs-CZ"/>
        </a:p>
      </dgm:t>
    </dgm:pt>
    <dgm:pt modelId="{E054EDBC-5A24-4CED-BBC4-4A0158B76DEF}" type="sibTrans" cxnId="{6CF5F175-2D50-4D66-B3A6-FCBD42FA5DA5}">
      <dgm:prSet/>
      <dgm:spPr/>
      <dgm:t>
        <a:bodyPr/>
        <a:lstStyle/>
        <a:p>
          <a:endParaRPr lang="cs-CZ"/>
        </a:p>
      </dgm:t>
    </dgm:pt>
    <dgm:pt modelId="{6EAD9FAA-A507-4B8A-8680-FABA9A733D3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Kasuistika</a:t>
          </a:r>
        </a:p>
      </dgm:t>
    </dgm:pt>
    <dgm:pt modelId="{7119DCB5-C119-4C71-B9C4-C93E43CFBF62}" type="parTrans" cxnId="{099EBFB1-D14A-474B-89A0-03F86E93DD11}">
      <dgm:prSet/>
      <dgm:spPr/>
      <dgm:t>
        <a:bodyPr/>
        <a:lstStyle/>
        <a:p>
          <a:endParaRPr lang="cs-CZ"/>
        </a:p>
      </dgm:t>
    </dgm:pt>
    <dgm:pt modelId="{A78C8E9E-0B92-42F3-920B-851B8E58369C}" type="sibTrans" cxnId="{099EBFB1-D14A-474B-89A0-03F86E93DD11}">
      <dgm:prSet/>
      <dgm:spPr/>
      <dgm:t>
        <a:bodyPr/>
        <a:lstStyle/>
        <a:p>
          <a:endParaRPr lang="cs-CZ"/>
        </a:p>
      </dgm:t>
    </dgm:pt>
    <dgm:pt modelId="{D6834C18-0AB1-4526-9F05-EBD2C82DF8A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Dopis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redakci</a:t>
          </a:r>
        </a:p>
      </dgm:t>
    </dgm:pt>
    <dgm:pt modelId="{49A68607-81C6-4EA0-A13B-E1CB3F480788}" type="parTrans" cxnId="{6DA445F6-0A86-4EDF-852C-719AB5DE855B}">
      <dgm:prSet/>
      <dgm:spPr/>
      <dgm:t>
        <a:bodyPr/>
        <a:lstStyle/>
        <a:p>
          <a:endParaRPr lang="cs-CZ"/>
        </a:p>
      </dgm:t>
    </dgm:pt>
    <dgm:pt modelId="{A4E91930-CEF8-46A0-828C-A227053434ED}" type="sibTrans" cxnId="{6DA445F6-0A86-4EDF-852C-719AB5DE855B}">
      <dgm:prSet/>
      <dgm:spPr/>
      <dgm:t>
        <a:bodyPr/>
        <a:lstStyle/>
        <a:p>
          <a:endParaRPr lang="cs-CZ"/>
        </a:p>
      </dgm:t>
    </dgm:pt>
    <dgm:pt modelId="{622124B3-1E8F-49F8-9156-EA9D2C9DD25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Recenze</a:t>
          </a:r>
        </a:p>
      </dgm:t>
    </dgm:pt>
    <dgm:pt modelId="{34292160-1443-4E51-A944-57F13D9BC3CD}" type="parTrans" cxnId="{86506288-ED77-4A55-8FA8-6B7B07882D70}">
      <dgm:prSet/>
      <dgm:spPr/>
      <dgm:t>
        <a:bodyPr/>
        <a:lstStyle/>
        <a:p>
          <a:endParaRPr lang="cs-CZ"/>
        </a:p>
      </dgm:t>
    </dgm:pt>
    <dgm:pt modelId="{7C8DD02E-9CBE-47E1-BE24-77599184F24F}" type="sibTrans" cxnId="{86506288-ED77-4A55-8FA8-6B7B07882D70}">
      <dgm:prSet/>
      <dgm:spPr/>
      <dgm:t>
        <a:bodyPr/>
        <a:lstStyle/>
        <a:p>
          <a:endParaRPr lang="cs-CZ"/>
        </a:p>
      </dgm:t>
    </dgm:pt>
    <dgm:pt modelId="{07D416BF-D181-4312-BA05-96C87A68E931}" type="pres">
      <dgm:prSet presAssocID="{4850AA46-89FE-4DFB-9796-3D57F365E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528DFD-9026-4859-9F1A-A34A26C11B80}" type="pres">
      <dgm:prSet presAssocID="{06B1EFD0-CC01-4755-81C7-7DA0F194B9FA}" presName="hierRoot1" presStyleCnt="0">
        <dgm:presLayoutVars>
          <dgm:hierBranch/>
        </dgm:presLayoutVars>
      </dgm:prSet>
      <dgm:spPr/>
    </dgm:pt>
    <dgm:pt modelId="{6E6286F5-2AF5-4592-91E0-85D488C9EA63}" type="pres">
      <dgm:prSet presAssocID="{06B1EFD0-CC01-4755-81C7-7DA0F194B9FA}" presName="rootComposite1" presStyleCnt="0"/>
      <dgm:spPr/>
    </dgm:pt>
    <dgm:pt modelId="{EA93014B-A152-4B79-A2C5-246C52EC3F11}" type="pres">
      <dgm:prSet presAssocID="{06B1EFD0-CC01-4755-81C7-7DA0F194B9FA}" presName="rootText1" presStyleLbl="node0" presStyleIdx="0" presStyleCnt="1">
        <dgm:presLayoutVars>
          <dgm:chPref val="3"/>
        </dgm:presLayoutVars>
      </dgm:prSet>
      <dgm:spPr/>
    </dgm:pt>
    <dgm:pt modelId="{19820836-95A8-459E-A90C-3878782AEDAD}" type="pres">
      <dgm:prSet presAssocID="{06B1EFD0-CC01-4755-81C7-7DA0F194B9FA}" presName="rootConnector1" presStyleLbl="node1" presStyleIdx="0" presStyleCnt="0"/>
      <dgm:spPr/>
    </dgm:pt>
    <dgm:pt modelId="{B03746A0-0443-4A91-B27F-8D8CF0CE5C0E}" type="pres">
      <dgm:prSet presAssocID="{06B1EFD0-CC01-4755-81C7-7DA0F194B9FA}" presName="hierChild2" presStyleCnt="0"/>
      <dgm:spPr/>
    </dgm:pt>
    <dgm:pt modelId="{D3CD34B4-470D-4840-A3E0-74A02AF98CEE}" type="pres">
      <dgm:prSet presAssocID="{629759C4-EB8B-4808-8DDF-81389C9469E6}" presName="Name35" presStyleLbl="parChTrans1D2" presStyleIdx="0" presStyleCnt="5"/>
      <dgm:spPr/>
    </dgm:pt>
    <dgm:pt modelId="{89B5D617-CA11-4F47-86B2-43BEAF3496FE}" type="pres">
      <dgm:prSet presAssocID="{6A008506-8B4E-4D32-900B-F985937EE4DB}" presName="hierRoot2" presStyleCnt="0">
        <dgm:presLayoutVars>
          <dgm:hierBranch/>
        </dgm:presLayoutVars>
      </dgm:prSet>
      <dgm:spPr/>
    </dgm:pt>
    <dgm:pt modelId="{F66E4264-2C75-4E7E-99C5-A014B906981C}" type="pres">
      <dgm:prSet presAssocID="{6A008506-8B4E-4D32-900B-F985937EE4DB}" presName="rootComposite" presStyleCnt="0"/>
      <dgm:spPr/>
    </dgm:pt>
    <dgm:pt modelId="{6B2702C8-C7B7-4BF2-826D-39CDBB90C0FA}" type="pres">
      <dgm:prSet presAssocID="{6A008506-8B4E-4D32-900B-F985937EE4DB}" presName="rootText" presStyleLbl="node2" presStyleIdx="0" presStyleCnt="5">
        <dgm:presLayoutVars>
          <dgm:chPref val="3"/>
        </dgm:presLayoutVars>
      </dgm:prSet>
      <dgm:spPr/>
    </dgm:pt>
    <dgm:pt modelId="{0CD01CB1-F033-43CC-9E62-94E14F74319E}" type="pres">
      <dgm:prSet presAssocID="{6A008506-8B4E-4D32-900B-F985937EE4DB}" presName="rootConnector" presStyleLbl="node2" presStyleIdx="0" presStyleCnt="5"/>
      <dgm:spPr/>
    </dgm:pt>
    <dgm:pt modelId="{26019F69-9453-482E-9312-FA42D1A51B16}" type="pres">
      <dgm:prSet presAssocID="{6A008506-8B4E-4D32-900B-F985937EE4DB}" presName="hierChild4" presStyleCnt="0"/>
      <dgm:spPr/>
    </dgm:pt>
    <dgm:pt modelId="{BAD15931-7A31-4B05-99CA-77841B497167}" type="pres">
      <dgm:prSet presAssocID="{6A008506-8B4E-4D32-900B-F985937EE4DB}" presName="hierChild5" presStyleCnt="0"/>
      <dgm:spPr/>
    </dgm:pt>
    <dgm:pt modelId="{78063CE1-6554-4BB3-92B9-53BFB1F1B360}" type="pres">
      <dgm:prSet presAssocID="{C9D1B631-F330-4740-88F0-DA698160FA5D}" presName="Name35" presStyleLbl="parChTrans1D2" presStyleIdx="1" presStyleCnt="5"/>
      <dgm:spPr/>
    </dgm:pt>
    <dgm:pt modelId="{CA68726F-56D3-4F98-BCEC-7560614EB4C4}" type="pres">
      <dgm:prSet presAssocID="{44C77E41-178F-42AD-9120-2FC65A49A264}" presName="hierRoot2" presStyleCnt="0">
        <dgm:presLayoutVars>
          <dgm:hierBranch/>
        </dgm:presLayoutVars>
      </dgm:prSet>
      <dgm:spPr/>
    </dgm:pt>
    <dgm:pt modelId="{80EF7D94-999E-4C73-BCCA-8D0A835E09AA}" type="pres">
      <dgm:prSet presAssocID="{44C77E41-178F-42AD-9120-2FC65A49A264}" presName="rootComposite" presStyleCnt="0"/>
      <dgm:spPr/>
    </dgm:pt>
    <dgm:pt modelId="{E53C3162-123D-44A5-81C6-A037C363199A}" type="pres">
      <dgm:prSet presAssocID="{44C77E41-178F-42AD-9120-2FC65A49A264}" presName="rootText" presStyleLbl="node2" presStyleIdx="1" presStyleCnt="5">
        <dgm:presLayoutVars>
          <dgm:chPref val="3"/>
        </dgm:presLayoutVars>
      </dgm:prSet>
      <dgm:spPr/>
    </dgm:pt>
    <dgm:pt modelId="{388E98C1-BA61-4922-B7FE-0E71324138B5}" type="pres">
      <dgm:prSet presAssocID="{44C77E41-178F-42AD-9120-2FC65A49A264}" presName="rootConnector" presStyleLbl="node2" presStyleIdx="1" presStyleCnt="5"/>
      <dgm:spPr/>
    </dgm:pt>
    <dgm:pt modelId="{21BB9565-EB5F-4015-AD7E-B34AD6F1897D}" type="pres">
      <dgm:prSet presAssocID="{44C77E41-178F-42AD-9120-2FC65A49A264}" presName="hierChild4" presStyleCnt="0"/>
      <dgm:spPr/>
    </dgm:pt>
    <dgm:pt modelId="{E8B3DBA1-1E22-45E5-865B-63259BC4229C}" type="pres">
      <dgm:prSet presAssocID="{44C77E41-178F-42AD-9120-2FC65A49A264}" presName="hierChild5" presStyleCnt="0"/>
      <dgm:spPr/>
    </dgm:pt>
    <dgm:pt modelId="{708F2B58-7D7F-4E64-9FA5-66B67811F134}" type="pres">
      <dgm:prSet presAssocID="{7119DCB5-C119-4C71-B9C4-C93E43CFBF62}" presName="Name35" presStyleLbl="parChTrans1D2" presStyleIdx="2" presStyleCnt="5"/>
      <dgm:spPr/>
    </dgm:pt>
    <dgm:pt modelId="{99725801-9A8F-4813-99BC-29357D240D79}" type="pres">
      <dgm:prSet presAssocID="{6EAD9FAA-A507-4B8A-8680-FABA9A733D3E}" presName="hierRoot2" presStyleCnt="0">
        <dgm:presLayoutVars>
          <dgm:hierBranch/>
        </dgm:presLayoutVars>
      </dgm:prSet>
      <dgm:spPr/>
    </dgm:pt>
    <dgm:pt modelId="{90DCCFC9-1FE3-4347-B29C-4E2BC3B8EFA0}" type="pres">
      <dgm:prSet presAssocID="{6EAD9FAA-A507-4B8A-8680-FABA9A733D3E}" presName="rootComposite" presStyleCnt="0"/>
      <dgm:spPr/>
    </dgm:pt>
    <dgm:pt modelId="{01497F48-7D61-4DC7-9DF5-D920A899EE3E}" type="pres">
      <dgm:prSet presAssocID="{6EAD9FAA-A507-4B8A-8680-FABA9A733D3E}" presName="rootText" presStyleLbl="node2" presStyleIdx="2" presStyleCnt="5">
        <dgm:presLayoutVars>
          <dgm:chPref val="3"/>
        </dgm:presLayoutVars>
      </dgm:prSet>
      <dgm:spPr/>
    </dgm:pt>
    <dgm:pt modelId="{3A73DF1F-960D-4C14-8344-6D3F33E8C401}" type="pres">
      <dgm:prSet presAssocID="{6EAD9FAA-A507-4B8A-8680-FABA9A733D3E}" presName="rootConnector" presStyleLbl="node2" presStyleIdx="2" presStyleCnt="5"/>
      <dgm:spPr/>
    </dgm:pt>
    <dgm:pt modelId="{C87EF41E-7A70-45C7-9C39-B3D567F8F9E7}" type="pres">
      <dgm:prSet presAssocID="{6EAD9FAA-A507-4B8A-8680-FABA9A733D3E}" presName="hierChild4" presStyleCnt="0"/>
      <dgm:spPr/>
    </dgm:pt>
    <dgm:pt modelId="{A2A8542B-01E9-42F8-ADE4-A357E4BFB153}" type="pres">
      <dgm:prSet presAssocID="{6EAD9FAA-A507-4B8A-8680-FABA9A733D3E}" presName="hierChild5" presStyleCnt="0"/>
      <dgm:spPr/>
    </dgm:pt>
    <dgm:pt modelId="{359FA1AB-B795-4822-A7E3-BBFEB85CE748}" type="pres">
      <dgm:prSet presAssocID="{49A68607-81C6-4EA0-A13B-E1CB3F480788}" presName="Name35" presStyleLbl="parChTrans1D2" presStyleIdx="3" presStyleCnt="5"/>
      <dgm:spPr/>
    </dgm:pt>
    <dgm:pt modelId="{7906D0B3-7814-4718-AF4A-1E277D78F270}" type="pres">
      <dgm:prSet presAssocID="{D6834C18-0AB1-4526-9F05-EBD2C82DF8AF}" presName="hierRoot2" presStyleCnt="0">
        <dgm:presLayoutVars>
          <dgm:hierBranch/>
        </dgm:presLayoutVars>
      </dgm:prSet>
      <dgm:spPr/>
    </dgm:pt>
    <dgm:pt modelId="{2B56EC88-E292-4366-9D98-F2BA291AD9B9}" type="pres">
      <dgm:prSet presAssocID="{D6834C18-0AB1-4526-9F05-EBD2C82DF8AF}" presName="rootComposite" presStyleCnt="0"/>
      <dgm:spPr/>
    </dgm:pt>
    <dgm:pt modelId="{55F256CA-D1F5-460B-8EC0-4C5CDFF37779}" type="pres">
      <dgm:prSet presAssocID="{D6834C18-0AB1-4526-9F05-EBD2C82DF8AF}" presName="rootText" presStyleLbl="node2" presStyleIdx="3" presStyleCnt="5">
        <dgm:presLayoutVars>
          <dgm:chPref val="3"/>
        </dgm:presLayoutVars>
      </dgm:prSet>
      <dgm:spPr/>
    </dgm:pt>
    <dgm:pt modelId="{5A5F39EF-4044-4F7F-B708-6424F7C032C3}" type="pres">
      <dgm:prSet presAssocID="{D6834C18-0AB1-4526-9F05-EBD2C82DF8AF}" presName="rootConnector" presStyleLbl="node2" presStyleIdx="3" presStyleCnt="5"/>
      <dgm:spPr/>
    </dgm:pt>
    <dgm:pt modelId="{EA68C022-32C1-469D-B8ED-69CAFEB7B8BF}" type="pres">
      <dgm:prSet presAssocID="{D6834C18-0AB1-4526-9F05-EBD2C82DF8AF}" presName="hierChild4" presStyleCnt="0"/>
      <dgm:spPr/>
    </dgm:pt>
    <dgm:pt modelId="{DF659CCA-BF75-4F6C-9FBD-80AECE79DB4B}" type="pres">
      <dgm:prSet presAssocID="{D6834C18-0AB1-4526-9F05-EBD2C82DF8AF}" presName="hierChild5" presStyleCnt="0"/>
      <dgm:spPr/>
    </dgm:pt>
    <dgm:pt modelId="{1387255A-AD39-4F3A-8389-B8562B5F66D0}" type="pres">
      <dgm:prSet presAssocID="{34292160-1443-4E51-A944-57F13D9BC3CD}" presName="Name35" presStyleLbl="parChTrans1D2" presStyleIdx="4" presStyleCnt="5"/>
      <dgm:spPr/>
    </dgm:pt>
    <dgm:pt modelId="{0EB6B483-539F-45EB-93A1-6C38AA0D830A}" type="pres">
      <dgm:prSet presAssocID="{622124B3-1E8F-49F8-9156-EA9D2C9DD250}" presName="hierRoot2" presStyleCnt="0">
        <dgm:presLayoutVars>
          <dgm:hierBranch/>
        </dgm:presLayoutVars>
      </dgm:prSet>
      <dgm:spPr/>
    </dgm:pt>
    <dgm:pt modelId="{D2740346-7B19-4125-897C-6BDAF2484359}" type="pres">
      <dgm:prSet presAssocID="{622124B3-1E8F-49F8-9156-EA9D2C9DD250}" presName="rootComposite" presStyleCnt="0"/>
      <dgm:spPr/>
    </dgm:pt>
    <dgm:pt modelId="{2A9841C2-F405-4933-9B86-44996C16A186}" type="pres">
      <dgm:prSet presAssocID="{622124B3-1E8F-49F8-9156-EA9D2C9DD250}" presName="rootText" presStyleLbl="node2" presStyleIdx="4" presStyleCnt="5">
        <dgm:presLayoutVars>
          <dgm:chPref val="3"/>
        </dgm:presLayoutVars>
      </dgm:prSet>
      <dgm:spPr/>
    </dgm:pt>
    <dgm:pt modelId="{4CC78235-C9A5-4679-8379-5F0796D27055}" type="pres">
      <dgm:prSet presAssocID="{622124B3-1E8F-49F8-9156-EA9D2C9DD250}" presName="rootConnector" presStyleLbl="node2" presStyleIdx="4" presStyleCnt="5"/>
      <dgm:spPr/>
    </dgm:pt>
    <dgm:pt modelId="{49FF4D0C-8FA8-4AF4-AB2D-399E7A3137A8}" type="pres">
      <dgm:prSet presAssocID="{622124B3-1E8F-49F8-9156-EA9D2C9DD250}" presName="hierChild4" presStyleCnt="0"/>
      <dgm:spPr/>
    </dgm:pt>
    <dgm:pt modelId="{46B7C752-0885-4E61-BC79-C256A0B05A0B}" type="pres">
      <dgm:prSet presAssocID="{622124B3-1E8F-49F8-9156-EA9D2C9DD250}" presName="hierChild5" presStyleCnt="0"/>
      <dgm:spPr/>
    </dgm:pt>
    <dgm:pt modelId="{403F4F7A-96A3-4836-BB9A-4276F2C7F3D7}" type="pres">
      <dgm:prSet presAssocID="{06B1EFD0-CC01-4755-81C7-7DA0F194B9FA}" presName="hierChild3" presStyleCnt="0"/>
      <dgm:spPr/>
    </dgm:pt>
  </dgm:ptLst>
  <dgm:cxnLst>
    <dgm:cxn modelId="{E5249215-E6D0-44AC-AD55-67AD139B421A}" srcId="{4850AA46-89FE-4DFB-9796-3D57F365EACC}" destId="{06B1EFD0-CC01-4755-81C7-7DA0F194B9FA}" srcOrd="0" destOrd="0" parTransId="{A970F566-E344-4B1A-93A4-40967B72B965}" sibTransId="{A6CC4B0C-A841-4CCC-938E-8258A5966B3E}"/>
    <dgm:cxn modelId="{FC876619-D5E1-4AF6-87F5-A081E0385833}" type="presOf" srcId="{49A68607-81C6-4EA0-A13B-E1CB3F480788}" destId="{359FA1AB-B795-4822-A7E3-BBFEB85CE748}" srcOrd="0" destOrd="0" presId="urn:microsoft.com/office/officeart/2005/8/layout/orgChart1"/>
    <dgm:cxn modelId="{4704F81B-71A7-4CB8-9CC3-01069DE38CD8}" type="presOf" srcId="{6A008506-8B4E-4D32-900B-F985937EE4DB}" destId="{6B2702C8-C7B7-4BF2-826D-39CDBB90C0FA}" srcOrd="0" destOrd="0" presId="urn:microsoft.com/office/officeart/2005/8/layout/orgChart1"/>
    <dgm:cxn modelId="{C2642020-B8DD-4A1C-B236-8D0980C314DB}" type="presOf" srcId="{6EAD9FAA-A507-4B8A-8680-FABA9A733D3E}" destId="{3A73DF1F-960D-4C14-8344-6D3F33E8C401}" srcOrd="1" destOrd="0" presId="urn:microsoft.com/office/officeart/2005/8/layout/orgChart1"/>
    <dgm:cxn modelId="{8D2F4B4F-A9D7-4F3B-86A4-5F8566B44697}" type="presOf" srcId="{D6834C18-0AB1-4526-9F05-EBD2C82DF8AF}" destId="{5A5F39EF-4044-4F7F-B708-6424F7C032C3}" srcOrd="1" destOrd="0" presId="urn:microsoft.com/office/officeart/2005/8/layout/orgChart1"/>
    <dgm:cxn modelId="{040CF254-03A3-42B3-9E4B-F8E281B98DC2}" type="presOf" srcId="{44C77E41-178F-42AD-9120-2FC65A49A264}" destId="{388E98C1-BA61-4922-B7FE-0E71324138B5}" srcOrd="1" destOrd="0" presId="urn:microsoft.com/office/officeart/2005/8/layout/orgChart1"/>
    <dgm:cxn modelId="{6CF5F175-2D50-4D66-B3A6-FCBD42FA5DA5}" srcId="{06B1EFD0-CC01-4755-81C7-7DA0F194B9FA}" destId="{44C77E41-178F-42AD-9120-2FC65A49A264}" srcOrd="1" destOrd="0" parTransId="{C9D1B631-F330-4740-88F0-DA698160FA5D}" sibTransId="{E054EDBC-5A24-4CED-BBC4-4A0158B76DEF}"/>
    <dgm:cxn modelId="{22F40977-0202-42AD-88DB-1BBA2ACE198D}" type="presOf" srcId="{34292160-1443-4E51-A944-57F13D9BC3CD}" destId="{1387255A-AD39-4F3A-8389-B8562B5F66D0}" srcOrd="0" destOrd="0" presId="urn:microsoft.com/office/officeart/2005/8/layout/orgChart1"/>
    <dgm:cxn modelId="{6A6C6E82-BD14-43CE-BF5E-1DD610795277}" type="presOf" srcId="{06B1EFD0-CC01-4755-81C7-7DA0F194B9FA}" destId="{19820836-95A8-459E-A90C-3878782AEDAD}" srcOrd="1" destOrd="0" presId="urn:microsoft.com/office/officeart/2005/8/layout/orgChart1"/>
    <dgm:cxn modelId="{31501585-0C22-4834-ACFD-675D8EB47095}" type="presOf" srcId="{6EAD9FAA-A507-4B8A-8680-FABA9A733D3E}" destId="{01497F48-7D61-4DC7-9DF5-D920A899EE3E}" srcOrd="0" destOrd="0" presId="urn:microsoft.com/office/officeart/2005/8/layout/orgChart1"/>
    <dgm:cxn modelId="{67D66685-4E2F-4C10-81C0-8B4EFAE56833}" type="presOf" srcId="{622124B3-1E8F-49F8-9156-EA9D2C9DD250}" destId="{2A9841C2-F405-4933-9B86-44996C16A186}" srcOrd="0" destOrd="0" presId="urn:microsoft.com/office/officeart/2005/8/layout/orgChart1"/>
    <dgm:cxn modelId="{86506288-ED77-4A55-8FA8-6B7B07882D70}" srcId="{06B1EFD0-CC01-4755-81C7-7DA0F194B9FA}" destId="{622124B3-1E8F-49F8-9156-EA9D2C9DD250}" srcOrd="4" destOrd="0" parTransId="{34292160-1443-4E51-A944-57F13D9BC3CD}" sibTransId="{7C8DD02E-9CBE-47E1-BE24-77599184F24F}"/>
    <dgm:cxn modelId="{2CFB7999-5FB7-44DB-B6A3-8C3015A60058}" type="presOf" srcId="{C9D1B631-F330-4740-88F0-DA698160FA5D}" destId="{78063CE1-6554-4BB3-92B9-53BFB1F1B360}" srcOrd="0" destOrd="0" presId="urn:microsoft.com/office/officeart/2005/8/layout/orgChart1"/>
    <dgm:cxn modelId="{39A4C59A-6A7C-4FF8-A450-D906CCF11397}" type="presOf" srcId="{7119DCB5-C119-4C71-B9C4-C93E43CFBF62}" destId="{708F2B58-7D7F-4E64-9FA5-66B67811F134}" srcOrd="0" destOrd="0" presId="urn:microsoft.com/office/officeart/2005/8/layout/orgChart1"/>
    <dgm:cxn modelId="{3F9E5F9C-7FC9-4047-AD57-98F1254EE471}" type="presOf" srcId="{06B1EFD0-CC01-4755-81C7-7DA0F194B9FA}" destId="{EA93014B-A152-4B79-A2C5-246C52EC3F11}" srcOrd="0" destOrd="0" presId="urn:microsoft.com/office/officeart/2005/8/layout/orgChart1"/>
    <dgm:cxn modelId="{9036169F-64AB-4E18-8222-5F5162568143}" type="presOf" srcId="{6A008506-8B4E-4D32-900B-F985937EE4DB}" destId="{0CD01CB1-F033-43CC-9E62-94E14F74319E}" srcOrd="1" destOrd="0" presId="urn:microsoft.com/office/officeart/2005/8/layout/orgChart1"/>
    <dgm:cxn modelId="{FA5C6EAE-5353-4C5A-BFC8-A8C60D0F146D}" type="presOf" srcId="{44C77E41-178F-42AD-9120-2FC65A49A264}" destId="{E53C3162-123D-44A5-81C6-A037C363199A}" srcOrd="0" destOrd="0" presId="urn:microsoft.com/office/officeart/2005/8/layout/orgChart1"/>
    <dgm:cxn modelId="{099EBFB1-D14A-474B-89A0-03F86E93DD11}" srcId="{06B1EFD0-CC01-4755-81C7-7DA0F194B9FA}" destId="{6EAD9FAA-A507-4B8A-8680-FABA9A733D3E}" srcOrd="2" destOrd="0" parTransId="{7119DCB5-C119-4C71-B9C4-C93E43CFBF62}" sibTransId="{A78C8E9E-0B92-42F3-920B-851B8E58369C}"/>
    <dgm:cxn modelId="{115534BE-88B5-4A8F-99DE-18EE4A61C7F6}" type="presOf" srcId="{D6834C18-0AB1-4526-9F05-EBD2C82DF8AF}" destId="{55F256CA-D1F5-460B-8EC0-4C5CDFF37779}" srcOrd="0" destOrd="0" presId="urn:microsoft.com/office/officeart/2005/8/layout/orgChart1"/>
    <dgm:cxn modelId="{171F19CA-7A87-4AB1-B05C-CE8EA2C4AECD}" srcId="{06B1EFD0-CC01-4755-81C7-7DA0F194B9FA}" destId="{6A008506-8B4E-4D32-900B-F985937EE4DB}" srcOrd="0" destOrd="0" parTransId="{629759C4-EB8B-4808-8DDF-81389C9469E6}" sibTransId="{AB574A04-9BC5-4CD9-B700-EAEB011E37AB}"/>
    <dgm:cxn modelId="{45BF51E4-4503-4EB0-8C41-8F08296EB4D5}" type="presOf" srcId="{622124B3-1E8F-49F8-9156-EA9D2C9DD250}" destId="{4CC78235-C9A5-4679-8379-5F0796D27055}" srcOrd="1" destOrd="0" presId="urn:microsoft.com/office/officeart/2005/8/layout/orgChart1"/>
    <dgm:cxn modelId="{B1094BF0-6C6A-4C67-A449-CBBFB480E705}" type="presOf" srcId="{4850AA46-89FE-4DFB-9796-3D57F365EACC}" destId="{07D416BF-D181-4312-BA05-96C87A68E931}" srcOrd="0" destOrd="0" presId="urn:microsoft.com/office/officeart/2005/8/layout/orgChart1"/>
    <dgm:cxn modelId="{6AC017F2-95A3-4825-8B59-09DD446AD8CD}" type="presOf" srcId="{629759C4-EB8B-4808-8DDF-81389C9469E6}" destId="{D3CD34B4-470D-4840-A3E0-74A02AF98CEE}" srcOrd="0" destOrd="0" presId="urn:microsoft.com/office/officeart/2005/8/layout/orgChart1"/>
    <dgm:cxn modelId="{6DA445F6-0A86-4EDF-852C-719AB5DE855B}" srcId="{06B1EFD0-CC01-4755-81C7-7DA0F194B9FA}" destId="{D6834C18-0AB1-4526-9F05-EBD2C82DF8AF}" srcOrd="3" destOrd="0" parTransId="{49A68607-81C6-4EA0-A13B-E1CB3F480788}" sibTransId="{A4E91930-CEF8-46A0-828C-A227053434ED}"/>
    <dgm:cxn modelId="{2E53405C-6452-4167-85E9-436C2FECCA2B}" type="presParOf" srcId="{07D416BF-D181-4312-BA05-96C87A68E931}" destId="{28528DFD-9026-4859-9F1A-A34A26C11B80}" srcOrd="0" destOrd="0" presId="urn:microsoft.com/office/officeart/2005/8/layout/orgChart1"/>
    <dgm:cxn modelId="{0FAA3097-B50F-4D04-B4B0-8C69271C9310}" type="presParOf" srcId="{28528DFD-9026-4859-9F1A-A34A26C11B80}" destId="{6E6286F5-2AF5-4592-91E0-85D488C9EA63}" srcOrd="0" destOrd="0" presId="urn:microsoft.com/office/officeart/2005/8/layout/orgChart1"/>
    <dgm:cxn modelId="{417FD1A3-E151-456E-9D8F-0F407F0A0978}" type="presParOf" srcId="{6E6286F5-2AF5-4592-91E0-85D488C9EA63}" destId="{EA93014B-A152-4B79-A2C5-246C52EC3F11}" srcOrd="0" destOrd="0" presId="urn:microsoft.com/office/officeart/2005/8/layout/orgChart1"/>
    <dgm:cxn modelId="{39E63671-6421-4EE1-86A7-2BD72E32A017}" type="presParOf" srcId="{6E6286F5-2AF5-4592-91E0-85D488C9EA63}" destId="{19820836-95A8-459E-A90C-3878782AEDAD}" srcOrd="1" destOrd="0" presId="urn:microsoft.com/office/officeart/2005/8/layout/orgChart1"/>
    <dgm:cxn modelId="{2841F5DB-0F77-409B-AE9C-4297C367B86E}" type="presParOf" srcId="{28528DFD-9026-4859-9F1A-A34A26C11B80}" destId="{B03746A0-0443-4A91-B27F-8D8CF0CE5C0E}" srcOrd="1" destOrd="0" presId="urn:microsoft.com/office/officeart/2005/8/layout/orgChart1"/>
    <dgm:cxn modelId="{2B47D6DC-13EC-418B-8F8B-D941C7048079}" type="presParOf" srcId="{B03746A0-0443-4A91-B27F-8D8CF0CE5C0E}" destId="{D3CD34B4-470D-4840-A3E0-74A02AF98CEE}" srcOrd="0" destOrd="0" presId="urn:microsoft.com/office/officeart/2005/8/layout/orgChart1"/>
    <dgm:cxn modelId="{86990E74-18D6-4576-A8C6-75DB3045AC0F}" type="presParOf" srcId="{B03746A0-0443-4A91-B27F-8D8CF0CE5C0E}" destId="{89B5D617-CA11-4F47-86B2-43BEAF3496FE}" srcOrd="1" destOrd="0" presId="urn:microsoft.com/office/officeart/2005/8/layout/orgChart1"/>
    <dgm:cxn modelId="{0D50E128-5331-4583-A5FF-961864EE72C9}" type="presParOf" srcId="{89B5D617-CA11-4F47-86B2-43BEAF3496FE}" destId="{F66E4264-2C75-4E7E-99C5-A014B906981C}" srcOrd="0" destOrd="0" presId="urn:microsoft.com/office/officeart/2005/8/layout/orgChart1"/>
    <dgm:cxn modelId="{ADB7E30C-EA16-4FC5-A7FC-C4FBB5691560}" type="presParOf" srcId="{F66E4264-2C75-4E7E-99C5-A014B906981C}" destId="{6B2702C8-C7B7-4BF2-826D-39CDBB90C0FA}" srcOrd="0" destOrd="0" presId="urn:microsoft.com/office/officeart/2005/8/layout/orgChart1"/>
    <dgm:cxn modelId="{F77E29F1-5728-4B5B-97BD-A81A6EAFE12D}" type="presParOf" srcId="{F66E4264-2C75-4E7E-99C5-A014B906981C}" destId="{0CD01CB1-F033-43CC-9E62-94E14F74319E}" srcOrd="1" destOrd="0" presId="urn:microsoft.com/office/officeart/2005/8/layout/orgChart1"/>
    <dgm:cxn modelId="{42A192E8-9D0C-4010-A9C1-42CE04571D74}" type="presParOf" srcId="{89B5D617-CA11-4F47-86B2-43BEAF3496FE}" destId="{26019F69-9453-482E-9312-FA42D1A51B16}" srcOrd="1" destOrd="0" presId="urn:microsoft.com/office/officeart/2005/8/layout/orgChart1"/>
    <dgm:cxn modelId="{E1F73AF2-AA57-4875-AE29-D075ACDAD01F}" type="presParOf" srcId="{89B5D617-CA11-4F47-86B2-43BEAF3496FE}" destId="{BAD15931-7A31-4B05-99CA-77841B497167}" srcOrd="2" destOrd="0" presId="urn:microsoft.com/office/officeart/2005/8/layout/orgChart1"/>
    <dgm:cxn modelId="{A3647790-7493-4A7F-8A70-DAB2F5D6A4E5}" type="presParOf" srcId="{B03746A0-0443-4A91-B27F-8D8CF0CE5C0E}" destId="{78063CE1-6554-4BB3-92B9-53BFB1F1B360}" srcOrd="2" destOrd="0" presId="urn:microsoft.com/office/officeart/2005/8/layout/orgChart1"/>
    <dgm:cxn modelId="{39F727E9-AD23-4A85-A18B-74BEE0384169}" type="presParOf" srcId="{B03746A0-0443-4A91-B27F-8D8CF0CE5C0E}" destId="{CA68726F-56D3-4F98-BCEC-7560614EB4C4}" srcOrd="3" destOrd="0" presId="urn:microsoft.com/office/officeart/2005/8/layout/orgChart1"/>
    <dgm:cxn modelId="{45DD0E96-3EB6-4365-ABBD-E86CC06F6838}" type="presParOf" srcId="{CA68726F-56D3-4F98-BCEC-7560614EB4C4}" destId="{80EF7D94-999E-4C73-BCCA-8D0A835E09AA}" srcOrd="0" destOrd="0" presId="urn:microsoft.com/office/officeart/2005/8/layout/orgChart1"/>
    <dgm:cxn modelId="{5BE386E1-14A5-4163-BB32-8416B4F9B5DD}" type="presParOf" srcId="{80EF7D94-999E-4C73-BCCA-8D0A835E09AA}" destId="{E53C3162-123D-44A5-81C6-A037C363199A}" srcOrd="0" destOrd="0" presId="urn:microsoft.com/office/officeart/2005/8/layout/orgChart1"/>
    <dgm:cxn modelId="{0E48361C-4428-4A7D-ABAA-9F6E8BF4EA65}" type="presParOf" srcId="{80EF7D94-999E-4C73-BCCA-8D0A835E09AA}" destId="{388E98C1-BA61-4922-B7FE-0E71324138B5}" srcOrd="1" destOrd="0" presId="urn:microsoft.com/office/officeart/2005/8/layout/orgChart1"/>
    <dgm:cxn modelId="{AC516D52-A877-4809-9123-E472CFF13628}" type="presParOf" srcId="{CA68726F-56D3-4F98-BCEC-7560614EB4C4}" destId="{21BB9565-EB5F-4015-AD7E-B34AD6F1897D}" srcOrd="1" destOrd="0" presId="urn:microsoft.com/office/officeart/2005/8/layout/orgChart1"/>
    <dgm:cxn modelId="{733DC3E0-A0F6-49E1-B6EC-57C9D73E4EAC}" type="presParOf" srcId="{CA68726F-56D3-4F98-BCEC-7560614EB4C4}" destId="{E8B3DBA1-1E22-45E5-865B-63259BC4229C}" srcOrd="2" destOrd="0" presId="urn:microsoft.com/office/officeart/2005/8/layout/orgChart1"/>
    <dgm:cxn modelId="{144BD499-270A-4B0F-97AF-B064BE6B7207}" type="presParOf" srcId="{B03746A0-0443-4A91-B27F-8D8CF0CE5C0E}" destId="{708F2B58-7D7F-4E64-9FA5-66B67811F134}" srcOrd="4" destOrd="0" presId="urn:microsoft.com/office/officeart/2005/8/layout/orgChart1"/>
    <dgm:cxn modelId="{AC0F476A-C824-41DE-A53C-A685D1852196}" type="presParOf" srcId="{B03746A0-0443-4A91-B27F-8D8CF0CE5C0E}" destId="{99725801-9A8F-4813-99BC-29357D240D79}" srcOrd="5" destOrd="0" presId="urn:microsoft.com/office/officeart/2005/8/layout/orgChart1"/>
    <dgm:cxn modelId="{2C63E59B-A25D-452C-A628-397C0C6B8610}" type="presParOf" srcId="{99725801-9A8F-4813-99BC-29357D240D79}" destId="{90DCCFC9-1FE3-4347-B29C-4E2BC3B8EFA0}" srcOrd="0" destOrd="0" presId="urn:microsoft.com/office/officeart/2005/8/layout/orgChart1"/>
    <dgm:cxn modelId="{90EA6377-4240-4A44-A67A-5D7373749F4E}" type="presParOf" srcId="{90DCCFC9-1FE3-4347-B29C-4E2BC3B8EFA0}" destId="{01497F48-7D61-4DC7-9DF5-D920A899EE3E}" srcOrd="0" destOrd="0" presId="urn:microsoft.com/office/officeart/2005/8/layout/orgChart1"/>
    <dgm:cxn modelId="{21679AA2-CE1F-4B6F-8B58-40581A8D4555}" type="presParOf" srcId="{90DCCFC9-1FE3-4347-B29C-4E2BC3B8EFA0}" destId="{3A73DF1F-960D-4C14-8344-6D3F33E8C401}" srcOrd="1" destOrd="0" presId="urn:microsoft.com/office/officeart/2005/8/layout/orgChart1"/>
    <dgm:cxn modelId="{620C39D7-41C2-4C8E-8150-0588E2E869AE}" type="presParOf" srcId="{99725801-9A8F-4813-99BC-29357D240D79}" destId="{C87EF41E-7A70-45C7-9C39-B3D567F8F9E7}" srcOrd="1" destOrd="0" presId="urn:microsoft.com/office/officeart/2005/8/layout/orgChart1"/>
    <dgm:cxn modelId="{9354FFF4-8F9A-4DC5-B53D-213B62A31A7B}" type="presParOf" srcId="{99725801-9A8F-4813-99BC-29357D240D79}" destId="{A2A8542B-01E9-42F8-ADE4-A357E4BFB153}" srcOrd="2" destOrd="0" presId="urn:microsoft.com/office/officeart/2005/8/layout/orgChart1"/>
    <dgm:cxn modelId="{20A357BD-58A3-48BB-B84B-0782273DCA31}" type="presParOf" srcId="{B03746A0-0443-4A91-B27F-8D8CF0CE5C0E}" destId="{359FA1AB-B795-4822-A7E3-BBFEB85CE748}" srcOrd="6" destOrd="0" presId="urn:microsoft.com/office/officeart/2005/8/layout/orgChart1"/>
    <dgm:cxn modelId="{8CE9955B-59EB-4FB3-A7DA-7CAC6A534451}" type="presParOf" srcId="{B03746A0-0443-4A91-B27F-8D8CF0CE5C0E}" destId="{7906D0B3-7814-4718-AF4A-1E277D78F270}" srcOrd="7" destOrd="0" presId="urn:microsoft.com/office/officeart/2005/8/layout/orgChart1"/>
    <dgm:cxn modelId="{DDF6A7B2-66C1-4869-92E2-298D8484548D}" type="presParOf" srcId="{7906D0B3-7814-4718-AF4A-1E277D78F270}" destId="{2B56EC88-E292-4366-9D98-F2BA291AD9B9}" srcOrd="0" destOrd="0" presId="urn:microsoft.com/office/officeart/2005/8/layout/orgChart1"/>
    <dgm:cxn modelId="{B5318343-E725-4D2F-9ADB-915C5335FF43}" type="presParOf" srcId="{2B56EC88-E292-4366-9D98-F2BA291AD9B9}" destId="{55F256CA-D1F5-460B-8EC0-4C5CDFF37779}" srcOrd="0" destOrd="0" presId="urn:microsoft.com/office/officeart/2005/8/layout/orgChart1"/>
    <dgm:cxn modelId="{201EE3A7-1D93-4BD9-A35E-A968D8E8F626}" type="presParOf" srcId="{2B56EC88-E292-4366-9D98-F2BA291AD9B9}" destId="{5A5F39EF-4044-4F7F-B708-6424F7C032C3}" srcOrd="1" destOrd="0" presId="urn:microsoft.com/office/officeart/2005/8/layout/orgChart1"/>
    <dgm:cxn modelId="{7F66162F-7A74-4E3D-A2E7-B602B26668ED}" type="presParOf" srcId="{7906D0B3-7814-4718-AF4A-1E277D78F270}" destId="{EA68C022-32C1-469D-B8ED-69CAFEB7B8BF}" srcOrd="1" destOrd="0" presId="urn:microsoft.com/office/officeart/2005/8/layout/orgChart1"/>
    <dgm:cxn modelId="{62851F01-7E01-4923-B0F6-199794FB0D77}" type="presParOf" srcId="{7906D0B3-7814-4718-AF4A-1E277D78F270}" destId="{DF659CCA-BF75-4F6C-9FBD-80AECE79DB4B}" srcOrd="2" destOrd="0" presId="urn:microsoft.com/office/officeart/2005/8/layout/orgChart1"/>
    <dgm:cxn modelId="{64AD74C1-2F15-4C5B-89FA-67A14D35BD07}" type="presParOf" srcId="{B03746A0-0443-4A91-B27F-8D8CF0CE5C0E}" destId="{1387255A-AD39-4F3A-8389-B8562B5F66D0}" srcOrd="8" destOrd="0" presId="urn:microsoft.com/office/officeart/2005/8/layout/orgChart1"/>
    <dgm:cxn modelId="{7AC4FEE3-5A70-4C7E-80A5-194CB5A78D14}" type="presParOf" srcId="{B03746A0-0443-4A91-B27F-8D8CF0CE5C0E}" destId="{0EB6B483-539F-45EB-93A1-6C38AA0D830A}" srcOrd="9" destOrd="0" presId="urn:microsoft.com/office/officeart/2005/8/layout/orgChart1"/>
    <dgm:cxn modelId="{2EA743BE-D872-4CE2-8432-DC244CFE159D}" type="presParOf" srcId="{0EB6B483-539F-45EB-93A1-6C38AA0D830A}" destId="{D2740346-7B19-4125-897C-6BDAF2484359}" srcOrd="0" destOrd="0" presId="urn:microsoft.com/office/officeart/2005/8/layout/orgChart1"/>
    <dgm:cxn modelId="{242D7584-AC3E-4F6C-BC14-FFD1557149AA}" type="presParOf" srcId="{D2740346-7B19-4125-897C-6BDAF2484359}" destId="{2A9841C2-F405-4933-9B86-44996C16A186}" srcOrd="0" destOrd="0" presId="urn:microsoft.com/office/officeart/2005/8/layout/orgChart1"/>
    <dgm:cxn modelId="{FCB06EB3-6C22-4AD8-882A-9127CDD50B12}" type="presParOf" srcId="{D2740346-7B19-4125-897C-6BDAF2484359}" destId="{4CC78235-C9A5-4679-8379-5F0796D27055}" srcOrd="1" destOrd="0" presId="urn:microsoft.com/office/officeart/2005/8/layout/orgChart1"/>
    <dgm:cxn modelId="{2A45495E-1DF5-4C48-8F47-7DE221862857}" type="presParOf" srcId="{0EB6B483-539F-45EB-93A1-6C38AA0D830A}" destId="{49FF4D0C-8FA8-4AF4-AB2D-399E7A3137A8}" srcOrd="1" destOrd="0" presId="urn:microsoft.com/office/officeart/2005/8/layout/orgChart1"/>
    <dgm:cxn modelId="{102D6AE1-F5F6-4759-8003-9FC5E6A9BB7E}" type="presParOf" srcId="{0EB6B483-539F-45EB-93A1-6C38AA0D830A}" destId="{46B7C752-0885-4E61-BC79-C256A0B05A0B}" srcOrd="2" destOrd="0" presId="urn:microsoft.com/office/officeart/2005/8/layout/orgChart1"/>
    <dgm:cxn modelId="{ABA449C2-A54B-426F-97D5-D6A4122285B9}" type="presParOf" srcId="{28528DFD-9026-4859-9F1A-A34A26C11B80}" destId="{403F4F7A-96A3-4836-BB9A-4276F2C7F3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255A-AD39-4F3A-8389-B8562B5F66D0}">
      <dsp:nvSpPr>
        <dsp:cNvPr id="0" name=""/>
        <dsp:cNvSpPr/>
      </dsp:nvSpPr>
      <dsp:spPr>
        <a:xfrm>
          <a:off x="4284662" y="1645385"/>
          <a:ext cx="3550380" cy="3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45"/>
              </a:lnTo>
              <a:lnTo>
                <a:pt x="3550380" y="154045"/>
              </a:lnTo>
              <a:lnTo>
                <a:pt x="355038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FA1AB-B795-4822-A7E3-BBFEB85CE748}">
      <dsp:nvSpPr>
        <dsp:cNvPr id="0" name=""/>
        <dsp:cNvSpPr/>
      </dsp:nvSpPr>
      <dsp:spPr>
        <a:xfrm>
          <a:off x="4284662" y="1645385"/>
          <a:ext cx="1775190" cy="3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45"/>
              </a:lnTo>
              <a:lnTo>
                <a:pt x="1775190" y="154045"/>
              </a:lnTo>
              <a:lnTo>
                <a:pt x="177519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2B58-7D7F-4E64-9FA5-66B67811F134}">
      <dsp:nvSpPr>
        <dsp:cNvPr id="0" name=""/>
        <dsp:cNvSpPr/>
      </dsp:nvSpPr>
      <dsp:spPr>
        <a:xfrm>
          <a:off x="4238942" y="1645385"/>
          <a:ext cx="91440" cy="308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63CE1-6554-4BB3-92B9-53BFB1F1B360}">
      <dsp:nvSpPr>
        <dsp:cNvPr id="0" name=""/>
        <dsp:cNvSpPr/>
      </dsp:nvSpPr>
      <dsp:spPr>
        <a:xfrm>
          <a:off x="2509472" y="1645385"/>
          <a:ext cx="1775190" cy="308090"/>
        </a:xfrm>
        <a:custGeom>
          <a:avLst/>
          <a:gdLst/>
          <a:ahLst/>
          <a:cxnLst/>
          <a:rect l="0" t="0" r="0" b="0"/>
          <a:pathLst>
            <a:path>
              <a:moveTo>
                <a:pt x="1775190" y="0"/>
              </a:moveTo>
              <a:lnTo>
                <a:pt x="1775190" y="154045"/>
              </a:lnTo>
              <a:lnTo>
                <a:pt x="0" y="154045"/>
              </a:lnTo>
              <a:lnTo>
                <a:pt x="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34B4-470D-4840-A3E0-74A02AF98CEE}">
      <dsp:nvSpPr>
        <dsp:cNvPr id="0" name=""/>
        <dsp:cNvSpPr/>
      </dsp:nvSpPr>
      <dsp:spPr>
        <a:xfrm>
          <a:off x="734281" y="1645385"/>
          <a:ext cx="3550380" cy="308090"/>
        </a:xfrm>
        <a:custGeom>
          <a:avLst/>
          <a:gdLst/>
          <a:ahLst/>
          <a:cxnLst/>
          <a:rect l="0" t="0" r="0" b="0"/>
          <a:pathLst>
            <a:path>
              <a:moveTo>
                <a:pt x="3550380" y="0"/>
              </a:moveTo>
              <a:lnTo>
                <a:pt x="3550380" y="154045"/>
              </a:lnTo>
              <a:lnTo>
                <a:pt x="0" y="154045"/>
              </a:lnTo>
              <a:lnTo>
                <a:pt x="0" y="308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3014B-A152-4B79-A2C5-246C52EC3F11}">
      <dsp:nvSpPr>
        <dsp:cNvPr id="0" name=""/>
        <dsp:cNvSpPr/>
      </dsp:nvSpPr>
      <dsp:spPr>
        <a:xfrm>
          <a:off x="3551112" y="911835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Druhy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psaných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charset="0"/>
            </a:rPr>
            <a:t>publikací</a:t>
          </a:r>
        </a:p>
      </dsp:txBody>
      <dsp:txXfrm>
        <a:off x="3551112" y="911835"/>
        <a:ext cx="1467099" cy="733549"/>
      </dsp:txXfrm>
    </dsp:sp>
    <dsp:sp modelId="{6B2702C8-C7B7-4BF2-826D-39CDBB90C0FA}">
      <dsp:nvSpPr>
        <dsp:cNvPr id="0" name=""/>
        <dsp:cNvSpPr/>
      </dsp:nvSpPr>
      <dsp:spPr>
        <a:xfrm>
          <a:off x="732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Přehledový článek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sp:txBody>
      <dsp:txXfrm>
        <a:off x="732" y="1953476"/>
        <a:ext cx="1467099" cy="733549"/>
      </dsp:txXfrm>
    </dsp:sp>
    <dsp:sp modelId="{E53C3162-123D-44A5-81C6-A037C363199A}">
      <dsp:nvSpPr>
        <dsp:cNvPr id="0" name=""/>
        <dsp:cNvSpPr/>
      </dsp:nvSpPr>
      <dsp:spPr>
        <a:xfrm>
          <a:off x="1775922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Originální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článek</a:t>
          </a:r>
        </a:p>
      </dsp:txBody>
      <dsp:txXfrm>
        <a:off x="1775922" y="1953476"/>
        <a:ext cx="1467099" cy="733549"/>
      </dsp:txXfrm>
    </dsp:sp>
    <dsp:sp modelId="{01497F48-7D61-4DC7-9DF5-D920A899EE3E}">
      <dsp:nvSpPr>
        <dsp:cNvPr id="0" name=""/>
        <dsp:cNvSpPr/>
      </dsp:nvSpPr>
      <dsp:spPr>
        <a:xfrm>
          <a:off x="3551112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Kasuistika</a:t>
          </a:r>
        </a:p>
      </dsp:txBody>
      <dsp:txXfrm>
        <a:off x="3551112" y="1953476"/>
        <a:ext cx="1467099" cy="733549"/>
      </dsp:txXfrm>
    </dsp:sp>
    <dsp:sp modelId="{55F256CA-D1F5-460B-8EC0-4C5CDFF37779}">
      <dsp:nvSpPr>
        <dsp:cNvPr id="0" name=""/>
        <dsp:cNvSpPr/>
      </dsp:nvSpPr>
      <dsp:spPr>
        <a:xfrm>
          <a:off x="5326303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Dopis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redakci</a:t>
          </a:r>
        </a:p>
      </dsp:txBody>
      <dsp:txXfrm>
        <a:off x="5326303" y="1953476"/>
        <a:ext cx="1467099" cy="733549"/>
      </dsp:txXfrm>
    </dsp:sp>
    <dsp:sp modelId="{2A9841C2-F405-4933-9B86-44996C16A186}">
      <dsp:nvSpPr>
        <dsp:cNvPr id="0" name=""/>
        <dsp:cNvSpPr/>
      </dsp:nvSpPr>
      <dsp:spPr>
        <a:xfrm>
          <a:off x="7101493" y="1953476"/>
          <a:ext cx="1467099" cy="733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rPr>
            <a:t>Recenze</a:t>
          </a:r>
        </a:p>
      </dsp:txBody>
      <dsp:txXfrm>
        <a:off x="7101493" y="1953476"/>
        <a:ext cx="1467099" cy="733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0.39646</cdr:x>
      <cdr:y>0</cdr:y>
    </cdr:from>
    <cdr:to>
      <cdr:x>0.6957</cdr:x>
      <cdr:y>0.17647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82096" y="0"/>
          <a:ext cx="81676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chemeClr val="tx1">
                  <a:lumMod val="85000"/>
                  <a:lumOff val="15000"/>
                </a:schemeClr>
              </a:solidFill>
            </a:rPr>
            <a:t>Strach zubař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45921-39B8-4956-A107-2708CE548846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88007"/>
            <a:ext cx="6735763" cy="5064966"/>
          </a:xfrm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DA684-BDAC-4923-A398-B631E052908E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0F3AB-2617-41F1-8785-F5B128C9CE8D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CCE3F-B9E0-45DC-8C04-DE520E0DF3D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Je velice důležité aby čtenář po přečtení této části byl schopen šetření – výzkum zopakovat. Pokud již my jsme při sestavování metody výzkumu vycházeli z nějakého uskutečněného šetření musíme tuto skutečnost zmínit.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221F7-CBAE-4822-A32E-F107D15E265F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D47-5DC0-4768-9926-0DBDB14B48B5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660400"/>
            <a:ext cx="4932362" cy="37004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Psaní diskuze je autory považováno právem za nejsložitější, proto jsem se rozhodla této problematice hlouběji věnovat.</a:t>
            </a:r>
          </a:p>
          <a:p>
            <a:pPr>
              <a:lnSpc>
                <a:spcPct val="90000"/>
              </a:lnSpc>
            </a:pPr>
            <a:r>
              <a:rPr lang="cs-CZ" altLang="cs-CZ"/>
              <a:t>Neměly byste opomenout zmínit pokud došlo ke zjištění nedokonalosti, nebo </a:t>
            </a:r>
            <a:r>
              <a:rPr lang="cs-CZ" altLang="cs-CZ" b="1"/>
              <a:t>chyb</a:t>
            </a:r>
            <a:r>
              <a:rPr lang="cs-CZ" altLang="cs-CZ"/>
              <a:t> ve výběru zkoumaného vzorku či použití výzkumných metod, aby se jim další výzkumníci mohly vyhnout.</a:t>
            </a:r>
          </a:p>
          <a:p>
            <a:pPr>
              <a:lnSpc>
                <a:spcPct val="90000"/>
              </a:lnSpc>
            </a:pPr>
            <a:r>
              <a:rPr lang="cs-CZ" altLang="cs-CZ"/>
              <a:t>Pokud máme možnost </a:t>
            </a:r>
            <a:r>
              <a:rPr lang="cs-CZ" altLang="cs-CZ" b="1"/>
              <a:t>porovnat </a:t>
            </a:r>
            <a:r>
              <a:rPr lang="cs-CZ" altLang="cs-CZ"/>
              <a:t>výsledky povedeného šetření s výsledky jiných výzkumních aktivit uskutečněných u nás či v zahradničí, uskutečníme to právě v diskuzi.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Snažíme se předkládat opravdu pouze a dostatečně </a:t>
            </a:r>
            <a:r>
              <a:rPr lang="cs-CZ" altLang="cs-CZ" b="1"/>
              <a:t>vědecky podložené tvrzení. </a:t>
            </a:r>
          </a:p>
          <a:p>
            <a:pPr>
              <a:lnSpc>
                <a:spcPct val="90000"/>
              </a:lnSpc>
            </a:pPr>
            <a:r>
              <a:rPr lang="cs-CZ" altLang="cs-CZ"/>
              <a:t>Dále se zmiňujeme k tomu jaké </a:t>
            </a:r>
            <a:r>
              <a:rPr lang="cs-CZ" altLang="cs-CZ" b="1"/>
              <a:t>dopady</a:t>
            </a:r>
            <a:r>
              <a:rPr lang="cs-CZ" altLang="cs-CZ"/>
              <a:t> mají naše zjištění pro praxi a výzkum.</a:t>
            </a:r>
          </a:p>
          <a:p>
            <a:pPr>
              <a:lnSpc>
                <a:spcPct val="90000"/>
              </a:lnSpc>
            </a:pPr>
            <a:r>
              <a:rPr lang="cs-CZ" altLang="cs-CZ"/>
              <a:t>Můžeme i </a:t>
            </a:r>
            <a:r>
              <a:rPr lang="cs-CZ" altLang="cs-CZ" b="1"/>
              <a:t>vyslovit nové hypotézy</a:t>
            </a:r>
            <a:r>
              <a:rPr lang="cs-CZ" altLang="cs-CZ"/>
              <a:t>, které by bylo vodné dále vědecky testovat v souvislosti se studovaným problémem. 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Členění do odstavců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1 – </a:t>
            </a:r>
            <a:r>
              <a:rPr lang="cs-CZ" altLang="cs-CZ"/>
              <a:t>hlavní výsledky studie – opravdu jen ty zcela klíčové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2 -</a:t>
            </a:r>
            <a:r>
              <a:rPr lang="cs-CZ" altLang="cs-CZ"/>
              <a:t> Interpretace výseků a závěry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3 –</a:t>
            </a:r>
            <a:r>
              <a:rPr lang="cs-CZ" altLang="cs-CZ"/>
              <a:t> shoda zjištění se zjištěními v předchozích studiích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4 –</a:t>
            </a:r>
            <a:r>
              <a:rPr lang="cs-CZ" altLang="cs-CZ"/>
              <a:t> důsledky zjištění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5 –</a:t>
            </a:r>
            <a:r>
              <a:rPr lang="cs-CZ" altLang="cs-CZ"/>
              <a:t> omezení platnosti zjištění – sebekritika – chyby šetření</a:t>
            </a:r>
          </a:p>
          <a:p>
            <a:pPr>
              <a:lnSpc>
                <a:spcPct val="90000"/>
              </a:lnSpc>
            </a:pPr>
            <a:endParaRPr lang="cs-CZ" altLang="cs-CZ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36487-0428-4952-8B30-934615D6EFA5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 dnešní době některé časopisy závěr práce nepožadují. V takových případech jsou informace uvedeny již v posledním odstavci diskuze. Je třeba se ovšem řídit pokyny pro autory.</a:t>
            </a:r>
          </a:p>
          <a:p>
            <a:r>
              <a:rPr lang="cs-CZ" altLang="cs-CZ"/>
              <a:t>Vaše diplomová práce opravdu závěr obsahovat musí.</a:t>
            </a:r>
            <a:endParaRPr lang="cs-CZ" altLang="cs-CZ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B68C8-FB19-4527-9999-3F6743289B0D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710" y="4688008"/>
            <a:ext cx="6294509" cy="4987861"/>
          </a:xfrm>
        </p:spPr>
        <p:txBody>
          <a:bodyPr/>
          <a:lstStyle/>
          <a:p>
            <a:endParaRPr lang="cs-CZ" altLang="cs-CZ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C255-5342-42BD-91D9-00986AE89A51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A1D3E-8381-4E69-A8FC-03F1AFE683F3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Přehledový článek předávající informace o aktuálním tématu.</a:t>
            </a:r>
          </a:p>
          <a:p>
            <a:r>
              <a:rPr lang="cs-CZ" altLang="cs-CZ"/>
              <a:t>Jedna klinická otázka má parametrálně rozdílné závěry.</a:t>
            </a:r>
          </a:p>
          <a:p>
            <a:r>
              <a:rPr lang="cs-CZ" altLang="cs-CZ"/>
              <a:t>Přehledové články neboli, review vznikající syntézou již dostupných publikací. Je třeba, aby  autor příspěvku měl o problematice opravdu velké znalosti a hlavně aby k problematice nepřistoupil selektivně – nevolil jen ty články, které souhlasí s jeho názory myšlenkami.</a:t>
            </a:r>
          </a:p>
          <a:p>
            <a:r>
              <a:rPr lang="cs-CZ" altLang="cs-CZ"/>
              <a:t>Význam review může být předání informací v přehledném celku,</a:t>
            </a:r>
          </a:p>
          <a:p>
            <a:r>
              <a:rPr lang="cs-CZ" altLang="cs-CZ"/>
              <a:t>prověření významu nějakého tvrzení či teorie,</a:t>
            </a:r>
          </a:p>
          <a:p>
            <a:r>
              <a:rPr lang="cs-CZ" altLang="cs-CZ"/>
              <a:t>může určit směr dalšího bádání, </a:t>
            </a:r>
          </a:p>
          <a:p>
            <a:r>
              <a:rPr lang="cs-CZ" altLang="cs-CZ"/>
              <a:t>Usnadnit orientaci v rozsáhlé problematice. </a:t>
            </a:r>
            <a:endParaRPr lang="cs-CZ" altLang="cs-CZ" b="1"/>
          </a:p>
          <a:p>
            <a:endParaRPr lang="cs-CZ" altLang="cs-CZ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55C5E-30E3-45FD-8105-BFB2BD47F50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Klasické review je označováno také jako narativní (založené na vyprávění) a tradiční review.</a:t>
            </a:r>
          </a:p>
          <a:p>
            <a:r>
              <a:rPr lang="cs-CZ" altLang="cs-CZ"/>
              <a:t>Základem tvorby každého přehledového článku je sesbírat co nejvíce dostupných informací o dané problematice.</a:t>
            </a:r>
          </a:p>
          <a:p>
            <a:r>
              <a:rPr lang="cs-CZ" altLang="cs-CZ"/>
              <a:t>Název článku by měl být poutavý a úvod motivovat čtenáře k přečtení přesvědčit je, že článek obsahuje zajímavé informace.</a:t>
            </a:r>
          </a:p>
          <a:p>
            <a:r>
              <a:rPr lang="cs-CZ" altLang="cs-CZ"/>
              <a:t>V článku by měly být jasně uvedeny zdroje ze kterých vycházíme a proč právě tyto zdroje byly použity.</a:t>
            </a:r>
          </a:p>
          <a:p>
            <a:r>
              <a:rPr lang="cs-CZ" altLang="cs-CZ"/>
              <a:t>Hlavní část práce by měla být přehledná – členěná na kapitoly a odstavce.</a:t>
            </a:r>
          </a:p>
          <a:p>
            <a:r>
              <a:rPr lang="cs-CZ" altLang="cs-CZ"/>
              <a:t>Vzhledem k tomu, že někteří čitatelé z důvodu nedostatku času čtou pouze závěry děl, je nezbytné, aby závěry byli jasně a výstižně formulovány.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2C255-5342-42BD-91D9-00986AE89A51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823D4-198A-4F5C-A6DD-65A2A4AE2E84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531D8-77CC-4CC1-94A1-A61EBC6DEB44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38188"/>
            <a:ext cx="4932362" cy="37004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Struktura psané publikace IMRAD se začala v odborných periodikách uplatňovat již </a:t>
            </a:r>
            <a:r>
              <a:rPr lang="cs-CZ" altLang="cs-CZ" b="1"/>
              <a:t>ve 40 letech minulého století</a:t>
            </a:r>
            <a:r>
              <a:rPr lang="cs-CZ" altLang="cs-CZ"/>
              <a:t>. V současné době z tohoto doporučení vychází většina časopisů s medicínskou ale i ošetřovatelskou problematikou.</a:t>
            </a:r>
          </a:p>
          <a:p>
            <a:r>
              <a:rPr lang="cs-CZ" altLang="cs-CZ"/>
              <a:t>Úvod – vymezení potřebnosti, cíle a hypotézy</a:t>
            </a:r>
          </a:p>
          <a:p>
            <a:r>
              <a:rPr lang="cs-CZ" altLang="cs-CZ"/>
              <a:t>Metody – metody, postupy, kritéria,  zpracování dat, statistické metody</a:t>
            </a:r>
          </a:p>
          <a:p>
            <a:r>
              <a:rPr lang="cs-CZ" altLang="cs-CZ"/>
              <a:t>Výsledky – míra validity dat, popis výsledků – tabulky, grafy</a:t>
            </a:r>
          </a:p>
          <a:p>
            <a:r>
              <a:rPr lang="cs-CZ" altLang="cs-CZ"/>
              <a:t>Diskuze – stručně shrnout novátorské a překvapivé zjištění, ty které se neshodují s již publikovaným v dané problematice.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5DF28-ABCF-4590-8E13-BAB1A4062DC7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9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iTvv3m9d_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wiVH6O_CR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72000" y="2564904"/>
            <a:ext cx="3528392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FÁZE ANALYTICKÁ</a:t>
            </a:r>
          </a:p>
          <a:p>
            <a:pPr>
              <a:spcBef>
                <a:spcPct val="0"/>
              </a:spcBef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4644008" y="0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5" y="1881168"/>
            <a:ext cx="417251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Sběr dat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Interpretace dat</a:t>
            </a:r>
          </a:p>
        </p:txBody>
      </p:sp>
    </p:spTree>
    <p:extLst>
      <p:ext uri="{BB962C8B-B14F-4D97-AF65-F5344CB8AC3E}">
        <p14:creationId xmlns:p14="http://schemas.microsoft.com/office/powerpoint/2010/main" val="8421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ový popisek 12"/>
          <p:cNvSpPr/>
          <p:nvPr/>
        </p:nvSpPr>
        <p:spPr>
          <a:xfrm>
            <a:off x="4788024" y="4509120"/>
            <a:ext cx="2156302" cy="648072"/>
          </a:xfrm>
          <a:prstGeom prst="wedgeRoundRectCallout">
            <a:avLst>
              <a:gd name="adj1" fmla="val 112265"/>
              <a:gd name="adj2" fmla="val -6493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401" y="639590"/>
            <a:ext cx="8208912" cy="541864"/>
          </a:xfrm>
        </p:spPr>
        <p:txBody>
          <a:bodyPr>
            <a:normAutofit fontScale="90000"/>
          </a:bodyPr>
          <a:lstStyle/>
          <a:p>
            <a:r>
              <a:rPr lang="cs-CZ" dirty="0"/>
              <a:t>Tvorba kontingenční tabulky a grafů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t="2115" r="14348" b="59260"/>
          <a:stretch/>
        </p:blipFill>
        <p:spPr bwMode="auto">
          <a:xfrm>
            <a:off x="487260" y="1139891"/>
            <a:ext cx="8208912" cy="488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ál 5"/>
          <p:cNvSpPr/>
          <p:nvPr/>
        </p:nvSpPr>
        <p:spPr>
          <a:xfrm>
            <a:off x="436941" y="1492302"/>
            <a:ext cx="562231" cy="784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142942" y="1181454"/>
            <a:ext cx="437497" cy="232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95116" y="2312876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ový popisek 8"/>
          <p:cNvSpPr/>
          <p:nvPr/>
        </p:nvSpPr>
        <p:spPr>
          <a:xfrm>
            <a:off x="3923928" y="2348880"/>
            <a:ext cx="3017432" cy="864096"/>
          </a:xfrm>
          <a:prstGeom prst="wedgeRoundRectCallout">
            <a:avLst>
              <a:gd name="adj1" fmla="val -87660"/>
              <a:gd name="adj2" fmla="val 2527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Pole, ze kterých má být kontingenční tabulka/graf vytvořená musí být označena.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84824" t="14815" r="-698" b="3968"/>
          <a:stretch/>
        </p:blipFill>
        <p:spPr bwMode="auto">
          <a:xfrm>
            <a:off x="7308304" y="1181454"/>
            <a:ext cx="1368152" cy="52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aoblený obdélníkový popisek 11"/>
          <p:cNvSpPr/>
          <p:nvPr/>
        </p:nvSpPr>
        <p:spPr>
          <a:xfrm>
            <a:off x="4716016" y="4437112"/>
            <a:ext cx="2156302" cy="1008112"/>
          </a:xfrm>
          <a:prstGeom prst="wedgeRoundRectCallout">
            <a:avLst>
              <a:gd name="adj1" fmla="val 80974"/>
              <a:gd name="adj2" fmla="val -16009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Označení řádků</a:t>
            </a:r>
          </a:p>
          <a:p>
            <a:r>
              <a:rPr lang="cs-CZ" sz="1400" dirty="0"/>
              <a:t>Přetažení dat do řádků a sloupců tabulek</a:t>
            </a:r>
          </a:p>
        </p:txBody>
      </p:sp>
      <p:sp>
        <p:nvSpPr>
          <p:cNvPr id="16" name="Ovál 15"/>
          <p:cNvSpPr/>
          <p:nvPr/>
        </p:nvSpPr>
        <p:spPr>
          <a:xfrm>
            <a:off x="7972886" y="4264008"/>
            <a:ext cx="684076" cy="195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7323112" y="5258793"/>
            <a:ext cx="684076" cy="186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225" y="6516324"/>
            <a:ext cx="825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https://www.youtube.com/watch?v=kUYlh68HXuA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81506" y="0"/>
            <a:ext cx="34908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Data diskrétní</a:t>
            </a:r>
          </a:p>
        </p:txBody>
      </p:sp>
    </p:spTree>
    <p:extLst>
      <p:ext uri="{BB962C8B-B14F-4D97-AF65-F5344CB8AC3E}">
        <p14:creationId xmlns:p14="http://schemas.microsoft.com/office/powerpoint/2010/main" val="314310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384376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Tabulky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9918"/>
              </p:ext>
            </p:extLst>
          </p:nvPr>
        </p:nvGraphicFramePr>
        <p:xfrm>
          <a:off x="747195" y="1875153"/>
          <a:ext cx="1779476" cy="11521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Pohlaví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Počet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37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83420"/>
              </p:ext>
            </p:extLst>
          </p:nvPr>
        </p:nvGraphicFramePr>
        <p:xfrm>
          <a:off x="725500" y="4467441"/>
          <a:ext cx="1774546" cy="11521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9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6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Pohlaví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Muž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45,7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Žena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54,3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Zaoblený obdélníkový popisek 14"/>
          <p:cNvSpPr/>
          <p:nvPr/>
        </p:nvSpPr>
        <p:spPr>
          <a:xfrm>
            <a:off x="755576" y="3429000"/>
            <a:ext cx="1656184" cy="531440"/>
          </a:xfrm>
          <a:prstGeom prst="wedgeRoundRectCallout">
            <a:avLst>
              <a:gd name="adj1" fmla="val 1051"/>
              <a:gd name="adj2" fmla="val -1271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Tabulka jednoduchá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6933" y="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Jednoduché třídění dat</a:t>
            </a:r>
          </a:p>
        </p:txBody>
      </p:sp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300003"/>
              </p:ext>
            </p:extLst>
          </p:nvPr>
        </p:nvGraphicFramePr>
        <p:xfrm>
          <a:off x="5999341" y="1124744"/>
          <a:ext cx="2652464" cy="155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f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943885"/>
              </p:ext>
            </p:extLst>
          </p:nvPr>
        </p:nvGraphicFramePr>
        <p:xfrm>
          <a:off x="5724129" y="4467441"/>
          <a:ext cx="2978472" cy="205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aoblený obdélníkový popisek 22"/>
          <p:cNvSpPr/>
          <p:nvPr/>
        </p:nvSpPr>
        <p:spPr>
          <a:xfrm>
            <a:off x="4860032" y="4941168"/>
            <a:ext cx="1656184" cy="648072"/>
          </a:xfrm>
          <a:prstGeom prst="wedgeRoundRectCallout">
            <a:avLst>
              <a:gd name="adj1" fmla="val 64302"/>
              <a:gd name="adj2" fmla="val 7231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Popisky mimo barevné výseče čitelnější</a:t>
            </a:r>
          </a:p>
        </p:txBody>
      </p:sp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26846"/>
              </p:ext>
            </p:extLst>
          </p:nvPr>
        </p:nvGraphicFramePr>
        <p:xfrm>
          <a:off x="6374667" y="2595232"/>
          <a:ext cx="2305741" cy="177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Zaoblený obdélníkový popisek 24"/>
          <p:cNvSpPr/>
          <p:nvPr/>
        </p:nvSpPr>
        <p:spPr>
          <a:xfrm>
            <a:off x="4585814" y="1268760"/>
            <a:ext cx="1728192" cy="489019"/>
          </a:xfrm>
          <a:prstGeom prst="wedgeRoundRectCallout">
            <a:avLst>
              <a:gd name="adj1" fmla="val 52599"/>
              <a:gd name="adj2" fmla="val 6465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výsečový</a:t>
            </a:r>
          </a:p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koláčový </a:t>
            </a:r>
          </a:p>
        </p:txBody>
      </p:sp>
      <p:sp>
        <p:nvSpPr>
          <p:cNvPr id="26" name="Zaoblený obdélníkový popisek 25"/>
          <p:cNvSpPr/>
          <p:nvPr/>
        </p:nvSpPr>
        <p:spPr>
          <a:xfrm>
            <a:off x="5051398" y="2595232"/>
            <a:ext cx="1737071" cy="432049"/>
          </a:xfrm>
          <a:prstGeom prst="wedgeRoundRectCallout">
            <a:avLst>
              <a:gd name="adj1" fmla="val 81160"/>
              <a:gd name="adj2" fmla="val 10762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skládaný sloupcový</a:t>
            </a:r>
          </a:p>
        </p:txBody>
      </p:sp>
      <p:sp>
        <p:nvSpPr>
          <p:cNvPr id="27" name="Zaoblený obdélníkový popisek 26"/>
          <p:cNvSpPr/>
          <p:nvPr/>
        </p:nvSpPr>
        <p:spPr>
          <a:xfrm>
            <a:off x="4657350" y="5733256"/>
            <a:ext cx="1737071" cy="432049"/>
          </a:xfrm>
          <a:prstGeom prst="wedgeRoundRectCallout">
            <a:avLst>
              <a:gd name="adj1" fmla="val 72472"/>
              <a:gd name="adj2" fmla="val 295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Graf sloupcový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95536" y="446276"/>
            <a:ext cx="3528392" cy="6079068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ový popisek 27"/>
          <p:cNvSpPr/>
          <p:nvPr/>
        </p:nvSpPr>
        <p:spPr>
          <a:xfrm>
            <a:off x="755576" y="5733256"/>
            <a:ext cx="2160240" cy="697769"/>
          </a:xfrm>
          <a:prstGeom prst="wedgeRoundRectCallout">
            <a:avLst>
              <a:gd name="adj1" fmla="val 4339"/>
              <a:gd name="adj2" fmla="val -7370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Tabulka jednoduchá doplněná o relativní četnosti (%)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4363374" y="692696"/>
            <a:ext cx="4313082" cy="5862977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2887210" y="3027281"/>
            <a:ext cx="2952328" cy="144016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Jednoduché třídění dat</a:t>
            </a:r>
          </a:p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Dělení základní skupiny na podskupiny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4660029" y="764704"/>
            <a:ext cx="70247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Grafy</a:t>
            </a:r>
          </a:p>
        </p:txBody>
      </p:sp>
    </p:spTree>
    <p:extLst>
      <p:ext uri="{BB962C8B-B14F-4D97-AF65-F5344CB8AC3E}">
        <p14:creationId xmlns:p14="http://schemas.microsoft.com/office/powerpoint/2010/main" val="409248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25103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Tabulky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6933" y="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Kombinační třídění dat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95536" y="446276"/>
            <a:ext cx="4655862" cy="6295092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5436096" y="692696"/>
            <a:ext cx="3240359" cy="6048672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688124" y="764704"/>
            <a:ext cx="298833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Grafy</a:t>
            </a:r>
          </a:p>
        </p:txBody>
      </p:sp>
      <p:sp>
        <p:nvSpPr>
          <p:cNvPr id="20" name="Obousměrná vodorovná šipka 19"/>
          <p:cNvSpPr/>
          <p:nvPr/>
        </p:nvSpPr>
        <p:spPr>
          <a:xfrm>
            <a:off x="2267744" y="2348880"/>
            <a:ext cx="3744416" cy="208823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Kombinační  třídění dat</a:t>
            </a:r>
          </a:p>
          <a:p>
            <a:pPr algn="ctr"/>
            <a:r>
              <a:rPr lang="cs-CZ" sz="1400" dirty="0"/>
              <a:t>Dělení základní skupiny na podskupin s ohledem na dvě či více charakteristik</a:t>
            </a:r>
          </a:p>
        </p:txBody>
      </p:sp>
      <p:graphicFrame>
        <p:nvGraphicFramePr>
          <p:cNvPr id="22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4562"/>
              </p:ext>
            </p:extLst>
          </p:nvPr>
        </p:nvGraphicFramePr>
        <p:xfrm>
          <a:off x="554629" y="1016732"/>
          <a:ext cx="3168352" cy="792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3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Strach - zubař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99284"/>
              </p:ext>
            </p:extLst>
          </p:nvPr>
        </p:nvGraphicFramePr>
        <p:xfrm>
          <a:off x="549272" y="4545541"/>
          <a:ext cx="4290076" cy="1439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63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Strach zubař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Muž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Žena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Celkový součet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</a:t>
                      </a:r>
                      <a:endParaRPr lang="cs-CZ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86,49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70,45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63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77,78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13,51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29,55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22,22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Celkový součet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37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81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100,00</a:t>
                      </a:r>
                      <a:endParaRPr lang="cs-CZ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Zaoblený obdélník 31"/>
          <p:cNvSpPr/>
          <p:nvPr/>
        </p:nvSpPr>
        <p:spPr>
          <a:xfrm>
            <a:off x="588413" y="4068046"/>
            <a:ext cx="3100784" cy="3790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lt1"/>
                </a:solidFill>
              </a:rPr>
              <a:t>Tabulka kontingenční</a:t>
            </a:r>
          </a:p>
        </p:txBody>
      </p:sp>
      <p:sp>
        <p:nvSpPr>
          <p:cNvPr id="35" name="Zaoblený obdélníkový popisek 34"/>
          <p:cNvSpPr/>
          <p:nvPr/>
        </p:nvSpPr>
        <p:spPr>
          <a:xfrm>
            <a:off x="588413" y="1886804"/>
            <a:ext cx="3096344" cy="504056"/>
          </a:xfrm>
          <a:prstGeom prst="wedgeRoundRectCallout">
            <a:avLst>
              <a:gd name="adj1" fmla="val 14854"/>
              <a:gd name="adj2" fmla="val -8543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Tabulka čtyřpolní = dva řádky a dva sloupce (4 políčka)</a:t>
            </a:r>
          </a:p>
        </p:txBody>
      </p:sp>
      <p:graphicFrame>
        <p:nvGraphicFramePr>
          <p:cNvPr id="36" name="Graf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760663"/>
              </p:ext>
            </p:extLst>
          </p:nvPr>
        </p:nvGraphicFramePr>
        <p:xfrm>
          <a:off x="5525885" y="1227080"/>
          <a:ext cx="288229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Zaoblený obdélníkový popisek 36"/>
          <p:cNvSpPr/>
          <p:nvPr/>
        </p:nvSpPr>
        <p:spPr>
          <a:xfrm>
            <a:off x="5544592" y="2708920"/>
            <a:ext cx="3096344" cy="504056"/>
          </a:xfrm>
          <a:prstGeom prst="wedgeRoundRectCallout">
            <a:avLst>
              <a:gd name="adj1" fmla="val 11987"/>
              <a:gd name="adj2" fmla="val -8014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pruhový</a:t>
            </a:r>
          </a:p>
          <a:p>
            <a:pPr algn="ctr"/>
            <a:r>
              <a:rPr lang="cs-CZ" sz="1400" dirty="0"/>
              <a:t>(vhodný u dlouhých legend)</a:t>
            </a:r>
          </a:p>
        </p:txBody>
      </p:sp>
      <p:graphicFrame>
        <p:nvGraphicFramePr>
          <p:cNvPr id="39" name="Graf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05302"/>
              </p:ext>
            </p:extLst>
          </p:nvPr>
        </p:nvGraphicFramePr>
        <p:xfrm>
          <a:off x="5688124" y="3284984"/>
          <a:ext cx="294098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Zaoblený obdélníkový popisek 39"/>
          <p:cNvSpPr/>
          <p:nvPr/>
        </p:nvSpPr>
        <p:spPr>
          <a:xfrm>
            <a:off x="5508103" y="4581128"/>
            <a:ext cx="3096344" cy="252028"/>
          </a:xfrm>
          <a:prstGeom prst="wedgeRoundRectCallout">
            <a:avLst>
              <a:gd name="adj1" fmla="val 7686"/>
              <a:gd name="adj2" fmla="val -9071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sloupcový skupinový</a:t>
            </a:r>
          </a:p>
        </p:txBody>
      </p:sp>
      <p:graphicFrame>
        <p:nvGraphicFramePr>
          <p:cNvPr id="41" name="Graf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255262"/>
              </p:ext>
            </p:extLst>
          </p:nvPr>
        </p:nvGraphicFramePr>
        <p:xfrm>
          <a:off x="5779121" y="4844259"/>
          <a:ext cx="2806336" cy="148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Zaoblený obdélníkový popisek 41"/>
          <p:cNvSpPr/>
          <p:nvPr/>
        </p:nvSpPr>
        <p:spPr>
          <a:xfrm>
            <a:off x="5513615" y="6323435"/>
            <a:ext cx="3096344" cy="252028"/>
          </a:xfrm>
          <a:prstGeom prst="wedgeRoundRectCallout">
            <a:avLst>
              <a:gd name="adj1" fmla="val 33490"/>
              <a:gd name="adj2" fmla="val -8014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Graf sloupcový skládaný</a:t>
            </a:r>
          </a:p>
        </p:txBody>
      </p:sp>
    </p:spTree>
    <p:extLst>
      <p:ext uri="{BB962C8B-B14F-4D97-AF65-F5344CB8AC3E}">
        <p14:creationId xmlns:p14="http://schemas.microsoft.com/office/powerpoint/2010/main" val="94388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44008" y="2780928"/>
            <a:ext cx="3528392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cs-C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Analýza dat –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statistická</a:t>
            </a:r>
          </a:p>
          <a:p>
            <a:pPr>
              <a:spcBef>
                <a:spcPct val="0"/>
              </a:spcBef>
            </a:pP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4644008" y="0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86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pojmy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10924"/>
              </p:ext>
            </p:extLst>
          </p:nvPr>
        </p:nvGraphicFramePr>
        <p:xfrm>
          <a:off x="0" y="836712"/>
          <a:ext cx="9144000" cy="528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6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57">
                <a:tc>
                  <a:txBody>
                    <a:bodyPr/>
                    <a:lstStyle/>
                    <a:p>
                      <a:r>
                        <a:rPr lang="cs-CZ" sz="1300" dirty="0"/>
                        <a:t>Pojem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Zkratka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Charakteristika</a:t>
                      </a:r>
                      <a:endParaRPr lang="cs-CZ" sz="1300" b="0" i="0" u="none" strike="noStrike" dirty="0"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288">
                <a:tc>
                  <a:txBody>
                    <a:bodyPr/>
                    <a:lstStyle/>
                    <a:p>
                      <a:pPr algn="l"/>
                      <a:r>
                        <a:rPr lang="cs-CZ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Hladina</a:t>
                      </a:r>
                      <a:r>
                        <a:rPr lang="cs-CZ" sz="13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významnosti</a:t>
                      </a:r>
                      <a:endParaRPr lang="cs-CZ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Symbol"/>
                        </a:rPr>
                        <a:t></a:t>
                      </a:r>
                      <a:endParaRPr lang="cs-CZ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</a:rPr>
                        <a:t>Vyjadřuje pravděpodobnost zamítnutí nulové hypotéza ačkoliv je platná</a:t>
                      </a:r>
                    </a:p>
                    <a:p>
                      <a:pPr marL="285750" marR="0" indent="-2857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a"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  <a:sym typeface="Symbol"/>
                        </a:rPr>
                        <a:t>= 0,05 = 5 % (95 % jistota správného přijetí/zamítnutí hypotézy)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cs-CZ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Chyba 1. typu: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H0</a:t>
                      </a:r>
                      <a:r>
                        <a:rPr lang="cs-CZ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platí a je zamítnuta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cs-CZ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Chyba 2. typu: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H0</a:t>
                      </a:r>
                      <a:r>
                        <a:rPr lang="cs-CZ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neplatí a je nezamítnuta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095">
                <a:tc>
                  <a:txBody>
                    <a:bodyPr/>
                    <a:lstStyle/>
                    <a:p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Signifikace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Sig</a:t>
                      </a:r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300" i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  <a:p>
                      <a:pPr algn="ctr"/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p-</a:t>
                      </a:r>
                      <a:r>
                        <a:rPr lang="cs-CZ" sz="1300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cs-CZ" sz="1300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Vypočítává se převedením testovací statistiky do pravděpodobnostní škály.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p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  <a:sym typeface="Symbol"/>
                        </a:rPr>
                        <a:t> 0,05 – není statisticky významný závislost (H0) = nezamítáme nulovou hypotézu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  <a:sym typeface="Symbol"/>
                        </a:rPr>
                        <a:t>P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≤ 0,05 – je statisticky významná závislost (HA) = zamítáme nulovou hypotézu ve prospěch alternativní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P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0,01 – silná statisticky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významná závislost (HA) = zamítáme nulovou hypotézu ve prospěch alternativní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Signifikace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 zaokrouhlujeme na tři desetinná místa (nedosahuje nuly pokud je menší než 0,001 značíme 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p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 (chybně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 = 0,000)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cs-CZ" sz="13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10">
                <a:tc>
                  <a:txBody>
                    <a:bodyPr/>
                    <a:lstStyle/>
                    <a:p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Testové kritérium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Vypočtená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hodnota na základě dat</a:t>
                      </a:r>
                      <a:endParaRPr lang="cs-CZ" sz="13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5999">
                <a:tc>
                  <a:txBody>
                    <a:bodyPr/>
                    <a:lstStyle/>
                    <a:p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Kritické hodnoty/obor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Hodnota nalezená v tabulce (dle hladiny významnosti a počtu stupňů volnosti)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Pokud vypočtené testové kritérium spadá do kritické hodnoty přijímáme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</a:t>
                      </a: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3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1105">
                <a:tc>
                  <a:txBody>
                    <a:bodyPr/>
                    <a:lstStyle/>
                    <a:p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Stupně volnosti 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degrees</a:t>
                      </a:r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300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3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300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  <a:endParaRPr lang="cs-CZ" sz="1300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0" i="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endParaRPr lang="cs-CZ" sz="13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Parametr, který ovlivňuje tvar  rozdělení pravděpodobnosti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pozorování</a:t>
                      </a:r>
                      <a:r>
                        <a:rPr lang="cs-CZ" sz="13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(n-1)</a:t>
                      </a:r>
                      <a:endParaRPr lang="cs-CZ" sz="13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1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864096"/>
          </a:xfrm>
        </p:spPr>
        <p:txBody>
          <a:bodyPr>
            <a:noAutofit/>
          </a:bodyPr>
          <a:lstStyle/>
          <a:p>
            <a:r>
              <a:rPr lang="cs-CZ" sz="2800" dirty="0"/>
              <a:t>Statistická analýza za využití programu SPSS - Načtení datové tabulky z EXCEL do SPSS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44008" y="0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cs-CZ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" name="Obrázek 8"/>
          <p:cNvPicPr/>
          <p:nvPr/>
        </p:nvPicPr>
        <p:blipFill rotWithShape="1">
          <a:blip r:embed="rId2"/>
          <a:srcRect l="-900" t="-1852" r="73378" b="41534"/>
          <a:stretch/>
        </p:blipFill>
        <p:spPr bwMode="auto">
          <a:xfrm>
            <a:off x="363992" y="1412776"/>
            <a:ext cx="3813451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ál 9"/>
          <p:cNvSpPr/>
          <p:nvPr/>
        </p:nvSpPr>
        <p:spPr>
          <a:xfrm>
            <a:off x="407187" y="1705367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99470" y="2069967"/>
            <a:ext cx="3380442" cy="278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/>
          <p:nvPr/>
        </p:nvPicPr>
        <p:blipFill rotWithShape="1">
          <a:blip r:embed="rId3"/>
          <a:srcRect l="32244" t="29364" r="31875" b="32541"/>
          <a:stretch/>
        </p:blipFill>
        <p:spPr bwMode="auto">
          <a:xfrm>
            <a:off x="3059832" y="3039613"/>
            <a:ext cx="3528391" cy="2846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ál 12"/>
          <p:cNvSpPr/>
          <p:nvPr/>
        </p:nvSpPr>
        <p:spPr>
          <a:xfrm>
            <a:off x="3491880" y="328498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3635896" y="4869160"/>
            <a:ext cx="24482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5364087" y="4005064"/>
            <a:ext cx="1171859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/>
          <p:nvPr/>
        </p:nvPicPr>
        <p:blipFill rotWithShape="1">
          <a:blip r:embed="rId4"/>
          <a:srcRect l="38195" t="36508" r="38490" b="39947"/>
          <a:stretch/>
        </p:blipFill>
        <p:spPr bwMode="auto">
          <a:xfrm>
            <a:off x="6588224" y="4941168"/>
            <a:ext cx="2063106" cy="1567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ál 16"/>
          <p:cNvSpPr/>
          <p:nvPr/>
        </p:nvSpPr>
        <p:spPr>
          <a:xfrm>
            <a:off x="7185766" y="5566563"/>
            <a:ext cx="720080" cy="20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113758" y="616530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6588224" y="3140968"/>
            <a:ext cx="2063106" cy="1512168"/>
          </a:xfrm>
          <a:prstGeom prst="wedgeRoundRectCallout">
            <a:avLst>
              <a:gd name="adj1" fmla="val 8351"/>
              <a:gd name="adj2" fmla="val 7574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Vhodné je uložit soubor Excel pouze s kompletovanou jednou datovou tabulkou a ten načítat – odpadá složité dohledávání listu Excelu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4351280" y="1600705"/>
            <a:ext cx="4151338" cy="10801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15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Tabulky a grafy je lepší tvořit v MS Excel – u tabulek a grafů vytvořených v SPSS se obtížně mění jejich formát.</a:t>
            </a:r>
          </a:p>
        </p:txBody>
      </p:sp>
    </p:spTree>
    <p:extLst>
      <p:ext uri="{BB962C8B-B14F-4D97-AF65-F5344CB8AC3E}">
        <p14:creationId xmlns:p14="http://schemas.microsoft.com/office/powerpoint/2010/main" val="191253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8" y="656930"/>
            <a:ext cx="8208912" cy="467814"/>
          </a:xfrm>
        </p:spPr>
        <p:txBody>
          <a:bodyPr>
            <a:noAutofit/>
          </a:bodyPr>
          <a:lstStyle/>
          <a:p>
            <a:r>
              <a:rPr lang="cs-CZ" sz="2800" dirty="0"/>
              <a:t>Statistická analýza za využití programu SPSS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44008" y="0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cs-CZ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9" name="Obrázek 18"/>
          <p:cNvPicPr/>
          <p:nvPr/>
        </p:nvPicPr>
        <p:blipFill rotWithShape="1">
          <a:blip r:embed="rId2"/>
          <a:srcRect r="71229" b="3898"/>
          <a:stretch/>
        </p:blipFill>
        <p:spPr bwMode="auto">
          <a:xfrm>
            <a:off x="467544" y="1052736"/>
            <a:ext cx="252028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ál 19"/>
          <p:cNvSpPr/>
          <p:nvPr/>
        </p:nvSpPr>
        <p:spPr>
          <a:xfrm>
            <a:off x="1619672" y="1124744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987824" y="1056923"/>
            <a:ext cx="5688633" cy="143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Testy parametrické</a:t>
            </a:r>
          </a:p>
          <a:p>
            <a:r>
              <a:rPr lang="cs-CZ" sz="1400" dirty="0"/>
              <a:t>Hypotéza se týká dat spojitých (čísla)</a:t>
            </a:r>
          </a:p>
          <a:p>
            <a:r>
              <a:rPr lang="cs-CZ" sz="1400" dirty="0"/>
              <a:t>Zkoumá náhodnost rozdělení  např. aritmetického průměru, směrodatné odchylky</a:t>
            </a:r>
          </a:p>
          <a:p>
            <a:r>
              <a:rPr lang="cs-CZ" sz="1400" dirty="0"/>
              <a:t>Vyžadují normální rozdělení  veličiny = problém při  testování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7824" y="3501008"/>
            <a:ext cx="5688633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Testy </a:t>
            </a:r>
            <a:r>
              <a:rPr lang="cs-CZ" sz="1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neparametrické</a:t>
            </a:r>
            <a:endParaRPr lang="cs-CZ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sz="1400" dirty="0"/>
              <a:t>Hypotéza se týká dat diskrétních (slova)</a:t>
            </a:r>
          </a:p>
          <a:p>
            <a:r>
              <a:rPr lang="cs-CZ" sz="1400" dirty="0"/>
              <a:t>Přesnější jsou testy parametrické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28141" y="4437112"/>
            <a:ext cx="5760641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Pearsonův</a:t>
            </a:r>
            <a:r>
              <a:rPr lang="cs-CZ" dirty="0">
                <a:solidFill>
                  <a:schemeClr val="tx2"/>
                </a:solidFill>
              </a:rPr>
              <a:t> chí kvadrát test</a:t>
            </a:r>
          </a:p>
          <a:p>
            <a:r>
              <a:rPr lang="cs-CZ" dirty="0" err="1">
                <a:solidFill>
                  <a:schemeClr val="tx2"/>
                </a:solidFill>
              </a:rPr>
              <a:t>Fisherův</a:t>
            </a:r>
            <a:r>
              <a:rPr lang="cs-CZ" dirty="0">
                <a:solidFill>
                  <a:schemeClr val="tx2"/>
                </a:solidFill>
              </a:rPr>
              <a:t> exaktní test (pro čtyřpolní tabulky)</a:t>
            </a:r>
          </a:p>
          <a:p>
            <a:r>
              <a:rPr lang="cs-CZ" dirty="0">
                <a:solidFill>
                  <a:schemeClr val="tx2"/>
                </a:solidFill>
              </a:rPr>
              <a:t>https://www.youtube.com/watch?v=GKYiGrXlEIY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951818" y="5445224"/>
            <a:ext cx="5760641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Mann-</a:t>
            </a:r>
            <a:r>
              <a:rPr lang="cs-CZ" sz="1600" dirty="0" err="1">
                <a:solidFill>
                  <a:schemeClr val="tx2"/>
                </a:solidFill>
              </a:rPr>
              <a:t>Whitneyův</a:t>
            </a:r>
            <a:r>
              <a:rPr lang="cs-CZ" sz="1600" dirty="0">
                <a:solidFill>
                  <a:schemeClr val="tx2"/>
                </a:solidFill>
              </a:rPr>
              <a:t> U test (dvě skupiny )</a:t>
            </a:r>
          </a:p>
          <a:p>
            <a:r>
              <a:rPr lang="cs-CZ" sz="1600" dirty="0">
                <a:solidFill>
                  <a:schemeClr val="tx2"/>
                </a:solidFill>
                <a:hlinkClick r:id="rId3"/>
              </a:rPr>
              <a:t>https://www.youtube.com/watch?v=7iTvv3m9d_g</a:t>
            </a:r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 err="1">
                <a:solidFill>
                  <a:schemeClr val="tx2"/>
                </a:solidFill>
              </a:rPr>
              <a:t>Kruskal</a:t>
            </a:r>
            <a:r>
              <a:rPr lang="cs-CZ" sz="1600" dirty="0">
                <a:solidFill>
                  <a:schemeClr val="tx2"/>
                </a:solidFill>
              </a:rPr>
              <a:t> –</a:t>
            </a:r>
            <a:r>
              <a:rPr lang="cs-CZ" sz="1600" dirty="0" err="1">
                <a:solidFill>
                  <a:schemeClr val="tx2"/>
                </a:solidFill>
              </a:rPr>
              <a:t>Wallis</a:t>
            </a:r>
            <a:r>
              <a:rPr lang="cs-CZ" sz="1600" dirty="0">
                <a:solidFill>
                  <a:schemeClr val="tx2"/>
                </a:solidFill>
              </a:rPr>
              <a:t> test (více skupin)</a:t>
            </a:r>
          </a:p>
          <a:p>
            <a:r>
              <a:rPr lang="cs-CZ" sz="1600" dirty="0">
                <a:solidFill>
                  <a:schemeClr val="tx2"/>
                </a:solidFill>
              </a:rPr>
              <a:t>https://www.youtube.com/watch?v=L7F07-1mw-k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937014" y="2483775"/>
            <a:ext cx="5760641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400" dirty="0">
                <a:solidFill>
                  <a:schemeClr val="tx2"/>
                </a:solidFill>
              </a:rPr>
              <a:t>Studentův t-test (střední hodnota)</a:t>
            </a:r>
          </a:p>
          <a:p>
            <a:r>
              <a:rPr lang="cs-CZ" sz="1400" dirty="0" err="1">
                <a:solidFill>
                  <a:schemeClr val="tx2"/>
                </a:solidFill>
              </a:rPr>
              <a:t>Jednovýběrový</a:t>
            </a:r>
            <a:r>
              <a:rPr lang="cs-CZ" sz="1400" dirty="0">
                <a:solidFill>
                  <a:schemeClr val="tx2"/>
                </a:solidFill>
              </a:rPr>
              <a:t> x; </a:t>
            </a:r>
            <a:r>
              <a:rPr lang="cs-CZ" sz="1400" dirty="0" err="1">
                <a:solidFill>
                  <a:schemeClr val="tx2"/>
                </a:solidFill>
              </a:rPr>
              <a:t>dvojvýběrový</a:t>
            </a:r>
            <a:r>
              <a:rPr lang="cs-CZ" sz="1400" dirty="0">
                <a:solidFill>
                  <a:schemeClr val="tx2"/>
                </a:solidFill>
              </a:rPr>
              <a:t>;  párový</a:t>
            </a:r>
          </a:p>
          <a:p>
            <a:r>
              <a:rPr lang="cs-CZ" sz="1400" dirty="0">
                <a:solidFill>
                  <a:schemeClr val="tx2"/>
                </a:solidFill>
                <a:hlinkClick r:id="rId4"/>
              </a:rPr>
              <a:t>https://www.youtube.com/watch?v=nwiVH6O_CRQ</a:t>
            </a:r>
            <a:endParaRPr lang="cs-CZ" sz="1400" dirty="0">
              <a:solidFill>
                <a:schemeClr val="tx2"/>
              </a:solidFill>
            </a:endParaRPr>
          </a:p>
          <a:p>
            <a:r>
              <a:rPr lang="cs-CZ" sz="1400" dirty="0">
                <a:solidFill>
                  <a:schemeClr val="tx2"/>
                </a:solidFill>
              </a:rPr>
              <a:t>https://www.youtube.com/watch?v=IiedOyglLn0</a:t>
            </a:r>
          </a:p>
        </p:txBody>
      </p:sp>
    </p:spTree>
    <p:extLst>
      <p:ext uri="{BB962C8B-B14F-4D97-AF65-F5344CB8AC3E}">
        <p14:creationId xmlns:p14="http://schemas.microsoft.com/office/powerpoint/2010/main" val="259287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65599" y="4264447"/>
            <a:ext cx="3593975" cy="1198104"/>
          </a:xfrm>
        </p:spPr>
        <p:txBody>
          <a:bodyPr/>
          <a:lstStyle/>
          <a:p>
            <a:r>
              <a:rPr lang="cs-CZ" b="1" dirty="0"/>
              <a:t>Diseminační fáze</a:t>
            </a:r>
            <a:endParaRPr lang="cs-CZ" dirty="0"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28" y="1384995"/>
            <a:ext cx="3573261" cy="2857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593" y="0"/>
            <a:ext cx="905424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altLang="cs-CZ" sz="2800" b="1" dirty="0">
                <a:ln/>
                <a:solidFill>
                  <a:srgbClr val="FF0000"/>
                </a:solidFill>
              </a:rPr>
              <a:t>Neříkej: „Objevil jsem pravdu!“ ale raději: „Objevil jsem jednu z pravd!“</a:t>
            </a:r>
          </a:p>
          <a:p>
            <a:pPr algn="ctr"/>
            <a:r>
              <a:rPr lang="cs-CZ" altLang="cs-CZ" sz="2800" b="1" dirty="0">
                <a:ln/>
                <a:solidFill>
                  <a:srgbClr val="FF0000"/>
                </a:solidFill>
              </a:rPr>
              <a:t>(</a:t>
            </a:r>
            <a:r>
              <a:rPr lang="cs-CZ" altLang="cs-CZ" sz="2800" b="1" dirty="0" err="1">
                <a:ln/>
                <a:solidFill>
                  <a:srgbClr val="FF0000"/>
                </a:solidFill>
              </a:rPr>
              <a:t>Chalil</a:t>
            </a:r>
            <a:r>
              <a:rPr lang="cs-CZ" altLang="cs-CZ" sz="2800" b="1" dirty="0">
                <a:ln/>
                <a:solidFill>
                  <a:srgbClr val="FF0000"/>
                </a:solidFill>
              </a:rPr>
              <a:t> </a:t>
            </a:r>
            <a:r>
              <a:rPr lang="cs-CZ" altLang="cs-CZ" sz="2800" b="1" dirty="0" err="1">
                <a:ln/>
                <a:solidFill>
                  <a:srgbClr val="FF0000"/>
                </a:solidFill>
              </a:rPr>
              <a:t>Gibran</a:t>
            </a:r>
            <a:r>
              <a:rPr lang="cs-CZ" altLang="cs-CZ" sz="2800" b="1" dirty="0">
                <a:ln/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9756" y="206084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Distribuce výsledků šetření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Aplikace výsledků šetření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529128"/>
          </a:xfrm>
        </p:spPr>
        <p:txBody>
          <a:bodyPr>
            <a:normAutofit fontScale="90000"/>
          </a:bodyPr>
          <a:lstStyle/>
          <a:p>
            <a:r>
              <a:rPr lang="cs-CZ" dirty="0"/>
              <a:t>Publikování výsledků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buFontTx/>
              <a:buNone/>
            </a:pPr>
            <a:endParaRPr lang="cs-CZ" altLang="cs-CZ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85000"/>
              </a:lnSpc>
              <a:buFontTx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 – dokonči – publikuj</a:t>
            </a:r>
          </a:p>
          <a:p>
            <a:pPr algn="ctr">
              <a:lnSpc>
                <a:spcPct val="85000"/>
              </a:lnSpc>
              <a:buFontTx/>
              <a:buNone/>
            </a:pPr>
            <a:endParaRPr lang="cs-CZ" altLang="cs-CZ" b="1" dirty="0">
              <a:solidFill>
                <a:srgbClr val="0000FF"/>
              </a:solidFill>
            </a:endParaRPr>
          </a:p>
          <a:p>
            <a:pPr algn="ctr">
              <a:lnSpc>
                <a:spcPct val="85000"/>
              </a:lnSpc>
              <a:buFontTx/>
              <a:buNone/>
            </a:pPr>
            <a:endParaRPr lang="cs-CZ" altLang="cs-CZ" sz="1800" b="1" dirty="0">
              <a:solidFill>
                <a:srgbClr val="0000FF"/>
              </a:solidFill>
            </a:endParaRPr>
          </a:p>
          <a:p>
            <a:pPr>
              <a:lnSpc>
                <a:spcPct val="85000"/>
              </a:lnSpc>
            </a:pPr>
            <a:r>
              <a:rPr lang="cs-CZ" altLang="cs-CZ" dirty="0"/>
              <a:t>Nepublikované výsledky jako by neexistovaly.</a:t>
            </a:r>
          </a:p>
          <a:p>
            <a:pPr>
              <a:lnSpc>
                <a:spcPct val="85000"/>
              </a:lnSpc>
            </a:pPr>
            <a:r>
              <a:rPr lang="cs-CZ" altLang="cs-CZ" dirty="0"/>
              <a:t>Pokrok ve vědě je závislý na rychlém a přesném informování o výsledcích zkoumání.</a:t>
            </a:r>
          </a:p>
          <a:p>
            <a:pPr>
              <a:lnSpc>
                <a:spcPct val="85000"/>
              </a:lnSpc>
              <a:buFontTx/>
              <a:buNone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buFontTx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Zvažte, zda:</a:t>
            </a:r>
          </a:p>
          <a:p>
            <a:pPr>
              <a:lnSpc>
                <a:spcPct val="85000"/>
              </a:lnSpc>
            </a:pPr>
            <a:r>
              <a:rPr lang="cs-CZ" altLang="cs-CZ" dirty="0"/>
              <a:t>Je sdělení tak hodnotné aby stálo za publikaci?</a:t>
            </a:r>
          </a:p>
          <a:p>
            <a:pPr>
              <a:lnSpc>
                <a:spcPct val="85000"/>
              </a:lnSpc>
            </a:pPr>
            <a:r>
              <a:rPr lang="cs-CZ" altLang="cs-CZ" dirty="0"/>
              <a:t>Komu bude publikace určená?</a:t>
            </a:r>
          </a:p>
          <a:p>
            <a:r>
              <a:rPr lang="cs-CZ" altLang="cs-CZ" dirty="0"/>
              <a:t>Co bylo důvodem výzkumu?</a:t>
            </a:r>
          </a:p>
          <a:p>
            <a:r>
              <a:rPr lang="cs-CZ" altLang="cs-CZ" dirty="0"/>
              <a:t>Co jste dělali a jak?</a:t>
            </a:r>
          </a:p>
          <a:p>
            <a:r>
              <a:rPr lang="cs-CZ" altLang="cs-CZ" dirty="0"/>
              <a:t>Co jste zjistili?</a:t>
            </a:r>
          </a:p>
          <a:p>
            <a:r>
              <a:rPr lang="cs-CZ" altLang="cs-CZ" dirty="0"/>
              <a:t>Jaký to má význam?</a:t>
            </a:r>
          </a:p>
          <a:p>
            <a:pPr>
              <a:lnSpc>
                <a:spcPct val="85000"/>
              </a:lnSpc>
            </a:pPr>
            <a:endParaRPr lang="cs-CZ" altLang="cs-CZ" dirty="0"/>
          </a:p>
          <a:p>
            <a:pPr marL="68580" indent="0">
              <a:lnSpc>
                <a:spcPct val="85000"/>
              </a:lnSpc>
              <a:buNone/>
            </a:pPr>
            <a:endParaRPr lang="cs-CZ" altLang="cs-CZ" dirty="0"/>
          </a:p>
        </p:txBody>
      </p:sp>
      <p:sp>
        <p:nvSpPr>
          <p:cNvPr id="5" name="Rámeček 4"/>
          <p:cNvSpPr/>
          <p:nvPr/>
        </p:nvSpPr>
        <p:spPr>
          <a:xfrm>
            <a:off x="451246" y="1196752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098" name="Picture 2" descr="Výsledek obrázku pro obrázek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92719" y="116632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1. Rozvaha publikovat</a:t>
            </a:r>
          </a:p>
        </p:txBody>
      </p:sp>
    </p:spTree>
    <p:extLst>
      <p:ext uri="{BB962C8B-B14F-4D97-AF65-F5344CB8AC3E}">
        <p14:creationId xmlns:p14="http://schemas.microsoft.com/office/powerpoint/2010/main" val="29404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7" y="1556792"/>
            <a:ext cx="3863607" cy="4680297"/>
          </a:xfrm>
        </p:spPr>
        <p:txBody>
          <a:bodyPr>
            <a:normAutofit/>
          </a:bodyPr>
          <a:lstStyle/>
          <a:p>
            <a:r>
              <a:rPr lang="cs-CZ" altLang="cs-CZ" dirty="0"/>
              <a:t>Volba periodika</a:t>
            </a:r>
          </a:p>
          <a:p>
            <a:r>
              <a:rPr lang="cs-CZ" altLang="cs-CZ" dirty="0"/>
              <a:t>Prostudovat pečlivě pokyny redakce</a:t>
            </a:r>
          </a:p>
          <a:p>
            <a:r>
              <a:rPr lang="cs-CZ" altLang="cs-CZ" dirty="0"/>
              <a:t>Zvažte zda jste schopni splnit požadavky redakce</a:t>
            </a:r>
          </a:p>
          <a:p>
            <a:r>
              <a:rPr lang="cs-CZ" altLang="cs-CZ" dirty="0"/>
              <a:t>Připravíte příspěvek tak, aby byl využitelný čtenáři?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6933" y="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2. Krok kde publikovat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2477" y="332656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6933" y="705526"/>
            <a:ext cx="4427984" cy="61524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altLang="cs-CZ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Váha časopisů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Impakt faktor (IF) </a:t>
            </a:r>
          </a:p>
          <a:p>
            <a:r>
              <a:rPr lang="cs-CZ" altLang="cs-CZ" sz="2000" dirty="0"/>
              <a:t>Přiřazen na základě počtu citací (</a:t>
            </a:r>
            <a:r>
              <a:rPr lang="cs-CZ" sz="2000" i="1" dirty="0"/>
              <a:t>průměrný</a:t>
            </a:r>
            <a:r>
              <a:rPr lang="cs-CZ" sz="2000" dirty="0"/>
              <a:t> počet citací </a:t>
            </a:r>
            <a:r>
              <a:rPr lang="cs-CZ" sz="2000" i="1" dirty="0"/>
              <a:t>průměrné</a:t>
            </a:r>
            <a:r>
              <a:rPr lang="cs-CZ" sz="2000" dirty="0"/>
              <a:t> publikace v daném časopise)</a:t>
            </a:r>
          </a:p>
          <a:p>
            <a:r>
              <a:rPr lang="cs-CZ" altLang="cs-CZ" sz="2000" dirty="0"/>
              <a:t>přidělován každoročně Americkým institutem pro vědecké informace (ISI)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databáze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Časopis zařazen do mezinárodní databáze</a:t>
            </a:r>
          </a:p>
          <a:p>
            <a:r>
              <a:rPr lang="cs-CZ" altLang="cs-CZ" sz="2000" dirty="0"/>
              <a:t>Web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Science, </a:t>
            </a:r>
            <a:r>
              <a:rPr lang="cs-CZ" altLang="cs-CZ" sz="2000" dirty="0" err="1"/>
              <a:t>Scopus</a:t>
            </a:r>
            <a:r>
              <a:rPr lang="cs-CZ" altLang="cs-CZ" sz="2000" dirty="0"/>
              <a:t>, …</a:t>
            </a:r>
          </a:p>
          <a:p>
            <a:pPr marL="68580" indent="0"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Recenzované neimpaktované časopisy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419872" y="2701643"/>
            <a:ext cx="1440160" cy="108012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62435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http://casopis-zsfju.zsf.jcu.cz/kontakt/clanky/4~2011/948-impaktovane-a-domaci-recenzovane-casopisy-v-osetrovatelstvi</a:t>
            </a:r>
          </a:p>
        </p:txBody>
      </p:sp>
    </p:spTree>
    <p:extLst>
      <p:ext uri="{BB962C8B-B14F-4D97-AF65-F5344CB8AC3E}">
        <p14:creationId xmlns:p14="http://schemas.microsoft.com/office/powerpoint/2010/main" val="357659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Interpretace dat – 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61992"/>
            <a:ext cx="8208912" cy="4618709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cs-CZ" dirty="0"/>
              <a:t>Tvorba datové tabulky</a:t>
            </a:r>
          </a:p>
          <a:p>
            <a:pPr marL="525780" indent="-457200">
              <a:buAutoNum type="arabicPeriod"/>
            </a:pPr>
            <a:r>
              <a:rPr lang="cs-CZ" dirty="0"/>
              <a:t>Tvorba tabulek a grafů</a:t>
            </a:r>
          </a:p>
          <a:p>
            <a:pPr marL="525780" indent="-457200">
              <a:buAutoNum type="arabicPeriod"/>
            </a:pPr>
            <a:r>
              <a:rPr lang="cs-CZ" dirty="0"/>
              <a:t>Deskriptivní popis výsledků</a:t>
            </a:r>
          </a:p>
          <a:p>
            <a:pPr marL="525780" indent="-457200">
              <a:buAutoNum type="arabicPeriod"/>
            </a:pPr>
            <a:r>
              <a:rPr lang="cs-CZ" dirty="0"/>
              <a:t>Induktivní ověřování platnosti hypotéz</a:t>
            </a:r>
          </a:p>
          <a:p>
            <a:pPr marL="525780" indent="-457200">
              <a:buAutoNum type="arabicPeriod"/>
            </a:pPr>
            <a:r>
              <a:rPr lang="cs-CZ" dirty="0"/>
              <a:t>Induktivní popis výsledků</a:t>
            </a:r>
          </a:p>
          <a:p>
            <a:pPr marL="525780" indent="-457200">
              <a:buFont typeface="Wingdings 2" pitchFamily="18" charset="2"/>
              <a:buAutoNum type="arabicPeriod"/>
            </a:pPr>
            <a:r>
              <a:rPr lang="cs-CZ" dirty="0"/>
              <a:t>Sumarizace zjištění, tvorba závěrů</a:t>
            </a:r>
          </a:p>
          <a:p>
            <a:pPr marL="525780" indent="-457200"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4" y="128592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Interpretace dat probíhá po jejich sběru.  </a:t>
            </a:r>
          </a:p>
        </p:txBody>
      </p:sp>
      <p:sp>
        <p:nvSpPr>
          <p:cNvPr id="5" name="Rámeček 4"/>
          <p:cNvSpPr/>
          <p:nvPr/>
        </p:nvSpPr>
        <p:spPr>
          <a:xfrm>
            <a:off x="467544" y="1196752"/>
            <a:ext cx="8208912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okume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6" y="764704"/>
            <a:ext cx="34267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6279371"/>
              </p:ext>
            </p:extLst>
          </p:nvPr>
        </p:nvGraphicFramePr>
        <p:xfrm>
          <a:off x="179388" y="1125538"/>
          <a:ext cx="8569325" cy="3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ál 4"/>
          <p:cNvSpPr/>
          <p:nvPr/>
        </p:nvSpPr>
        <p:spPr>
          <a:xfrm>
            <a:off x="0" y="2564905"/>
            <a:ext cx="3635895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2477" y="555794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6933" y="109518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3. Druh publikace</a:t>
            </a:r>
          </a:p>
        </p:txBody>
      </p:sp>
    </p:spTree>
    <p:extLst>
      <p:ext uri="{BB962C8B-B14F-4D97-AF65-F5344CB8AC3E}">
        <p14:creationId xmlns:p14="http://schemas.microsoft.com/office/powerpoint/2010/main" val="165335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48880"/>
            <a:ext cx="3664496" cy="2448272"/>
          </a:xfrm>
        </p:spPr>
        <p:txBody>
          <a:bodyPr>
            <a:normAutofit fontScale="90000"/>
          </a:bodyPr>
          <a:lstStyle/>
          <a:p>
            <a:r>
              <a:rPr lang="cs-CZ" altLang="cs-CZ" sz="4000" dirty="0"/>
              <a:t>Přehledový vědecký článek - </a:t>
            </a:r>
            <a:r>
              <a:rPr lang="cs-CZ" altLang="cs-CZ" sz="4000" dirty="0" err="1"/>
              <a:t>Review</a:t>
            </a:r>
            <a:r>
              <a:rPr lang="cs-CZ" altLang="cs-CZ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25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921625" cy="3887788"/>
          </a:xfrm>
        </p:spPr>
        <p:txBody>
          <a:bodyPr/>
          <a:lstStyle/>
          <a:p>
            <a:r>
              <a:rPr lang="cs-CZ" altLang="cs-CZ"/>
              <a:t>přehledový článek věnovaný určitému tématu – current concepts review</a:t>
            </a:r>
          </a:p>
          <a:p>
            <a:r>
              <a:rPr lang="cs-CZ" altLang="cs-CZ"/>
              <a:t>jedna klinická otázka a publikace z primárně rozdílnými informacemi (kritické třízení poznatků)</a:t>
            </a:r>
          </a:p>
          <a:p>
            <a:r>
              <a:rPr lang="cs-CZ" altLang="cs-CZ"/>
              <a:t>produkt syntézy dostupných vědeckých poznatků (shrnutí)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2477" y="589008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44008" y="14799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Druhy </a:t>
            </a:r>
            <a:r>
              <a:rPr lang="cs-CZ" sz="23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review</a:t>
            </a:r>
            <a:endParaRPr lang="cs-CZ" sz="2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547664" y="4005064"/>
            <a:ext cx="4608512" cy="993075"/>
          </a:xfrm>
          <a:prstGeom prst="wedgeRoundRectCallout">
            <a:avLst>
              <a:gd name="adj1" fmla="val 37509"/>
              <a:gd name="adj2" fmla="val -10552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Význam: 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edukační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argumentační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orientační</a:t>
            </a:r>
          </a:p>
        </p:txBody>
      </p:sp>
    </p:spTree>
    <p:extLst>
      <p:ext uri="{BB962C8B-B14F-4D97-AF65-F5344CB8AC3E}">
        <p14:creationId xmlns:p14="http://schemas.microsoft.com/office/powerpoint/2010/main" val="916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116632"/>
            <a:ext cx="4859759" cy="446276"/>
          </a:xfr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Druhy </a:t>
            </a:r>
            <a:r>
              <a:rPr lang="cs-CZ" altLang="cs-CZ" sz="23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696"/>
            <a:ext cx="4032695" cy="460796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alt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Klasické </a:t>
            </a:r>
            <a:r>
              <a:rPr lang="cs-CZ" alt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cs-CZ" alt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sběr vhodných zdrojů informací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poutavý název 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úvod motivuje, je zřetelné že autor je zasvěcený a informovaný o dané problematice 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kritéria výběru zdrojových informací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vhodné členění hlavní části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jasně a výstižně formulované závěry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539552" y="5445224"/>
            <a:ext cx="3888432" cy="993075"/>
          </a:xfrm>
          <a:prstGeom prst="wedgeRoundRectCallout">
            <a:avLst>
              <a:gd name="adj1" fmla="val 1466"/>
              <a:gd name="adj2" fmla="val -10788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Subjektivní</a:t>
            </a: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nekvantitativní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4644008" y="5445225"/>
            <a:ext cx="3960440" cy="993074"/>
          </a:xfrm>
          <a:prstGeom prst="wedgeRoundRectCallout">
            <a:avLst>
              <a:gd name="adj1" fmla="val -3665"/>
              <a:gd name="adj2" fmla="val -11539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Objektivní, kvantitativní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3968" y="692696"/>
            <a:ext cx="4392488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Systematické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altLang="cs-CZ" dirty="0"/>
              <a:t>přesná formulace problému</a:t>
            </a:r>
          </a:p>
          <a:p>
            <a:r>
              <a:rPr lang="cs-CZ" altLang="cs-CZ" dirty="0"/>
              <a:t>vyhledání dostupných zdrojů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kritérií pro zařazení zdroje 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třízení zdrojů – dva nezávislí recenzenti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zdrojů dle váhy důkazů</a:t>
            </a:r>
          </a:p>
          <a:p>
            <a:r>
              <a:rPr lang="cs-CZ" altLang="cs-CZ" dirty="0"/>
              <a:t>hledání souvislostí ve výsledné množině poznatků</a:t>
            </a:r>
          </a:p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použitím statických metod při tvorbě vzniká meta-analýza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61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48880"/>
            <a:ext cx="3664496" cy="2448272"/>
          </a:xfrm>
        </p:spPr>
        <p:txBody>
          <a:bodyPr>
            <a:normAutofit fontScale="90000"/>
          </a:bodyPr>
          <a:lstStyle/>
          <a:p>
            <a:r>
              <a:rPr lang="cs-CZ" altLang="cs-CZ" sz="4000" dirty="0"/>
              <a:t>Originální – vědecký odborný článek </a:t>
            </a:r>
          </a:p>
        </p:txBody>
      </p:sp>
    </p:spTree>
    <p:extLst>
      <p:ext uri="{BB962C8B-B14F-4D97-AF65-F5344CB8AC3E}">
        <p14:creationId xmlns:p14="http://schemas.microsoft.com/office/powerpoint/2010/main" val="26662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77" y="1340768"/>
            <a:ext cx="7696200" cy="489654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Schopnost definovat hypotézy</a:t>
            </a:r>
          </a:p>
          <a:p>
            <a:r>
              <a:rPr lang="cs-CZ" altLang="cs-CZ" dirty="0"/>
              <a:t>Přehled v dané problematice</a:t>
            </a:r>
          </a:p>
          <a:p>
            <a:r>
              <a:rPr lang="cs-CZ" altLang="cs-CZ" dirty="0"/>
              <a:t>Volba vhodných metod a techniky výzkumu</a:t>
            </a:r>
          </a:p>
          <a:p>
            <a:r>
              <a:rPr lang="cs-CZ" altLang="cs-CZ" dirty="0"/>
              <a:t>Schopnost vyhodnotit výsledky a vyvodit z nich závěry</a:t>
            </a:r>
          </a:p>
          <a:p>
            <a:r>
              <a:rPr lang="cs-CZ" altLang="cs-CZ" dirty="0"/>
              <a:t>Schopnost samostatného kreativního myšlení a adekvátnost vyjadřování </a:t>
            </a:r>
          </a:p>
          <a:p>
            <a:r>
              <a:rPr lang="cs-CZ" altLang="cs-CZ" dirty="0"/>
              <a:t>Schopnost syntézy</a:t>
            </a:r>
          </a:p>
          <a:p>
            <a:r>
              <a:rPr lang="cs-CZ" altLang="cs-CZ" dirty="0"/>
              <a:t>Schopnost práce s domácí a zahraniční literaturou</a:t>
            </a:r>
          </a:p>
          <a:p>
            <a:r>
              <a:rPr lang="cs-CZ" altLang="cs-CZ" dirty="0"/>
              <a:t>Schopnost dodržet stylistické a gramatické pravidla </a:t>
            </a:r>
          </a:p>
          <a:p>
            <a:pPr marL="68580" indent="0">
              <a:buNone/>
            </a:pP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72477" y="589008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44008" y="147990"/>
            <a:ext cx="359546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Předpoklady tvorby</a:t>
            </a:r>
          </a:p>
        </p:txBody>
      </p:sp>
    </p:spTree>
    <p:extLst>
      <p:ext uri="{BB962C8B-B14F-4D97-AF65-F5344CB8AC3E}">
        <p14:creationId xmlns:p14="http://schemas.microsoft.com/office/powerpoint/2010/main" val="32243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7667625" cy="51577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Title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	- Název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Abstract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- Obsah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Úvod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Methods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- Metodika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- Výsledky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– And		 	-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</a:t>
            </a:r>
            <a:r>
              <a:rPr lang="cs-CZ" altLang="cs-CZ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Discussion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	- Diskuze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Základní struktura </a:t>
            </a:r>
            <a:r>
              <a:rPr lang="en-US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</a:t>
            </a:r>
            <a:r>
              <a:rPr lang="en-US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IMRAD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58888" y="1628775"/>
            <a:ext cx="553357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</a:p>
          <a:p>
            <a:pPr>
              <a:lnSpc>
                <a:spcPct val="110000"/>
              </a:lnSpc>
            </a:pPr>
            <a:r>
              <a:rPr lang="cs-CZ" altLang="cs-C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01471" y="116632"/>
            <a:ext cx="35954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[</a:t>
            </a:r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TA</a:t>
            </a:r>
            <a:r>
              <a:rPr lang="en-US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]</a:t>
            </a:r>
            <a:r>
              <a:rPr lang="cs-CZ" altLang="cs-CZ" sz="2300" b="1" dirty="0">
                <a:ln w="50800"/>
                <a:solidFill>
                  <a:schemeClr val="bg1">
                    <a:shade val="50000"/>
                  </a:schemeClr>
                </a:solidFill>
              </a:rPr>
              <a:t> IMRAD</a:t>
            </a:r>
            <a:endParaRPr lang="cs-CZ" sz="2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7015" y="5877272"/>
            <a:ext cx="820891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Někdy je požadován </a:t>
            </a:r>
            <a:r>
              <a:rPr lang="cs-CZ" altLang="cs-CZ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</a:t>
            </a:r>
            <a:r>
              <a:rPr lang="cs-CZ" alt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- Závěr</a:t>
            </a:r>
            <a:endParaRPr lang="en-US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459395" y="898610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-106744"/>
            <a:ext cx="3528392" cy="707886"/>
          </a:xfr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Název - </a:t>
            </a:r>
            <a:r>
              <a:rPr lang="cs-CZ" altLang="cs-CZ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Title</a:t>
            </a:r>
            <a:endParaRPr lang="cs-CZ" altLang="cs-CZ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29" y="2420888"/>
            <a:ext cx="7956550" cy="2519363"/>
          </a:xfrm>
        </p:spPr>
        <p:txBody>
          <a:bodyPr/>
          <a:lstStyle/>
          <a:p>
            <a:r>
              <a:rPr lang="cs-CZ" altLang="cs-CZ" dirty="0"/>
              <a:t>výstižný</a:t>
            </a:r>
          </a:p>
          <a:p>
            <a:r>
              <a:rPr lang="cs-CZ" altLang="cs-CZ" dirty="0"/>
              <a:t>krátký</a:t>
            </a:r>
          </a:p>
          <a:p>
            <a:r>
              <a:rPr lang="cs-CZ" altLang="cs-CZ" dirty="0"/>
              <a:t>stručný</a:t>
            </a:r>
          </a:p>
          <a:p>
            <a:r>
              <a:rPr lang="cs-CZ" altLang="cs-CZ" dirty="0"/>
              <a:t>jasný</a:t>
            </a:r>
          </a:p>
          <a:p>
            <a:r>
              <a:rPr lang="cs-CZ" altLang="cs-CZ" dirty="0"/>
              <a:t>neužívat zkratky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552" y="1193817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Měl by motivovat čtenáře k přečtení.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548680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ámeček 6"/>
          <p:cNvSpPr/>
          <p:nvPr/>
        </p:nvSpPr>
        <p:spPr>
          <a:xfrm>
            <a:off x="495399" y="1126508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2987824" y="1916832"/>
            <a:ext cx="4896544" cy="864096"/>
          </a:xfrm>
          <a:prstGeom prst="wedgeRoundRectCallout">
            <a:avLst>
              <a:gd name="adj1" fmla="val 46595"/>
              <a:gd name="adj2" fmla="val -937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Zkuste se vžít do role čtenáře, kterému je článek určen.</a:t>
            </a:r>
          </a:p>
        </p:txBody>
      </p:sp>
    </p:spTree>
    <p:extLst>
      <p:ext uri="{BB962C8B-B14F-4D97-AF65-F5344CB8AC3E}">
        <p14:creationId xmlns:p14="http://schemas.microsoft.com/office/powerpoint/2010/main" val="37124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-13571"/>
            <a:ext cx="3528392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Obsah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Abstract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9399"/>
            <a:ext cx="4392487" cy="525388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Propagace příspěvku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Psát na konec 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Musí dávat smysl</a:t>
            </a:r>
          </a:p>
          <a:p>
            <a:pPr marL="68580" indent="0">
              <a:buNone/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 (východiska)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Co, jak bylo uděláno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bylo zjištěno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ze zjištěného vyplývá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Klíčová slova</a:t>
            </a:r>
          </a:p>
          <a:p>
            <a:pPr marL="68580" indent="0">
              <a:buNone/>
            </a:pPr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Neobsahuje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Obrázky, tabulky, grafy</a:t>
            </a:r>
          </a:p>
          <a:p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Nové informace (vše co je uvedeno musí být v textu příspěvku)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7544" y="908050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Stručnost, jasnost, výstižnost, přitažlivost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572000" y="1628800"/>
            <a:ext cx="4104456" cy="11156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cs-CZ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STRUKTUROVANÝ ABSTRAKT</a:t>
            </a:r>
          </a:p>
          <a:p>
            <a:pPr algn="ctr"/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psaný v jednom souvislém odstavci</a:t>
            </a:r>
            <a:endParaRPr lang="cs-CZ" sz="1600" dirty="0">
              <a:solidFill>
                <a:schemeClr val="lt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572000" y="3068960"/>
            <a:ext cx="4104456" cy="31683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STRUKTUROVANÝ ABSTRAKT</a:t>
            </a:r>
          </a:p>
          <a:p>
            <a:pPr algn="ctr"/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členěn do odstavců s podnadpisy 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Východiska: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1 - 4 věty charakter  problému</a:t>
            </a:r>
          </a:p>
          <a:p>
            <a:pPr>
              <a:buFontTx/>
              <a:buNone/>
            </a:pPr>
            <a:r>
              <a:rPr lang="cs-CZ" altLang="cs-CZ" sz="1600" dirty="0"/>
              <a:t>Cíle práce: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výzkumu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výzkumu, charakter výzkumného souboru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klíčové zjištění podepřené konkrétními daty</a:t>
            </a:r>
          </a:p>
          <a:p>
            <a:pPr>
              <a:buFontTx/>
              <a:buNone/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 </a:t>
            </a:r>
            <a:r>
              <a: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ze zjištění vyplývá 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3275856" y="2690669"/>
            <a:ext cx="1737071" cy="432049"/>
          </a:xfrm>
          <a:prstGeom prst="wedgeRoundRectCallout">
            <a:avLst>
              <a:gd name="adj1" fmla="val 56117"/>
              <a:gd name="adj2" fmla="val 13228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Častěji vyžadován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0723" y="384830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ámeček 10"/>
          <p:cNvSpPr/>
          <p:nvPr/>
        </p:nvSpPr>
        <p:spPr>
          <a:xfrm>
            <a:off x="485263" y="828366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9364" y="44624"/>
            <a:ext cx="3702348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Úvod - 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1052736"/>
            <a:ext cx="8166375" cy="5400600"/>
          </a:xfrm>
        </p:spPr>
        <p:txBody>
          <a:bodyPr/>
          <a:lstStyle/>
          <a:p>
            <a:pPr marL="68580" indent="0">
              <a:buNone/>
            </a:pPr>
            <a:r>
              <a:rPr lang="cs-CZ" altLang="cs-CZ" dirty="0"/>
              <a:t>O motivaci dál číst často rozhoduje první věta.</a:t>
            </a:r>
            <a:endParaRPr lang="cs-CZ" altLang="cs-CZ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cs-CZ" altLang="cs-CZ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odstavce</a:t>
            </a:r>
          </a:p>
          <a:p>
            <a:pPr lvl="1"/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odstavec </a:t>
            </a:r>
            <a:r>
              <a:rPr lang="cs-CZ" altLang="cs-CZ" dirty="0"/>
              <a:t>– slova z názvu článku, jádro věci, východiska</a:t>
            </a:r>
          </a:p>
          <a:p>
            <a:pPr lvl="1"/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druhý odstavec </a:t>
            </a:r>
            <a:r>
              <a:rPr lang="cs-CZ" altLang="cs-CZ" dirty="0"/>
              <a:t>– motivy, které vedly ke vzniku publikace</a:t>
            </a:r>
          </a:p>
          <a:p>
            <a:pPr lvl="1"/>
            <a:r>
              <a:rPr lang="cs-CZ" alt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třetí odstavec </a:t>
            </a:r>
            <a:r>
              <a:rPr lang="cs-CZ" altLang="cs-CZ" dirty="0"/>
              <a:t>– potřebnost práce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80717" y="962133"/>
            <a:ext cx="8225210" cy="59628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616" y="33265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Typy dat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4757" y="10533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Data = informace o jednom prvku zkoumaného souboru. Dle charakteristiky lze data dělit. </a:t>
            </a:r>
          </a:p>
          <a:p>
            <a:pPr marL="6858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Toto dělení je klíčové pro zpracování dat.</a:t>
            </a:r>
          </a:p>
          <a:p>
            <a:pPr marL="6858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68580" indent="0">
              <a:buNone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67544" y="908720"/>
            <a:ext cx="8208912" cy="144016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7738" y="2428386"/>
            <a:ext cx="2033981" cy="9286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kategoriální=</a:t>
            </a:r>
          </a:p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nominální=</a:t>
            </a:r>
          </a:p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7738" y="3362906"/>
            <a:ext cx="2033981" cy="21543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Nelze jim přidělit konkrétní numerickou podobu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muž/žena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123728" y="2471770"/>
            <a:ext cx="2304256" cy="4209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ordinální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123728" y="2892689"/>
            <a:ext cx="2304256" cy="3067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Tyto tvrzení lze hierarchicky uspořádat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kategoriemi není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nejvyšší dosažené vzdělání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604553" y="2470689"/>
            <a:ext cx="2304256" cy="4220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Intervalová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572000" y="2892689"/>
            <a:ext cx="2304256" cy="1953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věk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7020272" y="2479418"/>
            <a:ext cx="2051720" cy="5999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poměrová =  podílová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020272" y="3049713"/>
            <a:ext cx="2109926" cy="38082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Mají jasně definovanou absolutní nulu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Jednotky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2"/>
                </a:solidFill>
              </a:rPr>
              <a:t>Např. hmotnost v kg, výška v cm….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0" y="5961643"/>
            <a:ext cx="4427984" cy="896357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DISKRÉTNÍ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Tabulky, grafy…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tx2"/>
                </a:solidFill>
              </a:rPr>
              <a:t>Pearsonův</a:t>
            </a:r>
            <a:r>
              <a:rPr lang="cs-CZ" sz="1200" dirty="0">
                <a:solidFill>
                  <a:schemeClr val="tx2"/>
                </a:solidFill>
              </a:rPr>
              <a:t> korelační koeficient, </a:t>
            </a:r>
            <a:r>
              <a:rPr lang="cs-CZ" sz="1200" dirty="0" err="1">
                <a:solidFill>
                  <a:schemeClr val="tx2"/>
                </a:solidFill>
              </a:rPr>
              <a:t>Fisherův</a:t>
            </a:r>
            <a:r>
              <a:rPr lang="cs-CZ" sz="1200" dirty="0">
                <a:solidFill>
                  <a:schemeClr val="tx2"/>
                </a:solidFill>
              </a:rPr>
              <a:t> exaktní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tx2"/>
                </a:solidFill>
              </a:rPr>
              <a:t>Nikdy nelze převést na data spojitá</a:t>
            </a:r>
          </a:p>
        </p:txBody>
      </p:sp>
      <p:sp>
        <p:nvSpPr>
          <p:cNvPr id="17" name="Šipka nahoru 16"/>
          <p:cNvSpPr/>
          <p:nvPr/>
        </p:nvSpPr>
        <p:spPr>
          <a:xfrm>
            <a:off x="708708" y="5517233"/>
            <a:ext cx="411826" cy="509003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nahoru 17"/>
          <p:cNvSpPr/>
          <p:nvPr/>
        </p:nvSpPr>
        <p:spPr>
          <a:xfrm>
            <a:off x="3481769" y="5817627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572491" y="5013176"/>
            <a:ext cx="2336318" cy="1844824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SPOJITÁ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Průměr medián, modus...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2"/>
                </a:solidFill>
              </a:rPr>
              <a:t>Studentův T-test, Mann-</a:t>
            </a:r>
            <a:r>
              <a:rPr lang="cs-CZ" sz="1200" dirty="0" err="1">
                <a:solidFill>
                  <a:schemeClr val="tx2"/>
                </a:solidFill>
              </a:rPr>
              <a:t>Whitney</a:t>
            </a:r>
            <a:r>
              <a:rPr lang="cs-CZ" sz="1200" dirty="0">
                <a:solidFill>
                  <a:schemeClr val="tx2"/>
                </a:solidFill>
              </a:rPr>
              <a:t>-</a:t>
            </a:r>
            <a:r>
              <a:rPr lang="cs-CZ" sz="1200" dirty="0" err="1">
                <a:solidFill>
                  <a:schemeClr val="tx2"/>
                </a:solidFill>
              </a:rPr>
              <a:t>Wilcoxnův</a:t>
            </a:r>
            <a:r>
              <a:rPr lang="cs-CZ" sz="1200" dirty="0">
                <a:solidFill>
                  <a:schemeClr val="tx2"/>
                </a:solidFill>
              </a:rPr>
              <a:t> test</a:t>
            </a:r>
          </a:p>
          <a:p>
            <a:pPr algn="ctr"/>
            <a:r>
              <a:rPr lang="cs-CZ" sz="1200" b="1" dirty="0">
                <a:solidFill>
                  <a:schemeClr val="tx2"/>
                </a:solidFill>
              </a:rPr>
              <a:t>Lze vytvořit kategorie = převod na data kategoriální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20" name="Šipka nahoru 19"/>
          <p:cNvSpPr/>
          <p:nvPr/>
        </p:nvSpPr>
        <p:spPr>
          <a:xfrm>
            <a:off x="5518215" y="4725144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nahoru 20"/>
          <p:cNvSpPr/>
          <p:nvPr/>
        </p:nvSpPr>
        <p:spPr>
          <a:xfrm rot="5400000">
            <a:off x="6788969" y="516582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606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231" y="30815"/>
            <a:ext cx="3528392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Metody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Methods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015" y="1268760"/>
            <a:ext cx="8064500" cy="41767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altLang="cs-CZ" dirty="0"/>
              <a:t>Typ studie</a:t>
            </a:r>
          </a:p>
          <a:p>
            <a:r>
              <a:rPr lang="cs-CZ" altLang="cs-CZ" dirty="0"/>
              <a:t>Charakteristika výzkumného nástroje – jeho volba</a:t>
            </a:r>
          </a:p>
          <a:p>
            <a:r>
              <a:rPr lang="cs-CZ" altLang="cs-CZ" dirty="0"/>
              <a:t>Průběhu výzkumu, délka sledování (kdy a kde)</a:t>
            </a:r>
          </a:p>
          <a:p>
            <a:r>
              <a:rPr lang="cs-CZ" altLang="cs-CZ" dirty="0"/>
              <a:t>Kritéria výběru – randomizace</a:t>
            </a:r>
          </a:p>
          <a:p>
            <a:r>
              <a:rPr lang="cs-CZ" altLang="cs-CZ" dirty="0"/>
              <a:t>Cílový soubor– povaha, počet</a:t>
            </a:r>
          </a:p>
          <a:p>
            <a:r>
              <a:rPr lang="cs-CZ" altLang="cs-CZ" dirty="0"/>
              <a:t>Zpracování dat, statistické metody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2950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16632"/>
            <a:ext cx="3600400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Výsledky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Results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152" y="1052736"/>
            <a:ext cx="8259776" cy="4176713"/>
          </a:xfrm>
        </p:spPr>
        <p:txBody>
          <a:bodyPr/>
          <a:lstStyle/>
          <a:p>
            <a:r>
              <a:rPr lang="cs-CZ" altLang="cs-CZ" dirty="0"/>
              <a:t>sdělení faktů a čísel</a:t>
            </a:r>
          </a:p>
          <a:p>
            <a:r>
              <a:rPr lang="cs-CZ" altLang="cs-CZ" dirty="0"/>
              <a:t>optimální, logické řazení informací</a:t>
            </a:r>
          </a:p>
          <a:p>
            <a:r>
              <a:rPr lang="cs-CZ" altLang="cs-CZ" dirty="0"/>
              <a:t>tabulky, grafy</a:t>
            </a:r>
          </a:p>
          <a:p>
            <a:r>
              <a:rPr lang="cs-CZ" altLang="cs-CZ" dirty="0"/>
              <a:t>členění do odstavců</a:t>
            </a:r>
          </a:p>
          <a:p>
            <a:r>
              <a:rPr lang="cs-CZ" altLang="cs-CZ" dirty="0"/>
              <a:t>kontrola jednotek veličin</a:t>
            </a:r>
          </a:p>
          <a:p>
            <a:r>
              <a:rPr lang="cs-CZ" altLang="cs-CZ" dirty="0"/>
              <a:t>kontrola součtů položek</a:t>
            </a:r>
          </a:p>
          <a:p>
            <a:r>
              <a:rPr lang="cs-CZ" altLang="cs-CZ" dirty="0"/>
              <a:t>kontrola koherence grafů, tabulek a textu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1777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0953"/>
            <a:ext cx="3600400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Diskuze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Discusion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4585"/>
            <a:ext cx="4176464" cy="546875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Obsahuje</a:t>
            </a:r>
          </a:p>
          <a:p>
            <a:r>
              <a:rPr lang="cs-CZ" altLang="cs-CZ" dirty="0"/>
              <a:t>jen podložená tvrzení</a:t>
            </a:r>
          </a:p>
          <a:p>
            <a:r>
              <a:rPr lang="cs-CZ" altLang="cs-CZ" dirty="0"/>
              <a:t>porovnání výsledků s již publikovaným</a:t>
            </a:r>
          </a:p>
          <a:p>
            <a:r>
              <a:rPr lang="cs-CZ" altLang="cs-CZ" dirty="0"/>
              <a:t>diskuze klinických a vědeckých důsledků </a:t>
            </a:r>
          </a:p>
          <a:p>
            <a:r>
              <a:rPr lang="cs-CZ" altLang="cs-CZ" dirty="0"/>
              <a:t>limity šetření - problémy zvolených výzkumných metod</a:t>
            </a:r>
          </a:p>
          <a:p>
            <a:r>
              <a:rPr lang="cs-CZ" altLang="cs-CZ" dirty="0"/>
              <a:t>vytyčení nových hypotéz, možností výzkumu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55976" y="962133"/>
            <a:ext cx="43984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alt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Nejčastější chyby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opakování údajů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přesvědčení o „skvělosti“ svých tvrzení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nepodložené spekulace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neprofesionální kritika jiných autorů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altLang="cs-CZ" sz="2400" dirty="0">
                <a:solidFill>
                  <a:schemeClr val="tx2"/>
                </a:solidFill>
              </a:rPr>
              <a:t>v porovnání výsledků upřednostňování jen zdrojů, které se nám „hodí“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7015" y="438913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2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44624"/>
            <a:ext cx="3600400" cy="523220"/>
          </a:xfrm>
          <a:noFill/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altLang="cs-CZ" sz="28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Závěr - </a:t>
            </a:r>
            <a:r>
              <a:rPr lang="cs-CZ" altLang="cs-CZ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Conclusion</a:t>
            </a:r>
            <a:endParaRPr lang="cs-CZ" altLang="cs-CZ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921625" cy="1944688"/>
          </a:xfrm>
        </p:spPr>
        <p:txBody>
          <a:bodyPr/>
          <a:lstStyle/>
          <a:p>
            <a:r>
              <a:rPr lang="cs-CZ" altLang="cs-CZ" dirty="0"/>
              <a:t>nejvýznamnější poznatky </a:t>
            </a:r>
          </a:p>
          <a:p>
            <a:r>
              <a:rPr lang="cs-CZ" altLang="cs-CZ" dirty="0"/>
              <a:t>doporučení pro praxi</a:t>
            </a:r>
          </a:p>
          <a:p>
            <a:r>
              <a:rPr lang="cs-CZ" altLang="cs-CZ" dirty="0"/>
              <a:t>doporučení pro další výzkum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7015" y="548680"/>
            <a:ext cx="820891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Publikování výsledků</a:t>
            </a:r>
            <a:endParaRPr lang="cs-CZ" altLang="cs-CZ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030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44008" y="2780928"/>
            <a:ext cx="3528392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cs-C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Analýza dat –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MS Excel</a:t>
            </a:r>
          </a:p>
          <a:p>
            <a:pPr>
              <a:spcBef>
                <a:spcPct val="0"/>
              </a:spcBef>
            </a:pP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7441" t="37919" r="55025" b="17989"/>
          <a:stretch/>
        </p:blipFill>
        <p:spPr bwMode="auto">
          <a:xfrm>
            <a:off x="4644008" y="0"/>
            <a:ext cx="3528392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065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48872" cy="720080"/>
          </a:xfrm>
        </p:spPr>
        <p:txBody>
          <a:bodyPr>
            <a:normAutofit/>
          </a:bodyPr>
          <a:lstStyle/>
          <a:p>
            <a:r>
              <a:rPr lang="cs-CZ" sz="2800" dirty="0"/>
              <a:t>Tvorba datových tabulek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t="-529" r="-38" b="56729"/>
          <a:stretch/>
        </p:blipFill>
        <p:spPr bwMode="auto">
          <a:xfrm>
            <a:off x="-17749" y="908720"/>
            <a:ext cx="9159790" cy="2520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6732240" y="0"/>
            <a:ext cx="2409801" cy="2736302"/>
          </a:xfrm>
          <a:prstGeom prst="wedgeRoundRectCallout">
            <a:avLst>
              <a:gd name="adj1" fmla="val -67289"/>
              <a:gd name="adj2" fmla="val 2679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Každý sloupec představuje jednu položku v dotazníku/záznamovém archu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Označení sloupce musí být jednoznačné a výstižné – generuje se tabulkách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 prvním řádku nesmí být vynechána pole – problémy s generací tabulek a grafů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43487" t="17990" r="18151" b="5821"/>
          <a:stretch/>
        </p:blipFill>
        <p:spPr bwMode="auto">
          <a:xfrm>
            <a:off x="5724128" y="2736302"/>
            <a:ext cx="3417913" cy="4121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4"/>
          <a:srcRect l="11740" t="14550" r="29064" b="48647"/>
          <a:stretch/>
        </p:blipFill>
        <p:spPr bwMode="auto">
          <a:xfrm>
            <a:off x="-17750" y="3861048"/>
            <a:ext cx="5741877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-17750" y="951377"/>
            <a:ext cx="4949790" cy="252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Datová tabulka - prázdná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-17749" y="3933056"/>
            <a:ext cx="4949790" cy="252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Datová tabulka - vyplněná</a:t>
            </a:r>
          </a:p>
        </p:txBody>
      </p:sp>
      <p:sp>
        <p:nvSpPr>
          <p:cNvPr id="13" name="Ovál 12"/>
          <p:cNvSpPr/>
          <p:nvPr/>
        </p:nvSpPr>
        <p:spPr>
          <a:xfrm>
            <a:off x="870645" y="1895205"/>
            <a:ext cx="5832648" cy="68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56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Filtrování položek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t="1852" b="66667"/>
          <a:stretch/>
        </p:blipFill>
        <p:spPr bwMode="auto">
          <a:xfrm>
            <a:off x="539552" y="836712"/>
            <a:ext cx="8136904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467544" y="79854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812360" y="942560"/>
            <a:ext cx="432048" cy="61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812360" y="1933843"/>
            <a:ext cx="858166" cy="202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4572000" y="332656"/>
            <a:ext cx="2697833" cy="2736304"/>
          </a:xfrm>
          <a:prstGeom prst="wedgeRoundRectCallout">
            <a:avLst>
              <a:gd name="adj1" fmla="val 72625"/>
              <a:gd name="adj2" fmla="val -1467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Nastavení filtru umožňuje pracovat pouze s určitými respondenty – vybrat např. jen ženy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Filtr lze nastavit pouze při označení příslušných polí  (sloupce – příkazového řádku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Při další práci s daty nezapomeňte vypnout nepotřebné filtry  </a:t>
            </a:r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1" t="2147" r="-579" b="36540"/>
          <a:stretch/>
        </p:blipFill>
        <p:spPr bwMode="auto">
          <a:xfrm>
            <a:off x="480364" y="3140968"/>
            <a:ext cx="819410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ový popisek 9"/>
          <p:cNvSpPr/>
          <p:nvPr/>
        </p:nvSpPr>
        <p:spPr>
          <a:xfrm>
            <a:off x="2483768" y="4437112"/>
            <a:ext cx="2697833" cy="1296144"/>
          </a:xfrm>
          <a:prstGeom prst="wedgeRoundRectCallout">
            <a:avLst>
              <a:gd name="adj1" fmla="val -61633"/>
              <a:gd name="adj2" fmla="val -503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Ťukni na trojúhelníček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Vyber skupinu 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/>
              <a:t>Filtr můžeš rozšířit i na další pole např. věk – lze např. ženy ve věku 18 let </a:t>
            </a:r>
          </a:p>
        </p:txBody>
      </p:sp>
      <p:sp>
        <p:nvSpPr>
          <p:cNvPr id="11" name="Ovál 10"/>
          <p:cNvSpPr/>
          <p:nvPr/>
        </p:nvSpPr>
        <p:spPr>
          <a:xfrm>
            <a:off x="1001672" y="5229200"/>
            <a:ext cx="56223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347880" y="623731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65273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https://www.youtube.com/watch?v=TJ4HXI-fC3U</a:t>
            </a:r>
          </a:p>
        </p:txBody>
      </p:sp>
    </p:spTree>
    <p:extLst>
      <p:ext uri="{BB962C8B-B14F-4D97-AF65-F5344CB8AC3E}">
        <p14:creationId xmlns:p14="http://schemas.microsoft.com/office/powerpoint/2010/main" val="25456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Autofit/>
          </a:bodyPr>
          <a:lstStyle/>
          <a:p>
            <a:r>
              <a:rPr lang="cs-CZ" sz="2800" dirty="0"/>
              <a:t>Vyjádření centrální tendence a variability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81506" y="0"/>
            <a:ext cx="34908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Data spojitá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92473" y="1205640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Aritmetický Průměr - PRŮMĚR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2236" t="28572" r="68749" b="66137"/>
          <a:stretch/>
        </p:blipFill>
        <p:spPr bwMode="auto">
          <a:xfrm>
            <a:off x="4439828" y="1499768"/>
            <a:ext cx="3287667" cy="815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27985" y="2258380"/>
            <a:ext cx="4248472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cs-CZ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Medián – MEDIAN</a:t>
            </a:r>
          </a:p>
          <a:p>
            <a:r>
              <a:rPr lang="cs-CZ" sz="1600" dirty="0">
                <a:solidFill>
                  <a:schemeClr val="tx2"/>
                </a:solidFill>
              </a:rPr>
              <a:t>Střední hodnota</a:t>
            </a:r>
          </a:p>
          <a:p>
            <a:endParaRPr lang="cs-CZ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Modus – MODE</a:t>
            </a:r>
          </a:p>
          <a:p>
            <a:r>
              <a:rPr lang="cs-CZ" sz="1600" dirty="0">
                <a:solidFill>
                  <a:schemeClr val="tx2"/>
                </a:solidFill>
              </a:rPr>
              <a:t>Nejčastěji se vyskytující hodnota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Minimální hodnota – MIN</a:t>
            </a:r>
          </a:p>
          <a:p>
            <a:r>
              <a:rPr lang="cs-CZ" sz="1600" dirty="0">
                <a:solidFill>
                  <a:schemeClr val="tx2"/>
                </a:solidFill>
              </a:rPr>
              <a:t>Nejmenší hodnota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Maximální hodnota – MAX</a:t>
            </a:r>
          </a:p>
          <a:p>
            <a:r>
              <a:rPr lang="cs-CZ" sz="1600" dirty="0">
                <a:solidFill>
                  <a:schemeClr val="tx2"/>
                </a:solidFill>
              </a:rPr>
              <a:t>Největší hodnota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Směrodatná odchylka –SMODCH</a:t>
            </a:r>
          </a:p>
          <a:p>
            <a:r>
              <a:rPr lang="cs-CZ" sz="1600" dirty="0">
                <a:solidFill>
                  <a:schemeClr val="tx2"/>
                </a:solidFill>
              </a:rPr>
              <a:t>určuje jak moc jsou hodnoty rozptýleny od průměru</a:t>
            </a:r>
          </a:p>
          <a:p>
            <a:endParaRPr lang="cs-CZ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13890" t="42328" r="73709" b="52910"/>
          <a:stretch/>
        </p:blipFill>
        <p:spPr bwMode="auto">
          <a:xfrm>
            <a:off x="4427985" y="5949280"/>
            <a:ext cx="3778926" cy="50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4"/>
          <a:srcRect t="2116" r="49072" b="44444"/>
          <a:stretch/>
        </p:blipFill>
        <p:spPr bwMode="auto">
          <a:xfrm>
            <a:off x="42443" y="1188141"/>
            <a:ext cx="4417104" cy="5319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ál 11"/>
          <p:cNvSpPr/>
          <p:nvPr/>
        </p:nvSpPr>
        <p:spPr>
          <a:xfrm>
            <a:off x="42443" y="1188141"/>
            <a:ext cx="32256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140767" y="2258380"/>
            <a:ext cx="1612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3275856" y="3041093"/>
            <a:ext cx="936104" cy="360040"/>
          </a:xfrm>
          <a:prstGeom prst="wedgeRoundRectCallout">
            <a:avLst>
              <a:gd name="adj1" fmla="val -119463"/>
              <a:gd name="adj2" fmla="val -1270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Výběr výpočtu</a:t>
            </a:r>
          </a:p>
        </p:txBody>
      </p:sp>
      <p:sp>
        <p:nvSpPr>
          <p:cNvPr id="15" name="Zaoblený obdélníkový popisek 14"/>
          <p:cNvSpPr/>
          <p:nvPr/>
        </p:nvSpPr>
        <p:spPr>
          <a:xfrm>
            <a:off x="107504" y="2996952"/>
            <a:ext cx="1584176" cy="3456384"/>
          </a:xfrm>
          <a:prstGeom prst="wedgeRoundRectCallout">
            <a:avLst>
              <a:gd name="adj1" fmla="val 69434"/>
              <a:gd name="adj2" fmla="val 45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Napsat do buňky znaménko =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Označit/dát do bloku buňky, že kterých má být počítáno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Zmáčknout v příkazovém řádku </a:t>
            </a:r>
            <a:r>
              <a:rPr lang="cs-CZ" sz="1200" i="1" dirty="0" err="1"/>
              <a:t>fx</a:t>
            </a:r>
            <a:endParaRPr lang="cs-CZ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Vybrat co chci počítat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Pozor aby v bloku byla pouze požadovaná data</a:t>
            </a:r>
          </a:p>
          <a:p>
            <a:pPr algn="ctr"/>
            <a:r>
              <a:rPr lang="cs-CZ" sz="1200" dirty="0"/>
              <a:t> </a:t>
            </a:r>
          </a:p>
        </p:txBody>
      </p:sp>
      <p:sp>
        <p:nvSpPr>
          <p:cNvPr id="16" name="Ovál 15"/>
          <p:cNvSpPr/>
          <p:nvPr/>
        </p:nvSpPr>
        <p:spPr>
          <a:xfrm>
            <a:off x="3491880" y="4581127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7255" y="6473738"/>
            <a:ext cx="875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https://www.youtube.com/watch?v=TPlKHRlibUw</a:t>
            </a:r>
          </a:p>
        </p:txBody>
      </p:sp>
    </p:spTree>
    <p:extLst>
      <p:ext uri="{BB962C8B-B14F-4D97-AF65-F5344CB8AC3E}">
        <p14:creationId xmlns:p14="http://schemas.microsoft.com/office/powerpoint/2010/main" val="192576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Autofit/>
          </a:bodyPr>
          <a:lstStyle/>
          <a:p>
            <a:r>
              <a:rPr lang="cs-CZ" sz="2800" dirty="0"/>
              <a:t>Vizualizace – krabicový graf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81506" y="0"/>
            <a:ext cx="349089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Data spojitá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-10851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https://www.youtube.com/watch?v=gOj9wBv-IfM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11560" y="128592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Krabicový graf = </a:t>
            </a:r>
            <a:r>
              <a:rPr lang="cs-CZ" sz="2400" dirty="0" err="1">
                <a:solidFill>
                  <a:schemeClr val="tx2"/>
                </a:solidFill>
              </a:rPr>
              <a:t>boxplot</a:t>
            </a:r>
            <a:r>
              <a:rPr lang="cs-CZ" sz="2400" dirty="0">
                <a:solidFill>
                  <a:schemeClr val="tx2"/>
                </a:solidFill>
              </a:rPr>
              <a:t> = krabicový diagram</a:t>
            </a:r>
          </a:p>
          <a:p>
            <a:pPr marL="6858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Vizualizace dat spojitých pomocí jejich </a:t>
            </a:r>
            <a:r>
              <a:rPr lang="cs-CZ" sz="2400" dirty="0" err="1">
                <a:solidFill>
                  <a:schemeClr val="tx2"/>
                </a:solidFill>
              </a:rPr>
              <a:t>kvartilů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9" name="Rámeček 18"/>
          <p:cNvSpPr/>
          <p:nvPr/>
        </p:nvSpPr>
        <p:spPr>
          <a:xfrm>
            <a:off x="467544" y="1196752"/>
            <a:ext cx="8208912" cy="108012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Krabicový graf kar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15562" r="10305" b="18092"/>
          <a:stretch/>
        </p:blipFill>
        <p:spPr bwMode="auto">
          <a:xfrm>
            <a:off x="578711" y="2420888"/>
            <a:ext cx="3960736" cy="40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élníkový popisek 19"/>
          <p:cNvSpPr/>
          <p:nvPr/>
        </p:nvSpPr>
        <p:spPr>
          <a:xfrm>
            <a:off x="1403648" y="5841268"/>
            <a:ext cx="1082589" cy="360040"/>
          </a:xfrm>
          <a:prstGeom prst="wedgeRoundRectCallout">
            <a:avLst>
              <a:gd name="adj1" fmla="val 67629"/>
              <a:gd name="adj2" fmla="val 5301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Minimum</a:t>
            </a:r>
          </a:p>
        </p:txBody>
      </p:sp>
      <p:sp>
        <p:nvSpPr>
          <p:cNvPr id="21" name="Zaoblený obdélníkový popisek 20"/>
          <p:cNvSpPr/>
          <p:nvPr/>
        </p:nvSpPr>
        <p:spPr>
          <a:xfrm>
            <a:off x="1403648" y="3412480"/>
            <a:ext cx="1082589" cy="360040"/>
          </a:xfrm>
          <a:prstGeom prst="wedgeRoundRectCallout">
            <a:avLst>
              <a:gd name="adj1" fmla="val 58033"/>
              <a:gd name="adj2" fmla="val 11465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Minimum</a:t>
            </a:r>
          </a:p>
        </p:txBody>
      </p:sp>
      <p:sp>
        <p:nvSpPr>
          <p:cNvPr id="22" name="Zaoblený obdélníkový popisek 21"/>
          <p:cNvSpPr/>
          <p:nvPr/>
        </p:nvSpPr>
        <p:spPr>
          <a:xfrm>
            <a:off x="3259084" y="2579946"/>
            <a:ext cx="1082589" cy="504056"/>
          </a:xfrm>
          <a:prstGeom prst="wedgeRoundRectCallout">
            <a:avLst>
              <a:gd name="adj1" fmla="val -89298"/>
              <a:gd name="adj2" fmla="val -4068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Odlehlá data</a:t>
            </a:r>
          </a:p>
        </p:txBody>
      </p:sp>
      <p:sp>
        <p:nvSpPr>
          <p:cNvPr id="23" name="Zaoblený obdélníkový popisek 22"/>
          <p:cNvSpPr/>
          <p:nvPr/>
        </p:nvSpPr>
        <p:spPr>
          <a:xfrm>
            <a:off x="1403648" y="4513360"/>
            <a:ext cx="1082589" cy="360040"/>
          </a:xfrm>
          <a:prstGeom prst="wedgeRoundRectCallout">
            <a:avLst>
              <a:gd name="adj1" fmla="val 40506"/>
              <a:gd name="adj2" fmla="val 19602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Medián</a:t>
            </a:r>
          </a:p>
        </p:txBody>
      </p:sp>
      <p:sp>
        <p:nvSpPr>
          <p:cNvPr id="24" name="Zaoblený obdélníkový popisek 23"/>
          <p:cNvSpPr/>
          <p:nvPr/>
        </p:nvSpPr>
        <p:spPr>
          <a:xfrm>
            <a:off x="3166863" y="5517232"/>
            <a:ext cx="1191581" cy="432048"/>
          </a:xfrm>
          <a:prstGeom prst="wedgeRoundRectCallout">
            <a:avLst>
              <a:gd name="adj1" fmla="val -78840"/>
              <a:gd name="adj2" fmla="val -1849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1. </a:t>
            </a:r>
            <a:r>
              <a:rPr lang="cs-CZ" sz="1400" b="1" dirty="0" err="1"/>
              <a:t>kvartil</a:t>
            </a:r>
            <a:endParaRPr lang="cs-CZ" sz="1400" b="1" dirty="0"/>
          </a:p>
          <a:p>
            <a:pPr algn="ctr"/>
            <a:r>
              <a:rPr lang="cs-CZ" sz="1400" b="1" dirty="0"/>
              <a:t>(dolní)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3166864" y="4264068"/>
            <a:ext cx="1191582" cy="461076"/>
          </a:xfrm>
          <a:prstGeom prst="wedgeRoundRectCallout">
            <a:avLst>
              <a:gd name="adj1" fmla="val -84080"/>
              <a:gd name="adj2" fmla="val 11391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3. </a:t>
            </a:r>
            <a:r>
              <a:rPr lang="cs-CZ" sz="1400" b="1" dirty="0" err="1"/>
              <a:t>kvartil</a:t>
            </a:r>
            <a:endParaRPr lang="cs-CZ" sz="1400" b="1" dirty="0"/>
          </a:p>
          <a:p>
            <a:pPr algn="ctr"/>
            <a:r>
              <a:rPr lang="cs-CZ" sz="1400" b="1" dirty="0"/>
              <a:t>(horní)</a:t>
            </a:r>
          </a:p>
        </p:txBody>
      </p:sp>
      <p:pic>
        <p:nvPicPr>
          <p:cNvPr id="1030" name="Picture 6" descr="Výsledek obrázku pro krabicový graf p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420888"/>
            <a:ext cx="40684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Grafy a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805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Na každý zařazený objekt (tabulka, graf, obrázek, schéma) musí být odkaz v textu (graf č. 1 prezentuje…viz tab. 1)</a:t>
            </a:r>
          </a:p>
          <a:p>
            <a:pPr lvl="0"/>
            <a:r>
              <a:rPr lang="cs-CZ" dirty="0"/>
              <a:t>Použitý styl písma sjednotit s textem práce, velikost písma může být menší min. 8 bodů – zachování čitelnosti</a:t>
            </a:r>
          </a:p>
          <a:p>
            <a:pPr lvl="0"/>
            <a:r>
              <a:rPr lang="cs-CZ" dirty="0"/>
              <a:t>Dodržujte jednotné schéma (barevnost, jeden typ koláčového grafu, jeden typ sloupcového grafu…)</a:t>
            </a:r>
          </a:p>
          <a:p>
            <a:pPr lvl="0"/>
            <a:r>
              <a:rPr lang="cs-CZ" dirty="0"/>
              <a:t>Každá objekt musí být označen podpiskem</a:t>
            </a:r>
          </a:p>
          <a:p>
            <a:pPr lvl="0"/>
            <a:r>
              <a:rPr lang="cs-CZ" dirty="0"/>
              <a:t>Každý zařazený objekt pochopit za 5 – 10 sekund.</a:t>
            </a:r>
          </a:p>
          <a:p>
            <a:pPr lvl="0"/>
            <a:r>
              <a:rPr lang="cs-CZ" dirty="0"/>
              <a:t>Zvolte tabulku, nebo graf (duplicitní informace). </a:t>
            </a:r>
          </a:p>
          <a:p>
            <a:pPr lvl="0"/>
            <a:r>
              <a:rPr lang="cs-CZ" dirty="0"/>
              <a:t>Tabulky by neměly obsahovat více než 18 buněk, jinak se stávají nepřehledné.</a:t>
            </a:r>
          </a:p>
          <a:p>
            <a:pPr lvl="0"/>
            <a:r>
              <a:rPr lang="cs-CZ" dirty="0"/>
              <a:t>Grafy by neměly obsahovat více než 15 datových bodů, jinak se stávají nepřehledné.</a:t>
            </a:r>
          </a:p>
          <a:p>
            <a:pPr lvl="0"/>
            <a:r>
              <a:rPr lang="cs-CZ" dirty="0"/>
              <a:t>Zvolte vhodný graf vzhledem k prezentované veličině. </a:t>
            </a:r>
          </a:p>
          <a:p>
            <a:pPr lvl="0"/>
            <a:r>
              <a:rPr lang="cs-CZ" dirty="0"/>
              <a:t>Popisky v grafech umístěte mimo barevné výseče/sloupce – navýšení čitelnosti.</a:t>
            </a:r>
          </a:p>
          <a:p>
            <a:pPr lvl="0"/>
            <a:r>
              <a:rPr lang="cs-CZ" dirty="0"/>
              <a:t>Legendy pište horizontálně-vertikálně psaný text je špatně čitelný.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58812" y="28842"/>
            <a:ext cx="34415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Pravidla tvorby </a:t>
            </a:r>
          </a:p>
        </p:txBody>
      </p:sp>
    </p:spTree>
    <p:extLst>
      <p:ext uri="{BB962C8B-B14F-4D97-AF65-F5344CB8AC3E}">
        <p14:creationId xmlns:p14="http://schemas.microsoft.com/office/powerpoint/2010/main" val="4229721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4714</TotalTime>
  <Words>2743</Words>
  <Application>Microsoft Office PowerPoint</Application>
  <PresentationFormat>Předvádění na obrazovce (4:3)</PresentationFormat>
  <Paragraphs>511</Paragraphs>
  <Slides>35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Comic Sans MS</vt:lpstr>
      <vt:lpstr>Symbol</vt:lpstr>
      <vt:lpstr>Wingdings 2</vt:lpstr>
      <vt:lpstr>Austin</vt:lpstr>
      <vt:lpstr>Prezentace aplikace PowerPoint</vt:lpstr>
      <vt:lpstr>Interpretace dat – Kvantitativní</vt:lpstr>
      <vt:lpstr>Typy dat</vt:lpstr>
      <vt:lpstr>Prezentace aplikace PowerPoint</vt:lpstr>
      <vt:lpstr>Tvorba datových tabulek</vt:lpstr>
      <vt:lpstr>Filtrování položek</vt:lpstr>
      <vt:lpstr>Vyjádření centrální tendence a variability </vt:lpstr>
      <vt:lpstr>Vizualizace – krabicový graf</vt:lpstr>
      <vt:lpstr>Grafy a tabulky</vt:lpstr>
      <vt:lpstr>Tvorba kontingenční tabulky a grafů</vt:lpstr>
      <vt:lpstr>Tabulky</vt:lpstr>
      <vt:lpstr>Tabulky</vt:lpstr>
      <vt:lpstr>Prezentace aplikace PowerPoint</vt:lpstr>
      <vt:lpstr>Základní pojmy</vt:lpstr>
      <vt:lpstr>Statistická analýza za využití programu SPSS - Načtení datové tabulky z EXCEL do SPSS</vt:lpstr>
      <vt:lpstr>Statistická analýza za využití programu SPSS</vt:lpstr>
      <vt:lpstr>Diseminační fáze</vt:lpstr>
      <vt:lpstr>Publikování výsledků</vt:lpstr>
      <vt:lpstr>Prezentace aplikace PowerPoint</vt:lpstr>
      <vt:lpstr>Prezentace aplikace PowerPoint</vt:lpstr>
      <vt:lpstr>Přehledový vědecký článek - Review </vt:lpstr>
      <vt:lpstr>Prezentace aplikace PowerPoint</vt:lpstr>
      <vt:lpstr>Druhy review </vt:lpstr>
      <vt:lpstr>Originální – vědecký odborný článek </vt:lpstr>
      <vt:lpstr>Prezentace aplikace PowerPoint</vt:lpstr>
      <vt:lpstr>Prezentace aplikace PowerPoint</vt:lpstr>
      <vt:lpstr>Název - Title</vt:lpstr>
      <vt:lpstr>Obsah - Abstract</vt:lpstr>
      <vt:lpstr>Úvod - Introduction</vt:lpstr>
      <vt:lpstr>Metody - Methods</vt:lpstr>
      <vt:lpstr>Výsledky - Results</vt:lpstr>
      <vt:lpstr>Diskuze - Discusion</vt:lpstr>
      <vt:lpstr>Závěr - Conclusion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340</cp:revision>
  <cp:lastPrinted>2019-10-29T09:06:11Z</cp:lastPrinted>
  <dcterms:created xsi:type="dcterms:W3CDTF">2017-08-07T12:03:32Z</dcterms:created>
  <dcterms:modified xsi:type="dcterms:W3CDTF">2020-11-09T09:38:55Z</dcterms:modified>
</cp:coreProperties>
</file>