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6"/>
  </p:notesMasterIdLst>
  <p:handoutMasterIdLst>
    <p:handoutMasterId r:id="rId37"/>
  </p:handoutMasterIdLst>
  <p:sldIdLst>
    <p:sldId id="257" r:id="rId5"/>
    <p:sldId id="268" r:id="rId6"/>
    <p:sldId id="275" r:id="rId7"/>
    <p:sldId id="277" r:id="rId8"/>
    <p:sldId id="293" r:id="rId9"/>
    <p:sldId id="291" r:id="rId10"/>
    <p:sldId id="273" r:id="rId11"/>
    <p:sldId id="276" r:id="rId12"/>
    <p:sldId id="309" r:id="rId13"/>
    <p:sldId id="279" r:id="rId14"/>
    <p:sldId id="282" r:id="rId15"/>
    <p:sldId id="284" r:id="rId16"/>
    <p:sldId id="285" r:id="rId17"/>
    <p:sldId id="286" r:id="rId18"/>
    <p:sldId id="287" r:id="rId19"/>
    <p:sldId id="289" r:id="rId20"/>
    <p:sldId id="261" r:id="rId21"/>
    <p:sldId id="262" r:id="rId22"/>
    <p:sldId id="263" r:id="rId23"/>
    <p:sldId id="271" r:id="rId24"/>
    <p:sldId id="298" r:id="rId25"/>
    <p:sldId id="299" r:id="rId26"/>
    <p:sldId id="294" r:id="rId27"/>
    <p:sldId id="301" r:id="rId28"/>
    <p:sldId id="288" r:id="rId29"/>
    <p:sldId id="310" r:id="rId30"/>
    <p:sldId id="295" r:id="rId31"/>
    <p:sldId id="305" r:id="rId32"/>
    <p:sldId id="304" r:id="rId33"/>
    <p:sldId id="306" r:id="rId34"/>
    <p:sldId id="307" r:id="rId35"/>
  </p:sldIdLst>
  <p:sldSz cx="12188825" cy="6858000"/>
  <p:notesSz cx="6858000" cy="9144000"/>
  <p:custDataLst>
    <p:tags r:id="rId38"/>
  </p:custDataLst>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490"/>
    <a:srgbClr val="394404"/>
    <a:srgbClr val="95AB25"/>
    <a:srgbClr val="5F6F0F"/>
    <a:srgbClr val="718412"/>
    <a:srgbClr val="65741A"/>
    <a:srgbClr val="70811D"/>
    <a:srgbClr val="7B8D1F"/>
    <a:srgbClr val="839721"/>
    <a:srgbClr val="BC5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84483" autoAdjust="0"/>
  </p:normalViewPr>
  <p:slideViewPr>
    <p:cSldViewPr>
      <p:cViewPr varScale="1">
        <p:scale>
          <a:sx n="116" d="100"/>
          <a:sy n="116" d="100"/>
        </p:scale>
        <p:origin x="336" y="108"/>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92DAF1D-8F38-49AC-B404-1337A10650DD}" type="datetime1">
              <a:rPr lang="cs-CZ" smtClean="0"/>
              <a:t>09.11.2020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cs-CZ" smtClean="0"/>
              <a:pPr algn="r" rtl="0"/>
              <a:t>‹#›</a:t>
            </a:fld>
            <a:endParaRPr lang="cs-CZ"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2084BE0D-C9E9-4F18-B817-2DBEF890598A}" type="datetime1">
              <a:rPr lang="cs-CZ" smtClean="0"/>
              <a:pPr/>
              <a:t>09.11.2020</a:t>
            </a:fld>
            <a:endParaRPr lang="cs-CZ"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smtClean="0"/>
              <a:t>Kliknutím lze 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3EBA5BD7-F043-4D1B-AA17-CD412FC534DE}" type="slidenum">
              <a:rPr lang="cs-CZ" smtClean="0"/>
              <a:pPr algn="r"/>
              <a:t>‹#›</a:t>
            </a:fld>
            <a:endParaRPr lang="cs-CZ"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1</a:t>
            </a:fld>
            <a:endParaRPr lang="cs-CZ" dirty="0"/>
          </a:p>
        </p:txBody>
      </p:sp>
    </p:spTree>
    <p:extLst>
      <p:ext uri="{BB962C8B-B14F-4D97-AF65-F5344CB8AC3E}">
        <p14:creationId xmlns:p14="http://schemas.microsoft.com/office/powerpoint/2010/main" val="45241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2</a:t>
            </a:fld>
            <a:endParaRPr lang="cs-CZ" dirty="0"/>
          </a:p>
        </p:txBody>
      </p:sp>
    </p:spTree>
    <p:extLst>
      <p:ext uri="{BB962C8B-B14F-4D97-AF65-F5344CB8AC3E}">
        <p14:creationId xmlns:p14="http://schemas.microsoft.com/office/powerpoint/2010/main" val="91327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ln/>
        </p:spPr>
      </p:sp>
      <p:sp>
        <p:nvSpPr>
          <p:cNvPr id="163842" name="Notes Placeholder 2"/>
          <p:cNvSpPr>
            <a:spLocks noGrp="1"/>
          </p:cNvSpPr>
          <p:nvPr>
            <p:ph type="body" idx="1"/>
          </p:nvPr>
        </p:nvSpPr>
        <p:spPr>
          <a:ln/>
        </p:spPr>
        <p:txBody>
          <a:bodyPr/>
          <a:lstStyle/>
          <a:p>
            <a:r>
              <a:rPr lang="en-US" altLang="cs-CZ" b="1">
                <a:latin typeface="Arial" panose="020B0604020202020204" pitchFamily="34" charset="0"/>
              </a:rPr>
              <a:t>Figure 7 </a:t>
            </a:r>
            <a:r>
              <a:rPr lang="en-US" altLang="cs-CZ">
                <a:latin typeface="Arial" panose="020B0604020202020204" pitchFamily="34" charset="0"/>
              </a:rPr>
              <a:t>Illustration of early cardiac troponin kinetics in patients after acute myocardial injury including acute myocardial infarction. The timing of biomarker release into the circulation is dependent on blood flow and how soon after the onset of symptoms samples are obtained. Thus, the ability to consider small changes as diagnostic can be problematic. In addition, many comorbidities increase cTn values and, in particular, hs-cTn values, so that elevations can be present at baseline even in those with myocardial infarction who present early after the onset of symptoms. Changes in cTn values or deltas can be used to define acute compared with chronic events, and the ability to detect these is indicated in the figure. Increased cTn values can often be detected for days after an acute event. cTn = cardiac troponin; URL = upper reference limit.
</a:t>
            </a:r>
          </a:p>
        </p:txBody>
      </p:sp>
      <p:sp>
        <p:nvSpPr>
          <p:cNvPr id="1638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FE4FF91-076E-4111-B986-BCB1164053AE}" type="slidenum">
              <a:rPr lang="en-US" altLang="cs-CZ" sz="1200"/>
              <a:pPr algn="r" eaLnBrk="1" hangingPunct="1"/>
              <a:t>5</a:t>
            </a:fld>
            <a:endParaRPr lang="en-US" altLang="cs-CZ" sz="1200"/>
          </a:p>
        </p:txBody>
      </p:sp>
    </p:spTree>
    <p:extLst>
      <p:ext uri="{BB962C8B-B14F-4D97-AF65-F5344CB8AC3E}">
        <p14:creationId xmlns:p14="http://schemas.microsoft.com/office/powerpoint/2010/main" val="287244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966D3F5-A9BD-48E8-AEF4-13D7FD16BF79}" type="slidenum">
              <a:rPr lang="en-GB" altLang="cs-CZ"/>
              <a:pPr/>
              <a:t>10</a:t>
            </a:fld>
            <a:endParaRPr lang="en-GB" altLang="cs-CZ"/>
          </a:p>
        </p:txBody>
      </p:sp>
      <p:sp>
        <p:nvSpPr>
          <p:cNvPr id="40963" name="Rectangle 2"/>
          <p:cNvSpPr>
            <a:spLocks noGrp="1" noRot="1" noChangeAspect="1" noChangeArrowheads="1" noTextEdit="1"/>
          </p:cNvSpPr>
          <p:nvPr>
            <p:ph type="sldImg"/>
          </p:nvPr>
        </p:nvSpPr>
        <p:spPr>
          <a:xfrm>
            <a:off x="385763" y="685800"/>
            <a:ext cx="6092825" cy="3429000"/>
          </a:xfrm>
          <a:solidFill>
            <a:srgbClr val="FFFFFF"/>
          </a:solidFill>
          <a:ln/>
        </p:spPr>
      </p:sp>
      <p:graphicFrame>
        <p:nvGraphicFramePr>
          <p:cNvPr id="40964" name="Object 3"/>
          <p:cNvGraphicFramePr>
            <a:graphicFrameLocks noChangeAspect="1"/>
          </p:cNvGraphicFramePr>
          <p:nvPr/>
        </p:nvGraphicFramePr>
        <p:xfrm>
          <a:off x="666750" y="4510088"/>
          <a:ext cx="5399088" cy="4330700"/>
        </p:xfrm>
        <a:graphic>
          <a:graphicData uri="http://schemas.openxmlformats.org/presentationml/2006/ole">
            <mc:AlternateContent xmlns:mc="http://schemas.openxmlformats.org/markup-compatibility/2006">
              <mc:Choice xmlns:v="urn:schemas-microsoft-com:vml" Requires="v">
                <p:oleObj spid="_x0000_s2089" name="Document" r:id="rId4" imgW="5486400" imgH="4400640" progId="Word.Document.8">
                  <p:embed/>
                </p:oleObj>
              </mc:Choice>
              <mc:Fallback>
                <p:oleObj name="Document" r:id="rId4" imgW="5486400" imgH="44006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4510088"/>
                        <a:ext cx="5399088"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Text Box 4"/>
          <p:cNvSpPr txBox="1">
            <a:spLocks noChangeArrowheads="1"/>
          </p:cNvSpPr>
          <p:nvPr/>
        </p:nvSpPr>
        <p:spPr bwMode="auto">
          <a:xfrm>
            <a:off x="449263" y="4238625"/>
            <a:ext cx="194468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65" tIns="44982" rIns="89965" bIns="44982" anchor="ctr">
            <a:spAutoFit/>
          </a:bodyPr>
          <a:lstStyle>
            <a:lvl1pPr defTabSz="900113">
              <a:defRPr>
                <a:solidFill>
                  <a:schemeClr val="tx1"/>
                </a:solidFill>
                <a:latin typeface="Times New Roman" pitchFamily="18" charset="0"/>
              </a:defRPr>
            </a:lvl1pPr>
            <a:lvl2pPr marL="742950" indent="-285750" defTabSz="900113">
              <a:defRPr>
                <a:solidFill>
                  <a:schemeClr val="tx1"/>
                </a:solidFill>
                <a:latin typeface="Times New Roman" pitchFamily="18" charset="0"/>
              </a:defRPr>
            </a:lvl2pPr>
            <a:lvl3pPr marL="1143000" indent="-228600" defTabSz="900113">
              <a:defRPr>
                <a:solidFill>
                  <a:schemeClr val="tx1"/>
                </a:solidFill>
                <a:latin typeface="Times New Roman" pitchFamily="18" charset="0"/>
              </a:defRPr>
            </a:lvl3pPr>
            <a:lvl4pPr marL="1600200" indent="-228600" defTabSz="900113">
              <a:defRPr>
                <a:solidFill>
                  <a:schemeClr val="tx1"/>
                </a:solidFill>
                <a:latin typeface="Times New Roman" pitchFamily="18" charset="0"/>
              </a:defRPr>
            </a:lvl4pPr>
            <a:lvl5pPr marL="2057400" indent="-228600" defTabSz="900113">
              <a:defRPr>
                <a:solidFill>
                  <a:schemeClr val="tx1"/>
                </a:solidFill>
                <a:latin typeface="Times New Roman" pitchFamily="18" charset="0"/>
              </a:defRPr>
            </a:lvl5pPr>
            <a:lvl6pPr marL="2514600" indent="-228600" defTabSz="900113" eaLnBrk="0" fontAlgn="base" hangingPunct="0">
              <a:spcBef>
                <a:spcPct val="0"/>
              </a:spcBef>
              <a:spcAft>
                <a:spcPct val="0"/>
              </a:spcAft>
              <a:defRPr>
                <a:solidFill>
                  <a:schemeClr val="tx1"/>
                </a:solidFill>
                <a:latin typeface="Times New Roman" pitchFamily="18" charset="0"/>
              </a:defRPr>
            </a:lvl6pPr>
            <a:lvl7pPr marL="2971800" indent="-228600" defTabSz="900113" eaLnBrk="0" fontAlgn="base" hangingPunct="0">
              <a:spcBef>
                <a:spcPct val="0"/>
              </a:spcBef>
              <a:spcAft>
                <a:spcPct val="0"/>
              </a:spcAft>
              <a:defRPr>
                <a:solidFill>
                  <a:schemeClr val="tx1"/>
                </a:solidFill>
                <a:latin typeface="Times New Roman" pitchFamily="18" charset="0"/>
              </a:defRPr>
            </a:lvl7pPr>
            <a:lvl8pPr marL="3429000" indent="-228600" defTabSz="900113" eaLnBrk="0" fontAlgn="base" hangingPunct="0">
              <a:spcBef>
                <a:spcPct val="0"/>
              </a:spcBef>
              <a:spcAft>
                <a:spcPct val="0"/>
              </a:spcAft>
              <a:defRPr>
                <a:solidFill>
                  <a:schemeClr val="tx1"/>
                </a:solidFill>
                <a:latin typeface="Times New Roman" pitchFamily="18" charset="0"/>
              </a:defRPr>
            </a:lvl8pPr>
            <a:lvl9pPr marL="3886200" indent="-228600" defTabSz="900113"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cs-CZ" sz="1200" b="1">
                <a:latin typeface="Arial" charset="0"/>
              </a:rPr>
              <a:t>Lecture Notes</a:t>
            </a:r>
            <a:endParaRPr lang="en-US" altLang="cs-CZ" sz="1200">
              <a:latin typeface="Arial" charset="0"/>
            </a:endParaRPr>
          </a:p>
        </p:txBody>
      </p:sp>
    </p:spTree>
    <p:extLst>
      <p:ext uri="{BB962C8B-B14F-4D97-AF65-F5344CB8AC3E}">
        <p14:creationId xmlns:p14="http://schemas.microsoft.com/office/powerpoint/2010/main" val="392157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17</a:t>
            </a:fld>
            <a:endParaRPr lang="cs-CZ" dirty="0"/>
          </a:p>
        </p:txBody>
      </p:sp>
    </p:spTree>
    <p:extLst>
      <p:ext uri="{BB962C8B-B14F-4D97-AF65-F5344CB8AC3E}">
        <p14:creationId xmlns:p14="http://schemas.microsoft.com/office/powerpoint/2010/main" val="270145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18</a:t>
            </a:fld>
            <a:endParaRPr lang="cs-CZ" dirty="0"/>
          </a:p>
        </p:txBody>
      </p:sp>
    </p:spTree>
    <p:extLst>
      <p:ext uri="{BB962C8B-B14F-4D97-AF65-F5344CB8AC3E}">
        <p14:creationId xmlns:p14="http://schemas.microsoft.com/office/powerpoint/2010/main" val="321536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19</a:t>
            </a:fld>
            <a:endParaRPr lang="cs-CZ" dirty="0"/>
          </a:p>
        </p:txBody>
      </p:sp>
    </p:spTree>
    <p:extLst>
      <p:ext uri="{BB962C8B-B14F-4D97-AF65-F5344CB8AC3E}">
        <p14:creationId xmlns:p14="http://schemas.microsoft.com/office/powerpoint/2010/main" val="294471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3EBA5BD7-F043-4D1B-AA17-CD412FC534DE}" type="slidenum">
              <a:rPr lang="cs-CZ" smtClean="0"/>
              <a:pPr algn="r"/>
              <a:t>20</a:t>
            </a:fld>
            <a:endParaRPr lang="cs-CZ" dirty="0"/>
          </a:p>
        </p:txBody>
      </p:sp>
    </p:spTree>
    <p:extLst>
      <p:ext uri="{BB962C8B-B14F-4D97-AF65-F5344CB8AC3E}">
        <p14:creationId xmlns:p14="http://schemas.microsoft.com/office/powerpoint/2010/main" val="231339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grpSp>
        <p:nvGrpSpPr>
          <p:cNvPr id="21" name="úhlopříčky"/>
          <p:cNvGrpSpPr/>
          <p:nvPr/>
        </p:nvGrpSpPr>
        <p:grpSpPr>
          <a:xfrm>
            <a:off x="7516443" y="4145281"/>
            <a:ext cx="4686117" cy="2731407"/>
            <a:chOff x="5638800" y="3108960"/>
            <a:chExt cx="3515503" cy="2048555"/>
          </a:xfrm>
        </p:grpSpPr>
        <p:cxnSp>
          <p:nvCxnSpPr>
            <p:cNvPr id="14" name="Přímá spojnice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Přímá spojnice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Přímá spojnice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řádky dole"/>
          <p:cNvGrpSpPr/>
          <p:nvPr/>
        </p:nvGrpSpPr>
        <p:grpSpPr>
          <a:xfrm>
            <a:off x="-8916" y="6057149"/>
            <a:ext cx="5498726" cy="820207"/>
            <a:chOff x="-6689" y="4553748"/>
            <a:chExt cx="4125119" cy="615155"/>
          </a:xfrm>
        </p:grpSpPr>
        <p:sp>
          <p:nvSpPr>
            <p:cNvPr id="9" name="Volný tvar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0" name="Volný tvar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Volný tvar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grpSp>
      <p:sp>
        <p:nvSpPr>
          <p:cNvPr id="2" name="Nadpis 1"/>
          <p:cNvSpPr>
            <a:spLocks noGrp="1"/>
          </p:cNvSpPr>
          <p:nvPr>
            <p:ph type="ctrTitle"/>
          </p:nvPr>
        </p:nvSpPr>
        <p:spPr>
          <a:xfrm>
            <a:off x="1625176" y="584200"/>
            <a:ext cx="8735325" cy="2000251"/>
          </a:xfrm>
        </p:spPr>
        <p:txBody>
          <a:bodyPr rtlCol="0">
            <a:normAutofit/>
          </a:bodyPr>
          <a:lstStyle>
            <a:lvl1pPr algn="l" rtl="0">
              <a:defRPr sz="5400"/>
            </a:lvl1pPr>
          </a:lstStyle>
          <a:p>
            <a:pPr rtl="0"/>
            <a:r>
              <a:rPr lang="cs-CZ" smtClean="0"/>
              <a:t>Kliknutím lze upravit styl.</a:t>
            </a:r>
            <a:endParaRPr lang="cs-CZ" dirty="0"/>
          </a:p>
        </p:txBody>
      </p:sp>
      <p:sp>
        <p:nvSpPr>
          <p:cNvPr id="3" name="Podnadpis 2"/>
          <p:cNvSpPr>
            <a:spLocks noGrp="1"/>
          </p:cNvSpPr>
          <p:nvPr>
            <p:ph type="subTitle" idx="1" hasCustomPrompt="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cs-CZ" dirty="0" smtClean="0"/>
              <a:t>Kliknutím lze upravit styl předlohy.</a:t>
            </a:r>
            <a:endParaRPr lang="cs-CZ" dirty="0"/>
          </a:p>
        </p:txBody>
      </p:sp>
      <p:sp>
        <p:nvSpPr>
          <p:cNvPr id="22" name="Zástupný symbol pro datum 21"/>
          <p:cNvSpPr>
            <a:spLocks noGrp="1"/>
          </p:cNvSpPr>
          <p:nvPr>
            <p:ph type="dt" sz="half" idx="10"/>
          </p:nvPr>
        </p:nvSpPr>
        <p:spPr/>
        <p:txBody>
          <a:bodyPr rtlCol="0"/>
          <a:lstStyle>
            <a:lvl1pPr>
              <a:defRPr/>
            </a:lvl1pPr>
          </a:lstStyle>
          <a:p>
            <a:fld id="{6D721394-BB68-47C4-8DDB-0335C61625E8}" type="datetime1">
              <a:rPr lang="cs-CZ" smtClean="0"/>
              <a:t>09.11.2020</a:t>
            </a:fld>
            <a:endParaRPr lang="cs-CZ" dirty="0"/>
          </a:p>
        </p:txBody>
      </p:sp>
      <p:sp>
        <p:nvSpPr>
          <p:cNvPr id="23" name="Zástupný symbol pro zápatí 22"/>
          <p:cNvSpPr>
            <a:spLocks noGrp="1"/>
          </p:cNvSpPr>
          <p:nvPr>
            <p:ph type="ftr" sz="quarter" idx="11"/>
          </p:nvPr>
        </p:nvSpPr>
        <p:spPr/>
        <p:txBody>
          <a:bodyPr rtlCol="0"/>
          <a:lstStyle/>
          <a:p>
            <a:pPr rtl="0"/>
            <a:endParaRPr lang="cs-CZ" dirty="0"/>
          </a:p>
        </p:txBody>
      </p:sp>
      <p:sp>
        <p:nvSpPr>
          <p:cNvPr id="24" name="Zástupný symbol pro číslo snímku 23"/>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40E2D0B1-D28D-4C41-A01C-1AE333E48FDF}" type="datetime1">
              <a:rPr lang="cs-CZ" smtClean="0"/>
              <a:t>09.11.2020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6898" y="584200"/>
            <a:ext cx="2742486" cy="5588000"/>
          </a:xfrm>
        </p:spPr>
        <p:txBody>
          <a:bodyPr vert="eaVert" rtlCol="0"/>
          <a:lstStyle>
            <a:lvl1pPr rtl="0">
              <a:defRPr/>
            </a:lvl1pPr>
          </a:lstStyle>
          <a:p>
            <a:pPr rtl="0"/>
            <a:r>
              <a:rPr lang="cs-CZ" smtClean="0"/>
              <a:t>Kliknutím lze upravit styl.</a:t>
            </a:r>
            <a:endParaRPr lang="cs-CZ" dirty="0"/>
          </a:p>
        </p:txBody>
      </p:sp>
      <p:sp>
        <p:nvSpPr>
          <p:cNvPr id="3" name="Zástupný symbol pro svislý text 2"/>
          <p:cNvSpPr>
            <a:spLocks noGrp="1"/>
          </p:cNvSpPr>
          <p:nvPr>
            <p:ph type="body" orient="vert" idx="1" hasCustomPrompt="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1EF9BA7D-60EF-4D4E-AE49-3FB98125F885}" type="datetime1">
              <a:rPr lang="cs-CZ" smtClean="0"/>
              <a:t>09.11.2020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203147" y="228600"/>
            <a:ext cx="11782531" cy="762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203147" y="1219200"/>
            <a:ext cx="5789692" cy="5638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5986" y="1219200"/>
            <a:ext cx="5789692" cy="5638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091243055"/>
      </p:ext>
    </p:extLst>
  </p:cSld>
  <p:clrMapOvr>
    <a:masterClrMapping/>
  </p:clrMapOvr>
  <p:transition spd="med">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obsah 2"/>
          <p:cNvSpPr>
            <a:spLocks noGrp="1"/>
          </p:cNvSpPr>
          <p:nvPr>
            <p:ph idx="1" hasCustomPrompt="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10"/>
          </p:nvPr>
        </p:nvSpPr>
        <p:spPr/>
        <p:txBody>
          <a:bodyPr rtlCol="0"/>
          <a:lstStyle>
            <a:lvl1pPr>
              <a:defRPr/>
            </a:lvl1pPr>
          </a:lstStyle>
          <a:p>
            <a:fld id="{5650E284-A0CD-49E3-8A31-DAF7311AE0C8}" type="datetime1">
              <a:rPr lang="cs-CZ" smtClean="0"/>
              <a:t>09.11.2020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grpSp>
        <p:nvGrpSpPr>
          <p:cNvPr id="11" name="úhlopříčky"/>
          <p:cNvGrpSpPr/>
          <p:nvPr/>
        </p:nvGrpSpPr>
        <p:grpSpPr>
          <a:xfrm>
            <a:off x="7516443" y="4145281"/>
            <a:ext cx="4686117" cy="2731407"/>
            <a:chOff x="5638800" y="3108960"/>
            <a:chExt cx="3515503" cy="2048555"/>
          </a:xfrm>
        </p:grpSpPr>
        <p:cxnSp>
          <p:nvCxnSpPr>
            <p:cNvPr id="12" name="Přímá spojnice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Přímá spojnice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Přímá spojnice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Nadpis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cs-CZ" smtClean="0"/>
              <a:t>Kliknutím lze upravit styl.</a:t>
            </a:r>
            <a:endParaRPr lang="cs-CZ" dirty="0"/>
          </a:p>
        </p:txBody>
      </p:sp>
      <p:sp>
        <p:nvSpPr>
          <p:cNvPr id="3" name="Zástupný symbol pro text 2"/>
          <p:cNvSpPr>
            <a:spLocks noGrp="1"/>
          </p:cNvSpPr>
          <p:nvPr>
            <p:ph type="body" idx="1" hasCustomPrompt="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dirty="0" smtClean="0"/>
              <a:t>Upravit styly předlohy textu.</a:t>
            </a:r>
            <a:endParaRPr lang="cs-CZ" dirty="0"/>
          </a:p>
        </p:txBody>
      </p:sp>
      <p:sp>
        <p:nvSpPr>
          <p:cNvPr id="4" name="Zástupný symbol pro datum 3"/>
          <p:cNvSpPr>
            <a:spLocks noGrp="1"/>
          </p:cNvSpPr>
          <p:nvPr>
            <p:ph type="dt" sz="half" idx="10"/>
          </p:nvPr>
        </p:nvSpPr>
        <p:spPr/>
        <p:txBody>
          <a:bodyPr rtlCol="0"/>
          <a:lstStyle>
            <a:lvl1pPr>
              <a:defRPr/>
            </a:lvl1pPr>
          </a:lstStyle>
          <a:p>
            <a:fld id="{82E6415D-AA93-412D-96DF-F8671E6436FB}" type="datetime1">
              <a:rPr lang="cs-CZ" smtClean="0"/>
              <a:t>09.11.2020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obsah 2"/>
          <p:cNvSpPr>
            <a:spLocks noGrp="1"/>
          </p:cNvSpPr>
          <p:nvPr>
            <p:ph sz="half" idx="1" hasCustomPrompt="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obsah 3"/>
          <p:cNvSpPr>
            <a:spLocks noGrp="1"/>
          </p:cNvSpPr>
          <p:nvPr>
            <p:ph sz="half" idx="2" hasCustomPrompt="1"/>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datum 4"/>
          <p:cNvSpPr>
            <a:spLocks noGrp="1"/>
          </p:cNvSpPr>
          <p:nvPr>
            <p:ph type="dt" sz="half" idx="10"/>
          </p:nvPr>
        </p:nvSpPr>
        <p:spPr/>
        <p:txBody>
          <a:bodyPr rtlCol="0"/>
          <a:lstStyle>
            <a:lvl1pPr>
              <a:defRPr/>
            </a:lvl1pPr>
          </a:lstStyle>
          <a:p>
            <a:fld id="{F0BCFA18-7DFD-4EF1-9EB8-15535CE0DACB}" type="datetime1">
              <a:rPr lang="cs-CZ" smtClean="0"/>
              <a:t>09.11.2020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smtClean="0"/>
              <a:t>Kliknutím lze upravit styl.</a:t>
            </a:r>
            <a:endParaRPr lang="cs-CZ" dirty="0"/>
          </a:p>
        </p:txBody>
      </p:sp>
      <p:sp>
        <p:nvSpPr>
          <p:cNvPr id="3" name="Zástupný symbol pro text 2"/>
          <p:cNvSpPr>
            <a:spLocks noGrp="1"/>
          </p:cNvSpPr>
          <p:nvPr>
            <p:ph type="body" idx="1" hasCustomPrompt="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smtClean="0"/>
              <a:t>Upravit styly předlohy textu.</a:t>
            </a:r>
            <a:endParaRPr lang="cs-CZ" dirty="0"/>
          </a:p>
        </p:txBody>
      </p:sp>
      <p:sp>
        <p:nvSpPr>
          <p:cNvPr id="4" name="Zástupný symbol pro obsah 3"/>
          <p:cNvSpPr>
            <a:spLocks noGrp="1"/>
          </p:cNvSpPr>
          <p:nvPr>
            <p:ph sz="half" idx="2" hasCustomPrompt="1"/>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text 4"/>
          <p:cNvSpPr>
            <a:spLocks noGrp="1"/>
          </p:cNvSpPr>
          <p:nvPr>
            <p:ph type="body" sz="quarter" idx="3" hasCustomPrompt="1"/>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smtClean="0"/>
              <a:t>Upravit styly předlohy textu.</a:t>
            </a:r>
            <a:endParaRPr lang="cs-CZ" dirty="0"/>
          </a:p>
        </p:txBody>
      </p:sp>
      <p:sp>
        <p:nvSpPr>
          <p:cNvPr id="6" name="Zástupný symbol pro obsah 5"/>
          <p:cNvSpPr>
            <a:spLocks noGrp="1"/>
          </p:cNvSpPr>
          <p:nvPr>
            <p:ph sz="quarter" idx="4" hasCustomPrompt="1"/>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7" name="Zástupný symbol pro datum 6"/>
          <p:cNvSpPr>
            <a:spLocks noGrp="1"/>
          </p:cNvSpPr>
          <p:nvPr>
            <p:ph type="dt" sz="half" idx="10"/>
          </p:nvPr>
        </p:nvSpPr>
        <p:spPr/>
        <p:txBody>
          <a:bodyPr rtlCol="0"/>
          <a:lstStyle>
            <a:lvl1pPr>
              <a:defRPr/>
            </a:lvl1pPr>
          </a:lstStyle>
          <a:p>
            <a:fld id="{F8CCB266-269F-4844-ACD8-0E929780D468}" type="datetime1">
              <a:rPr lang="cs-CZ" smtClean="0"/>
              <a:t>09.11.2020</a:t>
            </a:fld>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9" name="Zástupný symbol pro číslo snímku 8"/>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smtClean="0"/>
              <a:t>Kliknutím lze upravit styl.</a:t>
            </a:r>
            <a:endParaRPr lang="cs-CZ" dirty="0"/>
          </a:p>
        </p:txBody>
      </p:sp>
      <p:sp>
        <p:nvSpPr>
          <p:cNvPr id="3" name="Zástupný symbol pro datum 2"/>
          <p:cNvSpPr>
            <a:spLocks noGrp="1"/>
          </p:cNvSpPr>
          <p:nvPr>
            <p:ph type="dt" sz="half" idx="10"/>
          </p:nvPr>
        </p:nvSpPr>
        <p:spPr/>
        <p:txBody>
          <a:bodyPr rtlCol="0"/>
          <a:lstStyle>
            <a:lvl1pPr>
              <a:defRPr/>
            </a:lvl1pPr>
          </a:lstStyle>
          <a:p>
            <a:fld id="{81913D88-DAC8-4207-88D5-3EB104AC2E8B}" type="datetime1">
              <a:rPr lang="cs-CZ" smtClean="0"/>
              <a:t>09.11.2020</a:t>
            </a:fld>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5" name="Zástupný symbol pro číslo snímku 4"/>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defRPr/>
            </a:lvl1pPr>
          </a:lstStyle>
          <a:p>
            <a:fld id="{10C9B77B-E619-4A12-B3D0-CB1C07AF2554}" type="datetime1">
              <a:rPr lang="cs-CZ" smtClean="0"/>
              <a:t>09.11.2020</a:t>
            </a:fld>
            <a:endParaRPr lang="cs-CZ" dirty="0"/>
          </a:p>
        </p:txBody>
      </p:sp>
      <p:sp>
        <p:nvSpPr>
          <p:cNvPr id="3" name="Zástupný symbol pro zápatí 2"/>
          <p:cNvSpPr>
            <a:spLocks noGrp="1"/>
          </p:cNvSpPr>
          <p:nvPr>
            <p:ph type="ftr" sz="quarter" idx="11"/>
          </p:nvPr>
        </p:nvSpPr>
        <p:spPr/>
        <p:txBody>
          <a:bodyPr rtlCol="0"/>
          <a:lstStyle/>
          <a:p>
            <a:pPr rtl="0"/>
            <a:endParaRPr lang="cs-CZ" dirty="0"/>
          </a:p>
        </p:txBody>
      </p:sp>
      <p:sp>
        <p:nvSpPr>
          <p:cNvPr id="4" name="Zástupný symbol pro číslo snímku 3"/>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cs-CZ" smtClean="0"/>
              <a:t>Kliknutím lze upravit styl.</a:t>
            </a:r>
            <a:endParaRPr lang="cs-CZ" dirty="0"/>
          </a:p>
        </p:txBody>
      </p:sp>
      <p:sp>
        <p:nvSpPr>
          <p:cNvPr id="4" name="Zástupný symbol pro text 3"/>
          <p:cNvSpPr>
            <a:spLocks noGrp="1"/>
          </p:cNvSpPr>
          <p:nvPr>
            <p:ph type="body" sz="half" idx="2" hasCustomPrompt="1"/>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smtClean="0"/>
              <a:t>Upravit styly předlohy textu.</a:t>
            </a:r>
            <a:endParaRPr lang="cs-CZ" dirty="0"/>
          </a:p>
        </p:txBody>
      </p:sp>
      <p:sp>
        <p:nvSpPr>
          <p:cNvPr id="3" name="Zástupný symbol pro obsah 2"/>
          <p:cNvSpPr>
            <a:spLocks noGrp="1"/>
          </p:cNvSpPr>
          <p:nvPr>
            <p:ph idx="1" hasCustomPrompt="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5" name="Zástupný symbol pro datum 4"/>
          <p:cNvSpPr>
            <a:spLocks noGrp="1"/>
          </p:cNvSpPr>
          <p:nvPr>
            <p:ph type="dt" sz="half" idx="10"/>
          </p:nvPr>
        </p:nvSpPr>
        <p:spPr/>
        <p:txBody>
          <a:bodyPr rtlCol="0"/>
          <a:lstStyle>
            <a:lvl1pPr>
              <a:defRPr/>
            </a:lvl1pPr>
          </a:lstStyle>
          <a:p>
            <a:fld id="{EA77858A-C6D5-408C-8A64-3C18FB7B9F54}" type="datetime1">
              <a:rPr lang="cs-CZ" smtClean="0"/>
              <a:t>09.11.2020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cs-CZ" smtClean="0"/>
              <a:t>Kliknutím lze upravit styl.</a:t>
            </a:r>
            <a:endParaRPr lang="cs-CZ" dirty="0"/>
          </a:p>
        </p:txBody>
      </p:sp>
      <p:sp>
        <p:nvSpPr>
          <p:cNvPr id="4" name="Zástupný symbol pro text 3"/>
          <p:cNvSpPr>
            <a:spLocks noGrp="1"/>
          </p:cNvSpPr>
          <p:nvPr>
            <p:ph type="body" sz="half" idx="2" hasCustomPrompt="1"/>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smtClean="0"/>
              <a:t>Upravit styly předlohy textu.</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smtClean="0"/>
              <a:t>Kliknutím na ikonu přidáte obrázek.</a:t>
            </a:r>
            <a:endParaRPr lang="cs-CZ" dirty="0"/>
          </a:p>
        </p:txBody>
      </p:sp>
      <p:sp>
        <p:nvSpPr>
          <p:cNvPr id="5" name="Zástupný symbol pro datum 4"/>
          <p:cNvSpPr>
            <a:spLocks noGrp="1"/>
          </p:cNvSpPr>
          <p:nvPr>
            <p:ph type="dt" sz="half" idx="10"/>
          </p:nvPr>
        </p:nvSpPr>
        <p:spPr/>
        <p:txBody>
          <a:bodyPr rtlCol="0"/>
          <a:lstStyle>
            <a:lvl1pPr>
              <a:defRPr/>
            </a:lvl1pPr>
          </a:lstStyle>
          <a:p>
            <a:fld id="{BC9CD687-0B33-45B1-9856-B0D8FBBF41D6}" type="datetime1">
              <a:rPr lang="cs-CZ" smtClean="0"/>
              <a:t>09.11.2020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C014DD1E-5D91-48A3-AD6D-45FBA980D106}" type="slidenum">
              <a:rPr lang="cs-CZ" smtClean="0"/>
              <a:t>‹#›</a:t>
            </a:fld>
            <a:endParaRPr lang="cs-CZ"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řádky vlevo"/>
          <p:cNvGrpSpPr/>
          <p:nvPr/>
        </p:nvGrpSpPr>
        <p:grpSpPr>
          <a:xfrm>
            <a:off x="-15870" y="-3174"/>
            <a:ext cx="819993" cy="5229225"/>
            <a:chOff x="-11906" y="-2381"/>
            <a:chExt cx="615155" cy="3921919"/>
          </a:xfrm>
        </p:grpSpPr>
        <p:sp>
          <p:nvSpPr>
            <p:cNvPr id="10" name="Volný tvar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Volný tvar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4" name="Volný tvar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grpSp>
      <p:sp>
        <p:nvSpPr>
          <p:cNvPr id="2" name="Zástupný symbol pro nadpis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cs-CZ" dirty="0" smtClean="0"/>
              <a:t>Kliknutím lze upravit styl.</a:t>
            </a:r>
            <a:endParaRPr lang="cs-CZ" dirty="0"/>
          </a:p>
        </p:txBody>
      </p:sp>
      <p:sp>
        <p:nvSpPr>
          <p:cNvPr id="3" name="Zástupný symbol pro text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cs-CZ" dirty="0" smtClean="0"/>
              <a:t>Upravit styly předlohy textu.</a:t>
            </a:r>
          </a:p>
          <a:p>
            <a:pPr lvl="1" rtl="0"/>
            <a:r>
              <a:rPr lang="cs-CZ" dirty="0" smtClean="0"/>
              <a:t>Druhá úroveň</a:t>
            </a:r>
          </a:p>
          <a:p>
            <a:pPr lvl="2" rtl="0"/>
            <a:r>
              <a:rPr lang="cs-CZ" dirty="0" smtClean="0"/>
              <a:t>Třetí úroveň</a:t>
            </a:r>
          </a:p>
          <a:p>
            <a:pPr lvl="3" rtl="0"/>
            <a:r>
              <a:rPr lang="cs-CZ" dirty="0" smtClean="0"/>
              <a:t>Čtvrtá úroveň</a:t>
            </a:r>
          </a:p>
          <a:p>
            <a:pPr lvl="4" rtl="0"/>
            <a:r>
              <a:rPr lang="cs-CZ" dirty="0" smtClean="0"/>
              <a:t>Pátá úroveň</a:t>
            </a:r>
            <a:endParaRPr lang="cs-CZ" dirty="0"/>
          </a:p>
        </p:txBody>
      </p:sp>
      <p:sp>
        <p:nvSpPr>
          <p:cNvPr id="4" name="Zástupný symbol pro datum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1ACCB73A-B48B-46B0-9FF1-D9804F73BE73}" type="datetime1">
              <a:rPr lang="cs-CZ" smtClean="0"/>
              <a:t>09.11.2020</a:t>
            </a:fld>
            <a:endParaRPr lang="cs-CZ" dirty="0"/>
          </a:p>
        </p:txBody>
      </p:sp>
      <p:sp>
        <p:nvSpPr>
          <p:cNvPr id="5" name="Zástupný symbol pro zápatí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cs-CZ" dirty="0"/>
          </a:p>
        </p:txBody>
      </p:sp>
      <p:sp>
        <p:nvSpPr>
          <p:cNvPr id="6" name="Zástupný symbol pro číslo snímku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cs-CZ" smtClean="0"/>
              <a:pPr/>
              <a:t>‹#›</a:t>
            </a:fld>
            <a:endParaRPr lang="cs-CZ"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cs-CZ" dirty="0" smtClean="0"/>
              <a:t>Kardiální </a:t>
            </a:r>
            <a:r>
              <a:rPr lang="cs-CZ" dirty="0" err="1" smtClean="0"/>
              <a:t>markery</a:t>
            </a:r>
            <a:endParaRPr lang="cs-CZ" dirty="0"/>
          </a:p>
        </p:txBody>
      </p:sp>
      <p:sp>
        <p:nvSpPr>
          <p:cNvPr id="5" name="Podnadpis 4"/>
          <p:cNvSpPr>
            <a:spLocks noGrp="1"/>
          </p:cNvSpPr>
          <p:nvPr>
            <p:ph type="subTitle" idx="1"/>
          </p:nvPr>
        </p:nvSpPr>
        <p:spPr/>
        <p:txBody>
          <a:bodyPr rtlCol="0"/>
          <a:lstStyle/>
          <a:p>
            <a:pPr rtl="0"/>
            <a:r>
              <a:rPr lang="cs-CZ" dirty="0" smtClean="0"/>
              <a:t>Zdeňka Čermáková</a:t>
            </a:r>
          </a:p>
          <a:p>
            <a:pPr rtl="0"/>
            <a:r>
              <a:rPr lang="cs-CZ" dirty="0" smtClean="0"/>
              <a:t>KLM LF MU Brno</a:t>
            </a:r>
          </a:p>
          <a:p>
            <a:pPr rtl="0"/>
            <a:r>
              <a:rPr lang="cs-CZ" dirty="0" smtClean="0"/>
              <a:t>OKB FN Brno</a:t>
            </a:r>
            <a:endParaRPr lang="cs-CZ" dirty="0"/>
          </a:p>
        </p:txBody>
      </p:sp>
    </p:spTree>
    <p:custDataLst>
      <p:tags r:id="rId1"/>
    </p:custDataLst>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08188" y="215900"/>
            <a:ext cx="8391525" cy="660400"/>
          </a:xfrm>
        </p:spPr>
        <p:txBody>
          <a:bodyPr>
            <a:normAutofit fontScale="90000"/>
          </a:bodyPr>
          <a:lstStyle/>
          <a:p>
            <a:pPr>
              <a:lnSpc>
                <a:spcPct val="115000"/>
              </a:lnSpc>
            </a:pPr>
            <a:r>
              <a:rPr lang="cs-CZ" altLang="cs-CZ" smtClean="0"/>
              <a:t>Časový průběh kardiálních markerů</a:t>
            </a:r>
            <a:endParaRPr lang="en-US" altLang="cs-CZ" smtClean="0"/>
          </a:p>
        </p:txBody>
      </p:sp>
      <p:sp>
        <p:nvSpPr>
          <p:cNvPr id="27651" name="Line 3"/>
          <p:cNvSpPr>
            <a:spLocks noChangeShapeType="1"/>
          </p:cNvSpPr>
          <p:nvPr/>
        </p:nvSpPr>
        <p:spPr bwMode="auto">
          <a:xfrm flipV="1">
            <a:off x="3016250" y="1887538"/>
            <a:ext cx="0" cy="3376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27652" name="Object 4"/>
          <p:cNvGraphicFramePr>
            <a:graphicFrameLocks noChangeAspect="1"/>
          </p:cNvGraphicFramePr>
          <p:nvPr/>
        </p:nvGraphicFramePr>
        <p:xfrm>
          <a:off x="2298701" y="773114"/>
          <a:ext cx="7843837" cy="5235575"/>
        </p:xfrm>
        <a:graphic>
          <a:graphicData uri="http://schemas.openxmlformats.org/presentationml/2006/ole">
            <mc:AlternateContent xmlns:mc="http://schemas.openxmlformats.org/markup-compatibility/2006">
              <mc:Choice xmlns:v="urn:schemas-microsoft-com:vml" Requires="v">
                <p:oleObj spid="_x0000_s1066" name="Graf" r:id="rId4" imgW="8191324" imgH="5467473" progId="MSGraph.Chart.8">
                  <p:embed followColorScheme="full"/>
                </p:oleObj>
              </mc:Choice>
              <mc:Fallback>
                <p:oleObj name="Graf" r:id="rId4" imgW="8191324" imgH="5467473" progId="MSGraph.Chart.8">
                  <p:embed followColorScheme="full"/>
                  <p:pic>
                    <p:nvPicPr>
                      <p:cNvPr id="0" name=""/>
                      <p:cNvPicPr>
                        <a:picLocks noChangeAspect="1" noChangeArrowheads="1"/>
                      </p:cNvPicPr>
                      <p:nvPr/>
                    </p:nvPicPr>
                    <p:blipFill>
                      <a:blip r:embed="rId5"/>
                      <a:srcRect/>
                      <a:stretch>
                        <a:fillRect/>
                      </a:stretch>
                    </p:blipFill>
                    <p:spPr bwMode="auto">
                      <a:xfrm>
                        <a:off x="2298701" y="773114"/>
                        <a:ext cx="7843837" cy="523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3" name="Text Box 5"/>
          <p:cNvSpPr txBox="1">
            <a:spLocks noChangeArrowheads="1"/>
          </p:cNvSpPr>
          <p:nvPr/>
        </p:nvSpPr>
        <p:spPr bwMode="auto">
          <a:xfrm>
            <a:off x="2339976" y="1655763"/>
            <a:ext cx="755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1000</a:t>
            </a:r>
            <a:endParaRPr lang="en-US" altLang="cs-CZ" sz="1400" b="1">
              <a:solidFill>
                <a:srgbClr val="FFFF99"/>
              </a:solidFill>
              <a:latin typeface="Arial" charset="0"/>
            </a:endParaRPr>
          </a:p>
        </p:txBody>
      </p:sp>
      <p:sp>
        <p:nvSpPr>
          <p:cNvPr id="27654" name="Text Box 6"/>
          <p:cNvSpPr txBox="1">
            <a:spLocks noChangeArrowheads="1"/>
          </p:cNvSpPr>
          <p:nvPr/>
        </p:nvSpPr>
        <p:spPr bwMode="auto">
          <a:xfrm>
            <a:off x="2459037" y="2281238"/>
            <a:ext cx="612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100</a:t>
            </a:r>
            <a:endParaRPr lang="en-US" altLang="cs-CZ" sz="1400" b="1">
              <a:solidFill>
                <a:srgbClr val="FFFF99"/>
              </a:solidFill>
              <a:latin typeface="Arial" charset="0"/>
            </a:endParaRPr>
          </a:p>
        </p:txBody>
      </p:sp>
      <p:sp>
        <p:nvSpPr>
          <p:cNvPr id="27655" name="Text Box 7"/>
          <p:cNvSpPr txBox="1">
            <a:spLocks noChangeArrowheads="1"/>
          </p:cNvSpPr>
          <p:nvPr/>
        </p:nvSpPr>
        <p:spPr bwMode="auto">
          <a:xfrm>
            <a:off x="2581275" y="3171825"/>
            <a:ext cx="47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10</a:t>
            </a:r>
            <a:endParaRPr lang="en-US" altLang="cs-CZ" sz="1400" b="1">
              <a:solidFill>
                <a:srgbClr val="FFFF99"/>
              </a:solidFill>
              <a:latin typeface="Arial" charset="0"/>
            </a:endParaRPr>
          </a:p>
        </p:txBody>
      </p:sp>
      <p:sp>
        <p:nvSpPr>
          <p:cNvPr id="27656" name="Text Box 8"/>
          <p:cNvSpPr txBox="1">
            <a:spLocks noChangeArrowheads="1"/>
          </p:cNvSpPr>
          <p:nvPr/>
        </p:nvSpPr>
        <p:spPr bwMode="auto">
          <a:xfrm>
            <a:off x="2700337" y="3930650"/>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1</a:t>
            </a:r>
            <a:endParaRPr lang="en-US" altLang="cs-CZ" sz="1400" b="1">
              <a:solidFill>
                <a:srgbClr val="FFFF99"/>
              </a:solidFill>
              <a:latin typeface="Arial" charset="0"/>
            </a:endParaRPr>
          </a:p>
        </p:txBody>
      </p:sp>
      <p:sp>
        <p:nvSpPr>
          <p:cNvPr id="27657" name="Text Box 9"/>
          <p:cNvSpPr txBox="1">
            <a:spLocks noChangeArrowheads="1"/>
          </p:cNvSpPr>
          <p:nvPr/>
        </p:nvSpPr>
        <p:spPr bwMode="auto">
          <a:xfrm>
            <a:off x="2722562" y="5043488"/>
            <a:ext cx="327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cs-CZ" sz="2000" b="1">
                <a:latin typeface="Arial" charset="0"/>
              </a:rPr>
              <a:t>0</a:t>
            </a:r>
            <a:endParaRPr lang="en-US" altLang="cs-CZ" sz="1400" b="1">
              <a:solidFill>
                <a:srgbClr val="FFFF99"/>
              </a:solidFill>
              <a:latin typeface="Arial" charset="0"/>
            </a:endParaRPr>
          </a:p>
        </p:txBody>
      </p:sp>
      <p:sp>
        <p:nvSpPr>
          <p:cNvPr id="27658" name="Line 10"/>
          <p:cNvSpPr>
            <a:spLocks noChangeShapeType="1"/>
          </p:cNvSpPr>
          <p:nvPr/>
        </p:nvSpPr>
        <p:spPr bwMode="auto">
          <a:xfrm flipH="1">
            <a:off x="2941638" y="5256213"/>
            <a:ext cx="61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59" name="Line 11"/>
          <p:cNvSpPr>
            <a:spLocks noChangeShapeType="1"/>
          </p:cNvSpPr>
          <p:nvPr/>
        </p:nvSpPr>
        <p:spPr bwMode="auto">
          <a:xfrm flipH="1">
            <a:off x="2935287" y="4106863"/>
            <a:ext cx="6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60" name="Line 12"/>
          <p:cNvSpPr>
            <a:spLocks noChangeShapeType="1"/>
          </p:cNvSpPr>
          <p:nvPr/>
        </p:nvSpPr>
        <p:spPr bwMode="auto">
          <a:xfrm flipH="1">
            <a:off x="2944813" y="3373438"/>
            <a:ext cx="61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61" name="Line 13"/>
          <p:cNvSpPr>
            <a:spLocks noChangeShapeType="1"/>
          </p:cNvSpPr>
          <p:nvPr/>
        </p:nvSpPr>
        <p:spPr bwMode="auto">
          <a:xfrm flipH="1">
            <a:off x="2944813" y="2495550"/>
            <a:ext cx="61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62" name="Line 14"/>
          <p:cNvSpPr>
            <a:spLocks noChangeShapeType="1"/>
          </p:cNvSpPr>
          <p:nvPr/>
        </p:nvSpPr>
        <p:spPr bwMode="auto">
          <a:xfrm flipH="1">
            <a:off x="2946400" y="1903413"/>
            <a:ext cx="619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63" name="Text Box 15"/>
          <p:cNvSpPr txBox="1">
            <a:spLocks noChangeArrowheads="1"/>
          </p:cNvSpPr>
          <p:nvPr/>
        </p:nvSpPr>
        <p:spPr bwMode="auto">
          <a:xfrm rot="-5400000">
            <a:off x="400844" y="3196432"/>
            <a:ext cx="3709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cs-CZ" altLang="cs-CZ">
                <a:latin typeface="Arial" charset="0"/>
              </a:rPr>
              <a:t>Relativní vzestup markerů</a:t>
            </a:r>
            <a:endParaRPr lang="en-US" altLang="cs-CZ" sz="1600">
              <a:solidFill>
                <a:srgbClr val="FFFF99"/>
              </a:solidFill>
              <a:latin typeface="Arial" charset="0"/>
            </a:endParaRPr>
          </a:p>
        </p:txBody>
      </p:sp>
      <p:sp>
        <p:nvSpPr>
          <p:cNvPr id="27664" name="Text Box 16"/>
          <p:cNvSpPr txBox="1">
            <a:spLocks noChangeArrowheads="1"/>
          </p:cNvSpPr>
          <p:nvPr/>
        </p:nvSpPr>
        <p:spPr bwMode="auto">
          <a:xfrm>
            <a:off x="4110038" y="5707064"/>
            <a:ext cx="41232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cs-CZ" altLang="cs-CZ">
                <a:latin typeface="Arial" charset="0"/>
              </a:rPr>
              <a:t>Hodiny od vzniku stenokardií</a:t>
            </a:r>
            <a:endParaRPr lang="en-US" altLang="cs-CZ" sz="1600">
              <a:solidFill>
                <a:srgbClr val="FFFF99"/>
              </a:solidFill>
              <a:latin typeface="Arial" charset="0"/>
            </a:endParaRPr>
          </a:p>
        </p:txBody>
      </p:sp>
      <p:sp>
        <p:nvSpPr>
          <p:cNvPr id="27665" name="Line 17"/>
          <p:cNvSpPr>
            <a:spLocks noChangeShapeType="1"/>
          </p:cNvSpPr>
          <p:nvPr/>
        </p:nvSpPr>
        <p:spPr bwMode="auto">
          <a:xfrm flipV="1">
            <a:off x="3001962" y="2998788"/>
            <a:ext cx="439738" cy="110966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6" name="Line 18"/>
          <p:cNvSpPr>
            <a:spLocks noChangeShapeType="1"/>
          </p:cNvSpPr>
          <p:nvPr/>
        </p:nvSpPr>
        <p:spPr bwMode="auto">
          <a:xfrm flipH="1" flipV="1">
            <a:off x="3629026" y="3406776"/>
            <a:ext cx="1362075" cy="103822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7" name="Line 19"/>
          <p:cNvSpPr>
            <a:spLocks noChangeShapeType="1"/>
          </p:cNvSpPr>
          <p:nvPr/>
        </p:nvSpPr>
        <p:spPr bwMode="auto">
          <a:xfrm flipV="1">
            <a:off x="3019425" y="3813175"/>
            <a:ext cx="374650" cy="419100"/>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8" name="Line 20"/>
          <p:cNvSpPr>
            <a:spLocks noChangeShapeType="1"/>
          </p:cNvSpPr>
          <p:nvPr/>
        </p:nvSpPr>
        <p:spPr bwMode="auto">
          <a:xfrm flipV="1">
            <a:off x="3381376" y="3543300"/>
            <a:ext cx="142875" cy="279400"/>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69" name="Line 21"/>
          <p:cNvSpPr>
            <a:spLocks noChangeShapeType="1"/>
          </p:cNvSpPr>
          <p:nvPr/>
        </p:nvSpPr>
        <p:spPr bwMode="auto">
          <a:xfrm flipV="1">
            <a:off x="3535363" y="3376614"/>
            <a:ext cx="187325" cy="174625"/>
          </a:xfrm>
          <a:prstGeom prst="line">
            <a:avLst/>
          </a:prstGeom>
          <a:noFill/>
          <a:ln w="28575">
            <a:solidFill>
              <a:srgbClr val="002B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0" name="Line 22"/>
          <p:cNvSpPr>
            <a:spLocks noChangeShapeType="1"/>
          </p:cNvSpPr>
          <p:nvPr/>
        </p:nvSpPr>
        <p:spPr bwMode="auto">
          <a:xfrm>
            <a:off x="3746500" y="3376613"/>
            <a:ext cx="1325562" cy="563562"/>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1" name="Line 23"/>
          <p:cNvSpPr>
            <a:spLocks noChangeShapeType="1"/>
          </p:cNvSpPr>
          <p:nvPr/>
        </p:nvSpPr>
        <p:spPr bwMode="auto">
          <a:xfrm>
            <a:off x="5072062" y="3940176"/>
            <a:ext cx="1068388" cy="271463"/>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2" name="Line 24"/>
          <p:cNvSpPr>
            <a:spLocks noChangeShapeType="1"/>
          </p:cNvSpPr>
          <p:nvPr/>
        </p:nvSpPr>
        <p:spPr bwMode="auto">
          <a:xfrm>
            <a:off x="6140451" y="4211638"/>
            <a:ext cx="1081087" cy="387350"/>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3" name="Line 25"/>
          <p:cNvSpPr>
            <a:spLocks noChangeShapeType="1"/>
          </p:cNvSpPr>
          <p:nvPr/>
        </p:nvSpPr>
        <p:spPr bwMode="auto">
          <a:xfrm flipV="1">
            <a:off x="7224713" y="4589464"/>
            <a:ext cx="2239963" cy="9525"/>
          </a:xfrm>
          <a:prstGeom prst="line">
            <a:avLst/>
          </a:prstGeom>
          <a:noFill/>
          <a:ln w="38100">
            <a:solidFill>
              <a:srgbClr val="0000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4" name="Line 26"/>
          <p:cNvSpPr>
            <a:spLocks noChangeShapeType="1"/>
          </p:cNvSpPr>
          <p:nvPr/>
        </p:nvSpPr>
        <p:spPr bwMode="auto">
          <a:xfrm flipV="1">
            <a:off x="3019426" y="4035425"/>
            <a:ext cx="433387" cy="35083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5" name="Line 27"/>
          <p:cNvSpPr>
            <a:spLocks noChangeShapeType="1"/>
          </p:cNvSpPr>
          <p:nvPr/>
        </p:nvSpPr>
        <p:spPr bwMode="auto">
          <a:xfrm flipV="1">
            <a:off x="3452812" y="3376613"/>
            <a:ext cx="293688" cy="65881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6" name="Line 28"/>
          <p:cNvSpPr>
            <a:spLocks noChangeShapeType="1"/>
          </p:cNvSpPr>
          <p:nvPr/>
        </p:nvSpPr>
        <p:spPr bwMode="auto">
          <a:xfrm flipV="1">
            <a:off x="3759201" y="3232151"/>
            <a:ext cx="409575" cy="13652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7" name="Line 29"/>
          <p:cNvSpPr>
            <a:spLocks noChangeShapeType="1"/>
          </p:cNvSpPr>
          <p:nvPr/>
        </p:nvSpPr>
        <p:spPr bwMode="auto">
          <a:xfrm flipV="1">
            <a:off x="4127500" y="3154364"/>
            <a:ext cx="334962" cy="7778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8" name="Line 30"/>
          <p:cNvSpPr>
            <a:spLocks noChangeShapeType="1"/>
          </p:cNvSpPr>
          <p:nvPr/>
        </p:nvSpPr>
        <p:spPr bwMode="auto">
          <a:xfrm>
            <a:off x="4454525" y="3151188"/>
            <a:ext cx="1001712" cy="20796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79" name="Line 31"/>
          <p:cNvSpPr>
            <a:spLocks noChangeShapeType="1"/>
          </p:cNvSpPr>
          <p:nvPr/>
        </p:nvSpPr>
        <p:spPr bwMode="auto">
          <a:xfrm>
            <a:off x="5438775" y="3333750"/>
            <a:ext cx="1935162" cy="84455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0" name="Line 32"/>
          <p:cNvSpPr>
            <a:spLocks noChangeShapeType="1"/>
          </p:cNvSpPr>
          <p:nvPr/>
        </p:nvSpPr>
        <p:spPr bwMode="auto">
          <a:xfrm>
            <a:off x="7385050" y="4178300"/>
            <a:ext cx="481012" cy="793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1" name="Line 33"/>
          <p:cNvSpPr>
            <a:spLocks noChangeShapeType="1"/>
          </p:cNvSpPr>
          <p:nvPr/>
        </p:nvSpPr>
        <p:spPr bwMode="auto">
          <a:xfrm>
            <a:off x="7867651" y="4181475"/>
            <a:ext cx="1576387" cy="17303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2" name="Line 34"/>
          <p:cNvSpPr>
            <a:spLocks noChangeShapeType="1"/>
          </p:cNvSpPr>
          <p:nvPr/>
        </p:nvSpPr>
        <p:spPr bwMode="auto">
          <a:xfrm flipV="1">
            <a:off x="3006725" y="3763963"/>
            <a:ext cx="539750" cy="787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3" name="Line 35"/>
          <p:cNvSpPr>
            <a:spLocks noChangeShapeType="1"/>
          </p:cNvSpPr>
          <p:nvPr/>
        </p:nvSpPr>
        <p:spPr bwMode="auto">
          <a:xfrm flipV="1">
            <a:off x="3535363" y="2716213"/>
            <a:ext cx="176213" cy="1058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4" name="Line 36"/>
          <p:cNvSpPr>
            <a:spLocks noChangeShapeType="1"/>
          </p:cNvSpPr>
          <p:nvPr/>
        </p:nvSpPr>
        <p:spPr bwMode="auto">
          <a:xfrm flipV="1">
            <a:off x="3711575" y="2389189"/>
            <a:ext cx="715962" cy="339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5" name="Line 37"/>
          <p:cNvSpPr>
            <a:spLocks noChangeShapeType="1"/>
          </p:cNvSpPr>
          <p:nvPr/>
        </p:nvSpPr>
        <p:spPr bwMode="auto">
          <a:xfrm>
            <a:off x="4416425" y="2397126"/>
            <a:ext cx="704850" cy="4556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6" name="Line 38"/>
          <p:cNvSpPr>
            <a:spLocks noChangeShapeType="1"/>
          </p:cNvSpPr>
          <p:nvPr/>
        </p:nvSpPr>
        <p:spPr bwMode="auto">
          <a:xfrm flipV="1">
            <a:off x="5122862" y="2757488"/>
            <a:ext cx="2159000" cy="95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7" name="Line 39"/>
          <p:cNvSpPr>
            <a:spLocks noChangeShapeType="1"/>
          </p:cNvSpPr>
          <p:nvPr/>
        </p:nvSpPr>
        <p:spPr bwMode="auto">
          <a:xfrm>
            <a:off x="7281862" y="2757488"/>
            <a:ext cx="2147888" cy="114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8" name="Line 40"/>
          <p:cNvSpPr>
            <a:spLocks noChangeShapeType="1"/>
          </p:cNvSpPr>
          <p:nvPr/>
        </p:nvSpPr>
        <p:spPr bwMode="auto">
          <a:xfrm flipV="1">
            <a:off x="3019426" y="3727450"/>
            <a:ext cx="528637" cy="9604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89" name="Line 41"/>
          <p:cNvSpPr>
            <a:spLocks noChangeShapeType="1"/>
          </p:cNvSpPr>
          <p:nvPr/>
        </p:nvSpPr>
        <p:spPr bwMode="auto">
          <a:xfrm flipV="1">
            <a:off x="3557588" y="2794000"/>
            <a:ext cx="212725" cy="9588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0" name="Line 42"/>
          <p:cNvSpPr>
            <a:spLocks noChangeShapeType="1"/>
          </p:cNvSpPr>
          <p:nvPr/>
        </p:nvSpPr>
        <p:spPr bwMode="auto">
          <a:xfrm flipV="1">
            <a:off x="3768725" y="2524126"/>
            <a:ext cx="646112" cy="2825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1" name="Line 43"/>
          <p:cNvSpPr>
            <a:spLocks noChangeShapeType="1"/>
          </p:cNvSpPr>
          <p:nvPr/>
        </p:nvSpPr>
        <p:spPr bwMode="auto">
          <a:xfrm>
            <a:off x="4416426" y="2524126"/>
            <a:ext cx="668337" cy="5826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2" name="Line 44"/>
          <p:cNvSpPr>
            <a:spLocks noChangeShapeType="1"/>
          </p:cNvSpPr>
          <p:nvPr/>
        </p:nvSpPr>
        <p:spPr bwMode="auto">
          <a:xfrm>
            <a:off x="5072062" y="3095626"/>
            <a:ext cx="1189038" cy="1952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3" name="Line 45"/>
          <p:cNvSpPr>
            <a:spLocks noChangeShapeType="1"/>
          </p:cNvSpPr>
          <p:nvPr/>
        </p:nvSpPr>
        <p:spPr bwMode="auto">
          <a:xfrm>
            <a:off x="6242051" y="3289300"/>
            <a:ext cx="955675" cy="2619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4" name="Line 46"/>
          <p:cNvSpPr>
            <a:spLocks noChangeShapeType="1"/>
          </p:cNvSpPr>
          <p:nvPr/>
        </p:nvSpPr>
        <p:spPr bwMode="auto">
          <a:xfrm>
            <a:off x="7196138" y="3560764"/>
            <a:ext cx="976313" cy="396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5" name="Line 47"/>
          <p:cNvSpPr>
            <a:spLocks noChangeShapeType="1"/>
          </p:cNvSpPr>
          <p:nvPr/>
        </p:nvSpPr>
        <p:spPr bwMode="auto">
          <a:xfrm>
            <a:off x="8172451" y="3595688"/>
            <a:ext cx="1292225" cy="127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696" name="Line 48"/>
          <p:cNvSpPr>
            <a:spLocks noChangeShapeType="1"/>
          </p:cNvSpPr>
          <p:nvPr/>
        </p:nvSpPr>
        <p:spPr bwMode="auto">
          <a:xfrm>
            <a:off x="2995612" y="4106863"/>
            <a:ext cx="6521450" cy="0"/>
          </a:xfrm>
          <a:prstGeom prst="line">
            <a:avLst/>
          </a:prstGeom>
          <a:noFill/>
          <a:ln w="28575">
            <a:solidFill>
              <a:srgbClr val="00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97" name="Text Box 49"/>
          <p:cNvSpPr txBox="1">
            <a:spLocks noChangeArrowheads="1"/>
          </p:cNvSpPr>
          <p:nvPr/>
        </p:nvSpPr>
        <p:spPr bwMode="auto">
          <a:xfrm>
            <a:off x="6856412" y="3754439"/>
            <a:ext cx="3714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r>
              <a:rPr lang="cs-CZ" altLang="cs-CZ">
                <a:latin typeface="Arial" charset="0"/>
              </a:rPr>
              <a:t>Horní hranice referenčních hodnot </a:t>
            </a:r>
            <a:endParaRPr lang="en-US" altLang="cs-CZ" sz="1600">
              <a:solidFill>
                <a:srgbClr val="FFFF99"/>
              </a:solidFill>
              <a:latin typeface="Arial" charset="0"/>
            </a:endParaRPr>
          </a:p>
        </p:txBody>
      </p:sp>
      <p:sp>
        <p:nvSpPr>
          <p:cNvPr id="27699" name="Line 51"/>
          <p:cNvSpPr>
            <a:spLocks noChangeShapeType="1"/>
          </p:cNvSpPr>
          <p:nvPr/>
        </p:nvSpPr>
        <p:spPr bwMode="auto">
          <a:xfrm>
            <a:off x="5002213" y="4445000"/>
            <a:ext cx="4462463"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7700" name="Line 52"/>
          <p:cNvSpPr>
            <a:spLocks noChangeShapeType="1"/>
          </p:cNvSpPr>
          <p:nvPr/>
        </p:nvSpPr>
        <p:spPr bwMode="auto">
          <a:xfrm>
            <a:off x="3438526" y="3009900"/>
            <a:ext cx="249237" cy="446088"/>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10</a:t>
            </a:fld>
            <a:endParaRPr lang="cs-CZ" dirty="0"/>
          </a:p>
        </p:txBody>
      </p:sp>
    </p:spTree>
    <p:extLst>
      <p:ext uri="{BB962C8B-B14F-4D97-AF65-F5344CB8AC3E}">
        <p14:creationId xmlns:p14="http://schemas.microsoft.com/office/powerpoint/2010/main" val="2232624260"/>
      </p:ext>
    </p:extLst>
  </p:cSld>
  <p:clrMapOvr>
    <a:masterClrMapping/>
  </p:clrMapOvr>
  <p:transition spd="med" advClick="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Kasuistika 1</a:t>
            </a:r>
            <a:br>
              <a:rPr lang="cs-CZ" dirty="0" smtClean="0"/>
            </a:br>
            <a:endParaRPr lang="cs-CZ" dirty="0"/>
          </a:p>
        </p:txBody>
      </p:sp>
      <p:sp>
        <p:nvSpPr>
          <p:cNvPr id="3" name="Zástupný symbol pro obsah 2"/>
          <p:cNvSpPr>
            <a:spLocks noGrp="1"/>
          </p:cNvSpPr>
          <p:nvPr>
            <p:ph idx="1"/>
          </p:nvPr>
        </p:nvSpPr>
        <p:spPr/>
        <p:txBody>
          <a:bodyPr>
            <a:normAutofit/>
          </a:bodyPr>
          <a:lstStyle/>
          <a:p>
            <a:r>
              <a:rPr lang="cs-CZ" dirty="0" smtClean="0"/>
              <a:t>Muž 64 let, přivezen RZP ve 12:30hod</a:t>
            </a:r>
          </a:p>
          <a:p>
            <a:r>
              <a:rPr lang="cs-CZ" dirty="0" smtClean="0"/>
              <a:t>Bolesti na hrudi svíravé, pálivé, vystřelovaly do obou HKK, opocení</a:t>
            </a:r>
          </a:p>
          <a:p>
            <a:pPr marL="0" indent="0">
              <a:buNone/>
            </a:pPr>
            <a:r>
              <a:rPr lang="cs-CZ" dirty="0"/>
              <a:t> </a:t>
            </a:r>
            <a:r>
              <a:rPr lang="cs-CZ" dirty="0" smtClean="0"/>
              <a:t>    (v 5 hod ráno)</a:t>
            </a:r>
          </a:p>
          <a:p>
            <a:r>
              <a:rPr lang="cs-CZ" dirty="0" smtClean="0"/>
              <a:t>Trvání cca 20 minut, úleva po zvracení</a:t>
            </a:r>
          </a:p>
          <a:p>
            <a:endParaRPr lang="cs-CZ" dirty="0" smtClean="0"/>
          </a:p>
          <a:p>
            <a:r>
              <a:rPr lang="cs-CZ" dirty="0" smtClean="0"/>
              <a:t>Poslední 2 týdny občasné pálení na hrudníku při námaze (trvání vždy asi 10 min)</a:t>
            </a:r>
          </a:p>
          <a:p>
            <a:endParaRPr lang="cs-CZ" dirty="0" smtClean="0"/>
          </a:p>
          <a:p>
            <a:pPr marL="0" indent="0">
              <a:buNone/>
            </a:pPr>
            <a:endParaRPr lang="cs-CZ" dirty="0" smtClean="0"/>
          </a:p>
          <a:p>
            <a:pPr marL="114300" indent="0">
              <a:buNone/>
            </a:pPr>
            <a:endParaRPr lang="cs-CZ"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11</a:t>
            </a:fld>
            <a:endParaRPr lang="cs-CZ" dirty="0"/>
          </a:p>
        </p:txBody>
      </p:sp>
    </p:spTree>
    <p:extLst>
      <p:ext uri="{BB962C8B-B14F-4D97-AF65-F5344CB8AC3E}">
        <p14:creationId xmlns:p14="http://schemas.microsoft.com/office/powerpoint/2010/main" val="35186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868" y="260648"/>
            <a:ext cx="6192688" cy="316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1828800" y="5696296"/>
            <a:ext cx="8856985" cy="461665"/>
          </a:xfrm>
          <a:prstGeom prst="rect">
            <a:avLst/>
          </a:prstGeom>
        </p:spPr>
        <p:txBody>
          <a:bodyPr wrap="square">
            <a:spAutoFit/>
          </a:bodyPr>
          <a:lstStyle/>
          <a:p>
            <a:r>
              <a:rPr lang="cs-CZ" dirty="0" smtClean="0"/>
              <a:t>     Indikována </a:t>
            </a:r>
            <a:r>
              <a:rPr lang="cs-CZ" dirty="0"/>
              <a:t>odložená </a:t>
            </a:r>
            <a:r>
              <a:rPr lang="cs-CZ" dirty="0" err="1"/>
              <a:t>koronarografie</a:t>
            </a:r>
            <a:r>
              <a:rPr lang="cs-CZ" dirty="0"/>
              <a:t> – PCI </a:t>
            </a:r>
            <a:r>
              <a:rPr lang="cs-CZ" dirty="0" err="1"/>
              <a:t>prox</a:t>
            </a:r>
            <a:r>
              <a:rPr lang="cs-CZ" dirty="0"/>
              <a:t>. RIA +DES stent</a:t>
            </a:r>
          </a:p>
        </p:txBody>
      </p:sp>
      <p:sp>
        <p:nvSpPr>
          <p:cNvPr id="7" name="Zástupný symbol pro obsah 3"/>
          <p:cNvSpPr txBox="1">
            <a:spLocks/>
          </p:cNvSpPr>
          <p:nvPr/>
        </p:nvSpPr>
        <p:spPr>
          <a:xfrm>
            <a:off x="1828801" y="2996952"/>
            <a:ext cx="8226052" cy="3167311"/>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endParaRPr lang="cs-CZ" dirty="0" smtClean="0"/>
          </a:p>
          <a:p>
            <a:r>
              <a:rPr lang="cs-CZ" sz="2400" dirty="0" smtClean="0"/>
              <a:t>EKG: s.r.,90/min, osa </a:t>
            </a:r>
            <a:r>
              <a:rPr lang="cs-CZ" sz="2400" dirty="0" err="1" smtClean="0"/>
              <a:t>norm</a:t>
            </a:r>
            <a:r>
              <a:rPr lang="cs-CZ" sz="2400" dirty="0" smtClean="0"/>
              <a:t>.,převody </a:t>
            </a:r>
            <a:r>
              <a:rPr lang="cs-CZ" sz="2400" dirty="0" err="1" smtClean="0"/>
              <a:t>norm</a:t>
            </a:r>
            <a:r>
              <a:rPr lang="cs-CZ" sz="2400" dirty="0" smtClean="0"/>
              <a:t>.,</a:t>
            </a:r>
          </a:p>
          <a:p>
            <a:pPr marL="114300" indent="0">
              <a:buFont typeface="Arial" pitchFamily="34" charset="0"/>
              <a:buNone/>
            </a:pPr>
            <a:r>
              <a:rPr lang="cs-CZ" sz="2400" dirty="0" smtClean="0"/>
              <a:t>         Q V1-5,nazn.elevace ST 0,5mm s </a:t>
            </a:r>
            <a:r>
              <a:rPr lang="cs-CZ" sz="2400" dirty="0" err="1" smtClean="0"/>
              <a:t>neg.T</a:t>
            </a:r>
            <a:r>
              <a:rPr lang="cs-CZ" sz="2400" dirty="0" smtClean="0"/>
              <a:t> V1-V5</a:t>
            </a:r>
          </a:p>
          <a:p>
            <a:pPr marL="0" indent="0">
              <a:buNone/>
            </a:pPr>
            <a:endParaRPr lang="cs-CZ" sz="2400" dirty="0" smtClean="0"/>
          </a:p>
          <a:p>
            <a:r>
              <a:rPr lang="cs-CZ" sz="2400" dirty="0" smtClean="0"/>
              <a:t>Subakutní QIM</a:t>
            </a:r>
            <a:endParaRPr lang="cs-CZ" sz="2400"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12</a:t>
            </a:fld>
            <a:endParaRPr lang="cs-CZ" dirty="0"/>
          </a:p>
        </p:txBody>
      </p:sp>
    </p:spTree>
    <p:extLst>
      <p:ext uri="{BB962C8B-B14F-4D97-AF65-F5344CB8AC3E}">
        <p14:creationId xmlns:p14="http://schemas.microsoft.com/office/powerpoint/2010/main" val="141226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Kasuistika 2</a:t>
            </a:r>
            <a:endParaRPr lang="cs-CZ" dirty="0"/>
          </a:p>
        </p:txBody>
      </p:sp>
      <p:sp>
        <p:nvSpPr>
          <p:cNvPr id="3" name="Zástupný symbol pro obsah 2"/>
          <p:cNvSpPr>
            <a:spLocks noGrp="1"/>
          </p:cNvSpPr>
          <p:nvPr>
            <p:ph idx="1"/>
          </p:nvPr>
        </p:nvSpPr>
        <p:spPr/>
        <p:txBody>
          <a:bodyPr>
            <a:normAutofit/>
          </a:bodyPr>
          <a:lstStyle/>
          <a:p>
            <a:r>
              <a:rPr lang="cs-CZ" dirty="0" smtClean="0"/>
              <a:t>Muž 44 let</a:t>
            </a:r>
          </a:p>
          <a:p>
            <a:r>
              <a:rPr lang="cs-CZ" dirty="0" smtClean="0"/>
              <a:t>Asi rok trvající bolesti na hrudi s propagací do krku, potíže klidové i námahové</a:t>
            </a:r>
          </a:p>
          <a:p>
            <a:r>
              <a:rPr lang="cs-CZ" dirty="0" smtClean="0"/>
              <a:t>Dg: ICHS dg.VI/2018, </a:t>
            </a:r>
            <a:r>
              <a:rPr lang="cs-CZ" dirty="0" err="1" smtClean="0"/>
              <a:t>sy</a:t>
            </a:r>
            <a:r>
              <a:rPr lang="cs-CZ" dirty="0" smtClean="0"/>
              <a:t> AP, SKG - PCI kmene </a:t>
            </a:r>
            <a:r>
              <a:rPr lang="cs-CZ" dirty="0" err="1" smtClean="0"/>
              <a:t>ACS+DES,prox</a:t>
            </a:r>
            <a:r>
              <a:rPr lang="cs-CZ" dirty="0" smtClean="0"/>
              <a:t>. RIA 30%,RC 40% ke konzervativnímu postupu</a:t>
            </a:r>
          </a:p>
          <a:p>
            <a:endParaRPr lang="cs-CZ" dirty="0" smtClean="0"/>
          </a:p>
          <a:p>
            <a:r>
              <a:rPr lang="cs-CZ" dirty="0" smtClean="0"/>
              <a:t>Asi 3 týdny po </a:t>
            </a:r>
            <a:r>
              <a:rPr lang="cs-CZ" dirty="0" err="1" smtClean="0"/>
              <a:t>revaskularizaci</a:t>
            </a:r>
            <a:r>
              <a:rPr lang="cs-CZ" dirty="0" smtClean="0"/>
              <a:t> byl zcela bez potíží, poté se začaly obtíže plíživě vracet</a:t>
            </a:r>
          </a:p>
          <a:p>
            <a:pPr marL="114300" indent="0">
              <a:buNone/>
            </a:pPr>
            <a:endParaRPr lang="cs-CZ" dirty="0"/>
          </a:p>
          <a:p>
            <a:pPr marL="114300" indent="0">
              <a:buNone/>
            </a:pPr>
            <a:endParaRPr lang="cs-CZ"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13</a:t>
            </a:fld>
            <a:endParaRPr lang="cs-CZ" dirty="0"/>
          </a:p>
        </p:txBody>
      </p:sp>
    </p:spTree>
    <p:extLst>
      <p:ext uri="{BB962C8B-B14F-4D97-AF65-F5344CB8AC3E}">
        <p14:creationId xmlns:p14="http://schemas.microsoft.com/office/powerpoint/2010/main" val="42895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182331"/>
            <a:ext cx="7247481" cy="414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1773932" y="4653136"/>
            <a:ext cx="7416824" cy="1200329"/>
          </a:xfrm>
          <a:prstGeom prst="rect">
            <a:avLst/>
          </a:prstGeom>
        </p:spPr>
        <p:txBody>
          <a:bodyPr wrap="square">
            <a:spAutoFit/>
          </a:bodyPr>
          <a:lstStyle/>
          <a:p>
            <a:pPr marL="114300"/>
            <a:r>
              <a:rPr lang="cs-CZ" dirty="0"/>
              <a:t>EKG : SR, TF 67/min, osa doprava, RBBB</a:t>
            </a:r>
          </a:p>
          <a:p>
            <a:pPr marL="114300" indent="0">
              <a:buNone/>
            </a:pPr>
            <a:r>
              <a:rPr lang="cs-CZ" dirty="0" smtClean="0"/>
              <a:t>re SKG VIII/2018: </a:t>
            </a:r>
            <a:r>
              <a:rPr lang="cs-CZ" dirty="0"/>
              <a:t>trvá kompletní </a:t>
            </a:r>
            <a:r>
              <a:rPr lang="cs-CZ" dirty="0" err="1"/>
              <a:t>revaskularizace</a:t>
            </a:r>
            <a:r>
              <a:rPr lang="cs-CZ" dirty="0"/>
              <a:t>       </a:t>
            </a:r>
          </a:p>
          <a:p>
            <a:pPr marL="114300" indent="0">
              <a:buNone/>
            </a:pPr>
            <a:endParaRPr lang="cs-CZ" dirty="0"/>
          </a:p>
        </p:txBody>
      </p:sp>
      <p:sp>
        <p:nvSpPr>
          <p:cNvPr id="6" name="Nadpis 2"/>
          <p:cNvSpPr txBox="1">
            <a:spLocks/>
          </p:cNvSpPr>
          <p:nvPr/>
        </p:nvSpPr>
        <p:spPr>
          <a:xfrm>
            <a:off x="1801456" y="5085184"/>
            <a:ext cx="10360501" cy="1223963"/>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cs-CZ" dirty="0" smtClean="0"/>
              <a:t>ICHS, bez průkazu ACS</a:t>
            </a:r>
            <a:endParaRPr lang="cs-CZ"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14</a:t>
            </a:fld>
            <a:endParaRPr lang="cs-CZ" dirty="0"/>
          </a:p>
        </p:txBody>
      </p:sp>
    </p:spTree>
    <p:extLst>
      <p:ext uri="{BB962C8B-B14F-4D97-AF65-F5344CB8AC3E}">
        <p14:creationId xmlns:p14="http://schemas.microsoft.com/office/powerpoint/2010/main" val="235749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Kasuistika 3</a:t>
            </a:r>
            <a:endParaRPr lang="cs-CZ" dirty="0"/>
          </a:p>
        </p:txBody>
      </p:sp>
      <p:sp>
        <p:nvSpPr>
          <p:cNvPr id="8" name="Zástupný symbol pro obsah 7"/>
          <p:cNvSpPr>
            <a:spLocks noGrp="1"/>
          </p:cNvSpPr>
          <p:nvPr>
            <p:ph idx="1"/>
          </p:nvPr>
        </p:nvSpPr>
        <p:spPr/>
        <p:txBody>
          <a:bodyPr/>
          <a:lstStyle/>
          <a:p>
            <a:endParaRPr lang="cs-CZ" dirty="0" smtClean="0"/>
          </a:p>
          <a:p>
            <a:r>
              <a:rPr lang="cs-CZ" dirty="0" smtClean="0"/>
              <a:t>Žena 83 let</a:t>
            </a:r>
          </a:p>
          <a:p>
            <a:r>
              <a:rPr lang="cs-CZ" dirty="0" smtClean="0"/>
              <a:t>Přijata pro bolesti na hrudi, které vystřelovaly do krku a do hlavy, nyní odezněly, celková slabost, nejistá chůze</a:t>
            </a:r>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15</a:t>
            </a:fld>
            <a:endParaRPr lang="cs-CZ" dirty="0"/>
          </a:p>
        </p:txBody>
      </p:sp>
    </p:spTree>
    <p:extLst>
      <p:ext uri="{BB962C8B-B14F-4D97-AF65-F5344CB8AC3E}">
        <p14:creationId xmlns:p14="http://schemas.microsoft.com/office/powerpoint/2010/main" val="260531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197868" y="4725144"/>
            <a:ext cx="10360501" cy="1223963"/>
          </a:xfrm>
        </p:spPr>
        <p:txBody>
          <a:bodyPr/>
          <a:lstStyle/>
          <a:p>
            <a:r>
              <a:rPr lang="cs-CZ" dirty="0"/>
              <a:t>NSTEMI </a:t>
            </a:r>
            <a:r>
              <a:rPr lang="cs-CZ" dirty="0" smtClean="0"/>
              <a:t> </a:t>
            </a:r>
            <a:endParaRPr lang="cs-CZ"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260648"/>
            <a:ext cx="734623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1200318" y="6021288"/>
            <a:ext cx="5983048" cy="461665"/>
          </a:xfrm>
          <a:prstGeom prst="rect">
            <a:avLst/>
          </a:prstGeom>
        </p:spPr>
        <p:txBody>
          <a:bodyPr wrap="none">
            <a:spAutoFit/>
          </a:bodyPr>
          <a:lstStyle/>
          <a:p>
            <a:r>
              <a:rPr lang="cs-CZ" dirty="0"/>
              <a:t>Terapie: duální </a:t>
            </a:r>
            <a:r>
              <a:rPr lang="cs-CZ" dirty="0" err="1"/>
              <a:t>antiagregace</a:t>
            </a:r>
            <a:r>
              <a:rPr lang="cs-CZ" dirty="0"/>
              <a:t> (</a:t>
            </a:r>
            <a:r>
              <a:rPr lang="cs-CZ" dirty="0" err="1"/>
              <a:t>ASA+clopidogrel</a:t>
            </a:r>
            <a:r>
              <a:rPr lang="cs-CZ" dirty="0"/>
              <a:t>)</a:t>
            </a:r>
          </a:p>
        </p:txBody>
      </p:sp>
      <p:sp>
        <p:nvSpPr>
          <p:cNvPr id="2" name="Obdélník 1"/>
          <p:cNvSpPr/>
          <p:nvPr/>
        </p:nvSpPr>
        <p:spPr>
          <a:xfrm>
            <a:off x="1053852" y="4005064"/>
            <a:ext cx="6092825" cy="830997"/>
          </a:xfrm>
          <a:prstGeom prst="rect">
            <a:avLst/>
          </a:prstGeom>
        </p:spPr>
        <p:txBody>
          <a:bodyPr>
            <a:spAutoFit/>
          </a:bodyPr>
          <a:lstStyle/>
          <a:p>
            <a:r>
              <a:rPr lang="cs-CZ" dirty="0"/>
              <a:t>EKG: SR, TF 79/min ,ST deprese do 2 mm V3-V5, </a:t>
            </a:r>
          </a:p>
          <a:p>
            <a:r>
              <a:rPr lang="cs-CZ" dirty="0"/>
              <a:t>ECHO srdce: </a:t>
            </a:r>
            <a:r>
              <a:rPr lang="cs-CZ" dirty="0" err="1"/>
              <a:t>akineza</a:t>
            </a:r>
            <a:r>
              <a:rPr lang="cs-CZ" dirty="0"/>
              <a:t> </a:t>
            </a:r>
            <a:r>
              <a:rPr lang="cs-CZ" dirty="0" smtClean="0"/>
              <a:t>hrotu</a:t>
            </a:r>
            <a:endParaRPr lang="cs-CZ"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16</a:t>
            </a:fld>
            <a:endParaRPr lang="cs-CZ" dirty="0"/>
          </a:p>
        </p:txBody>
      </p:sp>
    </p:spTree>
    <p:extLst>
      <p:ext uri="{BB962C8B-B14F-4D97-AF65-F5344CB8AC3E}">
        <p14:creationId xmlns:p14="http://schemas.microsoft.com/office/powerpoint/2010/main" val="331617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rtlCol="0"/>
          <a:lstStyle/>
          <a:p>
            <a:pPr rtl="0"/>
            <a:r>
              <a:rPr lang="cs-CZ" dirty="0" smtClean="0"/>
              <a:t>Kasuistika 4</a:t>
            </a:r>
            <a:endParaRPr lang="cs-CZ" dirty="0"/>
          </a:p>
        </p:txBody>
      </p:sp>
      <p:sp>
        <p:nvSpPr>
          <p:cNvPr id="2" name="Zástupný symbol pro obsah 1"/>
          <p:cNvSpPr>
            <a:spLocks noGrp="1"/>
          </p:cNvSpPr>
          <p:nvPr>
            <p:ph idx="1"/>
          </p:nvPr>
        </p:nvSpPr>
        <p:spPr/>
        <p:txBody>
          <a:bodyPr>
            <a:normAutofit/>
          </a:bodyPr>
          <a:lstStyle/>
          <a:p>
            <a:r>
              <a:rPr lang="cs-CZ" dirty="0" smtClean="0"/>
              <a:t>Žena 74 let</a:t>
            </a:r>
          </a:p>
          <a:p>
            <a:r>
              <a:rPr lang="cs-CZ" dirty="0" smtClean="0"/>
              <a:t>Přivezena RZP pro intermitentní bolesti na hrudi od včera, zhoršování dušnosti, pocení</a:t>
            </a:r>
          </a:p>
          <a:p>
            <a:r>
              <a:rPr lang="cs-CZ" dirty="0" smtClean="0"/>
              <a:t>Bolesti začaly včera v 10:30 hod tlaky a pálení na hrudníku, šířily se do krku, horší při námaze, lepší při zastavení</a:t>
            </a:r>
          </a:p>
          <a:p>
            <a:r>
              <a:rPr lang="cs-CZ" dirty="0" smtClean="0"/>
              <a:t>Nohy neotekly, nekašle, afebrilní</a:t>
            </a:r>
          </a:p>
          <a:p>
            <a:pPr marL="0" indent="0">
              <a:buNone/>
            </a:pPr>
            <a:endParaRPr lang="cs-CZ" dirty="0"/>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17</a:t>
            </a:fld>
            <a:endParaRPr lang="cs-CZ" dirty="0"/>
          </a:p>
        </p:txBody>
      </p:sp>
    </p:spTree>
    <p:extLst>
      <p:ext uri="{BB962C8B-B14F-4D97-AF65-F5344CB8AC3E}">
        <p14:creationId xmlns:p14="http://schemas.microsoft.com/office/powerpoint/2010/main" val="26720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34756" y="5733256"/>
            <a:ext cx="10360501" cy="1223963"/>
          </a:xfrm>
        </p:spPr>
        <p:txBody>
          <a:bodyPr rtlCol="0"/>
          <a:lstStyle/>
          <a:p>
            <a:pPr rtl="0"/>
            <a:r>
              <a:rPr lang="cs-CZ" dirty="0" smtClean="0"/>
              <a:t>Plicní embolizace</a:t>
            </a:r>
            <a:endParaRPr lang="cs-CZ" dirty="0"/>
          </a:p>
        </p:txBody>
      </p:sp>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1053852" y="116632"/>
            <a:ext cx="5243314" cy="3960440"/>
          </a:xfrm>
          <a:prstGeom prst="rect">
            <a:avLst/>
          </a:prstGeom>
          <a:noFill/>
          <a:ln>
            <a:noFill/>
          </a:ln>
        </p:spPr>
      </p:pic>
      <p:sp>
        <p:nvSpPr>
          <p:cNvPr id="2" name="Obdélník 1"/>
          <p:cNvSpPr/>
          <p:nvPr/>
        </p:nvSpPr>
        <p:spPr>
          <a:xfrm>
            <a:off x="449197" y="4109695"/>
            <a:ext cx="10945216" cy="2246769"/>
          </a:xfrm>
          <a:prstGeom prst="rect">
            <a:avLst/>
          </a:prstGeom>
        </p:spPr>
        <p:txBody>
          <a:bodyPr wrap="square">
            <a:spAutoFit/>
          </a:bodyPr>
          <a:lstStyle/>
          <a:p>
            <a:r>
              <a:rPr lang="cs-CZ" sz="2000" dirty="0"/>
              <a:t>EKG:SR 80/min </a:t>
            </a:r>
            <a:r>
              <a:rPr lang="cs-CZ" sz="2000" dirty="0" err="1"/>
              <a:t>reg</a:t>
            </a:r>
            <a:r>
              <a:rPr lang="cs-CZ" sz="2000" dirty="0"/>
              <a:t>, naznač. </a:t>
            </a:r>
            <a:r>
              <a:rPr lang="cs-CZ" sz="2000" dirty="0" smtClean="0"/>
              <a:t>deprese </a:t>
            </a:r>
            <a:r>
              <a:rPr lang="cs-CZ" sz="2000" dirty="0"/>
              <a:t>ST do 1 mm V3-V6, </a:t>
            </a:r>
            <a:r>
              <a:rPr lang="cs-CZ" sz="2000" dirty="0" err="1"/>
              <a:t>negat</a:t>
            </a:r>
            <a:r>
              <a:rPr lang="cs-CZ" sz="2000" dirty="0"/>
              <a:t>. TV1,V2 – nespecifické </a:t>
            </a:r>
            <a:r>
              <a:rPr lang="cs-CZ" sz="2000" dirty="0" err="1"/>
              <a:t>repolarizační</a:t>
            </a:r>
            <a:r>
              <a:rPr lang="cs-CZ" sz="2000" dirty="0"/>
              <a:t> změny</a:t>
            </a:r>
          </a:p>
          <a:p>
            <a:endParaRPr lang="cs-CZ" sz="2000" dirty="0" smtClean="0"/>
          </a:p>
          <a:p>
            <a:r>
              <a:rPr lang="cs-CZ" sz="2000" dirty="0" smtClean="0"/>
              <a:t>RTG </a:t>
            </a:r>
            <a:r>
              <a:rPr lang="cs-CZ" sz="2000" dirty="0"/>
              <a:t>hrudníku: parenchym plicní bez infiltrace, </a:t>
            </a:r>
            <a:r>
              <a:rPr lang="cs-CZ" sz="2000" dirty="0" smtClean="0"/>
              <a:t>srdeční stín lehce rozšířen, bez </a:t>
            </a:r>
            <a:r>
              <a:rPr lang="cs-CZ" sz="2000" dirty="0"/>
              <a:t>rozvinutého městnání</a:t>
            </a:r>
          </a:p>
          <a:p>
            <a:endParaRPr lang="cs-CZ" sz="2000" dirty="0" smtClean="0"/>
          </a:p>
          <a:p>
            <a:r>
              <a:rPr lang="cs-CZ" sz="2000" dirty="0" smtClean="0"/>
              <a:t>D-dimery </a:t>
            </a:r>
            <a:r>
              <a:rPr lang="cs-CZ" sz="2000" dirty="0"/>
              <a:t>3,87 (</a:t>
            </a:r>
            <a:r>
              <a:rPr lang="cs-CZ" sz="2000" dirty="0" err="1"/>
              <a:t>ug</a:t>
            </a:r>
            <a:r>
              <a:rPr lang="cs-CZ" sz="2000" dirty="0"/>
              <a:t>/ml) </a:t>
            </a:r>
            <a:r>
              <a:rPr lang="cs-CZ" sz="2000" dirty="0" smtClean="0"/>
              <a:t>–norma do 0,5</a:t>
            </a:r>
          </a:p>
          <a:p>
            <a:r>
              <a:rPr lang="cs-CZ" sz="2000" dirty="0" smtClean="0"/>
              <a:t>CT-angiografie </a:t>
            </a:r>
            <a:r>
              <a:rPr lang="cs-CZ" sz="2000" dirty="0"/>
              <a:t>plicnice: rozsáhlá plicní embolizace oboustranně</a:t>
            </a:r>
          </a:p>
        </p:txBody>
      </p:sp>
      <p:sp>
        <p:nvSpPr>
          <p:cNvPr id="5" name="Zástupný symbol pro číslo snímku 4"/>
          <p:cNvSpPr>
            <a:spLocks noGrp="1"/>
          </p:cNvSpPr>
          <p:nvPr>
            <p:ph type="sldNum" sz="quarter" idx="12"/>
          </p:nvPr>
        </p:nvSpPr>
        <p:spPr/>
        <p:txBody>
          <a:bodyPr/>
          <a:lstStyle/>
          <a:p>
            <a:pPr rtl="0"/>
            <a:fld id="{C014DD1E-5D91-48A3-AD6D-45FBA980D106}" type="slidenum">
              <a:rPr lang="cs-CZ" smtClean="0"/>
              <a:t>18</a:t>
            </a:fld>
            <a:endParaRPr lang="cs-CZ" dirty="0"/>
          </a:p>
        </p:txBody>
      </p:sp>
    </p:spTree>
    <p:extLst>
      <p:ext uri="{BB962C8B-B14F-4D97-AF65-F5344CB8AC3E}">
        <p14:creationId xmlns:p14="http://schemas.microsoft.com/office/powerpoint/2010/main" val="3977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Kasuistika 5</a:t>
            </a:r>
            <a:endParaRPr lang="cs-CZ" dirty="0"/>
          </a:p>
        </p:txBody>
      </p:sp>
      <p:sp>
        <p:nvSpPr>
          <p:cNvPr id="3" name="Zástupný symbol pro obsah 2"/>
          <p:cNvSpPr>
            <a:spLocks noGrp="1"/>
          </p:cNvSpPr>
          <p:nvPr>
            <p:ph idx="1"/>
          </p:nvPr>
        </p:nvSpPr>
        <p:spPr/>
        <p:txBody>
          <a:bodyPr/>
          <a:lstStyle/>
          <a:p>
            <a:r>
              <a:rPr lang="cs-CZ" dirty="0" smtClean="0"/>
              <a:t>Muž 77 let</a:t>
            </a:r>
          </a:p>
          <a:p>
            <a:r>
              <a:rPr lang="cs-CZ" dirty="0" smtClean="0"/>
              <a:t>Tlaková bolest za hrudní kostí, bez propagace, bez vegetativních projevů – trvání asi 30min, aplikoval NTG, poté bolest polevila</a:t>
            </a:r>
          </a:p>
          <a:p>
            <a:r>
              <a:rPr lang="cs-CZ" dirty="0" smtClean="0"/>
              <a:t>Posledních pár dní intermitentní tlakové bolesti za hrudní kostí, potíže i v klidu, bez návaznosti na zátěž, trvají tak asi 30 min, když si lehne, tak ustoupí, bolesti na dolní hraně sterna, bez propagace</a:t>
            </a:r>
          </a:p>
          <a:p>
            <a:r>
              <a:rPr lang="cs-CZ" dirty="0" smtClean="0"/>
              <a:t>RZP: </a:t>
            </a:r>
            <a:r>
              <a:rPr lang="cs-CZ" dirty="0" err="1" smtClean="0"/>
              <a:t>supraventrikulární</a:t>
            </a:r>
            <a:r>
              <a:rPr lang="cs-CZ" dirty="0" smtClean="0"/>
              <a:t> tachykardie 170/min, dekompenzovaná hypertenze</a:t>
            </a:r>
            <a:endParaRPr lang="cs-CZ"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19</a:t>
            </a:fld>
            <a:endParaRPr lang="cs-CZ" dirty="0"/>
          </a:p>
        </p:txBody>
      </p:sp>
    </p:spTree>
    <p:extLst>
      <p:ext uri="{BB962C8B-B14F-4D97-AF65-F5344CB8AC3E}">
        <p14:creationId xmlns:p14="http://schemas.microsoft.com/office/powerpoint/2010/main" val="14058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r>
              <a:rPr lang="cs-CZ" dirty="0"/>
              <a:t>Kardiální </a:t>
            </a:r>
            <a:r>
              <a:rPr lang="cs-CZ" dirty="0" err="1" smtClean="0"/>
              <a:t>markery</a:t>
            </a:r>
            <a:r>
              <a:rPr lang="cs-CZ" dirty="0" smtClean="0"/>
              <a:t/>
            </a:r>
            <a:br>
              <a:rPr lang="cs-CZ" dirty="0" smtClean="0"/>
            </a:br>
            <a:endParaRPr lang="cs-CZ" dirty="0"/>
          </a:p>
        </p:txBody>
      </p:sp>
      <p:sp>
        <p:nvSpPr>
          <p:cNvPr id="2" name="Zástupný symbol pro text 1"/>
          <p:cNvSpPr>
            <a:spLocks noGrp="1"/>
          </p:cNvSpPr>
          <p:nvPr>
            <p:ph type="body" idx="1"/>
          </p:nvPr>
        </p:nvSpPr>
        <p:spPr>
          <a:xfrm>
            <a:off x="1218883" y="1701800"/>
            <a:ext cx="5082740" cy="1727200"/>
          </a:xfrm>
        </p:spPr>
        <p:txBody>
          <a:bodyPr>
            <a:normAutofit fontScale="92500" lnSpcReduction="10000"/>
          </a:bodyPr>
          <a:lstStyle/>
          <a:p>
            <a:endParaRPr lang="cs-CZ" dirty="0" smtClean="0"/>
          </a:p>
          <a:p>
            <a:r>
              <a:rPr lang="cs-CZ" sz="2600" dirty="0" smtClean="0"/>
              <a:t>Objemové přetížení</a:t>
            </a:r>
          </a:p>
          <a:p>
            <a:r>
              <a:rPr lang="cs-CZ" sz="2600" dirty="0" smtClean="0"/>
              <a:t>Ischémie, nekróza</a:t>
            </a:r>
          </a:p>
          <a:p>
            <a:r>
              <a:rPr lang="cs-CZ" sz="2600" dirty="0" smtClean="0"/>
              <a:t>Toxické poškození</a:t>
            </a:r>
          </a:p>
          <a:p>
            <a:r>
              <a:rPr lang="cs-CZ" sz="2600" dirty="0" smtClean="0"/>
              <a:t>Mechanický stres</a:t>
            </a:r>
          </a:p>
          <a:p>
            <a:endParaRPr lang="cs-CZ" dirty="0"/>
          </a:p>
        </p:txBody>
      </p:sp>
      <p:sp>
        <p:nvSpPr>
          <p:cNvPr id="14" name="Zástupný symbol pro obsah 13"/>
          <p:cNvSpPr>
            <a:spLocks noGrp="1"/>
          </p:cNvSpPr>
          <p:nvPr>
            <p:ph sz="half" idx="2"/>
          </p:nvPr>
        </p:nvSpPr>
        <p:spPr>
          <a:xfrm>
            <a:off x="1557908" y="3212976"/>
            <a:ext cx="4739652" cy="2959224"/>
          </a:xfrm>
        </p:spPr>
        <p:txBody>
          <a:bodyPr rtlCol="0">
            <a:normAutofit fontScale="62500" lnSpcReduction="20000"/>
          </a:bodyPr>
          <a:lstStyle/>
          <a:p>
            <a:pPr rtl="0"/>
            <a:endParaRPr lang="cs-CZ" dirty="0" smtClean="0"/>
          </a:p>
          <a:p>
            <a:pPr rtl="0"/>
            <a:r>
              <a:rPr lang="cs-CZ" sz="4200" dirty="0" smtClean="0"/>
              <a:t>Poškození: srdeční troponiny</a:t>
            </a:r>
          </a:p>
          <a:p>
            <a:pPr rtl="0"/>
            <a:r>
              <a:rPr lang="cs-CZ" sz="4200" dirty="0" smtClean="0"/>
              <a:t>Funkce: </a:t>
            </a:r>
            <a:r>
              <a:rPr lang="cs-CZ" sz="4200" dirty="0" err="1" smtClean="0"/>
              <a:t>natriuretické</a:t>
            </a:r>
            <a:r>
              <a:rPr lang="cs-CZ" sz="4200" dirty="0" smtClean="0"/>
              <a:t> peptidy</a:t>
            </a:r>
          </a:p>
          <a:p>
            <a:pPr rtl="0"/>
            <a:r>
              <a:rPr lang="cs-CZ" sz="4200" dirty="0" smtClean="0"/>
              <a:t>Regulace: GDF-15,galektin3</a:t>
            </a:r>
          </a:p>
          <a:p>
            <a:pPr rtl="0"/>
            <a:endParaRPr lang="cs-CZ" sz="4200" dirty="0" smtClean="0"/>
          </a:p>
          <a:p>
            <a:pPr rtl="0"/>
            <a:r>
              <a:rPr lang="cs-CZ" sz="4200" dirty="0" smtClean="0"/>
              <a:t>Diagnóza     Léčba    Prognóza</a:t>
            </a:r>
          </a:p>
        </p:txBody>
      </p:sp>
      <p:sp>
        <p:nvSpPr>
          <p:cNvPr id="3" name="Zástupný symbol pro text 2"/>
          <p:cNvSpPr>
            <a:spLocks noGrp="1"/>
          </p:cNvSpPr>
          <p:nvPr>
            <p:ph type="body" sz="quarter" idx="3"/>
          </p:nvPr>
        </p:nvSpPr>
        <p:spPr/>
        <p:txBody>
          <a:bodyPr/>
          <a:lstStyle/>
          <a:p>
            <a:endParaRPr lang="cs-CZ"/>
          </a:p>
        </p:txBody>
      </p:sp>
      <p:sp>
        <p:nvSpPr>
          <p:cNvPr id="4" name="Zástupný symbol pro obsah 3"/>
          <p:cNvSpPr>
            <a:spLocks noGrp="1"/>
          </p:cNvSpPr>
          <p:nvPr>
            <p:ph sz="quarter" idx="4"/>
          </p:nvPr>
        </p:nvSpPr>
        <p:spPr/>
        <p:txBody>
          <a:bodyPr/>
          <a:lstStyle/>
          <a:p>
            <a:endParaRPr lang="cs-CZ"/>
          </a:p>
        </p:txBody>
      </p:sp>
      <p:pic>
        <p:nvPicPr>
          <p:cNvPr id="1026" name="Picture 2" descr="VÃ½sledek obrÃ¡zku pro anatomie srd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770" y="1232756"/>
            <a:ext cx="4392488"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rtl="0"/>
            <a:fld id="{C014DD1E-5D91-48A3-AD6D-45FBA980D106}" type="slidenum">
              <a:rPr lang="cs-CZ" smtClean="0"/>
              <a:t>2</a:t>
            </a:fld>
            <a:endParaRPr lang="cs-CZ" dirty="0"/>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dirty="0" err="1" smtClean="0"/>
              <a:t>NSTEMI,supraventrikulární</a:t>
            </a:r>
            <a:r>
              <a:rPr lang="cs-CZ" dirty="0" smtClean="0"/>
              <a:t> tachykardie</a:t>
            </a:r>
            <a:endParaRPr lang="cs-CZ" dirty="0"/>
          </a:p>
        </p:txBody>
      </p:sp>
      <p:pic>
        <p:nvPicPr>
          <p:cNvPr id="6" name="Zástupný symbol pro obsah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70641" y="2371126"/>
            <a:ext cx="4057143" cy="3123810"/>
          </a:xfrm>
          <a:prstGeom prst="rect">
            <a:avLst/>
          </a:prstGeom>
          <a:noFill/>
          <a:ln>
            <a:noFill/>
          </a:ln>
        </p:spPr>
      </p:pic>
      <p:sp>
        <p:nvSpPr>
          <p:cNvPr id="3" name="Zástupný symbol pro číslo snímku 2"/>
          <p:cNvSpPr>
            <a:spLocks noGrp="1"/>
          </p:cNvSpPr>
          <p:nvPr>
            <p:ph type="sldNum" sz="quarter" idx="12"/>
          </p:nvPr>
        </p:nvSpPr>
        <p:spPr/>
        <p:txBody>
          <a:bodyPr/>
          <a:lstStyle/>
          <a:p>
            <a:pPr rtl="0"/>
            <a:fld id="{C014DD1E-5D91-48A3-AD6D-45FBA980D106}" type="slidenum">
              <a:rPr lang="cs-CZ" smtClean="0"/>
              <a:t>20</a:t>
            </a:fld>
            <a:endParaRPr lang="cs-CZ" dirty="0"/>
          </a:p>
        </p:txBody>
      </p:sp>
    </p:spTree>
    <p:extLst>
      <p:ext uri="{BB962C8B-B14F-4D97-AF65-F5344CB8AC3E}">
        <p14:creationId xmlns:p14="http://schemas.microsoft.com/office/powerpoint/2010/main" val="23190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altLang="cs-CZ" smtClean="0"/>
              <a:t>Natriuretické peptidy</a:t>
            </a:r>
          </a:p>
        </p:txBody>
      </p:sp>
      <p:sp>
        <p:nvSpPr>
          <p:cNvPr id="30723" name="Shape 521"/>
          <p:cNvSpPr txBox="1">
            <a:spLocks/>
          </p:cNvSpPr>
          <p:nvPr/>
        </p:nvSpPr>
        <p:spPr bwMode="auto">
          <a:xfrm>
            <a:off x="1015736" y="1524000"/>
            <a:ext cx="103605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marL="342900" indent="-342900">
              <a:spcBef>
                <a:spcPct val="20000"/>
              </a:spcBef>
              <a:buClr>
                <a:schemeClr val="tx1"/>
              </a:buClr>
              <a:buSzPct val="75000"/>
              <a:buFont typeface="Wingdings" panose="05000000000000000000" pitchFamily="2" charset="2"/>
              <a:buChar char="Ø"/>
              <a:defRPr sz="2800">
                <a:latin typeface="+mn-lt"/>
              </a:defRPr>
            </a:lvl1pPr>
            <a:lvl2pPr marL="819150" lvl="1" indent="-285750">
              <a:spcBef>
                <a:spcPct val="20000"/>
              </a:spcBef>
              <a:buClr>
                <a:schemeClr val="tx1"/>
              </a:buClr>
              <a:buSzPct val="75000"/>
              <a:buFont typeface="Wingdings" panose="05000000000000000000" pitchFamily="2" charset="2"/>
              <a:buChar char="Ø"/>
              <a:defRPr sz="2400">
                <a:latin typeface="+mn-lt"/>
              </a:defRPr>
            </a:lvl2pPr>
            <a:lvl3pPr marL="1179513" lvl="2" indent="-228600">
              <a:spcBef>
                <a:spcPct val="20000"/>
              </a:spcBef>
              <a:buClr>
                <a:schemeClr val="tx1"/>
              </a:buClr>
              <a:buSzPct val="75000"/>
              <a:buFont typeface="Wingdings" panose="05000000000000000000" pitchFamily="2" charset="2"/>
              <a:buChar char="Ø"/>
              <a:defRPr sz="2300">
                <a:latin typeface="+mn-lt"/>
              </a:defRPr>
            </a:lvl3pPr>
          </a:lstStyle>
          <a:p>
            <a:endParaRPr lang="cs-CZ" altLang="cs-CZ" sz="2400" dirty="0" smtClean="0"/>
          </a:p>
          <a:p>
            <a:r>
              <a:rPr lang="cs-CZ" altLang="cs-CZ" sz="2400" dirty="0" smtClean="0"/>
              <a:t>H</a:t>
            </a:r>
            <a:r>
              <a:rPr lang="en-US" altLang="cs-CZ" sz="2400" dirty="0" err="1"/>
              <a:t>ormony</a:t>
            </a:r>
            <a:r>
              <a:rPr lang="en-US" altLang="cs-CZ" sz="2400" dirty="0"/>
              <a:t> </a:t>
            </a:r>
            <a:r>
              <a:rPr lang="en-US" altLang="cs-CZ" sz="2400" dirty="0" err="1"/>
              <a:t>bílkovinné</a:t>
            </a:r>
            <a:r>
              <a:rPr lang="en-US" altLang="cs-CZ" sz="2400" dirty="0"/>
              <a:t> </a:t>
            </a:r>
            <a:r>
              <a:rPr lang="en-US" altLang="cs-CZ" sz="2400" dirty="0" err="1" smtClean="0"/>
              <a:t>povahy</a:t>
            </a:r>
            <a:r>
              <a:rPr lang="cs-CZ" altLang="cs-CZ" sz="2400" dirty="0" smtClean="0"/>
              <a:t> – hlavním stimulem je zvýšené napětí stěny   </a:t>
            </a:r>
            <a:r>
              <a:rPr lang="cs-CZ" altLang="cs-CZ" sz="2400" dirty="0" err="1" smtClean="0"/>
              <a:t>kardiomyocytů</a:t>
            </a:r>
            <a:endParaRPr lang="cs-CZ" altLang="cs-CZ" sz="2400" dirty="0" smtClean="0"/>
          </a:p>
          <a:p>
            <a:endParaRPr lang="cs-CZ" altLang="cs-CZ" sz="2400" dirty="0"/>
          </a:p>
          <a:p>
            <a:r>
              <a:rPr lang="cs-CZ" altLang="cs-CZ" sz="2400" dirty="0" smtClean="0"/>
              <a:t>Tvorba </a:t>
            </a:r>
            <a:r>
              <a:rPr lang="en-US" altLang="cs-CZ" sz="2400" dirty="0" err="1"/>
              <a:t>převážně</a:t>
            </a:r>
            <a:r>
              <a:rPr lang="en-US" altLang="cs-CZ" sz="2400" dirty="0"/>
              <a:t> </a:t>
            </a:r>
            <a:r>
              <a:rPr lang="en-US" altLang="cs-CZ" sz="2400" dirty="0" err="1" smtClean="0"/>
              <a:t>myokard</a:t>
            </a:r>
            <a:endParaRPr lang="cs-CZ" altLang="cs-CZ" sz="2400" dirty="0" smtClean="0"/>
          </a:p>
          <a:p>
            <a:pPr lvl="1"/>
            <a:r>
              <a:rPr lang="cs-CZ" altLang="cs-CZ" sz="2000" dirty="0"/>
              <a:t>Méně </a:t>
            </a:r>
            <a:r>
              <a:rPr lang="en-US" altLang="cs-CZ" sz="2000" dirty="0" err="1"/>
              <a:t>endotel</a:t>
            </a:r>
            <a:r>
              <a:rPr lang="en-US" altLang="cs-CZ" sz="2000" dirty="0"/>
              <a:t>, </a:t>
            </a:r>
            <a:r>
              <a:rPr lang="en-US" altLang="cs-CZ" sz="2000" dirty="0" err="1"/>
              <a:t>ledvin</a:t>
            </a:r>
            <a:r>
              <a:rPr lang="cs-CZ" altLang="cs-CZ" sz="2000" dirty="0" smtClean="0"/>
              <a:t>y, plíce, </a:t>
            </a:r>
            <a:r>
              <a:rPr lang="cs-CZ" altLang="cs-CZ" sz="2000" dirty="0"/>
              <a:t>mozek</a:t>
            </a:r>
          </a:p>
          <a:p>
            <a:pPr lvl="1"/>
            <a:endParaRPr lang="en-US" altLang="cs-CZ" sz="2000" dirty="0"/>
          </a:p>
          <a:p>
            <a:r>
              <a:rPr lang="cs-CZ" altLang="cs-CZ" sz="2400" dirty="0" smtClean="0"/>
              <a:t>Degradace – receptory různých tkání, enzymové systémy</a:t>
            </a:r>
          </a:p>
          <a:p>
            <a:endParaRPr lang="cs-CZ" altLang="cs-CZ" sz="2400" dirty="0"/>
          </a:p>
          <a:p>
            <a:r>
              <a:rPr lang="cs-CZ" altLang="cs-CZ" sz="2400" dirty="0" smtClean="0"/>
              <a:t>O</a:t>
            </a:r>
            <a:r>
              <a:rPr lang="en-US" altLang="cs-CZ" sz="2400" dirty="0" err="1"/>
              <a:t>chrana</a:t>
            </a:r>
            <a:r>
              <a:rPr lang="en-US" altLang="cs-CZ" sz="2400" dirty="0"/>
              <a:t> </a:t>
            </a:r>
            <a:r>
              <a:rPr lang="cs-CZ" altLang="cs-CZ" sz="2400" dirty="0"/>
              <a:t>KV</a:t>
            </a:r>
            <a:r>
              <a:rPr lang="en-US" altLang="cs-CZ" sz="2400" dirty="0"/>
              <a:t> </a:t>
            </a:r>
            <a:r>
              <a:rPr lang="en-US" altLang="cs-CZ" sz="2400" dirty="0" err="1"/>
              <a:t>systému</a:t>
            </a:r>
            <a:r>
              <a:rPr lang="en-US" altLang="cs-CZ" sz="2400" dirty="0"/>
              <a:t> </a:t>
            </a:r>
            <a:r>
              <a:rPr lang="en-US" altLang="cs-CZ" sz="2400" dirty="0" err="1"/>
              <a:t>před</a:t>
            </a:r>
            <a:r>
              <a:rPr lang="en-US" altLang="cs-CZ" sz="2400" dirty="0"/>
              <a:t>  </a:t>
            </a:r>
            <a:r>
              <a:rPr lang="en-US" altLang="cs-CZ" sz="2400" dirty="0" err="1"/>
              <a:t>tlakovým</a:t>
            </a:r>
            <a:r>
              <a:rPr lang="en-US" altLang="cs-CZ" sz="2400" dirty="0"/>
              <a:t> a </a:t>
            </a:r>
            <a:r>
              <a:rPr lang="en-US" altLang="cs-CZ" sz="2400" dirty="0" err="1"/>
              <a:t>objemovým</a:t>
            </a:r>
            <a:r>
              <a:rPr lang="en-US" altLang="cs-CZ" sz="2400" dirty="0"/>
              <a:t> </a:t>
            </a:r>
            <a:r>
              <a:rPr lang="en-US" altLang="cs-CZ" sz="2400" dirty="0" err="1"/>
              <a:t>přetížením</a:t>
            </a:r>
            <a:r>
              <a:rPr lang="en-US" altLang="cs-CZ" sz="2400" dirty="0"/>
              <a:t> </a:t>
            </a:r>
            <a:endParaRPr lang="cs-CZ" altLang="cs-CZ" sz="2400" dirty="0"/>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21</a:t>
            </a:fld>
            <a:endParaRPr lang="cs-CZ" dirty="0"/>
          </a:p>
        </p:txBody>
      </p:sp>
    </p:spTree>
    <p:extLst>
      <p:ext uri="{BB962C8B-B14F-4D97-AF65-F5344CB8AC3E}">
        <p14:creationId xmlns:p14="http://schemas.microsoft.com/office/powerpoint/2010/main" val="335382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altLang="cs-CZ" smtClean="0">
                <a:solidFill>
                  <a:schemeClr val="tx1"/>
                </a:solidFill>
              </a:rPr>
              <a:t>Funkce natriuretických peptidů</a:t>
            </a:r>
          </a:p>
        </p:txBody>
      </p:sp>
      <p:sp>
        <p:nvSpPr>
          <p:cNvPr id="32771" name="Rectangle 5"/>
          <p:cNvSpPr>
            <a:spLocks noGrp="1" noChangeArrowheads="1"/>
          </p:cNvSpPr>
          <p:nvPr>
            <p:ph type="body" sz="half" idx="1"/>
          </p:nvPr>
        </p:nvSpPr>
        <p:spPr>
          <a:xfrm>
            <a:off x="46554" y="1219201"/>
            <a:ext cx="5789692" cy="53054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a:buClr>
                <a:schemeClr val="tx1"/>
              </a:buClr>
              <a:buFont typeface="Wingdings" panose="05000000000000000000" pitchFamily="2" charset="2"/>
              <a:buChar char="Ø"/>
            </a:pPr>
            <a:r>
              <a:rPr lang="cs-CZ" altLang="cs-CZ" sz="2400" kern="1200" dirty="0"/>
              <a:t>Ledviny: </a:t>
            </a:r>
          </a:p>
          <a:p>
            <a:pPr lvl="1">
              <a:buClr>
                <a:schemeClr val="tx1"/>
              </a:buClr>
              <a:buFont typeface="Wingdings" panose="05000000000000000000" pitchFamily="2" charset="2"/>
              <a:buChar char="Ø"/>
            </a:pPr>
            <a:r>
              <a:rPr lang="cs-CZ" altLang="cs-CZ" sz="2000" kern="1200" dirty="0">
                <a:ea typeface="+mn-ea"/>
                <a:cs typeface="+mn-cs"/>
              </a:rPr>
              <a:t>Inhibice zpětné resorpce Na</a:t>
            </a:r>
          </a:p>
          <a:p>
            <a:pPr lvl="2">
              <a:buClr>
                <a:schemeClr val="tx1"/>
              </a:buClr>
              <a:buChar char="Ø"/>
            </a:pPr>
            <a:r>
              <a:rPr lang="cs-CZ" altLang="cs-CZ" sz="2000" kern="1200" dirty="0" err="1">
                <a:ea typeface="+mn-ea"/>
                <a:cs typeface="+mn-cs"/>
              </a:rPr>
              <a:t>Natriuréza</a:t>
            </a:r>
            <a:r>
              <a:rPr lang="cs-CZ" altLang="cs-CZ" sz="2000" kern="1200" dirty="0">
                <a:ea typeface="+mn-ea"/>
                <a:cs typeface="+mn-cs"/>
              </a:rPr>
              <a:t>, diuréza</a:t>
            </a:r>
          </a:p>
          <a:p>
            <a:pPr lvl="2">
              <a:buClr>
                <a:schemeClr val="tx1"/>
              </a:buClr>
              <a:buChar char="Ø"/>
            </a:pPr>
            <a:r>
              <a:rPr lang="cs-CZ" altLang="cs-CZ" sz="2000" kern="1200" dirty="0">
                <a:ea typeface="+mn-ea"/>
                <a:cs typeface="+mn-cs"/>
                <a:sym typeface="Symbol" pitchFamily="18" charset="2"/>
              </a:rPr>
              <a:t></a:t>
            </a:r>
            <a:r>
              <a:rPr lang="cs-CZ" altLang="cs-CZ" sz="2000" kern="1200" dirty="0">
                <a:ea typeface="+mn-ea"/>
                <a:cs typeface="+mn-cs"/>
              </a:rPr>
              <a:t> cévního objemu a TK </a:t>
            </a:r>
          </a:p>
          <a:p>
            <a:pPr lvl="1">
              <a:buClr>
                <a:schemeClr val="tx1"/>
              </a:buClr>
              <a:buFont typeface="Wingdings" panose="05000000000000000000" pitchFamily="2" charset="2"/>
              <a:buChar char="Ø"/>
            </a:pPr>
            <a:r>
              <a:rPr lang="cs-CZ" altLang="cs-CZ" sz="2000" kern="1200" dirty="0">
                <a:ea typeface="+mn-ea"/>
                <a:cs typeface="+mn-cs"/>
                <a:sym typeface="Symbol" pitchFamily="18" charset="2"/>
              </a:rPr>
              <a:t> </a:t>
            </a:r>
            <a:r>
              <a:rPr lang="cs-CZ" altLang="cs-CZ" sz="2000" kern="1200" dirty="0">
                <a:ea typeface="+mn-ea"/>
                <a:cs typeface="+mn-cs"/>
              </a:rPr>
              <a:t>sekrece reninu</a:t>
            </a:r>
          </a:p>
          <a:p>
            <a:pPr lvl="2">
              <a:buClr>
                <a:schemeClr val="tx1"/>
              </a:buClr>
              <a:buChar char="Ø"/>
            </a:pPr>
            <a:r>
              <a:rPr lang="cs-CZ" altLang="cs-CZ" sz="2000" kern="1200" dirty="0">
                <a:ea typeface="+mn-ea"/>
                <a:cs typeface="+mn-cs"/>
                <a:sym typeface="Symbol" pitchFamily="18" charset="2"/>
              </a:rPr>
              <a:t></a:t>
            </a:r>
            <a:r>
              <a:rPr lang="cs-CZ" altLang="cs-CZ" sz="2000" kern="1200" dirty="0">
                <a:ea typeface="+mn-ea"/>
                <a:cs typeface="+mn-cs"/>
              </a:rPr>
              <a:t> aldosteronu</a:t>
            </a:r>
          </a:p>
          <a:p>
            <a:pPr lvl="2">
              <a:buClr>
                <a:schemeClr val="tx1"/>
              </a:buClr>
              <a:buChar char="Ø"/>
            </a:pPr>
            <a:r>
              <a:rPr lang="cs-CZ" altLang="cs-CZ" sz="2000" kern="1200" dirty="0">
                <a:ea typeface="+mn-ea"/>
                <a:cs typeface="+mn-cs"/>
                <a:sym typeface="Symbol" pitchFamily="18" charset="2"/>
              </a:rPr>
              <a:t></a:t>
            </a:r>
            <a:r>
              <a:rPr lang="cs-CZ" altLang="cs-CZ" sz="2000" kern="1200" dirty="0">
                <a:ea typeface="+mn-ea"/>
                <a:cs typeface="+mn-cs"/>
              </a:rPr>
              <a:t> TK</a:t>
            </a:r>
          </a:p>
          <a:p>
            <a:pPr>
              <a:buClr>
                <a:schemeClr val="tx1"/>
              </a:buClr>
              <a:buFont typeface="Wingdings" panose="05000000000000000000" pitchFamily="2" charset="2"/>
              <a:buChar char="Ø"/>
            </a:pPr>
            <a:r>
              <a:rPr lang="cs-CZ" altLang="cs-CZ" sz="2400" kern="1200" dirty="0"/>
              <a:t>Cévní stěna</a:t>
            </a:r>
          </a:p>
          <a:p>
            <a:pPr lvl="1">
              <a:buClr>
                <a:schemeClr val="tx1"/>
              </a:buClr>
              <a:buFont typeface="Wingdings" panose="05000000000000000000" pitchFamily="2" charset="2"/>
              <a:buChar char="Ø"/>
            </a:pPr>
            <a:r>
              <a:rPr lang="cs-CZ" altLang="cs-CZ" sz="2000" kern="1200" dirty="0">
                <a:ea typeface="+mn-ea"/>
                <a:cs typeface="+mn-cs"/>
              </a:rPr>
              <a:t>Vasodilatace</a:t>
            </a:r>
          </a:p>
          <a:p>
            <a:pPr>
              <a:buClr>
                <a:schemeClr val="tx1"/>
              </a:buClr>
              <a:buFont typeface="Wingdings" panose="05000000000000000000" pitchFamily="2" charset="2"/>
              <a:buChar char="Ø"/>
            </a:pPr>
            <a:r>
              <a:rPr lang="cs-CZ" altLang="cs-CZ" sz="2400" kern="1200" dirty="0"/>
              <a:t>CNS</a:t>
            </a:r>
          </a:p>
          <a:p>
            <a:pPr lvl="1">
              <a:buClr>
                <a:schemeClr val="tx1"/>
              </a:buClr>
              <a:buFont typeface="Wingdings" panose="05000000000000000000" pitchFamily="2" charset="2"/>
              <a:buChar char="Ø"/>
            </a:pPr>
            <a:r>
              <a:rPr lang="cs-CZ" altLang="cs-CZ" sz="2000" kern="1200" dirty="0">
                <a:ea typeface="+mn-ea"/>
                <a:cs typeface="+mn-cs"/>
                <a:sym typeface="Symbol" pitchFamily="18" charset="2"/>
              </a:rPr>
              <a:t> sympatiku</a:t>
            </a:r>
          </a:p>
          <a:p>
            <a:pPr lvl="1">
              <a:buClr>
                <a:schemeClr val="tx1"/>
              </a:buClr>
              <a:buFont typeface="Wingdings" panose="05000000000000000000" pitchFamily="2" charset="2"/>
              <a:buChar char="Ø"/>
            </a:pPr>
            <a:r>
              <a:rPr lang="cs-CZ" altLang="cs-CZ" sz="2000" kern="1200" dirty="0">
                <a:ea typeface="+mn-ea"/>
                <a:cs typeface="+mn-cs"/>
                <a:sym typeface="Symbol" pitchFamily="18" charset="2"/>
              </a:rPr>
              <a:t> příjmu vody a soli</a:t>
            </a:r>
          </a:p>
        </p:txBody>
      </p:sp>
      <p:pic>
        <p:nvPicPr>
          <p:cNvPr id="32772" name="Picture 4" descr="bnp_f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847" y="1196975"/>
            <a:ext cx="6045741"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805376"/>
      </p:ext>
    </p:extLst>
  </p:cSld>
  <p:clrMapOvr>
    <a:masterClrMapping/>
  </p:clrMapOvr>
  <p:transition spd="med">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2389187" y="1323975"/>
            <a:ext cx="7410450" cy="4210050"/>
          </a:xfrm>
          <a:prstGeom prst="rect">
            <a:avLst/>
          </a:prstGeom>
        </p:spPr>
      </p:pic>
      <p:sp>
        <p:nvSpPr>
          <p:cNvPr id="2" name="Zástupný symbol pro číslo snímku 1"/>
          <p:cNvSpPr>
            <a:spLocks noGrp="1"/>
          </p:cNvSpPr>
          <p:nvPr>
            <p:ph type="sldNum" sz="quarter" idx="12"/>
          </p:nvPr>
        </p:nvSpPr>
        <p:spPr/>
        <p:txBody>
          <a:bodyPr/>
          <a:lstStyle/>
          <a:p>
            <a:pPr rtl="0"/>
            <a:fld id="{C014DD1E-5D91-48A3-AD6D-45FBA980D106}" type="slidenum">
              <a:rPr lang="cs-CZ" smtClean="0"/>
              <a:t>23</a:t>
            </a:fld>
            <a:endParaRPr lang="cs-CZ" dirty="0"/>
          </a:p>
        </p:txBody>
      </p:sp>
    </p:spTree>
    <p:extLst>
      <p:ext uri="{BB962C8B-B14F-4D97-AF65-F5344CB8AC3E}">
        <p14:creationId xmlns:p14="http://schemas.microsoft.com/office/powerpoint/2010/main" val="10527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cs-CZ" altLang="cs-CZ" smtClean="0"/>
              <a:t>Syntéza BNP</a:t>
            </a:r>
            <a:endParaRPr lang="en-GB" altLang="cs-CZ" smtClean="0"/>
          </a:p>
        </p:txBody>
      </p:sp>
      <p:sp>
        <p:nvSpPr>
          <p:cNvPr id="33795" name="Rectangle 3"/>
          <p:cNvSpPr>
            <a:spLocks noGrp="1" noChangeArrowheads="1"/>
          </p:cNvSpPr>
          <p:nvPr>
            <p:ph type="body" idx="1"/>
          </p:nvPr>
        </p:nvSpPr>
        <p:spPr>
          <a:xfrm>
            <a:off x="909836" y="1700808"/>
            <a:ext cx="10847241" cy="2570163"/>
          </a:xfrm>
        </p:spPr>
        <p:txBody>
          <a:bodyPr>
            <a:normAutofit lnSpcReduction="10000"/>
          </a:bodyPr>
          <a:lstStyle/>
          <a:p>
            <a:r>
              <a:rPr lang="cs-CZ" altLang="cs-CZ" sz="2400" dirty="0" err="1" smtClean="0"/>
              <a:t>ProBNP</a:t>
            </a:r>
            <a:endParaRPr lang="cs-CZ" altLang="cs-CZ" sz="2400" dirty="0" smtClean="0"/>
          </a:p>
          <a:p>
            <a:pPr lvl="1"/>
            <a:r>
              <a:rPr lang="cs-CZ" altLang="cs-CZ" sz="2000" dirty="0" smtClean="0"/>
              <a:t>Štěpení na fragment NT-</a:t>
            </a:r>
            <a:r>
              <a:rPr lang="cs-CZ" altLang="cs-CZ" sz="2000" dirty="0" err="1" smtClean="0"/>
              <a:t>ProBNP</a:t>
            </a:r>
            <a:r>
              <a:rPr lang="cs-CZ" altLang="cs-CZ" sz="2000" dirty="0" smtClean="0"/>
              <a:t> a BNP</a:t>
            </a:r>
          </a:p>
          <a:p>
            <a:endParaRPr lang="cs-CZ" altLang="cs-CZ" sz="2400" dirty="0" smtClean="0"/>
          </a:p>
          <a:p>
            <a:r>
              <a:rPr lang="cs-CZ" altLang="cs-CZ" sz="2400" dirty="0" smtClean="0"/>
              <a:t>Biologický poločas</a:t>
            </a:r>
          </a:p>
          <a:p>
            <a:pPr lvl="1"/>
            <a:r>
              <a:rPr lang="cs-CZ" altLang="cs-CZ" sz="2000" dirty="0" smtClean="0"/>
              <a:t>NT-</a:t>
            </a:r>
            <a:r>
              <a:rPr lang="cs-CZ" altLang="cs-CZ" sz="2000" dirty="0" err="1" smtClean="0"/>
              <a:t>ProBNP</a:t>
            </a:r>
            <a:r>
              <a:rPr lang="cs-CZ" altLang="cs-CZ" sz="2000" dirty="0" smtClean="0"/>
              <a:t>: 2 h.</a:t>
            </a:r>
          </a:p>
          <a:p>
            <a:pPr lvl="1"/>
            <a:r>
              <a:rPr lang="cs-CZ" altLang="cs-CZ" sz="2000" dirty="0" smtClean="0"/>
              <a:t>BNP: 22 min</a:t>
            </a:r>
          </a:p>
          <a:p>
            <a:pPr lvl="1"/>
            <a:endParaRPr lang="en-GB" altLang="cs-CZ" sz="2000" dirty="0" smtClean="0"/>
          </a:p>
        </p:txBody>
      </p:sp>
      <p:pic>
        <p:nvPicPr>
          <p:cNvPr id="33796" name="Picture 4" descr="bnp_pre_p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662" y="2708276"/>
            <a:ext cx="7821163"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pPr rtl="0"/>
            <a:fld id="{C014DD1E-5D91-48A3-AD6D-45FBA980D106}" type="slidenum">
              <a:rPr lang="cs-CZ" smtClean="0"/>
              <a:t>24</a:t>
            </a:fld>
            <a:endParaRPr lang="cs-CZ" dirty="0"/>
          </a:p>
        </p:txBody>
      </p:sp>
    </p:spTree>
    <p:extLst>
      <p:ext uri="{BB962C8B-B14F-4D97-AF65-F5344CB8AC3E}">
        <p14:creationId xmlns:p14="http://schemas.microsoft.com/office/powerpoint/2010/main" val="3819242321"/>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Hodnocení výsledků stanovení NT-</a:t>
            </a:r>
            <a:r>
              <a:rPr lang="cs-CZ" dirty="0" err="1" smtClean="0"/>
              <a:t>proBNP</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Dg. srdečního selhání</a:t>
            </a:r>
          </a:p>
          <a:p>
            <a:r>
              <a:rPr lang="cs-CZ" dirty="0" err="1" smtClean="0"/>
              <a:t>Diff</a:t>
            </a:r>
            <a:r>
              <a:rPr lang="cs-CZ" dirty="0" smtClean="0"/>
              <a:t>. dg. dušnosti</a:t>
            </a:r>
          </a:p>
          <a:p>
            <a:endParaRPr lang="cs-CZ" dirty="0" smtClean="0">
              <a:solidFill>
                <a:srgbClr val="394404"/>
              </a:solidFill>
            </a:endParaRPr>
          </a:p>
          <a:p>
            <a:r>
              <a:rPr lang="cs-CZ" dirty="0" smtClean="0"/>
              <a:t>Hodnoty </a:t>
            </a:r>
            <a:r>
              <a:rPr lang="cs-CZ" dirty="0"/>
              <a:t>NT-</a:t>
            </a:r>
            <a:r>
              <a:rPr lang="cs-CZ" dirty="0" err="1"/>
              <a:t>proBNP</a:t>
            </a:r>
            <a:r>
              <a:rPr lang="cs-CZ" dirty="0"/>
              <a:t> musí být interpretovány společně s dalšími výsledky a klinickým stavem pacienta</a:t>
            </a:r>
            <a:r>
              <a:rPr lang="cs-CZ" dirty="0" smtClean="0"/>
              <a:t>.</a:t>
            </a:r>
          </a:p>
          <a:p>
            <a:pPr marL="0" indent="0">
              <a:buNone/>
            </a:pPr>
            <a:endParaRPr lang="cs-CZ" dirty="0"/>
          </a:p>
          <a:p>
            <a:r>
              <a:rPr lang="en-US" b="1" dirty="0">
                <a:solidFill>
                  <a:srgbClr val="2CA490"/>
                </a:solidFill>
              </a:rPr>
              <a:t>Cut-off </a:t>
            </a:r>
            <a:r>
              <a:rPr lang="en-US" b="1" dirty="0" err="1">
                <a:solidFill>
                  <a:srgbClr val="2CA490"/>
                </a:solidFill>
              </a:rPr>
              <a:t>hodnoty</a:t>
            </a:r>
            <a:r>
              <a:rPr lang="en-US" b="1" dirty="0">
                <a:solidFill>
                  <a:srgbClr val="2CA490"/>
                </a:solidFill>
              </a:rPr>
              <a:t> pro </a:t>
            </a:r>
            <a:r>
              <a:rPr lang="en-US" b="1" dirty="0" err="1">
                <a:solidFill>
                  <a:srgbClr val="2CA490"/>
                </a:solidFill>
              </a:rPr>
              <a:t>vyloučení</a:t>
            </a:r>
            <a:r>
              <a:rPr lang="en-US" b="1" dirty="0">
                <a:solidFill>
                  <a:srgbClr val="2CA490"/>
                </a:solidFill>
              </a:rPr>
              <a:t> </a:t>
            </a:r>
            <a:r>
              <a:rPr lang="en-US" b="1" dirty="0" err="1">
                <a:solidFill>
                  <a:srgbClr val="2CA490"/>
                </a:solidFill>
              </a:rPr>
              <a:t>srdečního</a:t>
            </a:r>
            <a:r>
              <a:rPr lang="en-US" b="1" dirty="0">
                <a:solidFill>
                  <a:srgbClr val="2CA490"/>
                </a:solidFill>
              </a:rPr>
              <a:t> </a:t>
            </a:r>
            <a:r>
              <a:rPr lang="en-US" b="1" dirty="0" err="1">
                <a:solidFill>
                  <a:srgbClr val="2CA490"/>
                </a:solidFill>
              </a:rPr>
              <a:t>selhání</a:t>
            </a:r>
            <a:r>
              <a:rPr lang="en-US" b="1" dirty="0">
                <a:solidFill>
                  <a:srgbClr val="2CA490"/>
                </a:solidFill>
              </a:rPr>
              <a:t> (</a:t>
            </a:r>
            <a:r>
              <a:rPr lang="en-US" b="1" i="1" dirty="0">
                <a:solidFill>
                  <a:srgbClr val="2CA490"/>
                </a:solidFill>
              </a:rPr>
              <a:t>rule-out</a:t>
            </a:r>
            <a:r>
              <a:rPr lang="en-US" b="1" dirty="0">
                <a:solidFill>
                  <a:srgbClr val="2CA490"/>
                </a:solidFill>
              </a:rPr>
              <a:t>)</a:t>
            </a:r>
          </a:p>
          <a:p>
            <a:r>
              <a:rPr lang="cs-CZ" b="1" dirty="0" smtClean="0"/>
              <a:t>Pro </a:t>
            </a:r>
            <a:r>
              <a:rPr lang="cs-CZ" b="1" dirty="0"/>
              <a:t>chronické srdeční selhání NT-</a:t>
            </a:r>
            <a:r>
              <a:rPr lang="cs-CZ" b="1" dirty="0" err="1"/>
              <a:t>proBNP</a:t>
            </a:r>
            <a:r>
              <a:rPr lang="cs-CZ" b="1" dirty="0"/>
              <a:t> &lt; 125 </a:t>
            </a:r>
            <a:r>
              <a:rPr lang="cs-CZ" b="1" dirty="0" err="1"/>
              <a:t>pg</a:t>
            </a:r>
            <a:r>
              <a:rPr lang="cs-CZ" b="1" dirty="0"/>
              <a:t>/ml</a:t>
            </a:r>
          </a:p>
          <a:p>
            <a:r>
              <a:rPr lang="cs-CZ" b="1" dirty="0"/>
              <a:t>Pro akutní srdeční selhání NT-</a:t>
            </a:r>
            <a:r>
              <a:rPr lang="cs-CZ" b="1" dirty="0" err="1"/>
              <a:t>proBNP</a:t>
            </a:r>
            <a:r>
              <a:rPr lang="cs-CZ" b="1" dirty="0"/>
              <a:t> &lt; 300 </a:t>
            </a:r>
            <a:r>
              <a:rPr lang="cs-CZ" b="1" dirty="0" err="1" smtClean="0"/>
              <a:t>pg</a:t>
            </a:r>
            <a:r>
              <a:rPr lang="cs-CZ" b="1" dirty="0" smtClean="0"/>
              <a:t>/ml</a:t>
            </a:r>
            <a:endParaRPr lang="cs-CZ" b="1"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25</a:t>
            </a:fld>
            <a:endParaRPr lang="cs-CZ" dirty="0"/>
          </a:p>
        </p:txBody>
      </p:sp>
    </p:spTree>
    <p:extLst>
      <p:ext uri="{BB962C8B-B14F-4D97-AF65-F5344CB8AC3E}">
        <p14:creationId xmlns:p14="http://schemas.microsoft.com/office/powerpoint/2010/main" val="12600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Akutní srdeční selhání – závislost na věku</a:t>
            </a:r>
            <a:endParaRPr lang="cs-CZ" dirty="0"/>
          </a:p>
        </p:txBody>
      </p:sp>
      <p:sp>
        <p:nvSpPr>
          <p:cNvPr id="3" name="Zástupný symbol pro obsah 2"/>
          <p:cNvSpPr>
            <a:spLocks noGrp="1"/>
          </p:cNvSpPr>
          <p:nvPr>
            <p:ph idx="1"/>
          </p:nvPr>
        </p:nvSpPr>
        <p:spPr/>
        <p:txBody>
          <a:bodyPr>
            <a:normAutofit/>
          </a:bodyPr>
          <a:lstStyle/>
          <a:p>
            <a:endParaRPr lang="cs-CZ" dirty="0" smtClean="0"/>
          </a:p>
          <a:p>
            <a:r>
              <a:rPr lang="en-US" dirty="0" smtClean="0"/>
              <a:t>&lt; </a:t>
            </a:r>
            <a:r>
              <a:rPr lang="en-US" dirty="0"/>
              <a:t>50 let           </a:t>
            </a:r>
            <a:r>
              <a:rPr lang="en-US" dirty="0" smtClean="0"/>
              <a:t>   cut-off             </a:t>
            </a:r>
            <a:r>
              <a:rPr lang="en-US" dirty="0"/>
              <a:t>450 </a:t>
            </a:r>
            <a:r>
              <a:rPr lang="en-US" dirty="0" err="1"/>
              <a:t>pg</a:t>
            </a:r>
            <a:r>
              <a:rPr lang="en-US" dirty="0"/>
              <a:t>/ml</a:t>
            </a:r>
          </a:p>
          <a:p>
            <a:r>
              <a:rPr lang="en-US" dirty="0"/>
              <a:t>50-75 let            </a:t>
            </a:r>
            <a:r>
              <a:rPr lang="en-US" dirty="0" smtClean="0"/>
              <a:t>cut-off             </a:t>
            </a:r>
            <a:r>
              <a:rPr lang="en-US" dirty="0"/>
              <a:t>900 </a:t>
            </a:r>
            <a:r>
              <a:rPr lang="en-US" dirty="0" err="1"/>
              <a:t>pg</a:t>
            </a:r>
            <a:r>
              <a:rPr lang="en-US" dirty="0"/>
              <a:t>/ml</a:t>
            </a:r>
          </a:p>
          <a:p>
            <a:r>
              <a:rPr lang="en-US" dirty="0"/>
              <a:t>&gt; 75 let               </a:t>
            </a:r>
            <a:r>
              <a:rPr lang="en-US" dirty="0" smtClean="0"/>
              <a:t>cut-off             </a:t>
            </a:r>
            <a:r>
              <a:rPr lang="en-US" dirty="0"/>
              <a:t>1800 </a:t>
            </a:r>
            <a:r>
              <a:rPr lang="en-US" dirty="0" err="1"/>
              <a:t>pg</a:t>
            </a:r>
            <a:r>
              <a:rPr lang="en-US" dirty="0"/>
              <a:t>/ml</a:t>
            </a:r>
            <a:endParaRPr lang="cs-CZ" dirty="0"/>
          </a:p>
          <a:p>
            <a:endParaRPr lang="cs-CZ" dirty="0"/>
          </a:p>
        </p:txBody>
      </p:sp>
      <p:pic>
        <p:nvPicPr>
          <p:cNvPr id="6146" name="Picture 2" descr="Illustration of a person with heart fail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652" y="2564904"/>
            <a:ext cx="3187273" cy="343244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2"/>
          </p:nvPr>
        </p:nvSpPr>
        <p:spPr/>
        <p:txBody>
          <a:bodyPr/>
          <a:lstStyle/>
          <a:p>
            <a:pPr rtl="0"/>
            <a:fld id="{C014DD1E-5D91-48A3-AD6D-45FBA980D106}" type="slidenum">
              <a:rPr lang="cs-CZ" smtClean="0"/>
              <a:t>26</a:t>
            </a:fld>
            <a:endParaRPr lang="cs-CZ" dirty="0"/>
          </a:p>
        </p:txBody>
      </p:sp>
    </p:spTree>
    <p:extLst>
      <p:ext uri="{BB962C8B-B14F-4D97-AF65-F5344CB8AC3E}">
        <p14:creationId xmlns:p14="http://schemas.microsoft.com/office/powerpoint/2010/main" val="326716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052" y="188640"/>
            <a:ext cx="5606579" cy="649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2"/>
          </p:nvPr>
        </p:nvSpPr>
        <p:spPr/>
        <p:txBody>
          <a:bodyPr/>
          <a:lstStyle/>
          <a:p>
            <a:pPr rtl="0"/>
            <a:fld id="{C014DD1E-5D91-48A3-AD6D-45FBA980D106}" type="slidenum">
              <a:rPr lang="cs-CZ" smtClean="0"/>
              <a:t>27</a:t>
            </a:fld>
            <a:endParaRPr lang="cs-CZ" dirty="0"/>
          </a:p>
        </p:txBody>
      </p:sp>
    </p:spTree>
    <p:extLst>
      <p:ext uri="{BB962C8B-B14F-4D97-AF65-F5344CB8AC3E}">
        <p14:creationId xmlns:p14="http://schemas.microsoft.com/office/powerpoint/2010/main" val="71208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Kasuistika 5</a:t>
            </a:r>
            <a:endParaRPr lang="cs-CZ" dirty="0"/>
          </a:p>
        </p:txBody>
      </p:sp>
      <p:sp>
        <p:nvSpPr>
          <p:cNvPr id="3" name="Zástupný symbol pro obsah 2"/>
          <p:cNvSpPr>
            <a:spLocks noGrp="1"/>
          </p:cNvSpPr>
          <p:nvPr>
            <p:ph idx="1"/>
          </p:nvPr>
        </p:nvSpPr>
        <p:spPr/>
        <p:txBody>
          <a:bodyPr>
            <a:normAutofit/>
          </a:bodyPr>
          <a:lstStyle/>
          <a:p>
            <a:r>
              <a:rPr lang="cs-CZ" dirty="0" smtClean="0"/>
              <a:t>Žena,77 let</a:t>
            </a:r>
          </a:p>
          <a:p>
            <a:endParaRPr lang="cs-CZ" dirty="0"/>
          </a:p>
          <a:p>
            <a:r>
              <a:rPr lang="cs-CZ" dirty="0" smtClean="0"/>
              <a:t>Po amputaci DK pro ICHDKK, fibrilace síní</a:t>
            </a:r>
          </a:p>
          <a:p>
            <a:r>
              <a:rPr lang="cs-CZ" dirty="0" err="1" smtClean="0"/>
              <a:t>Subj</a:t>
            </a:r>
            <a:r>
              <a:rPr lang="cs-CZ" dirty="0" smtClean="0"/>
              <a:t>: dušnost, </a:t>
            </a:r>
            <a:r>
              <a:rPr lang="cs-CZ" dirty="0" err="1" smtClean="0"/>
              <a:t>febrilie</a:t>
            </a:r>
            <a:r>
              <a:rPr lang="cs-CZ" dirty="0" smtClean="0"/>
              <a:t>, opocení, bolesti na hrudi nemá</a:t>
            </a:r>
          </a:p>
          <a:p>
            <a:pPr marL="0" indent="0">
              <a:buNone/>
            </a:pPr>
            <a:endParaRPr lang="cs-CZ" dirty="0"/>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28</a:t>
            </a:fld>
            <a:endParaRPr lang="cs-CZ" dirty="0"/>
          </a:p>
        </p:txBody>
      </p:sp>
    </p:spTree>
    <p:extLst>
      <p:ext uri="{BB962C8B-B14F-4D97-AF65-F5344CB8AC3E}">
        <p14:creationId xmlns:p14="http://schemas.microsoft.com/office/powerpoint/2010/main" val="119268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096" y="332656"/>
            <a:ext cx="6720981" cy="45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1997245" y="5085184"/>
            <a:ext cx="6573588" cy="1569660"/>
          </a:xfrm>
          <a:prstGeom prst="rect">
            <a:avLst/>
          </a:prstGeom>
        </p:spPr>
        <p:txBody>
          <a:bodyPr wrap="square">
            <a:spAutoFit/>
          </a:bodyPr>
          <a:lstStyle/>
          <a:p>
            <a:r>
              <a:rPr lang="cs-CZ" dirty="0" err="1"/>
              <a:t>Obj</a:t>
            </a:r>
            <a:r>
              <a:rPr lang="cs-CZ" dirty="0"/>
              <a:t>: TK 170/80 , </a:t>
            </a:r>
            <a:r>
              <a:rPr lang="cs-CZ" dirty="0" err="1"/>
              <a:t>fisi</a:t>
            </a:r>
            <a:r>
              <a:rPr lang="cs-CZ" dirty="0"/>
              <a:t> 160/min, známky přetížení LK </a:t>
            </a:r>
          </a:p>
          <a:p>
            <a:r>
              <a:rPr lang="cs-CZ" dirty="0"/>
              <a:t>Poslechově: </a:t>
            </a:r>
            <a:r>
              <a:rPr lang="cs-CZ" dirty="0" err="1"/>
              <a:t>syst</a:t>
            </a:r>
            <a:r>
              <a:rPr lang="cs-CZ" dirty="0"/>
              <a:t>. šelest v </a:t>
            </a:r>
            <a:r>
              <a:rPr lang="cs-CZ" dirty="0" err="1"/>
              <a:t>prekordiu</a:t>
            </a:r>
            <a:r>
              <a:rPr lang="cs-CZ" dirty="0"/>
              <a:t>, dýchání alv.</a:t>
            </a:r>
            <a:r>
              <a:rPr lang="cs-CZ" dirty="0" err="1"/>
              <a:t>bilat</a:t>
            </a:r>
            <a:r>
              <a:rPr lang="cs-CZ" dirty="0"/>
              <a:t>.,bazálně </a:t>
            </a:r>
            <a:r>
              <a:rPr lang="cs-CZ" dirty="0" err="1"/>
              <a:t>chrůpky</a:t>
            </a:r>
            <a:endParaRPr lang="cs-CZ" dirty="0"/>
          </a:p>
          <a:p>
            <a:r>
              <a:rPr lang="cs-CZ" dirty="0"/>
              <a:t>FISI s rychlou odpovědí komor, srdeční selhání</a:t>
            </a:r>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29</a:t>
            </a:fld>
            <a:endParaRPr lang="cs-CZ" dirty="0"/>
          </a:p>
        </p:txBody>
      </p:sp>
    </p:spTree>
    <p:extLst>
      <p:ext uri="{BB962C8B-B14F-4D97-AF65-F5344CB8AC3E}">
        <p14:creationId xmlns:p14="http://schemas.microsoft.com/office/powerpoint/2010/main" val="148755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cs-CZ" altLang="cs-CZ" dirty="0" err="1" smtClean="0"/>
              <a:t>Tropomyosinový</a:t>
            </a:r>
            <a:r>
              <a:rPr lang="cs-CZ" altLang="cs-CZ" dirty="0" smtClean="0"/>
              <a:t> komplex</a:t>
            </a:r>
            <a:br>
              <a:rPr lang="cs-CZ" altLang="cs-CZ" dirty="0" smtClean="0"/>
            </a:br>
            <a:endParaRPr lang="cs-CZ" altLang="cs-CZ" dirty="0" smtClean="0"/>
          </a:p>
        </p:txBody>
      </p:sp>
      <p:pic>
        <p:nvPicPr>
          <p:cNvPr id="15363" name="Picture 5" descr="tropon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470633"/>
            <a:ext cx="3887987" cy="18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tn_myo_kom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524" y="1608288"/>
            <a:ext cx="4067945" cy="345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hape 407"/>
          <p:cNvSpPr>
            <a:spLocks noChangeArrowheads="1"/>
          </p:cNvSpPr>
          <p:nvPr/>
        </p:nvSpPr>
        <p:spPr bwMode="auto">
          <a:xfrm>
            <a:off x="693812" y="3678086"/>
            <a:ext cx="611490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342900" indent="-342900">
              <a:spcBef>
                <a:spcPct val="20000"/>
              </a:spcBef>
              <a:buClr>
                <a:schemeClr val="tx1"/>
              </a:buClr>
              <a:buSzPct val="75000"/>
              <a:buFont typeface="Wingdings" panose="05000000000000000000" pitchFamily="2" charset="2"/>
              <a:buChar char="Ø"/>
            </a:pPr>
            <a:endParaRPr lang="cs-CZ" altLang="cs-CZ" dirty="0" smtClean="0">
              <a:sym typeface="Arial" charset="0"/>
            </a:endParaRPr>
          </a:p>
          <a:p>
            <a:pPr marL="342900" indent="-342900">
              <a:spcBef>
                <a:spcPct val="20000"/>
              </a:spcBef>
              <a:buClr>
                <a:schemeClr val="tx1"/>
              </a:buClr>
              <a:buSzPct val="75000"/>
              <a:buFont typeface="Wingdings" panose="05000000000000000000" pitchFamily="2" charset="2"/>
              <a:buChar char="Ø"/>
            </a:pPr>
            <a:r>
              <a:rPr lang="cs-CZ" altLang="cs-CZ" dirty="0" smtClean="0">
                <a:sym typeface="Arial" charset="0"/>
              </a:rPr>
              <a:t>S</a:t>
            </a:r>
            <a:r>
              <a:rPr lang="en-US" altLang="cs-CZ" dirty="0" err="1">
                <a:sym typeface="Arial" charset="0"/>
              </a:rPr>
              <a:t>truktura</a:t>
            </a:r>
            <a:r>
              <a:rPr lang="en-US" altLang="cs-CZ" dirty="0">
                <a:sym typeface="Arial" charset="0"/>
              </a:rPr>
              <a:t> </a:t>
            </a:r>
            <a:r>
              <a:rPr lang="cs-CZ" altLang="cs-CZ" dirty="0" err="1">
                <a:sym typeface="Arial" charset="0"/>
              </a:rPr>
              <a:t>Tn</a:t>
            </a:r>
            <a:r>
              <a:rPr lang="en-US" altLang="cs-CZ" dirty="0">
                <a:sym typeface="Arial" charset="0"/>
              </a:rPr>
              <a:t>T a </a:t>
            </a:r>
            <a:r>
              <a:rPr lang="cs-CZ" altLang="cs-CZ" dirty="0" err="1">
                <a:sym typeface="Arial" charset="0"/>
              </a:rPr>
              <a:t>Tn</a:t>
            </a:r>
            <a:r>
              <a:rPr lang="en-US" altLang="cs-CZ" dirty="0">
                <a:sym typeface="Arial" charset="0"/>
              </a:rPr>
              <a:t>I</a:t>
            </a:r>
            <a:endParaRPr lang="cs-CZ" altLang="cs-CZ" dirty="0">
              <a:sym typeface="Arial" charset="0"/>
            </a:endParaRPr>
          </a:p>
          <a:p>
            <a:pPr marL="819150" lvl="1" indent="-285750">
              <a:spcBef>
                <a:spcPct val="20000"/>
              </a:spcBef>
              <a:buClr>
                <a:schemeClr val="tx1"/>
              </a:buClr>
              <a:buSzPct val="75000"/>
              <a:buFont typeface="Wingdings" panose="05000000000000000000" pitchFamily="2" charset="2"/>
              <a:buChar char="Ø"/>
            </a:pPr>
            <a:r>
              <a:rPr lang="cs-CZ" altLang="cs-CZ" dirty="0" smtClean="0">
                <a:sym typeface="Arial" charset="0"/>
              </a:rPr>
              <a:t>Odlišná </a:t>
            </a:r>
            <a:r>
              <a:rPr lang="cs-CZ" altLang="cs-CZ" dirty="0">
                <a:sym typeface="Arial" charset="0"/>
              </a:rPr>
              <a:t>pro </a:t>
            </a:r>
            <a:r>
              <a:rPr lang="en-US" altLang="cs-CZ" dirty="0" err="1" smtClean="0">
                <a:sym typeface="Arial" charset="0"/>
              </a:rPr>
              <a:t>kosterní</a:t>
            </a:r>
            <a:r>
              <a:rPr lang="cs-CZ" altLang="cs-CZ" dirty="0" smtClean="0">
                <a:sym typeface="Arial" charset="0"/>
              </a:rPr>
              <a:t> </a:t>
            </a:r>
            <a:r>
              <a:rPr lang="en-US" altLang="cs-CZ" dirty="0" err="1" smtClean="0">
                <a:sym typeface="Arial" charset="0"/>
              </a:rPr>
              <a:t>sval</a:t>
            </a:r>
            <a:r>
              <a:rPr lang="en-US" altLang="cs-CZ" dirty="0" smtClean="0">
                <a:sym typeface="Arial" charset="0"/>
              </a:rPr>
              <a:t> </a:t>
            </a:r>
            <a:r>
              <a:rPr lang="en-US" altLang="cs-CZ" dirty="0">
                <a:sym typeface="Arial" charset="0"/>
              </a:rPr>
              <a:t>a </a:t>
            </a:r>
            <a:r>
              <a:rPr lang="en-US" altLang="cs-CZ" dirty="0" err="1" smtClean="0">
                <a:sym typeface="Arial" charset="0"/>
              </a:rPr>
              <a:t>myokard</a:t>
            </a:r>
            <a:r>
              <a:rPr lang="cs-CZ" altLang="cs-CZ" dirty="0" smtClean="0">
                <a:sym typeface="Arial" charset="0"/>
              </a:rPr>
              <a:t> </a:t>
            </a:r>
            <a:endParaRPr lang="cs-CZ" altLang="cs-CZ" dirty="0">
              <a:sym typeface="Arial" charset="0"/>
            </a:endParaRPr>
          </a:p>
          <a:p>
            <a:pPr marL="819150" lvl="1" indent="-285750">
              <a:spcBef>
                <a:spcPct val="20000"/>
              </a:spcBef>
              <a:buClr>
                <a:schemeClr val="tx1"/>
              </a:buClr>
              <a:buSzPct val="75000"/>
              <a:buFont typeface="Wingdings" panose="05000000000000000000" pitchFamily="2" charset="2"/>
              <a:buChar char="Ø"/>
            </a:pPr>
            <a:r>
              <a:rPr lang="cs-CZ" altLang="cs-CZ" dirty="0">
                <a:sym typeface="Arial" charset="0"/>
              </a:rPr>
              <a:t>I</a:t>
            </a:r>
            <a:r>
              <a:rPr lang="en-US" altLang="cs-CZ" dirty="0" err="1">
                <a:sym typeface="Arial" charset="0"/>
              </a:rPr>
              <a:t>munochemické</a:t>
            </a:r>
            <a:r>
              <a:rPr lang="en-US" altLang="cs-CZ" dirty="0">
                <a:sym typeface="Arial" charset="0"/>
              </a:rPr>
              <a:t> </a:t>
            </a:r>
            <a:r>
              <a:rPr lang="en-US" altLang="cs-CZ" dirty="0" err="1">
                <a:sym typeface="Arial" charset="0"/>
              </a:rPr>
              <a:t>stanovení</a:t>
            </a:r>
            <a:r>
              <a:rPr lang="en-US" altLang="cs-CZ" dirty="0">
                <a:sym typeface="Arial" charset="0"/>
              </a:rPr>
              <a:t> </a:t>
            </a:r>
            <a:r>
              <a:rPr lang="en-US" altLang="cs-CZ" dirty="0" err="1">
                <a:sym typeface="Arial" charset="0"/>
              </a:rPr>
              <a:t>kardiální</a:t>
            </a:r>
            <a:r>
              <a:rPr lang="cs-CZ" altLang="cs-CZ" dirty="0">
                <a:sym typeface="Arial" charset="0"/>
              </a:rPr>
              <a:t>ch </a:t>
            </a:r>
            <a:r>
              <a:rPr lang="cs-CZ" altLang="cs-CZ" dirty="0" err="1">
                <a:sym typeface="Arial" charset="0"/>
              </a:rPr>
              <a:t>Tn</a:t>
            </a:r>
            <a:r>
              <a:rPr lang="cs-CZ" altLang="cs-CZ" dirty="0">
                <a:sym typeface="Arial" charset="0"/>
              </a:rPr>
              <a:t> - </a:t>
            </a:r>
            <a:r>
              <a:rPr lang="cs-CZ" altLang="cs-CZ" dirty="0" err="1" smtClean="0">
                <a:sym typeface="Arial" charset="0"/>
              </a:rPr>
              <a:t>kardiospecifita</a:t>
            </a:r>
            <a:endParaRPr lang="en-US" altLang="cs-CZ" dirty="0">
              <a:sym typeface="Arial" charset="0"/>
            </a:endParaRPr>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3</a:t>
            </a:fld>
            <a:endParaRPr lang="cs-CZ" dirty="0"/>
          </a:p>
        </p:txBody>
      </p:sp>
    </p:spTree>
    <p:extLst>
      <p:ext uri="{BB962C8B-B14F-4D97-AF65-F5344CB8AC3E}">
        <p14:creationId xmlns:p14="http://schemas.microsoft.com/office/powerpoint/2010/main" val="38032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Kasuistika 6</a:t>
            </a:r>
            <a:endParaRPr lang="cs-CZ" dirty="0"/>
          </a:p>
        </p:txBody>
      </p:sp>
      <p:sp>
        <p:nvSpPr>
          <p:cNvPr id="3" name="Zástupný symbol pro obsah 2"/>
          <p:cNvSpPr>
            <a:spLocks noGrp="1"/>
          </p:cNvSpPr>
          <p:nvPr>
            <p:ph idx="1"/>
          </p:nvPr>
        </p:nvSpPr>
        <p:spPr/>
        <p:txBody>
          <a:bodyPr>
            <a:normAutofit/>
          </a:bodyPr>
          <a:lstStyle/>
          <a:p>
            <a:r>
              <a:rPr lang="cs-CZ" dirty="0" smtClean="0"/>
              <a:t>Žena 77 let</a:t>
            </a:r>
          </a:p>
          <a:p>
            <a:r>
              <a:rPr lang="cs-CZ" dirty="0" smtClean="0"/>
              <a:t>Opakovaná hospitalizace pro chronické srdeční selhání </a:t>
            </a:r>
          </a:p>
          <a:p>
            <a:r>
              <a:rPr lang="cs-CZ" dirty="0" err="1" smtClean="0"/>
              <a:t>Sy</a:t>
            </a:r>
            <a:r>
              <a:rPr lang="cs-CZ" dirty="0" smtClean="0"/>
              <a:t> </a:t>
            </a:r>
            <a:r>
              <a:rPr lang="cs-CZ" dirty="0" smtClean="0"/>
              <a:t>anginy pectoris , st. P. PCI -3x DES</a:t>
            </a:r>
          </a:p>
          <a:p>
            <a:r>
              <a:rPr lang="cs-CZ" dirty="0" err="1" smtClean="0"/>
              <a:t>St.p</a:t>
            </a:r>
            <a:r>
              <a:rPr lang="cs-CZ" dirty="0" smtClean="0"/>
              <a:t>. NSTEMI (2008,2012)</a:t>
            </a:r>
          </a:p>
          <a:p>
            <a:endParaRPr lang="cs-CZ" dirty="0" smtClean="0"/>
          </a:p>
          <a:p>
            <a:r>
              <a:rPr lang="cs-CZ" dirty="0" smtClean="0"/>
              <a:t>Od </a:t>
            </a:r>
            <a:r>
              <a:rPr lang="cs-CZ" dirty="0" err="1" smtClean="0"/>
              <a:t>včerešího</a:t>
            </a:r>
            <a:r>
              <a:rPr lang="cs-CZ" dirty="0" smtClean="0"/>
              <a:t> večera se jí hůře dýchá, dnes ráno už je to k nevydržení, ráno navíc i bolesti na hrudi ,v posledním týdnu se zhoršují otoky DKK </a:t>
            </a:r>
          </a:p>
        </p:txBody>
      </p:sp>
      <p:sp>
        <p:nvSpPr>
          <p:cNvPr id="4" name="Zástupný symbol pro číslo snímku 3"/>
          <p:cNvSpPr>
            <a:spLocks noGrp="1"/>
          </p:cNvSpPr>
          <p:nvPr>
            <p:ph type="sldNum" sz="quarter" idx="12"/>
          </p:nvPr>
        </p:nvSpPr>
        <p:spPr/>
        <p:txBody>
          <a:bodyPr/>
          <a:lstStyle/>
          <a:p>
            <a:pPr rtl="0"/>
            <a:fld id="{C014DD1E-5D91-48A3-AD6D-45FBA980D106}" type="slidenum">
              <a:rPr lang="cs-CZ" smtClean="0"/>
              <a:t>30</a:t>
            </a:fld>
            <a:endParaRPr lang="cs-CZ" dirty="0"/>
          </a:p>
        </p:txBody>
      </p:sp>
    </p:spTree>
    <p:extLst>
      <p:ext uri="{BB962C8B-B14F-4D97-AF65-F5344CB8AC3E}">
        <p14:creationId xmlns:p14="http://schemas.microsoft.com/office/powerpoint/2010/main" val="407343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004" y="332656"/>
            <a:ext cx="5680472" cy="424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621802" y="4577805"/>
            <a:ext cx="11161239" cy="1938992"/>
          </a:xfrm>
          <a:prstGeom prst="rect">
            <a:avLst/>
          </a:prstGeom>
        </p:spPr>
        <p:txBody>
          <a:bodyPr wrap="square">
            <a:spAutoFit/>
          </a:bodyPr>
          <a:lstStyle/>
          <a:p>
            <a:r>
              <a:rPr lang="cs-CZ" dirty="0" err="1"/>
              <a:t>Obj</a:t>
            </a:r>
            <a:r>
              <a:rPr lang="cs-CZ" dirty="0"/>
              <a:t>: klidová dušnost, TK 170/60 SF 65 </a:t>
            </a:r>
            <a:r>
              <a:rPr lang="cs-CZ" dirty="0" err="1"/>
              <a:t>irreg</a:t>
            </a:r>
            <a:endParaRPr lang="cs-CZ" dirty="0"/>
          </a:p>
          <a:p>
            <a:r>
              <a:rPr lang="cs-CZ" dirty="0"/>
              <a:t>EKG fibrilace síní 70/min ,LBBB </a:t>
            </a:r>
            <a:r>
              <a:rPr lang="cs-CZ" dirty="0" err="1"/>
              <a:t>chron</a:t>
            </a:r>
            <a:r>
              <a:rPr lang="cs-CZ" dirty="0"/>
              <a:t>.</a:t>
            </a:r>
          </a:p>
          <a:p>
            <a:r>
              <a:rPr lang="cs-CZ" dirty="0"/>
              <a:t>RTG: S+P – </a:t>
            </a:r>
            <a:r>
              <a:rPr lang="cs-CZ" dirty="0" err="1"/>
              <a:t>fluidothorax</a:t>
            </a:r>
            <a:r>
              <a:rPr lang="cs-CZ" dirty="0"/>
              <a:t> </a:t>
            </a:r>
            <a:r>
              <a:rPr lang="cs-CZ" dirty="0" err="1"/>
              <a:t>bilat</a:t>
            </a:r>
            <a:r>
              <a:rPr lang="cs-CZ" dirty="0"/>
              <a:t>.</a:t>
            </a:r>
          </a:p>
          <a:p>
            <a:r>
              <a:rPr lang="cs-CZ" dirty="0"/>
              <a:t>Poslechově nepřízvučné </a:t>
            </a:r>
            <a:r>
              <a:rPr lang="cs-CZ" dirty="0" err="1"/>
              <a:t>chrůpky</a:t>
            </a:r>
            <a:r>
              <a:rPr lang="cs-CZ" dirty="0"/>
              <a:t> </a:t>
            </a:r>
            <a:r>
              <a:rPr lang="cs-CZ" dirty="0" err="1"/>
              <a:t>bilat</a:t>
            </a:r>
            <a:r>
              <a:rPr lang="cs-CZ" dirty="0"/>
              <a:t>., otoky DKK po kolena</a:t>
            </a:r>
          </a:p>
          <a:p>
            <a:r>
              <a:rPr lang="cs-CZ" dirty="0"/>
              <a:t>Závěr: akutní srdeční selhání , opak. </a:t>
            </a:r>
            <a:r>
              <a:rPr lang="cs-CZ" dirty="0" smtClean="0"/>
              <a:t>kardiální </a:t>
            </a:r>
            <a:r>
              <a:rPr lang="cs-CZ" dirty="0"/>
              <a:t>dekompenzace v anamnéze </a:t>
            </a:r>
          </a:p>
        </p:txBody>
      </p:sp>
      <p:sp>
        <p:nvSpPr>
          <p:cNvPr id="3" name="Zástupný symbol pro číslo snímku 2"/>
          <p:cNvSpPr>
            <a:spLocks noGrp="1"/>
          </p:cNvSpPr>
          <p:nvPr>
            <p:ph type="sldNum" sz="quarter" idx="12"/>
          </p:nvPr>
        </p:nvSpPr>
        <p:spPr/>
        <p:txBody>
          <a:bodyPr/>
          <a:lstStyle/>
          <a:p>
            <a:pPr rtl="0"/>
            <a:fld id="{C014DD1E-5D91-48A3-AD6D-45FBA980D106}" type="slidenum">
              <a:rPr lang="cs-CZ" smtClean="0"/>
              <a:t>31</a:t>
            </a:fld>
            <a:endParaRPr lang="cs-CZ" dirty="0"/>
          </a:p>
        </p:txBody>
      </p:sp>
    </p:spTree>
    <p:extLst>
      <p:ext uri="{BB962C8B-B14F-4D97-AF65-F5344CB8AC3E}">
        <p14:creationId xmlns:p14="http://schemas.microsoft.com/office/powerpoint/2010/main" val="40799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460"/>
          <p:cNvSpPr>
            <a:spLocks noChangeArrowheads="1"/>
          </p:cNvSpPr>
          <p:nvPr/>
        </p:nvSpPr>
        <p:spPr bwMode="auto">
          <a:xfrm>
            <a:off x="3319023" y="1268760"/>
            <a:ext cx="6160220" cy="53293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cs-CZ" altLang="cs-CZ"/>
          </a:p>
        </p:txBody>
      </p:sp>
      <p:sp>
        <p:nvSpPr>
          <p:cNvPr id="20483" name="Rectangle 8"/>
          <p:cNvSpPr>
            <a:spLocks noGrp="1" noChangeArrowheads="1"/>
          </p:cNvSpPr>
          <p:nvPr>
            <p:ph type="title"/>
          </p:nvPr>
        </p:nvSpPr>
        <p:spPr>
          <a:noFill/>
        </p:spPr>
        <p:txBody>
          <a:bodyPr/>
          <a:lstStyle/>
          <a:p>
            <a:pPr algn="ctr"/>
            <a:r>
              <a:rPr lang="cs-CZ" altLang="cs-CZ" sz="2800" dirty="0"/>
              <a:t>Možné příčiny zvýšení </a:t>
            </a:r>
            <a:r>
              <a:rPr lang="cs-CZ" altLang="cs-CZ" sz="2800" dirty="0" smtClean="0"/>
              <a:t>hypersenzitivních troponinů</a:t>
            </a:r>
            <a:br>
              <a:rPr lang="cs-CZ" altLang="cs-CZ" sz="2800" dirty="0" smtClean="0"/>
            </a:br>
            <a:r>
              <a:rPr lang="cs-CZ" altLang="cs-CZ" sz="2800" dirty="0" smtClean="0"/>
              <a:t> </a:t>
            </a:r>
            <a:endParaRPr lang="cs-CZ" altLang="cs-CZ" sz="2800" dirty="0"/>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4</a:t>
            </a:fld>
            <a:endParaRPr lang="cs-CZ" dirty="0"/>
          </a:p>
        </p:txBody>
      </p:sp>
    </p:spTree>
    <p:extLst>
      <p:ext uri="{BB962C8B-B14F-4D97-AF65-F5344CB8AC3E}">
        <p14:creationId xmlns:p14="http://schemas.microsoft.com/office/powerpoint/2010/main" val="80010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Placeholder 2"/>
          <p:cNvSpPr txBox="1">
            <a:spLocks/>
          </p:cNvSpPr>
          <p:nvPr/>
        </p:nvSpPr>
        <p:spPr bwMode="auto">
          <a:xfrm>
            <a:off x="1522412" y="55959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cs-CZ" sz="1400"/>
              <a:t>From: Fourth universal definition of myocardial infarction (2018)</a:t>
            </a:r>
          </a:p>
          <a:p>
            <a:pPr eaLnBrk="1" hangingPunct="1">
              <a:spcBef>
                <a:spcPct val="0"/>
              </a:spcBef>
              <a:buFontTx/>
              <a:buNone/>
            </a:pPr>
            <a:r>
              <a:rPr lang="en-US" altLang="cs-CZ" sz="1200"/>
              <a:t>Eur Heart J. Published online  August 25, 2018. doi:10.1093/eurheartj/ehy462</a:t>
            </a:r>
          </a:p>
          <a:p>
            <a:pPr eaLnBrk="1" hangingPunct="1">
              <a:spcBef>
                <a:spcPct val="0"/>
              </a:spcBef>
              <a:buFontTx/>
              <a:buNone/>
            </a:pPr>
            <a:r>
              <a:rPr lang="en-US" altLang="cs-CZ" sz="1200"/>
              <a:t>Eur Heart J | This article has been co-published in European Heart Journal, Journal of the American College of Cardiology, Circulation, and Nature Reviews Cardiology. All rights reserved. © 2018 European Society of Cardiology, American College of Cardiology, American Heart Association, and World Heart Foundation. The articles are identical except for minor stylistic and spelling differences in keeping with each journal’s style. Any citation can be used when citing this article.This article is published and distributed under the terms of the Oxford University Press, Standard Journals Publication Model (https://academic.oup.com/journals/pages/open_access/funder_policies/chorus/standard_publication_model)</a:t>
            </a:r>
          </a:p>
        </p:txBody>
      </p:sp>
      <p:sp>
        <p:nvSpPr>
          <p:cNvPr id="162818" name="Rectangle 2"/>
          <p:cNvSpPr>
            <a:spLocks noChangeArrowheads="1"/>
          </p:cNvSpPr>
          <p:nvPr/>
        </p:nvSpPr>
        <p:spPr bwMode="auto">
          <a:xfrm>
            <a:off x="1522412" y="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cs-CZ" altLang="cs-CZ">
              <a:solidFill>
                <a:srgbClr val="FFFFFF"/>
              </a:solidFill>
            </a:endParaRPr>
          </a:p>
        </p:txBody>
      </p:sp>
      <p:cxnSp>
        <p:nvCxnSpPr>
          <p:cNvPr id="162819" name="Straight Connector 8"/>
          <p:cNvCxnSpPr>
            <a:cxnSpLocks noChangeShapeType="1"/>
          </p:cNvCxnSpPr>
          <p:nvPr/>
        </p:nvCxnSpPr>
        <p:spPr bwMode="auto">
          <a:xfrm>
            <a:off x="1522412" y="5518150"/>
            <a:ext cx="9144000" cy="0"/>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cxnSp>
      <p:sp>
        <p:nvSpPr>
          <p:cNvPr id="162820" name="TextBox 3"/>
          <p:cNvSpPr txBox="1">
            <a:spLocks noChangeArrowheads="1"/>
          </p:cNvSpPr>
          <p:nvPr/>
        </p:nvSpPr>
        <p:spPr bwMode="auto">
          <a:xfrm>
            <a:off x="1522412" y="2444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cs-CZ" altLang="cs-CZ" sz="1400"/>
          </a:p>
        </p:txBody>
      </p:sp>
      <p:pic>
        <p:nvPicPr>
          <p:cNvPr id="162822" name="Picture 6"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612" y="1028700"/>
            <a:ext cx="5943600" cy="3752850"/>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rtl="0"/>
            <a:fld id="{C014DD1E-5D91-48A3-AD6D-45FBA980D106}" type="slidenum">
              <a:rPr lang="cs-CZ" smtClean="0"/>
              <a:t>5</a:t>
            </a:fld>
            <a:endParaRPr lang="cs-CZ" dirty="0"/>
          </a:p>
        </p:txBody>
      </p:sp>
    </p:spTree>
    <p:extLst>
      <p:ext uri="{BB962C8B-B14F-4D97-AF65-F5344CB8AC3E}">
        <p14:creationId xmlns:p14="http://schemas.microsoft.com/office/powerpoint/2010/main" val="211004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Troponin v krvi-směs </a:t>
            </a:r>
            <a:r>
              <a:rPr lang="cs-CZ" dirty="0"/>
              <a:t>intaktních molekul a jejích štěpů</a:t>
            </a:r>
            <a:br>
              <a:rPr lang="cs-CZ" dirty="0"/>
            </a:br>
            <a:endParaRPr lang="cs-CZ" dirty="0"/>
          </a:p>
        </p:txBody>
      </p:sp>
      <p:sp>
        <p:nvSpPr>
          <p:cNvPr id="7" name="Obdélník 6"/>
          <p:cNvSpPr/>
          <p:nvPr/>
        </p:nvSpPr>
        <p:spPr>
          <a:xfrm>
            <a:off x="4633373" y="5992129"/>
            <a:ext cx="6092825" cy="707886"/>
          </a:xfrm>
          <a:prstGeom prst="rect">
            <a:avLst/>
          </a:prstGeom>
        </p:spPr>
        <p:txBody>
          <a:bodyPr>
            <a:spAutoFit/>
          </a:bodyPr>
          <a:lstStyle/>
          <a:p>
            <a:pPr fontAlgn="base"/>
            <a:r>
              <a:rPr lang="cs-CZ" sz="1000" b="1" dirty="0" err="1">
                <a:solidFill>
                  <a:srgbClr val="131313"/>
                </a:solidFill>
                <a:latin typeface="+mj-lt"/>
              </a:rPr>
              <a:t>Time-Dependent</a:t>
            </a:r>
            <a:r>
              <a:rPr lang="cs-CZ" sz="1000" b="1" dirty="0">
                <a:solidFill>
                  <a:srgbClr val="131313"/>
                </a:solidFill>
                <a:latin typeface="+mj-lt"/>
              </a:rPr>
              <a:t> </a:t>
            </a:r>
            <a:r>
              <a:rPr lang="cs-CZ" sz="1000" b="1" dirty="0" err="1">
                <a:solidFill>
                  <a:srgbClr val="131313"/>
                </a:solidFill>
                <a:latin typeface="+mj-lt"/>
              </a:rPr>
              <a:t>Degradation</a:t>
            </a:r>
            <a:r>
              <a:rPr lang="cs-CZ" sz="1000" b="1" dirty="0">
                <a:solidFill>
                  <a:srgbClr val="131313"/>
                </a:solidFill>
                <a:latin typeface="+mj-lt"/>
              </a:rPr>
              <a:t> </a:t>
            </a:r>
            <a:r>
              <a:rPr lang="cs-CZ" sz="1000" b="1" dirty="0" err="1">
                <a:solidFill>
                  <a:srgbClr val="131313"/>
                </a:solidFill>
                <a:latin typeface="+mj-lt"/>
              </a:rPr>
              <a:t>Pattern</a:t>
            </a:r>
            <a:r>
              <a:rPr lang="cs-CZ" sz="1000" b="1" dirty="0">
                <a:solidFill>
                  <a:srgbClr val="131313"/>
                </a:solidFill>
                <a:latin typeface="+mj-lt"/>
              </a:rPr>
              <a:t> </a:t>
            </a:r>
            <a:r>
              <a:rPr lang="cs-CZ" sz="1000" b="1" dirty="0" err="1">
                <a:solidFill>
                  <a:srgbClr val="131313"/>
                </a:solidFill>
                <a:latin typeface="+mj-lt"/>
              </a:rPr>
              <a:t>of</a:t>
            </a:r>
            <a:r>
              <a:rPr lang="cs-CZ" sz="1000" b="1" dirty="0">
                <a:solidFill>
                  <a:srgbClr val="131313"/>
                </a:solidFill>
                <a:latin typeface="+mj-lt"/>
              </a:rPr>
              <a:t> </a:t>
            </a:r>
            <a:r>
              <a:rPr lang="cs-CZ" sz="1000" b="1" dirty="0" err="1">
                <a:solidFill>
                  <a:srgbClr val="131313"/>
                </a:solidFill>
                <a:latin typeface="+mj-lt"/>
              </a:rPr>
              <a:t>Cardiac</a:t>
            </a:r>
            <a:r>
              <a:rPr lang="cs-CZ" sz="1000" b="1" dirty="0">
                <a:solidFill>
                  <a:srgbClr val="131313"/>
                </a:solidFill>
                <a:latin typeface="+mj-lt"/>
              </a:rPr>
              <a:t> Troponin T </a:t>
            </a:r>
            <a:r>
              <a:rPr lang="cs-CZ" sz="1000" b="1" dirty="0" err="1">
                <a:solidFill>
                  <a:srgbClr val="131313"/>
                </a:solidFill>
                <a:latin typeface="+mj-lt"/>
              </a:rPr>
              <a:t>Following</a:t>
            </a:r>
            <a:r>
              <a:rPr lang="cs-CZ" sz="1000" b="1" dirty="0">
                <a:solidFill>
                  <a:srgbClr val="131313"/>
                </a:solidFill>
                <a:latin typeface="+mj-lt"/>
              </a:rPr>
              <a:t> </a:t>
            </a:r>
            <a:r>
              <a:rPr lang="cs-CZ" sz="1000" b="1" dirty="0" err="1">
                <a:solidFill>
                  <a:srgbClr val="131313"/>
                </a:solidFill>
                <a:latin typeface="+mj-lt"/>
              </a:rPr>
              <a:t>Myocardial</a:t>
            </a:r>
            <a:r>
              <a:rPr lang="cs-CZ" sz="1000" b="1" dirty="0">
                <a:solidFill>
                  <a:srgbClr val="131313"/>
                </a:solidFill>
                <a:latin typeface="+mj-lt"/>
              </a:rPr>
              <a:t> </a:t>
            </a:r>
            <a:r>
              <a:rPr lang="cs-CZ" sz="1000" b="1" dirty="0" err="1">
                <a:solidFill>
                  <a:srgbClr val="131313"/>
                </a:solidFill>
                <a:latin typeface="+mj-lt"/>
              </a:rPr>
              <a:t>Infarction</a:t>
            </a:r>
            <a:endParaRPr lang="cs-CZ" sz="1000" b="1" dirty="0">
              <a:solidFill>
                <a:srgbClr val="131313"/>
              </a:solidFill>
              <a:latin typeface="+mj-lt"/>
            </a:endParaRPr>
          </a:p>
          <a:p>
            <a:pPr fontAlgn="base"/>
            <a:r>
              <a:rPr lang="cs-CZ" sz="1000" dirty="0" err="1">
                <a:solidFill>
                  <a:srgbClr val="666666"/>
                </a:solidFill>
                <a:latin typeface="+mj-lt"/>
              </a:rPr>
              <a:t>Eline</a:t>
            </a:r>
            <a:r>
              <a:rPr lang="cs-CZ" sz="1000" dirty="0">
                <a:solidFill>
                  <a:srgbClr val="666666"/>
                </a:solidFill>
                <a:latin typeface="+mj-lt"/>
              </a:rPr>
              <a:t> P.M. </a:t>
            </a:r>
            <a:r>
              <a:rPr lang="cs-CZ" sz="1000" dirty="0" err="1">
                <a:solidFill>
                  <a:srgbClr val="666666"/>
                </a:solidFill>
                <a:latin typeface="+mj-lt"/>
              </a:rPr>
              <a:t>Cardinaels</a:t>
            </a:r>
            <a:r>
              <a:rPr lang="cs-CZ" sz="1000" dirty="0">
                <a:solidFill>
                  <a:srgbClr val="666666"/>
                </a:solidFill>
                <a:latin typeface="+mj-lt"/>
              </a:rPr>
              <a:t>, Alma M.A. </a:t>
            </a:r>
            <a:r>
              <a:rPr lang="cs-CZ" sz="1000" dirty="0" err="1">
                <a:solidFill>
                  <a:srgbClr val="666666"/>
                </a:solidFill>
                <a:latin typeface="+mj-lt"/>
              </a:rPr>
              <a:t>Mingels</a:t>
            </a:r>
            <a:r>
              <a:rPr lang="cs-CZ" sz="1000" dirty="0">
                <a:solidFill>
                  <a:srgbClr val="666666"/>
                </a:solidFill>
                <a:latin typeface="+mj-lt"/>
              </a:rPr>
              <a:t>, Tom van </a:t>
            </a:r>
            <a:r>
              <a:rPr lang="cs-CZ" sz="1000" dirty="0" err="1">
                <a:solidFill>
                  <a:srgbClr val="666666"/>
                </a:solidFill>
                <a:latin typeface="+mj-lt"/>
              </a:rPr>
              <a:t>Rooij</a:t>
            </a:r>
            <a:r>
              <a:rPr lang="cs-CZ" sz="1000" dirty="0">
                <a:solidFill>
                  <a:srgbClr val="666666"/>
                </a:solidFill>
                <a:latin typeface="+mj-lt"/>
              </a:rPr>
              <a:t>, Paul O. </a:t>
            </a:r>
            <a:r>
              <a:rPr lang="cs-CZ" sz="1000" dirty="0" err="1">
                <a:solidFill>
                  <a:srgbClr val="666666"/>
                </a:solidFill>
                <a:latin typeface="+mj-lt"/>
              </a:rPr>
              <a:t>Collinson</a:t>
            </a:r>
            <a:r>
              <a:rPr lang="cs-CZ" sz="1000" dirty="0">
                <a:solidFill>
                  <a:srgbClr val="666666"/>
                </a:solidFill>
                <a:latin typeface="+mj-lt"/>
              </a:rPr>
              <a:t>, </a:t>
            </a:r>
            <a:r>
              <a:rPr lang="cs-CZ" sz="1000" dirty="0" err="1">
                <a:solidFill>
                  <a:srgbClr val="666666"/>
                </a:solidFill>
                <a:latin typeface="+mj-lt"/>
              </a:rPr>
              <a:t>Frits</a:t>
            </a:r>
            <a:r>
              <a:rPr lang="cs-CZ" sz="1000" dirty="0">
                <a:solidFill>
                  <a:srgbClr val="666666"/>
                </a:solidFill>
                <a:latin typeface="+mj-lt"/>
              </a:rPr>
              <a:t> W. </a:t>
            </a:r>
            <a:r>
              <a:rPr lang="cs-CZ" sz="1000" dirty="0" err="1">
                <a:solidFill>
                  <a:srgbClr val="666666"/>
                </a:solidFill>
                <a:latin typeface="+mj-lt"/>
              </a:rPr>
              <a:t>Prinzen</a:t>
            </a:r>
            <a:r>
              <a:rPr lang="cs-CZ" sz="1000" dirty="0">
                <a:solidFill>
                  <a:srgbClr val="666666"/>
                </a:solidFill>
                <a:latin typeface="+mj-lt"/>
              </a:rPr>
              <a:t>, Marja P. van </a:t>
            </a:r>
            <a:r>
              <a:rPr lang="cs-CZ" sz="1000" dirty="0" err="1">
                <a:solidFill>
                  <a:srgbClr val="666666"/>
                </a:solidFill>
                <a:latin typeface="+mj-lt"/>
              </a:rPr>
              <a:t>Dieijen-Visser</a:t>
            </a:r>
            <a:endParaRPr lang="cs-CZ" sz="1000" dirty="0">
              <a:solidFill>
                <a:srgbClr val="666666"/>
              </a:solidFill>
              <a:latin typeface="+mj-lt"/>
            </a:endParaRPr>
          </a:p>
          <a:p>
            <a:pPr fontAlgn="base"/>
            <a:r>
              <a:rPr lang="cs-CZ" sz="1000" b="1" dirty="0">
                <a:solidFill>
                  <a:srgbClr val="666666"/>
                </a:solidFill>
                <a:latin typeface="+mj-lt"/>
              </a:rPr>
              <a:t>DOI:</a:t>
            </a:r>
            <a:r>
              <a:rPr lang="cs-CZ" sz="1000" dirty="0">
                <a:solidFill>
                  <a:srgbClr val="666666"/>
                </a:solidFill>
                <a:latin typeface="+mj-lt"/>
              </a:rPr>
              <a:t> 10.1373/clinchem.2012.200543 </a:t>
            </a:r>
            <a:r>
              <a:rPr lang="cs-CZ" sz="1000" dirty="0" err="1">
                <a:solidFill>
                  <a:srgbClr val="666666"/>
                </a:solidFill>
                <a:latin typeface="+mj-lt"/>
              </a:rPr>
              <a:t>Published</a:t>
            </a:r>
            <a:r>
              <a:rPr lang="cs-CZ" sz="1000" dirty="0">
                <a:solidFill>
                  <a:srgbClr val="666666"/>
                </a:solidFill>
                <a:latin typeface="+mj-lt"/>
              </a:rPr>
              <a:t> June 2013</a:t>
            </a:r>
            <a:endParaRPr lang="cs-CZ" sz="1000" b="0" i="0" dirty="0">
              <a:solidFill>
                <a:srgbClr val="666666"/>
              </a:solidFill>
              <a:effectLst/>
              <a:latin typeface="+mj-lt"/>
            </a:endParaRPr>
          </a:p>
        </p:txBody>
      </p:sp>
      <p:pic>
        <p:nvPicPr>
          <p:cNvPr id="3" name="Obrázek 2"/>
          <p:cNvPicPr>
            <a:picLocks noChangeAspect="1"/>
          </p:cNvPicPr>
          <p:nvPr/>
        </p:nvPicPr>
        <p:blipFill>
          <a:blip r:embed="rId2"/>
          <a:stretch>
            <a:fillRect/>
          </a:stretch>
        </p:blipFill>
        <p:spPr>
          <a:xfrm>
            <a:off x="2061964" y="1340768"/>
            <a:ext cx="7486650" cy="4229100"/>
          </a:xfrm>
          <a:prstGeom prst="rect">
            <a:avLst/>
          </a:prstGeom>
        </p:spPr>
      </p:pic>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201" y="2229719"/>
            <a:ext cx="2657631" cy="4406280"/>
          </a:xfrm>
          <a:prstGeom prst="rect">
            <a:avLst/>
          </a:prstGeom>
        </p:spPr>
      </p:pic>
      <p:sp>
        <p:nvSpPr>
          <p:cNvPr id="4" name="Zástupný symbol pro číslo snímku 3"/>
          <p:cNvSpPr>
            <a:spLocks noGrp="1"/>
          </p:cNvSpPr>
          <p:nvPr>
            <p:ph type="sldNum" sz="quarter" idx="12"/>
          </p:nvPr>
        </p:nvSpPr>
        <p:spPr/>
        <p:txBody>
          <a:bodyPr/>
          <a:lstStyle/>
          <a:p>
            <a:pPr rtl="0"/>
            <a:fld id="{C014DD1E-5D91-48A3-AD6D-45FBA980D106}" type="slidenum">
              <a:rPr lang="cs-CZ" smtClean="0"/>
              <a:t>6</a:t>
            </a:fld>
            <a:endParaRPr lang="cs-CZ" dirty="0"/>
          </a:p>
        </p:txBody>
      </p:sp>
    </p:spTree>
    <p:extLst>
      <p:ext uri="{BB962C8B-B14F-4D97-AF65-F5344CB8AC3E}">
        <p14:creationId xmlns:p14="http://schemas.microsoft.com/office/powerpoint/2010/main" val="31373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Diagnóza AIM</a:t>
            </a:r>
            <a:endParaRPr lang="cs-CZ" dirty="0"/>
          </a:p>
        </p:txBody>
      </p:sp>
      <p:pic>
        <p:nvPicPr>
          <p:cNvPr id="2052" name="Picture 4" descr="VÃ½sledek obrÃ¡zku pro EKG infark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512" y="2361753"/>
            <a:ext cx="2787297" cy="1968528"/>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1560875" y="5013176"/>
            <a:ext cx="2787297" cy="12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klinika</a:t>
            </a:r>
            <a:endParaRPr lang="cs-CZ" sz="2800" dirty="0"/>
          </a:p>
        </p:txBody>
      </p:sp>
      <p:sp>
        <p:nvSpPr>
          <p:cNvPr id="8" name="Zaoblený obdélník 7"/>
          <p:cNvSpPr/>
          <p:nvPr/>
        </p:nvSpPr>
        <p:spPr>
          <a:xfrm>
            <a:off x="5285512" y="5013176"/>
            <a:ext cx="2787297" cy="12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12svodové EKG</a:t>
            </a:r>
            <a:endParaRPr lang="cs-CZ" sz="2800" dirty="0"/>
          </a:p>
        </p:txBody>
      </p:sp>
      <p:sp>
        <p:nvSpPr>
          <p:cNvPr id="9" name="Zaoblený obdélník 8"/>
          <p:cNvSpPr/>
          <p:nvPr/>
        </p:nvSpPr>
        <p:spPr>
          <a:xfrm>
            <a:off x="8792087" y="2852936"/>
            <a:ext cx="3062965" cy="3362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Laboratoř </a:t>
            </a:r>
            <a:r>
              <a:rPr lang="cs-CZ" sz="2800" dirty="0" err="1" smtClean="0"/>
              <a:t>cTn</a:t>
            </a:r>
            <a:endParaRPr lang="cs-CZ" sz="2800" dirty="0" smtClean="0"/>
          </a:p>
          <a:p>
            <a:pPr marL="457200" indent="-457200">
              <a:buFont typeface="Arial" panose="020B0604020202020204" pitchFamily="34" charset="0"/>
              <a:buChar char="•"/>
            </a:pPr>
            <a:endParaRPr lang="cs-CZ" sz="2800" dirty="0" smtClean="0"/>
          </a:p>
          <a:p>
            <a:pPr marL="457200" indent="-457200">
              <a:buFont typeface="Arial" panose="020B0604020202020204" pitchFamily="34" charset="0"/>
              <a:buChar char="•"/>
            </a:pPr>
            <a:r>
              <a:rPr lang="cs-CZ" dirty="0" err="1" smtClean="0"/>
              <a:t>cTn</a:t>
            </a:r>
            <a:r>
              <a:rPr lang="cs-CZ" dirty="0" smtClean="0"/>
              <a:t> </a:t>
            </a:r>
            <a:r>
              <a:rPr lang="cs-CZ" dirty="0" smtClean="0">
                <a:ea typeface="Verdana" panose="020B0604030504040204" pitchFamily="34" charset="0"/>
              </a:rPr>
              <a:t>&gt;</a:t>
            </a:r>
            <a:r>
              <a:rPr lang="cs-CZ" dirty="0" err="1" smtClean="0">
                <a:ea typeface="Verdana" panose="020B0604030504040204" pitchFamily="34" charset="0"/>
              </a:rPr>
              <a:t>cut</a:t>
            </a:r>
            <a:r>
              <a:rPr lang="cs-CZ" dirty="0" smtClean="0">
                <a:ea typeface="Verdana" panose="020B0604030504040204" pitchFamily="34" charset="0"/>
              </a:rPr>
              <a:t> </a:t>
            </a:r>
            <a:r>
              <a:rPr lang="cs-CZ" dirty="0" err="1" smtClean="0">
                <a:ea typeface="Verdana" panose="020B0604030504040204" pitchFamily="34" charset="0"/>
              </a:rPr>
              <a:t>off</a:t>
            </a:r>
            <a:endParaRPr lang="cs-CZ" dirty="0" smtClean="0">
              <a:ea typeface="Verdana" panose="020B0604030504040204" pitchFamily="34" charset="0"/>
            </a:endParaRPr>
          </a:p>
          <a:p>
            <a:pPr marL="457200" indent="-457200">
              <a:buFont typeface="Arial" panose="020B0604020202020204" pitchFamily="34" charset="0"/>
              <a:buChar char="•"/>
            </a:pPr>
            <a:r>
              <a:rPr lang="cs-CZ" dirty="0" smtClean="0">
                <a:ea typeface="Verdana" panose="020B0604030504040204" pitchFamily="34" charset="0"/>
              </a:rPr>
              <a:t>přijetí+1(3hod)</a:t>
            </a:r>
          </a:p>
          <a:p>
            <a:pPr marL="457200" indent="-457200">
              <a:buFont typeface="Arial" panose="020B0604020202020204" pitchFamily="34" charset="0"/>
              <a:buChar char="•"/>
            </a:pPr>
            <a:r>
              <a:rPr lang="cs-CZ" dirty="0" smtClean="0">
                <a:ea typeface="Verdana" panose="020B0604030504040204" pitchFamily="34" charset="0"/>
              </a:rPr>
              <a:t>dynamika</a:t>
            </a:r>
          </a:p>
          <a:p>
            <a:pPr algn="ctr"/>
            <a:endParaRPr lang="cs-CZ" sz="2800" dirty="0" smtClean="0"/>
          </a:p>
          <a:p>
            <a:pPr algn="ctr"/>
            <a:endParaRPr lang="cs-CZ" sz="2800"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9602" y="2336282"/>
            <a:ext cx="2848570" cy="1993999"/>
          </a:xfrm>
        </p:spPr>
      </p:pic>
      <p:sp>
        <p:nvSpPr>
          <p:cNvPr id="3" name="Zástupný symbol pro číslo snímku 2"/>
          <p:cNvSpPr>
            <a:spLocks noGrp="1"/>
          </p:cNvSpPr>
          <p:nvPr>
            <p:ph type="sldNum" sz="quarter" idx="12"/>
          </p:nvPr>
        </p:nvSpPr>
        <p:spPr/>
        <p:txBody>
          <a:bodyPr/>
          <a:lstStyle/>
          <a:p>
            <a:pPr rtl="0"/>
            <a:fld id="{C014DD1E-5D91-48A3-AD6D-45FBA980D106}" type="slidenum">
              <a:rPr lang="cs-CZ" smtClean="0"/>
              <a:t>7</a:t>
            </a:fld>
            <a:endParaRPr lang="cs-CZ" dirty="0"/>
          </a:p>
        </p:txBody>
      </p:sp>
    </p:spTree>
    <p:extLst>
      <p:ext uri="{BB962C8B-B14F-4D97-AF65-F5344CB8AC3E}">
        <p14:creationId xmlns:p14="http://schemas.microsoft.com/office/powerpoint/2010/main" val="312398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cs-CZ" altLang="cs-CZ" sz="2800" dirty="0"/>
              <a:t>Výhody stanovení </a:t>
            </a:r>
            <a:r>
              <a:rPr lang="cs-CZ" altLang="cs-CZ" sz="2800" dirty="0" err="1" smtClean="0"/>
              <a:t>hsTn</a:t>
            </a:r>
            <a:r>
              <a:rPr lang="cs-CZ" altLang="cs-CZ" sz="2800" dirty="0" smtClean="0"/>
              <a:t/>
            </a:r>
            <a:br>
              <a:rPr lang="cs-CZ" altLang="cs-CZ" sz="2800" dirty="0" smtClean="0"/>
            </a:br>
            <a:endParaRPr lang="cs-CZ" altLang="cs-CZ" sz="2800" dirty="0"/>
          </a:p>
        </p:txBody>
      </p:sp>
      <p:sp>
        <p:nvSpPr>
          <p:cNvPr id="16387" name="Shape 435"/>
          <p:cNvSpPr txBox="1">
            <a:spLocks/>
          </p:cNvSpPr>
          <p:nvPr/>
        </p:nvSpPr>
        <p:spPr bwMode="auto">
          <a:xfrm>
            <a:off x="1773932" y="1844824"/>
            <a:ext cx="8059738" cy="453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marL="342900" indent="-342900">
              <a:spcBef>
                <a:spcPct val="20000"/>
              </a:spcBef>
              <a:buClr>
                <a:schemeClr val="tx1"/>
              </a:buClr>
              <a:buSzPct val="75000"/>
              <a:buFont typeface="Wingdings" panose="05000000000000000000" pitchFamily="2" charset="2"/>
              <a:buChar char="Ø"/>
              <a:defRPr sz="2800">
                <a:latin typeface="+mn-lt"/>
              </a:defRPr>
            </a:lvl1pPr>
            <a:lvl2pPr marL="819150" lvl="1" indent="-285750">
              <a:spcBef>
                <a:spcPct val="20000"/>
              </a:spcBef>
              <a:buClr>
                <a:schemeClr val="tx1"/>
              </a:buClr>
              <a:buSzPct val="75000"/>
              <a:buFont typeface="Wingdings" panose="05000000000000000000" pitchFamily="2" charset="2"/>
              <a:buChar char="Ø"/>
              <a:defRPr sz="2400">
                <a:latin typeface="+mn-lt"/>
              </a:defRPr>
            </a:lvl2pPr>
            <a:lvl3pPr marL="1179513" lvl="2" indent="-228600">
              <a:spcBef>
                <a:spcPct val="20000"/>
              </a:spcBef>
              <a:buClr>
                <a:schemeClr val="tx1"/>
              </a:buClr>
              <a:buSzPct val="75000"/>
              <a:buFont typeface="Wingdings" panose="05000000000000000000" pitchFamily="2" charset="2"/>
              <a:buChar char="Ø"/>
              <a:defRPr sz="2300">
                <a:latin typeface="+mn-lt"/>
              </a:defRPr>
            </a:lvl3pPr>
          </a:lstStyle>
          <a:p>
            <a:r>
              <a:rPr lang="en-US" altLang="cs-CZ" sz="2400" b="1" dirty="0" err="1"/>
              <a:t>Velmi</a:t>
            </a:r>
            <a:r>
              <a:rPr lang="en-US" altLang="cs-CZ" sz="2400" b="1" dirty="0"/>
              <a:t> </a:t>
            </a:r>
            <a:r>
              <a:rPr lang="en-US" altLang="cs-CZ" sz="2400" b="1" dirty="0" err="1"/>
              <a:t>vysoká</a:t>
            </a:r>
            <a:r>
              <a:rPr lang="en-US" altLang="cs-CZ" sz="2400" b="1" dirty="0"/>
              <a:t> </a:t>
            </a:r>
            <a:r>
              <a:rPr lang="en-US" altLang="cs-CZ" sz="2400" b="1" dirty="0" err="1" smtClean="0"/>
              <a:t>specifita</a:t>
            </a:r>
            <a:r>
              <a:rPr lang="cs-CZ" altLang="cs-CZ" sz="2400" dirty="0" smtClean="0"/>
              <a:t>-pouze myokard</a:t>
            </a:r>
            <a:endParaRPr lang="en-US" altLang="cs-CZ" sz="2400" dirty="0"/>
          </a:p>
          <a:p>
            <a:endParaRPr lang="cs-CZ" altLang="cs-CZ" sz="2400" dirty="0"/>
          </a:p>
          <a:p>
            <a:r>
              <a:rPr lang="en-US" altLang="cs-CZ" sz="2400" b="1" dirty="0" err="1" smtClean="0"/>
              <a:t>Vysoká</a:t>
            </a:r>
            <a:r>
              <a:rPr lang="en-US" altLang="cs-CZ" sz="2400" b="1" dirty="0" smtClean="0"/>
              <a:t> </a:t>
            </a:r>
            <a:r>
              <a:rPr lang="en-US" altLang="cs-CZ" sz="2400" b="1" dirty="0" err="1"/>
              <a:t>diagnostická</a:t>
            </a:r>
            <a:r>
              <a:rPr lang="en-US" altLang="cs-CZ" sz="2400" b="1" dirty="0"/>
              <a:t> </a:t>
            </a:r>
            <a:r>
              <a:rPr lang="en-US" altLang="cs-CZ" sz="2400" b="1" dirty="0" err="1" smtClean="0"/>
              <a:t>senzitivita</a:t>
            </a:r>
            <a:r>
              <a:rPr lang="cs-CZ" altLang="cs-CZ" sz="2400" dirty="0" smtClean="0"/>
              <a:t>-s</a:t>
            </a:r>
            <a:r>
              <a:rPr lang="en-US" altLang="cs-CZ" sz="2400" dirty="0" err="1" smtClean="0"/>
              <a:t>chopnost</a:t>
            </a:r>
            <a:r>
              <a:rPr lang="en-US" altLang="cs-CZ" sz="2400" dirty="0" smtClean="0"/>
              <a:t> </a:t>
            </a:r>
            <a:r>
              <a:rPr lang="en-US" altLang="cs-CZ" sz="2400" dirty="0" err="1"/>
              <a:t>odhalit</a:t>
            </a:r>
            <a:r>
              <a:rPr lang="en-US" altLang="cs-CZ" sz="2400" dirty="0"/>
              <a:t> </a:t>
            </a:r>
            <a:r>
              <a:rPr lang="en-US" altLang="cs-CZ" sz="2400" dirty="0" err="1" smtClean="0"/>
              <a:t>nemoc</a:t>
            </a:r>
            <a:endParaRPr lang="en-US" altLang="cs-CZ" sz="2400" dirty="0"/>
          </a:p>
          <a:p>
            <a:endParaRPr lang="cs-CZ" altLang="cs-CZ" sz="2400" dirty="0"/>
          </a:p>
          <a:p>
            <a:r>
              <a:rPr lang="cs-CZ" altLang="cs-CZ" sz="2400" b="1" dirty="0" smtClean="0"/>
              <a:t>Dynamika </a:t>
            </a:r>
            <a:r>
              <a:rPr lang="cs-CZ" altLang="cs-CZ" sz="2400" dirty="0" smtClean="0"/>
              <a:t>-m</a:t>
            </a:r>
            <a:r>
              <a:rPr lang="en-US" altLang="cs-CZ" sz="2400" dirty="0" err="1" smtClean="0"/>
              <a:t>nohonásobný</a:t>
            </a:r>
            <a:r>
              <a:rPr lang="en-US" altLang="cs-CZ" sz="2400" dirty="0" smtClean="0"/>
              <a:t> </a:t>
            </a:r>
            <a:r>
              <a:rPr lang="en-US" altLang="cs-CZ" sz="2400" dirty="0" err="1"/>
              <a:t>nárůst</a:t>
            </a:r>
            <a:r>
              <a:rPr lang="en-US" altLang="cs-CZ" sz="2400" dirty="0"/>
              <a:t> </a:t>
            </a:r>
            <a:r>
              <a:rPr lang="en-US" altLang="cs-CZ" sz="2400" dirty="0" err="1"/>
              <a:t>koncentrací</a:t>
            </a:r>
            <a:r>
              <a:rPr lang="en-US" altLang="cs-CZ" sz="2400" dirty="0"/>
              <a:t> u AIM</a:t>
            </a:r>
          </a:p>
          <a:p>
            <a:endParaRPr lang="cs-CZ" altLang="cs-CZ" sz="2400" dirty="0"/>
          </a:p>
          <a:p>
            <a:r>
              <a:rPr lang="en-US" altLang="cs-CZ" sz="2400" b="1" dirty="0" err="1" smtClean="0"/>
              <a:t>Vysoká</a:t>
            </a:r>
            <a:r>
              <a:rPr lang="en-US" altLang="cs-CZ" sz="2400" b="1" dirty="0" smtClean="0"/>
              <a:t> </a:t>
            </a:r>
            <a:r>
              <a:rPr lang="en-US" altLang="cs-CZ" sz="2400" b="1" dirty="0" err="1"/>
              <a:t>citlivost</a:t>
            </a:r>
            <a:r>
              <a:rPr lang="en-US" altLang="cs-CZ" sz="2400" b="1" dirty="0"/>
              <a:t> </a:t>
            </a:r>
            <a:r>
              <a:rPr lang="cs-CZ" altLang="cs-CZ" sz="2400" dirty="0" smtClean="0"/>
              <a:t>- m</a:t>
            </a:r>
            <a:r>
              <a:rPr lang="en-US" altLang="cs-CZ" sz="2400" dirty="0" err="1" smtClean="0"/>
              <a:t>inimální</a:t>
            </a:r>
            <a:r>
              <a:rPr lang="en-US" altLang="cs-CZ" sz="2400" dirty="0" smtClean="0"/>
              <a:t> </a:t>
            </a:r>
            <a:r>
              <a:rPr lang="en-US" altLang="cs-CZ" sz="2400" dirty="0" err="1"/>
              <a:t>poškození</a:t>
            </a:r>
            <a:r>
              <a:rPr lang="en-US" altLang="cs-CZ" sz="2400" dirty="0"/>
              <a:t> </a:t>
            </a:r>
            <a:r>
              <a:rPr lang="en-US" altLang="cs-CZ" sz="2400" dirty="0" err="1"/>
              <a:t>myokardu</a:t>
            </a:r>
            <a:endParaRPr lang="en-US" altLang="cs-CZ" sz="2400" dirty="0"/>
          </a:p>
          <a:p>
            <a:endParaRPr lang="cs-CZ" altLang="cs-CZ" sz="2400" dirty="0"/>
          </a:p>
          <a:p>
            <a:r>
              <a:rPr lang="cs-CZ" altLang="cs-CZ" sz="2400" b="1" dirty="0" smtClean="0"/>
              <a:t>P</a:t>
            </a:r>
            <a:r>
              <a:rPr lang="en-US" altLang="cs-CZ" sz="2400" b="1" dirty="0" err="1"/>
              <a:t>řetrvávání</a:t>
            </a:r>
            <a:r>
              <a:rPr lang="en-US" altLang="cs-CZ" sz="2400" b="1" dirty="0"/>
              <a:t> </a:t>
            </a:r>
            <a:r>
              <a:rPr lang="en-US" altLang="cs-CZ" sz="2400" b="1" dirty="0" err="1"/>
              <a:t>zvýšených</a:t>
            </a:r>
            <a:r>
              <a:rPr lang="en-US" altLang="cs-CZ" sz="2400" b="1" dirty="0"/>
              <a:t> </a:t>
            </a:r>
            <a:r>
              <a:rPr lang="en-US" altLang="cs-CZ" sz="2400" b="1" dirty="0" err="1" smtClean="0"/>
              <a:t>hodnot</a:t>
            </a:r>
            <a:r>
              <a:rPr lang="cs-CZ" altLang="cs-CZ" sz="2400" b="1" dirty="0"/>
              <a:t> </a:t>
            </a:r>
            <a:r>
              <a:rPr lang="cs-CZ" altLang="cs-CZ" sz="2400" dirty="0" smtClean="0"/>
              <a:t>-i </a:t>
            </a:r>
            <a:r>
              <a:rPr lang="cs-CZ" altLang="cs-CZ" sz="2400" dirty="0"/>
              <a:t>p</a:t>
            </a:r>
            <a:r>
              <a:rPr lang="en-US" altLang="cs-CZ" sz="2400" dirty="0" err="1"/>
              <a:t>ozdní</a:t>
            </a:r>
            <a:r>
              <a:rPr lang="en-US" altLang="cs-CZ" sz="2400" dirty="0"/>
              <a:t> </a:t>
            </a:r>
            <a:r>
              <a:rPr lang="en-US" altLang="cs-CZ" sz="2400" dirty="0" err="1"/>
              <a:t>diagnostika</a:t>
            </a:r>
            <a:endParaRPr lang="cs-CZ" altLang="cs-CZ" sz="2400" dirty="0"/>
          </a:p>
          <a:p>
            <a:pPr marL="533400" lvl="1" indent="0">
              <a:buNone/>
            </a:pPr>
            <a:endParaRPr lang="cs-CZ" altLang="cs-CZ" sz="2000" dirty="0"/>
          </a:p>
        </p:txBody>
      </p:sp>
      <p:sp>
        <p:nvSpPr>
          <p:cNvPr id="2" name="Zástupný symbol pro číslo snímku 1"/>
          <p:cNvSpPr>
            <a:spLocks noGrp="1"/>
          </p:cNvSpPr>
          <p:nvPr>
            <p:ph type="sldNum" sz="quarter" idx="12"/>
          </p:nvPr>
        </p:nvSpPr>
        <p:spPr/>
        <p:txBody>
          <a:bodyPr/>
          <a:lstStyle/>
          <a:p>
            <a:pPr rtl="0"/>
            <a:fld id="{C014DD1E-5D91-48A3-AD6D-45FBA980D106}" type="slidenum">
              <a:rPr lang="cs-CZ" smtClean="0"/>
              <a:t>8</a:t>
            </a:fld>
            <a:endParaRPr lang="cs-CZ" dirty="0"/>
          </a:p>
        </p:txBody>
      </p:sp>
    </p:spTree>
    <p:extLst>
      <p:ext uri="{BB962C8B-B14F-4D97-AF65-F5344CB8AC3E}">
        <p14:creationId xmlns:p14="http://schemas.microsoft.com/office/powerpoint/2010/main" val="2577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4000" b="1" dirty="0" smtClean="0"/>
              <a:t>Klinická aplikace stanovení </a:t>
            </a:r>
            <a:r>
              <a:rPr lang="cs-CZ" sz="4000" b="1" dirty="0" err="1" smtClean="0"/>
              <a:t>hs</a:t>
            </a:r>
            <a:r>
              <a:rPr lang="cs-CZ" sz="4000" b="1" dirty="0" smtClean="0"/>
              <a:t> troponinů</a:t>
            </a:r>
            <a:r>
              <a:rPr lang="cs-CZ" dirty="0" smtClean="0"/>
              <a:t/>
            </a:r>
            <a:br>
              <a:rPr lang="cs-CZ" dirty="0" smtClean="0"/>
            </a:br>
            <a:endParaRPr lang="cs-CZ" dirty="0"/>
          </a:p>
        </p:txBody>
      </p:sp>
      <p:sp>
        <p:nvSpPr>
          <p:cNvPr id="3" name="Zástupný symbol pro obsah 2"/>
          <p:cNvSpPr>
            <a:spLocks noGrp="1"/>
          </p:cNvSpPr>
          <p:nvPr>
            <p:ph sz="half" idx="1"/>
          </p:nvPr>
        </p:nvSpPr>
        <p:spPr>
          <a:xfrm>
            <a:off x="1218883" y="1706880"/>
            <a:ext cx="5451593" cy="4465320"/>
          </a:xfrm>
        </p:spPr>
        <p:txBody>
          <a:bodyPr>
            <a:normAutofit fontScale="85000" lnSpcReduction="20000"/>
          </a:bodyPr>
          <a:lstStyle/>
          <a:p>
            <a:r>
              <a:rPr lang="cs-CZ" dirty="0" smtClean="0"/>
              <a:t>První odběr v době prvního kontaktu</a:t>
            </a:r>
          </a:p>
          <a:p>
            <a:r>
              <a:rPr lang="cs-CZ" dirty="0" smtClean="0"/>
              <a:t>Opakovat odběr (k hodnocení změny) za 3 hod(1-2 hod)</a:t>
            </a:r>
          </a:p>
          <a:p>
            <a:endParaRPr lang="cs-CZ" dirty="0" smtClean="0"/>
          </a:p>
          <a:p>
            <a:r>
              <a:rPr lang="cs-CZ" dirty="0" smtClean="0"/>
              <a:t>Aplikace 99.percentilu</a:t>
            </a:r>
          </a:p>
          <a:p>
            <a:endParaRPr lang="cs-CZ" dirty="0" smtClean="0"/>
          </a:p>
          <a:p>
            <a:r>
              <a:rPr lang="cs-CZ" dirty="0" smtClean="0"/>
              <a:t>Aplikace principu „delta“</a:t>
            </a:r>
          </a:p>
          <a:p>
            <a:pPr lvl="1"/>
            <a:r>
              <a:rPr lang="cs-CZ" dirty="0"/>
              <a:t>Absolutní – 10ng/l</a:t>
            </a:r>
          </a:p>
          <a:p>
            <a:pPr lvl="1"/>
            <a:r>
              <a:rPr lang="cs-CZ" dirty="0"/>
              <a:t>Relativní 20</a:t>
            </a:r>
            <a:r>
              <a:rPr lang="cs-CZ" dirty="0" smtClean="0"/>
              <a:t>%(nad 50ng/l)</a:t>
            </a:r>
          </a:p>
          <a:p>
            <a:pPr marL="377886" lvl="1" indent="0">
              <a:buNone/>
            </a:pPr>
            <a:r>
              <a:rPr lang="cs-CZ" dirty="0" smtClean="0"/>
              <a:t>                    50% (pod 50ng/l)</a:t>
            </a:r>
            <a:endParaRPr lang="cs-CZ" dirty="0"/>
          </a:p>
          <a:p>
            <a:r>
              <a:rPr lang="cs-CZ" dirty="0" smtClean="0"/>
              <a:t>Prognostická role</a:t>
            </a:r>
            <a:endParaRPr lang="cs-CZ" dirty="0"/>
          </a:p>
        </p:txBody>
      </p:sp>
      <p:pic>
        <p:nvPicPr>
          <p:cNvPr id="5" name="Zástupný symbol pro obsah 4"/>
          <p:cNvPicPr>
            <a:picLocks noGrp="1" noChangeAspect="1"/>
          </p:cNvPicPr>
          <p:nvPr>
            <p:ph sz="half" idx="2"/>
          </p:nvPr>
        </p:nvPicPr>
        <p:blipFill>
          <a:blip r:embed="rId2"/>
          <a:stretch>
            <a:fillRect/>
          </a:stretch>
        </p:blipFill>
        <p:spPr>
          <a:xfrm>
            <a:off x="6958508" y="2060848"/>
            <a:ext cx="4332685" cy="2878598"/>
          </a:xfrm>
          <a:prstGeom prst="rect">
            <a:avLst/>
          </a:prstGeom>
        </p:spPr>
      </p:pic>
      <p:sp>
        <p:nvSpPr>
          <p:cNvPr id="4" name="Zástupný symbol pro číslo snímku 3"/>
          <p:cNvSpPr>
            <a:spLocks noGrp="1"/>
          </p:cNvSpPr>
          <p:nvPr>
            <p:ph type="sldNum" sz="quarter" idx="12"/>
          </p:nvPr>
        </p:nvSpPr>
        <p:spPr/>
        <p:txBody>
          <a:bodyPr/>
          <a:lstStyle/>
          <a:p>
            <a:pPr rtl="0"/>
            <a:fld id="{C014DD1E-5D91-48A3-AD6D-45FBA980D106}" type="slidenum">
              <a:rPr lang="cs-CZ" smtClean="0"/>
              <a:t>9</a:t>
            </a:fld>
            <a:endParaRPr lang="cs-CZ" dirty="0"/>
          </a:p>
        </p:txBody>
      </p:sp>
    </p:spTree>
    <p:extLst>
      <p:ext uri="{BB962C8B-B14F-4D97-AF65-F5344CB8AC3E}">
        <p14:creationId xmlns:p14="http://schemas.microsoft.com/office/powerpoint/2010/main" val="7403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Kardiální markery[20181022160650212].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Technologie (16: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28_TF02787990_TF02787990.potx" id="{41430103-F1DF-4760-9877-C776298C88DB}" vid="{586A876F-1D1B-4FC4-9F0D-A7C5E174B1DA}"/>
    </a:ext>
  </a:extLst>
</a:theme>
</file>

<file path=ppt/theme/theme2.xml><?xml version="1.0" encoding="utf-8"?>
<a:theme xmlns:a="http://schemas.openxmlformats.org/drawingml/2006/main" name="Motiv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Motiv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67BEE-D13F-4BD2-98A5-34D8A0977F68}">
  <ds:schemaRefs>
    <ds:schemaRef ds:uri="http://purl.org/dc/elements/1.1/"/>
    <ds:schemaRef ds:uri="http://purl.org/dc/dcmitype/"/>
    <ds:schemaRef ds:uri="http://schemas.microsoft.com/office/2006/metadata/properties"/>
    <ds:schemaRef ds:uri="http://purl.org/dc/terms/"/>
    <ds:schemaRef ds:uri="http://schemas.openxmlformats.org/package/2006/metadata/core-properties"/>
    <ds:schemaRef ds:uri="4873beb7-5857-4685-be1f-d57550cc96cc"/>
    <ds:schemaRef ds:uri="http://schemas.microsoft.com/office/2006/documentManagement/typ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s trojitými čarami připomínajícími elektrický obvod (širokoúhlý formát)</Template>
  <TotalTime>2173</TotalTime>
  <Words>1260</Words>
  <Application>Microsoft Office PowerPoint</Application>
  <PresentationFormat>Vlastní</PresentationFormat>
  <Paragraphs>219</Paragraphs>
  <Slides>31</Slides>
  <Notes>8</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2</vt:i4>
      </vt:variant>
      <vt:variant>
        <vt:lpstr>Nadpisy snímků</vt:lpstr>
      </vt:variant>
      <vt:variant>
        <vt:i4>31</vt:i4>
      </vt:variant>
    </vt:vector>
  </HeadingPairs>
  <TitlesOfParts>
    <vt:vector size="41" baseType="lpstr">
      <vt:lpstr>ＭＳ Ｐゴシック</vt:lpstr>
      <vt:lpstr>Arial</vt:lpstr>
      <vt:lpstr>Calibri</vt:lpstr>
      <vt:lpstr>Symbol</vt:lpstr>
      <vt:lpstr>Times New Roman</vt:lpstr>
      <vt:lpstr>Verdana</vt:lpstr>
      <vt:lpstr>Wingdings</vt:lpstr>
      <vt:lpstr>Technologie (16:9)</vt:lpstr>
      <vt:lpstr>Graf</vt:lpstr>
      <vt:lpstr>Document</vt:lpstr>
      <vt:lpstr>Kardiální markery</vt:lpstr>
      <vt:lpstr>Kardiální markery </vt:lpstr>
      <vt:lpstr>Tropomyosinový komplex </vt:lpstr>
      <vt:lpstr>Možné příčiny zvýšení hypersenzitivních troponinů  </vt:lpstr>
      <vt:lpstr>Prezentace aplikace PowerPoint</vt:lpstr>
      <vt:lpstr>Troponin v krvi-směs intaktních molekul a jejích štěpů </vt:lpstr>
      <vt:lpstr>Diagnóza AIM</vt:lpstr>
      <vt:lpstr>Výhody stanovení hsTn </vt:lpstr>
      <vt:lpstr>Klinická aplikace stanovení hs troponinů </vt:lpstr>
      <vt:lpstr>Časový průběh kardiálních markerů</vt:lpstr>
      <vt:lpstr>Kasuistika 1 </vt:lpstr>
      <vt:lpstr>Prezentace aplikace PowerPoint</vt:lpstr>
      <vt:lpstr>Kasuistika 2</vt:lpstr>
      <vt:lpstr>Prezentace aplikace PowerPoint</vt:lpstr>
      <vt:lpstr>Kasuistika 3</vt:lpstr>
      <vt:lpstr>NSTEMI  </vt:lpstr>
      <vt:lpstr>Kasuistika 4</vt:lpstr>
      <vt:lpstr>Plicní embolizace</vt:lpstr>
      <vt:lpstr>Kasuistika 5</vt:lpstr>
      <vt:lpstr>NSTEMI,supraventrikulární tachykardie</vt:lpstr>
      <vt:lpstr>Natriuretické peptidy</vt:lpstr>
      <vt:lpstr>Funkce natriuretických peptidů</vt:lpstr>
      <vt:lpstr>Prezentace aplikace PowerPoint</vt:lpstr>
      <vt:lpstr>Syntéza BNP</vt:lpstr>
      <vt:lpstr>Hodnocení výsledků stanovení NT-proBNP</vt:lpstr>
      <vt:lpstr>Akutní srdeční selhání – závislost na věku</vt:lpstr>
      <vt:lpstr>Prezentace aplikace PowerPoint</vt:lpstr>
      <vt:lpstr>Kasuistika 5</vt:lpstr>
      <vt:lpstr>Prezentace aplikace PowerPoint</vt:lpstr>
      <vt:lpstr>Kasuistika 6</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Kardiální markery</dc:title>
  <dc:creator>Zdeňka Čermáková</dc:creator>
  <cp:lastModifiedBy>MUDr. Zdeňka Čermáková, Ph.D.</cp:lastModifiedBy>
  <cp:revision>82</cp:revision>
  <dcterms:created xsi:type="dcterms:W3CDTF">2018-10-06T18:44:03Z</dcterms:created>
  <dcterms:modified xsi:type="dcterms:W3CDTF">2020-11-09T11:45:37Z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