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sldIdLst>
    <p:sldId id="461" r:id="rId4"/>
    <p:sldId id="366" r:id="rId5"/>
    <p:sldId id="367" r:id="rId6"/>
    <p:sldId id="327" r:id="rId7"/>
    <p:sldId id="353" r:id="rId8"/>
    <p:sldId id="354" r:id="rId9"/>
    <p:sldId id="349" r:id="rId10"/>
    <p:sldId id="333" r:id="rId11"/>
    <p:sldId id="462" r:id="rId12"/>
    <p:sldId id="316" r:id="rId13"/>
    <p:sldId id="319" r:id="rId14"/>
    <p:sldId id="318" r:id="rId15"/>
    <p:sldId id="336" r:id="rId16"/>
    <p:sldId id="360" r:id="rId17"/>
    <p:sldId id="321" r:id="rId18"/>
    <p:sldId id="322" r:id="rId19"/>
    <p:sldId id="372" r:id="rId20"/>
    <p:sldId id="358" r:id="rId21"/>
    <p:sldId id="320" r:id="rId22"/>
    <p:sldId id="355" r:id="rId23"/>
    <p:sldId id="356" r:id="rId24"/>
    <p:sldId id="317" r:id="rId25"/>
    <p:sldId id="361" r:id="rId26"/>
    <p:sldId id="463" r:id="rId27"/>
    <p:sldId id="324" r:id="rId28"/>
    <p:sldId id="347" r:id="rId29"/>
    <p:sldId id="348" r:id="rId30"/>
    <p:sldId id="464" r:id="rId31"/>
    <p:sldId id="465" r:id="rId32"/>
    <p:sldId id="326" r:id="rId33"/>
    <p:sldId id="339" r:id="rId34"/>
    <p:sldId id="340" r:id="rId35"/>
    <p:sldId id="342" r:id="rId36"/>
    <p:sldId id="344" r:id="rId37"/>
    <p:sldId id="343" r:id="rId38"/>
    <p:sldId id="345" r:id="rId39"/>
    <p:sldId id="368" r:id="rId40"/>
    <p:sldId id="325" r:id="rId41"/>
    <p:sldId id="338" r:id="rId42"/>
    <p:sldId id="337" r:id="rId43"/>
    <p:sldId id="466" r:id="rId44"/>
    <p:sldId id="351" r:id="rId45"/>
    <p:sldId id="350" r:id="rId46"/>
    <p:sldId id="328" r:id="rId47"/>
    <p:sldId id="369" r:id="rId48"/>
    <p:sldId id="391" r:id="rId49"/>
    <p:sldId id="329" r:id="rId50"/>
    <p:sldId id="467" r:id="rId51"/>
    <p:sldId id="371" r:id="rId52"/>
    <p:sldId id="468" r:id="rId53"/>
    <p:sldId id="352" r:id="rId54"/>
    <p:sldId id="362" r:id="rId55"/>
    <p:sldId id="363" r:id="rId56"/>
    <p:sldId id="330" r:id="rId57"/>
    <p:sldId id="469" r:id="rId58"/>
    <p:sldId id="331" r:id="rId59"/>
    <p:sldId id="332" r:id="rId60"/>
    <p:sldId id="364" r:id="rId61"/>
    <p:sldId id="470" r:id="rId62"/>
    <p:sldId id="471" r:id="rId63"/>
    <p:sldId id="472" r:id="rId64"/>
    <p:sldId id="473" r:id="rId65"/>
    <p:sldId id="474" r:id="rId66"/>
    <p:sldId id="475" r:id="rId67"/>
    <p:sldId id="395" r:id="rId68"/>
    <p:sldId id="396" r:id="rId69"/>
    <p:sldId id="476" r:id="rId70"/>
    <p:sldId id="373" r:id="rId71"/>
    <p:sldId id="477" r:id="rId72"/>
    <p:sldId id="478" r:id="rId7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5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66B366-7A6C-4060-A606-C49BDC147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8484DBF-336B-4A72-A1AA-BF3E3E362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467CA9-39C1-41DC-9E28-A8F04BFE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54BB-7D09-4EED-A28D-B02E9BCAB3EA}" type="datetimeFigureOut">
              <a:rPr lang="cs-CZ" smtClean="0"/>
              <a:t>09.01.2021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6A219B-0BBC-4420-BC27-9A9BB51D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31790E-B2CA-4E63-837D-43EAA4E9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B0C7-2942-4321-8136-34819922B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758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C526F0-11CA-4A7E-92DD-BDB5FC70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8FCD3DB-A655-4D37-87DD-65905114F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25E360-265F-4C51-8C07-8474DA69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54BB-7D09-4EED-A28D-B02E9BCAB3EA}" type="datetimeFigureOut">
              <a:rPr lang="cs-CZ" smtClean="0"/>
              <a:t>09.01.2021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B164B3-6F07-4EF8-B997-57D48A59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82937E-4E0D-4331-963D-FEF0C536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B0C7-2942-4321-8136-34819922B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39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3E7EB31-DF87-41E5-884B-97B594E95A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A47F42-8FC5-4C98-AFCF-42C5B168C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3CE271-3F68-42DA-9BD9-2DCBF83CA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54BB-7D09-4EED-A28D-B02E9BCAB3EA}" type="datetimeFigureOut">
              <a:rPr lang="cs-CZ" smtClean="0"/>
              <a:t>09.01.2021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962646-476B-4916-ACB8-50A60079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AE6D0D-BD92-4ADC-8627-182A1B75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B0C7-2942-4321-8136-34819922B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73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36 w 1722"/>
                <a:gd name="T1" fmla="*/ 33 h 66"/>
                <a:gd name="T2" fmla="*/ 163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36 w 1722"/>
                <a:gd name="T9" fmla="*/ 33 h 66"/>
                <a:gd name="T10" fmla="*/ 163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32 w 975"/>
                <a:gd name="T1" fmla="*/ 48 h 101"/>
                <a:gd name="T2" fmla="*/ 93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32 w 975"/>
                <a:gd name="T9" fmla="*/ 48 h 101"/>
                <a:gd name="T10" fmla="*/ 93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5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55 w 2141"/>
                <a:gd name="T7" fmla="*/ 0 h 198"/>
                <a:gd name="T8" fmla="*/ 205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67 w 2517"/>
                <a:gd name="T1" fmla="*/ 276 h 276"/>
                <a:gd name="T2" fmla="*/ 2388 w 2517"/>
                <a:gd name="T3" fmla="*/ 204 h 276"/>
                <a:gd name="T4" fmla="*/ 2131 w 2517"/>
                <a:gd name="T5" fmla="*/ 0 h 276"/>
                <a:gd name="T6" fmla="*/ 0 w 2517"/>
                <a:gd name="T7" fmla="*/ 276 h 276"/>
                <a:gd name="T8" fmla="*/ 2067 w 2517"/>
                <a:gd name="T9" fmla="*/ 276 h 276"/>
                <a:gd name="T10" fmla="*/ 206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8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86 w 729"/>
                <a:gd name="T7" fmla="*/ 240 h 240"/>
                <a:gd name="T8" fmla="*/ 68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86 w 729"/>
                <a:gd name="T1" fmla="*/ 318 h 318"/>
                <a:gd name="T2" fmla="*/ 68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86 w 729"/>
                <a:gd name="T9" fmla="*/ 318 h 318"/>
                <a:gd name="T10" fmla="*/ 68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6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 sz="1800"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cs-CZ" sz="1800"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cs-CZ" sz="1800">
                  <a:cs typeface="+mn-cs"/>
                </a:endParaRPr>
              </a:p>
            </p:txBody>
          </p:sp>
        </p:grpSp>
      </p:grpSp>
      <p:sp>
        <p:nvSpPr>
          <p:cNvPr id="19050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600200"/>
            <a:ext cx="109728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19050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71A5-7BAB-4401-A8C1-ADF1F16FD91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9902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83F3E5-77CE-405E-A87E-A91F8FCA815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07695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DAC0534-B141-4DBD-9E3A-CC3AC592351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94514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AA4D613-49FB-41BC-B88D-2C570944C2B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24459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57FE68-23A1-45D7-BAFE-611150023A4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71441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1E2F001-85E9-4FE9-9649-AC03C1FFD44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43569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A5EAD3C-6C13-4F50-94B5-93779EE54E2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05431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BF4A3C-8485-4F45-B127-E1A1E256596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0061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157CA-F709-4FF9-B2ED-C3FADAE2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20507C-336F-4C61-A355-790A9FDB0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4384C1-3746-448A-A92A-865ED4316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54BB-7D09-4EED-A28D-B02E9BCAB3EA}" type="datetimeFigureOut">
              <a:rPr lang="cs-CZ" smtClean="0"/>
              <a:t>09.01.2021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E46B00-A6D7-47D0-8D72-33212FB01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625ACD-C40D-49D5-A65F-72F62206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B0C7-2942-4321-8136-34819922B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689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120F77-A0D5-45AB-90E9-FD4A3699AB7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50593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960050-937E-4FFD-83AF-ADA02C14509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8676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941E59C-A446-43A0-A630-6680F9A2FE5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71317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12B2B33-AF21-446D-8921-E60796B3760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16263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C7F44-A2C2-4EEB-858C-093421F3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326815-B29C-4DC4-8AEB-1E8D3BE4D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73AE6D-75AC-4CE0-92E7-1D4FC4B80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54BB-7D09-4EED-A28D-B02E9BCAB3EA}" type="datetimeFigureOut">
              <a:rPr lang="cs-CZ" smtClean="0"/>
              <a:t>09.01.2021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62EA4E-DD64-4571-A64D-20A15B58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40B837-6B10-4D6C-85DF-8C7CC4B3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B0C7-2942-4321-8136-34819922B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06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49CE2-C375-4AFD-BF51-000AAF88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62E3C9-0DA5-4AF1-8EE7-4732946D8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9E909C-E2F8-4AAA-84E3-968F541AD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3BB568-8531-4492-A326-A63ACBF8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54BB-7D09-4EED-A28D-B02E9BCAB3EA}" type="datetimeFigureOut">
              <a:rPr lang="cs-CZ" smtClean="0"/>
              <a:t>09.01.2021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C13DE9-70AA-4D57-A3ED-D29DB5F3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4AB72C8-CBA6-4DAF-816A-9B19777A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B0C7-2942-4321-8136-34819922B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1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C3C662-E36A-400E-9232-C85B77E3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2626FD-86C9-4348-92C4-44138F3DB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0751AF-2E59-4DC5-96BE-40FE3AF9C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ABD915-6CC3-45EA-8428-04D5EDA17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192B33B-06F4-4AAE-AB37-9B0B792F1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4AB0B1E-800C-411E-BCDD-21E1883F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54BB-7D09-4EED-A28D-B02E9BCAB3EA}" type="datetimeFigureOut">
              <a:rPr lang="cs-CZ" smtClean="0"/>
              <a:t>09.01.2021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63ACEC4-7358-4C7B-9406-E22DACC6B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86946E8-6CFA-4F3E-B3E4-C583CC4D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B0C7-2942-4321-8136-34819922B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96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58C7C-C613-4CE3-A129-A95E9010E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9E1F8E3-4CAD-4F2D-9521-8A003D67B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54BB-7D09-4EED-A28D-B02E9BCAB3EA}" type="datetimeFigureOut">
              <a:rPr lang="cs-CZ" smtClean="0"/>
              <a:t>09.01.2021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3964D8-C2D6-4E8F-979E-2F010C03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7241F1-0694-4934-B25A-3E415D54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B0C7-2942-4321-8136-34819922B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61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214D199-83D0-4AEC-B983-967CB7B9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54BB-7D09-4EED-A28D-B02E9BCAB3EA}" type="datetimeFigureOut">
              <a:rPr lang="cs-CZ" smtClean="0"/>
              <a:t>09.01.2021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4CB6A1-F029-4CEF-A482-E1D03B7BF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1C269A-294F-4DAA-B8D2-61F7B9396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B0C7-2942-4321-8136-34819922B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181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CD3966-9A1C-44E1-A543-C0DA606B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3BB749-2D9C-4942-A648-364532D47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DD7DCD-A71C-44AC-9F20-E3116CC5E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B1DA31-D20E-429B-9C14-C113BBCF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54BB-7D09-4EED-A28D-B02E9BCAB3EA}" type="datetimeFigureOut">
              <a:rPr lang="cs-CZ" smtClean="0"/>
              <a:t>09.01.2021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16C902-6B15-42C9-9EE7-EA9EE4C29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6D27D2-3CBD-4A1C-A7AA-245D4335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B0C7-2942-4321-8136-34819922B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35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857B2-05F2-414E-A276-283D8E3A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9571515-AB3C-4C5A-BFA3-6CFDBC35AF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8A3C2F-7E01-4BE9-98EC-3300E98A6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7A455A-C8FD-49B0-9202-70F9E593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54BB-7D09-4EED-A28D-B02E9BCAB3EA}" type="datetimeFigureOut">
              <a:rPr lang="cs-CZ" smtClean="0"/>
              <a:t>09.01.2021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DA0B36-639A-4C02-9D27-35B75215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C56339-06A0-4D8E-A57B-A1167496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B0C7-2942-4321-8136-34819922B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18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C1ED31E-5A09-4AED-AA1B-2415F54DB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7BA5B6-C3EC-4166-BDE4-60C21CCB2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14D07A-C169-4D1E-8E8A-8B3BB9DE8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054BB-7D09-4EED-A28D-B02E9BCAB3EA}" type="datetimeFigureOut">
              <a:rPr lang="cs-CZ" smtClean="0"/>
              <a:t>09.01.2021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5CDAA4-CAC4-44B3-9F50-CC5E22176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A02FB5-D718-4B78-8F5C-679EFAD90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6B0C7-2942-4321-8136-34819922B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73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8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894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7" name="Rectangle 4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8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9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EDD31CC-D7A1-4992-B8E9-88C6578C2C7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670000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151A601-3C67-463E-8C6F-1FD151B87D9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856866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hyperlink" Target="mailto:pospisilova.yvona@fnbrno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hyperlink" Target="https://www.ncbi.nlm.nih.gov/pubmed/2716141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9933"/>
                </a:solidFill>
              </a:rPr>
              <a:t>Monitoring glykémie, hypoglykémie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latin typeface="+mn-lt"/>
              </a:rPr>
              <a:t>Yvona Pospíšilová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latin typeface="+mn-lt"/>
              </a:rPr>
              <a:t>Interní, hematologická a onkologická klinika FN Brno a LF MU Brno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latin typeface="+mn-lt"/>
                <a:hlinkClick r:id="rId4"/>
              </a:rPr>
              <a:t>pospisilova.yvona@fnbrno.cz</a:t>
            </a:r>
            <a:endParaRPr lang="cs-CZ" sz="2800" dirty="0">
              <a:latin typeface="+mn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>
                <a:latin typeface="+mn-lt"/>
              </a:rPr>
              <a:t>19.1.2020</a:t>
            </a:r>
            <a:endParaRPr lang="cs-CZ" sz="2800" dirty="0">
              <a:latin typeface="+mn-lt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00924F6-B3AB-4E77-BFF0-D756CC61E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25"/>
    </mc:Choice>
    <mc:Fallback>
      <p:transition spd="slow" advTm="2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Klinické příznaky hyperglykémie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 sz="2800">
                <a:effectLst/>
              </a:rPr>
              <a:t>Žízeň, sucho v ústech, časté močení</a:t>
            </a:r>
          </a:p>
          <a:p>
            <a:r>
              <a:rPr lang="cs-CZ" altLang="cs-CZ" sz="2800">
                <a:effectLst/>
              </a:rPr>
              <a:t>Porucha vědomí až bezvědomí</a:t>
            </a:r>
          </a:p>
          <a:p>
            <a:r>
              <a:rPr lang="cs-CZ" altLang="cs-CZ" sz="2800">
                <a:effectLst/>
              </a:rPr>
              <a:t>Nechutenství</a:t>
            </a:r>
          </a:p>
          <a:p>
            <a:r>
              <a:rPr lang="cs-CZ" altLang="cs-CZ" sz="2800">
                <a:effectLst/>
              </a:rPr>
              <a:t>Ospalost, slabost, únava, zmatenost</a:t>
            </a:r>
          </a:p>
          <a:p>
            <a:r>
              <a:rPr lang="cs-CZ" altLang="cs-CZ" sz="2800">
                <a:effectLst/>
              </a:rPr>
              <a:t>Nevolnost, zvracení, bolesti břicha</a:t>
            </a:r>
          </a:p>
          <a:p>
            <a:r>
              <a:rPr lang="cs-CZ" altLang="cs-CZ" sz="2800">
                <a:effectLst/>
              </a:rPr>
              <a:t>Rozmazané vidění</a:t>
            </a:r>
          </a:p>
          <a:p>
            <a:r>
              <a:rPr lang="cs-CZ" altLang="cs-CZ" sz="2800">
                <a:effectLst/>
              </a:rPr>
              <a:t>Dehydratace</a:t>
            </a:r>
          </a:p>
          <a:p>
            <a:r>
              <a:rPr lang="cs-CZ" altLang="cs-CZ" sz="2800">
                <a:effectLst/>
              </a:rPr>
              <a:t>„Kussmaulovo“ dýchání (metabolická acidóza)</a:t>
            </a:r>
          </a:p>
          <a:p>
            <a:endParaRPr lang="cs-CZ" altLang="cs-CZ" sz="280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D3EE198-0B31-40FA-8F5F-1F703C85A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7"/>
    </mc:Choice>
    <mc:Fallback>
      <p:transition spd="slow" advTm="6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Klinické příznaky hypoglykémie</a:t>
            </a:r>
            <a:br>
              <a:rPr lang="cs-CZ" altLang="cs-CZ" sz="4000">
                <a:solidFill>
                  <a:srgbClr val="FF9933"/>
                </a:solidFill>
                <a:effectLst/>
              </a:rPr>
            </a:br>
            <a:r>
              <a:rPr lang="cs-CZ" altLang="cs-CZ" sz="4000">
                <a:solidFill>
                  <a:srgbClr val="FF9933"/>
                </a:solidFill>
                <a:effectLst/>
              </a:rPr>
              <a:t>adrenergni příznaky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00200"/>
            <a:ext cx="8229600" cy="4421188"/>
          </a:xfrm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Třes</a:t>
            </a:r>
          </a:p>
          <a:p>
            <a:r>
              <a:rPr lang="cs-CZ" altLang="cs-CZ">
                <a:effectLst/>
              </a:rPr>
              <a:t>Pocení</a:t>
            </a:r>
          </a:p>
          <a:p>
            <a:r>
              <a:rPr lang="cs-CZ" altLang="cs-CZ">
                <a:effectLst/>
              </a:rPr>
              <a:t>Tachykardie, palpitace</a:t>
            </a:r>
          </a:p>
          <a:p>
            <a:r>
              <a:rPr lang="cs-CZ" altLang="cs-CZ">
                <a:effectLst/>
              </a:rPr>
              <a:t>Nervozita, úzkost</a:t>
            </a:r>
          </a:p>
          <a:p>
            <a:r>
              <a:rPr lang="cs-CZ" altLang="cs-CZ">
                <a:effectLst/>
              </a:rPr>
              <a:t>Hlad</a:t>
            </a:r>
          </a:p>
          <a:p>
            <a:r>
              <a:rPr lang="cs-CZ" altLang="cs-CZ">
                <a:effectLst/>
              </a:rPr>
              <a:t>Bledost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C82B1A9-FFCB-4D40-B99A-850E7360F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4"/>
    </mc:Choice>
    <mc:Fallback>
      <p:transition spd="slow" advTm="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Klinické příznaky hypoglykémie</a:t>
            </a:r>
            <a:br>
              <a:rPr lang="cs-CZ" altLang="cs-CZ" sz="4000">
                <a:solidFill>
                  <a:srgbClr val="FF9933"/>
                </a:solidFill>
                <a:effectLst/>
              </a:rPr>
            </a:br>
            <a:r>
              <a:rPr lang="cs-CZ" altLang="cs-CZ" sz="4000">
                <a:solidFill>
                  <a:srgbClr val="FF9933"/>
                </a:solidFill>
                <a:effectLst/>
              </a:rPr>
              <a:t>známky neuroglykopenie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00200"/>
            <a:ext cx="8229600" cy="456565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800">
              <a:effectLst/>
            </a:endParaRP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Snížená neuropsychická výkonnost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Neschopnost se soustředit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Obtížná řeč, brnění kolem úst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Ospalost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Nevolnost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Porucha vidění, diplopie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Porucha chování, změna nálady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Zmatenost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Křeče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8CA020C-1837-4A7E-92E0-6CE0A09BE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6"/>
    </mc:Choice>
    <mc:Fallback>
      <p:transition spd="slow" advTm="7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2071687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Klinické příznaky hypoglykémie</a:t>
            </a:r>
            <a:br>
              <a:rPr lang="cs-CZ" altLang="cs-CZ" sz="4000">
                <a:solidFill>
                  <a:srgbClr val="FF9933"/>
                </a:solidFill>
                <a:effectLst/>
              </a:rPr>
            </a:br>
            <a:r>
              <a:rPr lang="cs-CZ" altLang="cs-CZ" sz="4000">
                <a:solidFill>
                  <a:srgbClr val="FF9933"/>
                </a:solidFill>
                <a:effectLst/>
              </a:rPr>
              <a:t>nespecifické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800">
              <a:effectLst/>
            </a:endParaRPr>
          </a:p>
          <a:p>
            <a:pPr>
              <a:lnSpc>
                <a:spcPct val="80000"/>
              </a:lnSpc>
            </a:pPr>
            <a:endParaRPr lang="cs-CZ" altLang="cs-CZ" sz="2800">
              <a:effectLst/>
            </a:endParaRP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Bolesti hlavy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Celková slabost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Nauzea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Sucho v ústech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Porucha vědomí až bezvědomí</a:t>
            </a:r>
          </a:p>
          <a:p>
            <a:pPr>
              <a:lnSpc>
                <a:spcPct val="80000"/>
              </a:lnSpc>
            </a:pPr>
            <a:endParaRPr lang="cs-CZ" altLang="cs-CZ" sz="2800">
              <a:effectLst/>
            </a:endParaRP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Poruchy srdečního rytmu, náhlá smrt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80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19329E9-2352-4ABF-8CC6-C0550E54D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57"/>
    </mc:Choice>
    <mc:Fallback>
      <p:transition spd="slow" advTm="2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„Nepravá postprandiální hypoglykémie“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přemrštěná odpověď na příjem potravy i u zdravých jedinců – zde tolerance glukózy v normě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vegetativní dystonie  u astenických nebo obézních jedinců – zde tolerance glukózy v normě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počínající DM – dysregulace glykémií!!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77982D-2D98-44FF-9539-BB21EA928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11"/>
    </mc:Choice>
    <mc:Fallback>
      <p:transition spd="slow" advTm="4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Postprandiální hypoglykémie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Zrychlená evakuace žaludku po operacích žaludku („dumping syndrom“)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Poruchy metabolismu u dětí (galaktosémie, fruktózová intolerance)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008BD5-57E7-48A7-9F80-8E777C0CF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8"/>
    </mc:Choice>
    <mc:Fallback>
      <p:transition spd="slow" advTm="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Hypoglykemické stavy nalačno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Nedostatek kontrainzulárních hormonů (insuficience nadledvin a hypofýzy)</a:t>
            </a: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Onemocnění jater (porucha glykogenolýzy a glukoneogeneze) a ledvin (snížení glukoneogeneze a snížená degradace inzulinu)</a:t>
            </a: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Účinek léků a alkoholu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5EDA7BD-EEA9-442B-A7D2-D9653CB2F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7"/>
    </mc:Choice>
    <mc:Fallback>
      <p:transition spd="slow" advTm="10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Hypoglykemické stavy nalačno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Extrapankreatizké nádory – zvýšená spotřeba glukózy nádorem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Zvýšená produkce inzulinu (inzulinom, extrapankreatické nádory – zvýšená produkce insulin-like-hormonů)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Autoimunitní onemocnění </a:t>
            </a:r>
          </a:p>
          <a:p>
            <a:r>
              <a:rPr lang="cs-CZ" altLang="cs-CZ">
                <a:effectLst/>
              </a:rPr>
              <a:t>Vrozená onemocnění</a:t>
            </a:r>
          </a:p>
          <a:p>
            <a:endParaRPr lang="cs-CZ" altLang="cs-CZ">
              <a:effectLst/>
            </a:endParaRPr>
          </a:p>
          <a:p>
            <a:endParaRPr lang="cs-CZ" altLang="cs-CZ">
              <a:effectLst/>
            </a:endParaRPr>
          </a:p>
          <a:p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BE01EAB-C4AE-4227-83D4-9396C5DB1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4"/>
    </mc:Choice>
    <mc:Fallback>
      <p:transition spd="slow" advTm="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Hypoglykemické stavy nalačno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Septické a šokové stavy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Kardiální selhávání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Protrahované hladovění a extrémní fyzické vyčerpání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Hypothyreoza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D728CB2-AB44-416D-95B2-EA1DA75E0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4"/>
    </mc:Choice>
    <mc:Fallback>
      <p:transition spd="slow" advTm="1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Příčiny hypoglykémie u diabetiků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844675"/>
            <a:ext cx="8229600" cy="428625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Zvýšená fyzická aktivita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Snížený příjem potravy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Alkohol, drogy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Léky – např. betablokátory (tlumí adrenergní projevy hypoglykémie)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Terapie inzulinem a preparáty sulfonylurey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Porucha funkce ledvin a jater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Přítomnost autonomní neuropatie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C559C6-DFFE-458F-A7AA-BD96C6F44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8"/>
    </mc:Choice>
    <mc:Fallback>
      <p:transition spd="slow" advTm="1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Hypoglykémie - příznaky, podklad, diagnostika</a:t>
            </a:r>
          </a:p>
          <a:p>
            <a:endParaRPr lang="cs-CZ" altLang="cs-CZ">
              <a:solidFill>
                <a:srgbClr val="FF9933"/>
              </a:solidFill>
              <a:effectLst/>
            </a:endParaRPr>
          </a:p>
          <a:p>
            <a:r>
              <a:rPr lang="cs-CZ" altLang="cs-CZ">
                <a:solidFill>
                  <a:srgbClr val="FF9933"/>
                </a:solidFill>
                <a:effectLst/>
              </a:rPr>
              <a:t>Léčba hypoglykémie</a:t>
            </a:r>
          </a:p>
          <a:p>
            <a:endParaRPr lang="cs-CZ" altLang="cs-CZ">
              <a:solidFill>
                <a:srgbClr val="FF9933"/>
              </a:solidFill>
              <a:effectLst/>
            </a:endParaRPr>
          </a:p>
          <a:p>
            <a:r>
              <a:rPr lang="cs-CZ" altLang="cs-CZ">
                <a:solidFill>
                  <a:srgbClr val="FF9933"/>
                </a:solidFill>
                <a:effectLst/>
              </a:rPr>
              <a:t>Monitoring glykémií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9873BF8-B32E-4018-B275-4992562AE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9"/>
    </mc:Choice>
    <mc:Fallback>
      <p:transition spd="slow" advTm="11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při terapii inzulinem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844675"/>
            <a:ext cx="8229600" cy="4286250"/>
          </a:xfrm>
          <a:noFill/>
        </p:spPr>
        <p:txBody>
          <a:bodyPr/>
          <a:lstStyle/>
          <a:p>
            <a:r>
              <a:rPr lang="cs-CZ" altLang="cs-CZ">
                <a:effectLst/>
              </a:rPr>
              <a:t>Chyba ve velikosti dávky</a:t>
            </a:r>
          </a:p>
          <a:p>
            <a:r>
              <a:rPr lang="cs-CZ" altLang="cs-CZ">
                <a:effectLst/>
              </a:rPr>
              <a:t>Chyba v aplikační technice</a:t>
            </a:r>
          </a:p>
          <a:p>
            <a:r>
              <a:rPr lang="cs-CZ" altLang="cs-CZ">
                <a:effectLst/>
              </a:rPr>
              <a:t>Nespolupráce pacienta</a:t>
            </a:r>
          </a:p>
          <a:p>
            <a:r>
              <a:rPr lang="cs-CZ" altLang="cs-CZ">
                <a:effectLst/>
              </a:rPr>
              <a:t>Zvýšená absorpce inzulinu z podkoží</a:t>
            </a:r>
          </a:p>
          <a:p>
            <a:pPr lvl="1"/>
            <a:r>
              <a:rPr lang="cs-CZ" altLang="cs-CZ">
                <a:effectLst/>
              </a:rPr>
              <a:t>slunění, zvýšená teplota okolí</a:t>
            </a:r>
          </a:p>
          <a:p>
            <a:pPr lvl="1"/>
            <a:r>
              <a:rPr lang="cs-CZ" altLang="cs-CZ">
                <a:effectLst/>
              </a:rPr>
              <a:t>fyzická zátěž v místě aplikace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26A079A-84B3-43E4-BFDC-90593A3C0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63"/>
    </mc:Choice>
    <mc:Fallback>
      <p:transition spd="slow" advTm="2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 Úprava dávky inzulinu při fyzické aktivitě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89139"/>
            <a:ext cx="8229600" cy="4141787"/>
          </a:xfrm>
          <a:noFill/>
        </p:spPr>
        <p:txBody>
          <a:bodyPr/>
          <a:lstStyle/>
          <a:p>
            <a:r>
              <a:rPr lang="cs-CZ" altLang="cs-CZ" sz="2800">
                <a:effectLst/>
              </a:rPr>
              <a:t>Monitorovat glykémii před, během a po cvičení</a:t>
            </a:r>
          </a:p>
          <a:p>
            <a:r>
              <a:rPr lang="cs-CZ" altLang="cs-CZ" sz="2800">
                <a:effectLst/>
              </a:rPr>
              <a:t>Necvičit při glykémii nad 16 či pod 5 mmol/l</a:t>
            </a:r>
          </a:p>
          <a:p>
            <a:r>
              <a:rPr lang="cs-CZ" altLang="cs-CZ" sz="2800">
                <a:effectLst/>
              </a:rPr>
              <a:t>Před cvičením snížit dávku inzulinu o 25-50%</a:t>
            </a:r>
          </a:p>
          <a:p>
            <a:r>
              <a:rPr lang="cs-CZ" altLang="cs-CZ" sz="2800">
                <a:effectLst/>
              </a:rPr>
              <a:t>Před cvičením navíc 20-40 S při glykémii pod 7 mmol/l</a:t>
            </a:r>
          </a:p>
          <a:p>
            <a:r>
              <a:rPr lang="cs-CZ" altLang="cs-CZ" sz="2800">
                <a:effectLst/>
              </a:rPr>
              <a:t>Během cvičení jíst každou hodinu navíc 10-40 g S (sušenky, sladké nápoje)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A25E067-E303-449F-AEC4-204341499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0"/>
    </mc:Choice>
    <mc:Fallback>
      <p:transition spd="slow" advTm="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Porucha vnímání hypoglykémie („hypoglycaemie unawarness“)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784412"/>
            <a:ext cx="10972800" cy="4346514"/>
          </a:xfrm>
          <a:noFill/>
        </p:spPr>
        <p:txBody>
          <a:bodyPr/>
          <a:lstStyle/>
          <a:p>
            <a:r>
              <a:rPr lang="cs-CZ" altLang="cs-CZ" sz="2800" dirty="0">
                <a:effectLst/>
              </a:rPr>
              <a:t>Porušená </a:t>
            </a:r>
            <a:r>
              <a:rPr lang="cs-CZ" altLang="cs-CZ" sz="2800" dirty="0" err="1">
                <a:effectLst/>
              </a:rPr>
              <a:t>sympatoadrenální</a:t>
            </a:r>
            <a:r>
              <a:rPr lang="cs-CZ" altLang="cs-CZ" sz="2800" dirty="0">
                <a:effectLst/>
              </a:rPr>
              <a:t> regulace (nutný vyšší pokles glykémie k vyvolání aktivaci sympatiku)</a:t>
            </a:r>
          </a:p>
          <a:p>
            <a:pPr>
              <a:buFont typeface="Wingdings" pitchFamily="2" charset="2"/>
              <a:buNone/>
            </a:pPr>
            <a:endParaRPr lang="cs-CZ" altLang="cs-CZ" sz="2800" dirty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altLang="cs-CZ" sz="2400" dirty="0">
                <a:effectLst/>
              </a:rPr>
              <a:t>- napomáhá tomu i porucha </a:t>
            </a:r>
            <a:r>
              <a:rPr lang="cs-CZ" altLang="cs-CZ" sz="2400" dirty="0" err="1">
                <a:effectLst/>
              </a:rPr>
              <a:t>glykoregulačních</a:t>
            </a:r>
            <a:r>
              <a:rPr lang="cs-CZ" altLang="cs-CZ" sz="2400" dirty="0">
                <a:effectLst/>
              </a:rPr>
              <a:t> mechanismů na snížení glukózy (nejprve pokles a opoždění vyplavování glukagonu, pak i adrenalinu)</a:t>
            </a:r>
          </a:p>
          <a:p>
            <a:pPr>
              <a:buFont typeface="Wingdings" pitchFamily="2" charset="2"/>
              <a:buNone/>
            </a:pPr>
            <a:endParaRPr lang="cs-CZ" altLang="cs-CZ" sz="2400" dirty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altLang="cs-CZ" sz="2400" dirty="0">
                <a:effectLst/>
              </a:rPr>
              <a:t>- dále je přítomen i zvýšený glykemický práh – snižuje se hodnota glykémie která vyvolá příznaky</a:t>
            </a:r>
            <a:r>
              <a:rPr lang="cs-CZ" altLang="cs-CZ" sz="2800" dirty="0">
                <a:effectLst/>
              </a:rPr>
              <a:t> </a:t>
            </a:r>
          </a:p>
          <a:p>
            <a:pPr>
              <a:buFont typeface="Wingdings" pitchFamily="2" charset="2"/>
              <a:buNone/>
            </a:pPr>
            <a:endParaRPr lang="cs-CZ" altLang="cs-CZ" sz="2800" dirty="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7E97177-DDA4-43C5-A1E1-1B5256367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70"/>
    </mc:Choice>
    <mc:Fallback>
      <p:transition spd="slow" advTm="4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927225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Porucha vnímání hypoglykémie (hypoglycaemie unawarness)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endParaRPr lang="cs-CZ" altLang="cs-CZ" sz="2800" dirty="0">
              <a:effectLst/>
            </a:endParaRPr>
          </a:p>
          <a:p>
            <a:pPr>
              <a:buFont typeface="Wingdings" pitchFamily="2" charset="2"/>
              <a:buNone/>
            </a:pPr>
            <a:endParaRPr lang="cs-CZ" altLang="cs-CZ" sz="2800" dirty="0">
              <a:effectLst/>
            </a:endParaRPr>
          </a:p>
          <a:p>
            <a:r>
              <a:rPr lang="cs-CZ" altLang="cs-CZ" sz="2800" dirty="0">
                <a:effectLst/>
              </a:rPr>
              <a:t>Zhoršuje se po každé hypoglykémii (trvá asi 48 hodin po hypoglykémii)</a:t>
            </a:r>
          </a:p>
          <a:p>
            <a:endParaRPr lang="cs-CZ" altLang="cs-CZ" sz="2800" dirty="0">
              <a:effectLst/>
            </a:endParaRPr>
          </a:p>
          <a:p>
            <a:r>
              <a:rPr lang="cs-CZ" altLang="cs-CZ" sz="2800" dirty="0">
                <a:effectLst/>
              </a:rPr>
              <a:t>Reverzibilní</a:t>
            </a:r>
          </a:p>
          <a:p>
            <a:endParaRPr lang="cs-CZ" altLang="cs-CZ" sz="2800" dirty="0">
              <a:effectLst/>
            </a:endParaRPr>
          </a:p>
          <a:p>
            <a:r>
              <a:rPr lang="cs-CZ" altLang="cs-CZ" sz="2800" dirty="0">
                <a:effectLst/>
              </a:rPr>
              <a:t>I za cenu přechodně vyšších glykémií je nutno se hypoglykémiím vyvarovat (na cca 2-4 týdny)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547C14-89B1-4D97-B538-EF2181A36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39"/>
    </mc:Choice>
    <mc:Fallback>
      <p:transition spd="slow" advTm="62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Opakované a těžké hypoglykémie stejně jako „nevnímání hypoglykémie“ je možnou indikací </a:t>
            </a:r>
          </a:p>
          <a:p>
            <a:pPr lvl="1"/>
            <a:r>
              <a:rPr lang="cs-CZ" altLang="cs-CZ">
                <a:effectLst/>
              </a:rPr>
              <a:t>k aplikaci inzulinové pumpy </a:t>
            </a:r>
          </a:p>
          <a:p>
            <a:pPr lvl="1"/>
            <a:r>
              <a:rPr lang="cs-CZ" altLang="cs-CZ">
                <a:effectLst/>
              </a:rPr>
              <a:t>event. k transplantaci pankreatu či beta bb.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91DF7CF-42FE-42B8-A4FC-A7F370514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20"/>
    </mc:Choice>
    <mc:Fallback>
      <p:transition spd="slow" advTm="17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Noční hypoglykémie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Lze zaspat!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r>
              <a:rPr lang="cs-CZ" altLang="cs-CZ">
                <a:solidFill>
                  <a:srgbClr val="FF9933"/>
                </a:solidFill>
                <a:effectLst/>
              </a:rPr>
              <a:t>„Somogyiho efekt“ - </a:t>
            </a:r>
            <a:r>
              <a:rPr lang="cs-CZ" altLang="cs-CZ">
                <a:effectLst/>
              </a:rPr>
              <a:t>protrahovaná kontraregulační hyperglykémie po hypoglykémii….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Cave: nutno odlišit od </a:t>
            </a:r>
            <a:r>
              <a:rPr lang="cs-CZ" altLang="cs-CZ">
                <a:solidFill>
                  <a:srgbClr val="FF9933"/>
                </a:solidFill>
                <a:effectLst/>
              </a:rPr>
              <a:t>„Dawn fenoménu“</a:t>
            </a:r>
            <a:r>
              <a:rPr lang="cs-CZ" altLang="cs-CZ">
                <a:effectLst/>
              </a:rPr>
              <a:t> – vzestup glykémie kolem 4. hodiny ranní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EEE219-56BB-449E-AABF-3E7AFB3A9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05"/>
    </mc:Choice>
    <mc:Fallback>
      <p:transition spd="slow" advTm="9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Hypoglykémie u DM 1. typu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 dirty="0" err="1">
                <a:effectLst/>
              </a:rPr>
              <a:t>Vpodstatě</a:t>
            </a:r>
            <a:r>
              <a:rPr lang="cs-CZ" altLang="cs-CZ" dirty="0">
                <a:effectLst/>
              </a:rPr>
              <a:t> nevyhnutelná (lehká 1-2x týdně, těžká 1-2x ročně</a:t>
            </a:r>
          </a:p>
          <a:p>
            <a:r>
              <a:rPr lang="cs-CZ" altLang="cs-CZ" dirty="0">
                <a:effectLst/>
              </a:rPr>
              <a:t>Labilita DM</a:t>
            </a:r>
          </a:p>
          <a:p>
            <a:endParaRPr lang="cs-CZ" altLang="cs-CZ" dirty="0">
              <a:effectLst/>
            </a:endParaRPr>
          </a:p>
          <a:p>
            <a:r>
              <a:rPr lang="cs-CZ" altLang="cs-CZ" dirty="0">
                <a:effectLst/>
              </a:rPr>
              <a:t>Labilita také u:</a:t>
            </a:r>
          </a:p>
          <a:p>
            <a:pPr lvl="1"/>
            <a:r>
              <a:rPr lang="cs-CZ" altLang="cs-CZ" dirty="0" err="1">
                <a:effectLst/>
              </a:rPr>
              <a:t>pankreatogenního</a:t>
            </a:r>
            <a:r>
              <a:rPr lang="cs-CZ" altLang="cs-CZ" dirty="0">
                <a:effectLst/>
              </a:rPr>
              <a:t> DM</a:t>
            </a:r>
          </a:p>
          <a:p>
            <a:pPr lvl="1"/>
            <a:r>
              <a:rPr lang="cs-CZ" altLang="cs-CZ" dirty="0">
                <a:effectLst/>
              </a:rPr>
              <a:t>DM spojeného s jinými endokrinními chorobami (</a:t>
            </a:r>
            <a:r>
              <a:rPr lang="cs-CZ" altLang="cs-CZ" dirty="0" err="1">
                <a:effectLst/>
              </a:rPr>
              <a:t>onem</a:t>
            </a:r>
            <a:r>
              <a:rPr lang="cs-CZ" altLang="cs-CZ" dirty="0">
                <a:effectLst/>
              </a:rPr>
              <a:t>. štít. žlázy, celiakie)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C30E36-5ED4-44F9-9020-E27BA5E64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74"/>
    </mc:Choice>
    <mc:Fallback>
      <p:transition spd="slow" advTm="23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Hypoglykémie u DM 2. typu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Minimálně 10 x nižší frekvence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Často „domnělá hypoglykémie“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Příčina morbidity i mortality u KVO onemocnění? (arytmie!)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FB32611-077B-49C0-9F6E-082CFB5B3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08"/>
    </mc:Choice>
    <mc:Fallback>
      <p:transition spd="slow" advTm="61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9933"/>
                </a:solidFill>
                <a:effectLst/>
              </a:rPr>
              <a:t>Studie HAT </a:t>
            </a:r>
            <a:br>
              <a:rPr lang="cs-CZ" altLang="cs-CZ" dirty="0">
                <a:solidFill>
                  <a:srgbClr val="FF9933"/>
                </a:solidFill>
                <a:effectLst/>
              </a:rPr>
            </a:br>
            <a:r>
              <a:rPr lang="en-US" sz="1800" dirty="0">
                <a:hlinkClick r:id="rId4" tooltip="Diabetes, obesity &amp; metabolism."/>
              </a:rPr>
              <a:t>Diabetes </a:t>
            </a:r>
            <a:r>
              <a:rPr lang="en-US" sz="1800" dirty="0" err="1">
                <a:hlinkClick r:id="rId4" tooltip="Diabetes, obesity &amp; metabolism."/>
              </a:rPr>
              <a:t>Obes</a:t>
            </a:r>
            <a:r>
              <a:rPr lang="en-US" sz="1800" dirty="0">
                <a:hlinkClick r:id="rId4" tooltip="Diabetes, obesity &amp; metabolism."/>
              </a:rPr>
              <a:t> </a:t>
            </a:r>
            <a:r>
              <a:rPr lang="en-US" sz="1800" dirty="0" err="1">
                <a:hlinkClick r:id="rId4" tooltip="Diabetes, obesity &amp; metabolism."/>
              </a:rPr>
              <a:t>Metab</a:t>
            </a:r>
            <a:r>
              <a:rPr lang="en-US" sz="1800" dirty="0">
                <a:hlinkClick r:id="rId4" tooltip="Diabetes, obesity &amp; metabolism."/>
              </a:rPr>
              <a:t>.</a:t>
            </a:r>
            <a:r>
              <a:rPr lang="en-US" sz="1800" dirty="0"/>
              <a:t> 2016 Sep;18(9):907-15. </a:t>
            </a:r>
            <a:r>
              <a:rPr lang="en-US" sz="1800" dirty="0" err="1"/>
              <a:t>doi</a:t>
            </a:r>
            <a:r>
              <a:rPr lang="en-US" sz="1800" dirty="0"/>
              <a:t>: 10.1111/dom.12689. </a:t>
            </a:r>
            <a:r>
              <a:rPr lang="en-US" sz="1800" dirty="0" err="1"/>
              <a:t>Epub</a:t>
            </a:r>
            <a:r>
              <a:rPr lang="en-US" sz="1800" dirty="0"/>
              <a:t> 2016 Jun 20.</a:t>
            </a:r>
            <a:br>
              <a:rPr lang="en-US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 err="1"/>
              <a:t>Khunti</a:t>
            </a:r>
            <a:r>
              <a:rPr lang="cs-CZ" sz="1800" dirty="0"/>
              <a:t> K: </a:t>
            </a:r>
            <a:r>
              <a:rPr lang="en-US" sz="1800" b="1" dirty="0"/>
              <a:t>Rates and predictors of </a:t>
            </a:r>
            <a:r>
              <a:rPr lang="en-US" sz="1800" b="1" dirty="0" err="1"/>
              <a:t>hypoglycaemia</a:t>
            </a:r>
            <a:r>
              <a:rPr lang="en-US" sz="1800" b="1" dirty="0"/>
              <a:t> in 27 585 people from 24 countries with insulin-treated type 1 and type 2 diabetes: the global HAT study.</a:t>
            </a:r>
            <a:br>
              <a:rPr lang="en-US" b="1" dirty="0"/>
            </a:b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28104CA-B9EA-48A5-A5E0-F419D2561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8"/>
    </mc:Choice>
    <mc:Fallback>
      <p:transition spd="slow" advTm="13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sp>
        <p:nvSpPr>
          <p:cNvPr id="46082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52513"/>
            <a:ext cx="8229600" cy="5073650"/>
          </a:xfrm>
        </p:spPr>
        <p:txBody>
          <a:bodyPr/>
          <a:lstStyle/>
          <a:p>
            <a:pPr lvl="1"/>
            <a:r>
              <a:rPr lang="cs-CZ" altLang="cs-CZ"/>
              <a:t>retrospektivní i prospektivní sledování</a:t>
            </a:r>
          </a:p>
          <a:p>
            <a:endParaRPr lang="cs-CZ" altLang="cs-CZ"/>
          </a:p>
          <a:p>
            <a:r>
              <a:rPr lang="cs-CZ" altLang="cs-CZ"/>
              <a:t>75 % pac. i lékařů se hypo obává</a:t>
            </a:r>
          </a:p>
          <a:p>
            <a:r>
              <a:rPr lang="cs-CZ" altLang="cs-CZ"/>
              <a:t>Za 4 týdny mělo 85 % pac. hypoglykémii, </a:t>
            </a:r>
          </a:p>
          <a:p>
            <a:pPr>
              <a:buFont typeface="Wingdings" pitchFamily="2" charset="2"/>
              <a:buNone/>
            </a:pPr>
            <a:r>
              <a:rPr lang="cs-CZ" altLang="cs-CZ"/>
              <a:t>z toho 13 % těžké a 35 % noční hypo</a:t>
            </a:r>
          </a:p>
          <a:p>
            <a:endParaRPr lang="cs-CZ" altLang="cs-CZ"/>
          </a:p>
          <a:p>
            <a:r>
              <a:rPr lang="cs-CZ" altLang="cs-CZ"/>
              <a:t>Ano - délka trvání DM</a:t>
            </a:r>
          </a:p>
          <a:p>
            <a:r>
              <a:rPr lang="cs-CZ" altLang="cs-CZ"/>
              <a:t>Ne - výška glyk. HB</a:t>
            </a:r>
          </a:p>
          <a:p>
            <a:r>
              <a:rPr lang="cs-CZ" altLang="cs-CZ"/>
              <a:t>Nutnost opakované edukace!</a:t>
            </a:r>
          </a:p>
          <a:p>
            <a:endParaRPr lang="cs-CZ" alt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F56606C-B62E-491B-8D7D-BDBDD4FF5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59"/>
    </mc:Choice>
    <mc:Fallback>
      <p:transition spd="slow" advTm="2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4400">
                <a:solidFill>
                  <a:srgbClr val="FF9933"/>
                </a:solidFill>
                <a:effectLst/>
              </a:rPr>
              <a:t>Hypoglykémie - příznaky, podklad, diagnostika</a:t>
            </a:r>
          </a:p>
          <a:p>
            <a:pPr>
              <a:lnSpc>
                <a:spcPct val="90000"/>
              </a:lnSpc>
            </a:pPr>
            <a:endParaRPr lang="cs-CZ" altLang="cs-CZ" sz="4400">
              <a:solidFill>
                <a:srgbClr val="FF9933"/>
              </a:solidFill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4400">
              <a:solidFill>
                <a:srgbClr val="FF9933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Léčba hypoglykémie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800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Monitoring glykémií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3085229-1CDB-4FE5-B279-4811D176F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6"/>
    </mc:Choice>
    <mc:Fallback>
      <p:transition spd="slow" advTm="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Lehká hypoglykémie – pacient zvládne sám</a:t>
            </a: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Těžká hypoglykémie – nutna pomoc druhé osoby</a:t>
            </a: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„Domnělá hypoglykémie“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effectLst/>
              </a:rPr>
              <a:t>u nediabetiků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effectLst/>
              </a:rPr>
              <a:t>u diabetiků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1773F00-8E29-48E5-BF1F-258FDB9FB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54"/>
    </mc:Choice>
    <mc:Fallback>
      <p:transition spd="slow" advTm="16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nebo hyperglykémie?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endParaRPr lang="cs-CZ" altLang="cs-CZ" sz="2800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Rychlost nástupu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Zkušenosti pacienta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Monitorace glykémií v posledních hodinách a dnech 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Aktuální aktivita a stav pacienta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Způsob terapie</a:t>
            </a:r>
          </a:p>
          <a:p>
            <a:pPr>
              <a:lnSpc>
                <a:spcPct val="90000"/>
              </a:lnSpc>
            </a:pPr>
            <a:endParaRPr lang="cs-CZ" altLang="cs-CZ" sz="2800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Nejasnosti trvají……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D51F7E0-707D-4E06-B928-E10F1E0BB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28"/>
    </mc:Choice>
    <mc:Fallback>
      <p:transition spd="slow" advTm="3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3"/>
            <a:ext cx="8229600" cy="1782762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nebo hyperglykémie?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Rychlost nástupu:</a:t>
            </a:r>
          </a:p>
          <a:p>
            <a:endParaRPr lang="cs-CZ" altLang="cs-CZ">
              <a:effectLst/>
            </a:endParaRPr>
          </a:p>
          <a:p>
            <a:pPr lvl="1"/>
            <a:r>
              <a:rPr lang="cs-CZ" altLang="cs-CZ">
                <a:effectLst/>
              </a:rPr>
              <a:t>Hyperglykémie většinou pomalu</a:t>
            </a:r>
          </a:p>
          <a:p>
            <a:pPr lvl="1"/>
            <a:r>
              <a:rPr lang="cs-CZ" altLang="cs-CZ">
                <a:effectLst/>
              </a:rPr>
              <a:t>Hypoglykémie většinou rychle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B3F8F80-7F29-4DAF-BFD9-E06E85A2F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0"/>
    </mc:Choice>
    <mc:Fallback>
      <p:transition spd="slow" advTm="1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2071687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nebo hyperglykémie?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Zkušenosti pacienta</a:t>
            </a:r>
          </a:p>
          <a:p>
            <a:r>
              <a:rPr lang="cs-CZ" altLang="cs-CZ">
                <a:effectLst/>
              </a:rPr>
              <a:t>Monitorace glykémií v posledních hodinách a dnech 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EFF2BCC-42C2-41E5-AFAA-87BA32C0C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9"/>
    </mc:Choice>
    <mc:Fallback>
      <p:transition spd="slow" advTm="6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3"/>
            <a:ext cx="8229600" cy="1638300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nebo hyperglykémie?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Glykémie v období nemoci:</a:t>
            </a:r>
          </a:p>
          <a:p>
            <a:pPr lvl="1"/>
            <a:r>
              <a:rPr lang="cs-CZ" altLang="cs-CZ">
                <a:effectLst/>
              </a:rPr>
              <a:t>Infekční, horečnaté či jiné závažné onemocnění, včetně operace, vede k aktivaci „antiinzulárních hormonů“ – hyperglykémie</a:t>
            </a:r>
          </a:p>
          <a:p>
            <a:pPr lvl="1"/>
            <a:endParaRPr lang="cs-CZ" altLang="cs-CZ">
              <a:effectLst/>
            </a:endParaRPr>
          </a:p>
          <a:p>
            <a:pPr lvl="1">
              <a:buFontTx/>
              <a:buNone/>
            </a:pPr>
            <a:r>
              <a:rPr lang="cs-CZ" altLang="cs-CZ">
                <a:effectLst/>
              </a:rPr>
              <a:t>Pozor i na změnu medikace….!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E91E53-7DFB-412C-9006-057B11144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09"/>
    </mc:Choice>
    <mc:Fallback>
      <p:transition spd="slow" advTm="38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711325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nebo hyperglykémie?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Způsob terapie:</a:t>
            </a:r>
          </a:p>
          <a:p>
            <a:endParaRPr lang="cs-CZ" altLang="cs-CZ">
              <a:effectLst/>
            </a:endParaRPr>
          </a:p>
          <a:p>
            <a:pPr lvl="1"/>
            <a:r>
              <a:rPr lang="cs-CZ" altLang="cs-CZ">
                <a:effectLst/>
              </a:rPr>
              <a:t>Inzulin + preparáty SU mohou vést k hypoglykémiím  </a:t>
            </a:r>
          </a:p>
          <a:p>
            <a:pPr lvl="1"/>
            <a:endParaRPr lang="cs-CZ" altLang="cs-CZ">
              <a:effectLst/>
            </a:endParaRPr>
          </a:p>
          <a:p>
            <a:pPr lvl="1"/>
            <a:r>
              <a:rPr lang="cs-CZ" altLang="cs-CZ">
                <a:effectLst/>
              </a:rPr>
              <a:t>Inkretiny, glifloziny, glitazony by samostatně k hypoglykémiím vést neměly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7CF9F4-4B1A-40D3-AFC7-4AC110831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14"/>
    </mc:Choice>
    <mc:Fallback>
      <p:transition spd="slow" advTm="1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855787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nebo hyperglykémie?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Nejasnosti trvají……:</a:t>
            </a:r>
          </a:p>
          <a:p>
            <a:pPr lvl="1"/>
            <a:endParaRPr lang="cs-CZ" altLang="cs-CZ">
              <a:effectLst/>
            </a:endParaRPr>
          </a:p>
          <a:p>
            <a:pPr lvl="1"/>
            <a:r>
              <a:rPr lang="cs-CZ" altLang="cs-CZ">
                <a:effectLst/>
              </a:rPr>
              <a:t>léčba jako při hypoglykémii…</a:t>
            </a:r>
          </a:p>
          <a:p>
            <a:pPr lvl="1"/>
            <a:r>
              <a:rPr lang="cs-CZ" altLang="cs-CZ">
                <a:effectLst/>
              </a:rPr>
              <a:t>aplikace glukózy…..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E8B5924-AF61-4520-B557-4105F9E5A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55"/>
    </mc:Choice>
    <mc:Fallback>
      <p:transition spd="slow" advTm="3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Hypoglykémie - příznaky, podklad, diagnostika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4800">
                <a:solidFill>
                  <a:srgbClr val="FF9933"/>
                </a:solidFill>
                <a:effectLst/>
              </a:rPr>
              <a:t>Léčba hypoglykémie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4800">
              <a:solidFill>
                <a:srgbClr val="FF9933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Monitoring glykémií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BBBA099-1EF7-4BB9-B50D-DC5AC920F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9"/>
    </mc:Choice>
    <mc:Fallback>
      <p:transition spd="slow" advTm="1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Terapie hypoglykémie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628776"/>
            <a:ext cx="8229600" cy="4530725"/>
          </a:xfrm>
          <a:noFill/>
        </p:spPr>
        <p:txBody>
          <a:bodyPr/>
          <a:lstStyle/>
          <a:p>
            <a:r>
              <a:rPr lang="cs-CZ" altLang="cs-CZ">
                <a:effectLst/>
              </a:rPr>
              <a:t>1) Jednoduché sacharidy - 10-30 g (2 sklenky džusu či koka-koly, 3-5 kostek cukru, 2-3 lžíce medu, 6 lžiček glukopuru, glukozové bonbony)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2) Komplexní sacharidy (sušenky, rohlíky)</a:t>
            </a:r>
          </a:p>
          <a:p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altLang="cs-CZ">
                <a:effectLst/>
              </a:rPr>
              <a:t>Glykémie se zvýší za 10-15 minut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0DA67AC-9C58-42EE-8860-DE6A7B8E2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34"/>
    </mc:Choice>
    <mc:Fallback>
      <p:transition spd="slow" advTm="21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Terapie hypoglykémie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628776"/>
            <a:ext cx="8229600" cy="4530725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20-40 % Glukoza i.v. (20-80 ml)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1 mg Glucagonu i.m.</a:t>
            </a: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Snížení dávky inzulinu před cvičením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Častá monitorace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Vyvarování se hypoglykemizující činnosti či medikace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1F8AA92-8F71-4710-B9BD-0F5D500ED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2"/>
    </mc:Choice>
    <mc:Fallback>
      <p:transition spd="slow" advTm="13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Normální odpověď na pokles glykémie: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Snížení sekrece inzulinu (kolem glykémie 4,5 mmol/l) - vteřiny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Zvýšení sekrece glukagonu a adrenalinu (kolem glykémie 3,6-3,9 mmol/l) - minuty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Zvýšení sekrece STH, kortizolu - hodiny</a:t>
            </a: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Pro mozek je glukoza zcela nezbytná – příznaky tzv. neuroglykopenie (glykémie pod cca 3,0-2,8 mmol/l)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ED94B5E-75DF-476A-8BE7-289852F5A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34"/>
    </mc:Choice>
    <mc:Fallback>
      <p:transition spd="slow" advTm="2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Glukagon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700213"/>
            <a:ext cx="8229600" cy="4176712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effectLst/>
              </a:rPr>
              <a:t> mobilizuje štěpení jaterního </a:t>
            </a:r>
            <a:r>
              <a:rPr lang="cs-CZ" altLang="cs-CZ" dirty="0" err="1">
                <a:effectLst/>
              </a:rPr>
              <a:t>glucagonu</a:t>
            </a:r>
            <a:endParaRPr lang="cs-CZ" altLang="cs-CZ" dirty="0">
              <a:effectLst/>
            </a:endParaRPr>
          </a:p>
          <a:p>
            <a:pPr>
              <a:defRPr/>
            </a:pPr>
            <a:r>
              <a:rPr lang="cs-CZ" altLang="cs-CZ" dirty="0">
                <a:effectLst/>
              </a:rPr>
              <a:t>krátkodobý efekt - nutno se posléze najíst</a:t>
            </a:r>
          </a:p>
          <a:p>
            <a:pPr>
              <a:defRPr/>
            </a:pPr>
            <a:r>
              <a:rPr lang="cs-CZ" altLang="cs-CZ" dirty="0">
                <a:effectLst/>
              </a:rPr>
              <a:t>ne při podávání SU</a:t>
            </a:r>
          </a:p>
          <a:p>
            <a:pPr marL="0" indent="0">
              <a:buNone/>
              <a:defRPr/>
            </a:pPr>
            <a:endParaRPr lang="cs-CZ" altLang="cs-CZ" dirty="0">
              <a:effectLst/>
            </a:endParaRPr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9650" y="3933826"/>
            <a:ext cx="7589838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ovéPole 3"/>
          <p:cNvSpPr txBox="1">
            <a:spLocks noChangeArrowheads="1"/>
          </p:cNvSpPr>
          <p:nvPr/>
        </p:nvSpPr>
        <p:spPr bwMode="auto">
          <a:xfrm>
            <a:off x="2135188" y="6524626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2711450" y="6308726"/>
            <a:ext cx="467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s-CZ">
                <a:solidFill>
                  <a:srgbClr val="FF6600"/>
                </a:solidFill>
                <a:latin typeface="Arial" charset="0"/>
                <a:cs typeface="Arial" charset="0"/>
              </a:rPr>
              <a:t>GlukaGen Hypo KIT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80935A1-929E-4E5A-AAFF-F96F1F97A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75"/>
    </mc:Choice>
    <mc:Fallback>
      <p:transition spd="slow" advTm="1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Glukagon</a:t>
            </a:r>
            <a:endParaRPr lang="cs-CZ">
              <a:solidFill>
                <a:srgbClr val="FF9933"/>
              </a:solidFill>
              <a:effectLst/>
            </a:endParaRP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628776"/>
            <a:ext cx="8229600" cy="4530725"/>
          </a:xfrm>
          <a:noFill/>
        </p:spPr>
        <p:txBody>
          <a:bodyPr/>
          <a:lstStyle/>
          <a:p>
            <a:r>
              <a:rPr lang="cs-CZ">
                <a:solidFill>
                  <a:srgbClr val="FFFF00"/>
                </a:solidFill>
                <a:effectLst/>
              </a:rPr>
              <a:t>BAQSIMI</a:t>
            </a:r>
            <a:r>
              <a:rPr lang="cs-CZ">
                <a:effectLst/>
              </a:rPr>
              <a:t> – glukagon nosní zásyp – Elli-Lilly – od 7/2020 v ČR</a:t>
            </a:r>
          </a:p>
        </p:txBody>
      </p:sp>
      <p:pic>
        <p:nvPicPr>
          <p:cNvPr id="59395" name="Picture 4" descr="640x0_0_3e28218b-baqsimi-photo-768x7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2781301"/>
            <a:ext cx="609600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208214" y="4005263"/>
            <a:ext cx="2808287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s-CZ">
                <a:solidFill>
                  <a:srgbClr val="FF0000"/>
                </a:solidFill>
                <a:latin typeface="Arial" charset="0"/>
                <a:cs typeface="Arial" charset="0"/>
              </a:rPr>
              <a:t>- od 4 let věku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s-CZ">
                <a:solidFill>
                  <a:srgbClr val="FF0000"/>
                </a:solidFill>
                <a:latin typeface="Arial" charset="0"/>
                <a:cs typeface="Arial" charset="0"/>
              </a:rPr>
              <a:t>- lze i v těhotenství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s-CZ">
                <a:solidFill>
                  <a:srgbClr val="FF0000"/>
                </a:solidFill>
                <a:latin typeface="Arial" charset="0"/>
                <a:cs typeface="Arial" charset="0"/>
              </a:rPr>
              <a:t>- není nutnost nádechu –    pasivní absorpce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2A6B05D-C722-46FC-8415-FC5E52E80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5"/>
    </mc:Choice>
    <mc:Fallback>
      <p:transition spd="slow" advTm="7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Častá monitorace glykémií v následujících 24 hodinách…:</a:t>
            </a:r>
          </a:p>
          <a:p>
            <a:pPr lvl="1"/>
            <a:r>
              <a:rPr lang="cs-CZ" altLang="cs-CZ">
                <a:effectLst/>
              </a:rPr>
              <a:t>…protrahované hypoglykémie (preparáty SU)</a:t>
            </a:r>
          </a:p>
          <a:p>
            <a:pPr lvl="1"/>
            <a:r>
              <a:rPr lang="cs-CZ" altLang="cs-CZ">
                <a:effectLst/>
              </a:rPr>
              <a:t>…reaktivní hyperglykémie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797C3E-2499-4A7B-B500-D1354FA1F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02"/>
    </mc:Choice>
    <mc:Fallback>
      <p:transition spd="slow" advTm="2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Diff. dg</a:t>
            </a:r>
            <a:r>
              <a:rPr lang="cs-CZ" altLang="cs-CZ">
                <a:effectLst/>
              </a:rPr>
              <a:t> 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Epilepsie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Cévní mozková příhoda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ECE65A6-458F-4526-B710-54CDCBCA5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40"/>
    </mc:Choice>
    <mc:Fallback>
      <p:transition spd="slow" advTm="2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a řízení motorových vozidel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en-US" sz="2400">
                <a:latin typeface="Arial" panose="020B0604020202020204" pitchFamily="34" charset="0"/>
              </a:rPr>
              <a:t>Povinnost řidičů profesionálů, kteří užívají léky s potenciálem vyvolání hypoglykémie, aby si v souvislosti s výkonem povolání – řízení – monitorovali pravidelně 2x denně glykémie, aby byli řádně poučeni o příznacích a nebezpečí hypoglykémie a aby tuto znalost prokázali – tedy aby diabetolog mohl z dokumentace toto doložit. Řidiči profesionálové musí být sledováni u diabetologa.</a:t>
            </a:r>
          </a:p>
          <a:p>
            <a:pPr>
              <a:defRPr/>
            </a:pPr>
            <a:endParaRPr lang="cs-CZ" altLang="en-US" sz="240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400">
                <a:latin typeface="Arial" panose="020B0604020202020204" pitchFamily="34" charset="0"/>
              </a:rPr>
              <a:t>Ztráta způsobilosti k řízení pro všechny řidiče v případě druhé a další těžké hypoglykemie, t.j. hypoglykémie vyžadující pomoc druhé osoby, v posledních 12 měsících.</a:t>
            </a:r>
          </a:p>
          <a:p>
            <a:pPr>
              <a:buFont typeface="Wingdings" pitchFamily="2" charset="2"/>
              <a:buNone/>
              <a:defRPr/>
            </a:pPr>
            <a:endParaRPr lang="cs-CZ" altLang="cs-CZ" sz="2400">
              <a:effectLst/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8BE17BB-D225-4FD5-9733-5E1596B34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8"/>
    </mc:Choice>
    <mc:Fallback>
      <p:transition spd="slow" advTm="11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Hypoglykémie – příznaky, podklad, diagnostika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Léčba hypoglykémie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r>
              <a:rPr lang="cs-CZ" altLang="cs-CZ" sz="4800">
                <a:solidFill>
                  <a:srgbClr val="FF9933"/>
                </a:solidFill>
                <a:effectLst/>
              </a:rPr>
              <a:t>Monitoring glykémií</a:t>
            </a:r>
          </a:p>
          <a:p>
            <a:pPr>
              <a:buFont typeface="Wingdings" pitchFamily="2" charset="2"/>
              <a:buNone/>
            </a:pPr>
            <a:endParaRPr lang="cs-CZ" altLang="cs-CZ" sz="480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E27CC7F-80FB-4CED-BC60-64325E9F2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9"/>
    </mc:Choice>
    <mc:Fallback>
      <p:transition spd="slow" advTm="4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4000">
                <a:solidFill>
                  <a:srgbClr val="FF6600"/>
                </a:solidFill>
              </a:rPr>
              <a:t>Důležitá variabilita glykémií během dne ale i ze dne na den….</a:t>
            </a:r>
          </a:p>
        </p:txBody>
      </p:sp>
      <p:sp>
        <p:nvSpPr>
          <p:cNvPr id="64514" name="Zástupný symbol pro obsah 2"/>
          <p:cNvSpPr>
            <a:spLocks noGrp="1"/>
          </p:cNvSpPr>
          <p:nvPr>
            <p:ph idx="1"/>
          </p:nvPr>
        </p:nvSpPr>
        <p:spPr>
          <a:xfrm>
            <a:off x="1992313" y="1773238"/>
            <a:ext cx="8578850" cy="4381500"/>
          </a:xfrm>
        </p:spPr>
        <p:txBody>
          <a:bodyPr/>
          <a:lstStyle/>
          <a:p>
            <a:r>
              <a:rPr lang="cs-CZ" altLang="en-US">
                <a:solidFill>
                  <a:srgbClr val="FF0000"/>
                </a:solidFill>
              </a:rPr>
              <a:t>SMBG - Glukometry</a:t>
            </a:r>
            <a:r>
              <a:rPr lang="cs-CZ" altLang="en-US"/>
              <a:t> (Self Monitoring Blood Glucose)</a:t>
            </a:r>
          </a:p>
          <a:p>
            <a:endParaRPr lang="cs-CZ" altLang="en-US"/>
          </a:p>
          <a:p>
            <a:r>
              <a:rPr lang="cs-CZ" altLang="en-US">
                <a:solidFill>
                  <a:srgbClr val="FF0000"/>
                </a:solidFill>
              </a:rPr>
              <a:t>CGM</a:t>
            </a:r>
            <a:r>
              <a:rPr lang="cs-CZ" altLang="en-US"/>
              <a:t> (Cont</a:t>
            </a:r>
            <a:r>
              <a:rPr lang="en-US" altLang="en-US"/>
              <a:t>i</a:t>
            </a:r>
            <a:r>
              <a:rPr lang="cs-CZ" altLang="en-US"/>
              <a:t>nual Glucose Monitoring)</a:t>
            </a:r>
          </a:p>
          <a:p>
            <a:endParaRPr lang="cs-CZ" altLang="en-US"/>
          </a:p>
          <a:p>
            <a:r>
              <a:rPr lang="cs-CZ" altLang="en-US">
                <a:solidFill>
                  <a:srgbClr val="FF0000"/>
                </a:solidFill>
              </a:rPr>
              <a:t>FGM</a:t>
            </a:r>
            <a:r>
              <a:rPr lang="cs-CZ" altLang="en-US"/>
              <a:t> (Flash (okamžitý) Glucose Monitoring) – význam při měření minimálně více jak 10 x denně – implantabilní senzory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9482B9-1B08-4F09-80F5-D895A914B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10"/>
    </mc:Choice>
    <mc:Fallback>
      <p:transition spd="slow" advTm="20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Měření glykémií pacientem – „selfmonitoring“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628776"/>
            <a:ext cx="8229600" cy="4530725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effectLst/>
              </a:rPr>
              <a:t>Glukometry – úhrada pojišťovny-1/6 let</a:t>
            </a:r>
          </a:p>
          <a:p>
            <a:pPr>
              <a:defRPr/>
            </a:pPr>
            <a:r>
              <a:rPr lang="cs-CZ" altLang="cs-CZ" dirty="0">
                <a:effectLst/>
              </a:rPr>
              <a:t>Testovací proužky (úhrada pojišťovny 100…2 500 kusů/rok)</a:t>
            </a:r>
          </a:p>
          <a:p>
            <a:pPr>
              <a:defRPr/>
            </a:pPr>
            <a:r>
              <a:rPr lang="cs-CZ" altLang="cs-CZ" dirty="0">
                <a:effectLst/>
              </a:rPr>
              <a:t>Lancety a </a:t>
            </a:r>
            <a:r>
              <a:rPr lang="cs-CZ" altLang="cs-CZ" dirty="0" err="1">
                <a:effectLst/>
              </a:rPr>
              <a:t>autolancety</a:t>
            </a:r>
            <a:r>
              <a:rPr lang="cs-CZ" altLang="cs-CZ" dirty="0">
                <a:effectLst/>
              </a:rPr>
              <a:t> (úhrada pojišťovny 100 ks/rok a 1/5 let)</a:t>
            </a:r>
          </a:p>
          <a:p>
            <a:pPr>
              <a:defRPr/>
            </a:pPr>
            <a:r>
              <a:rPr lang="cs-CZ" altLang="cs-CZ" dirty="0">
                <a:effectLst/>
              </a:rPr>
              <a:t>Jehly do </a:t>
            </a:r>
            <a:r>
              <a:rPr lang="cs-CZ" altLang="cs-CZ" dirty="0" err="1">
                <a:effectLst/>
              </a:rPr>
              <a:t>inz</a:t>
            </a:r>
            <a:r>
              <a:rPr lang="cs-CZ" altLang="cs-CZ" dirty="0">
                <a:effectLst/>
              </a:rPr>
              <a:t>. </a:t>
            </a:r>
            <a:r>
              <a:rPr lang="cs-CZ" altLang="cs-CZ" dirty="0" err="1">
                <a:effectLst/>
              </a:rPr>
              <a:t>apl</a:t>
            </a:r>
            <a:r>
              <a:rPr lang="cs-CZ" altLang="cs-CZ" dirty="0">
                <a:effectLst/>
              </a:rPr>
              <a:t>. 500 ks/rok</a:t>
            </a:r>
          </a:p>
          <a:p>
            <a:pPr marL="0" indent="0">
              <a:buNone/>
              <a:defRPr/>
            </a:pPr>
            <a:r>
              <a:rPr lang="cs-CZ" altLang="cs-CZ" dirty="0">
                <a:solidFill>
                  <a:srgbClr val="FF0000"/>
                </a:solidFill>
                <a:effectLst/>
              </a:rPr>
              <a:t>Nově změny od 1.12.2019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1" y="3716339"/>
            <a:ext cx="2449513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AA7967B-24CD-4184-B6C2-96026F79A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06"/>
    </mc:Choice>
    <mc:Fallback>
      <p:transition spd="slow" advTm="10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Proužky – 50 kusů cca 500-700 Kč</a:t>
            </a:r>
          </a:p>
          <a:p>
            <a:r>
              <a:rPr lang="cs-CZ" altLang="cs-CZ">
                <a:effectLst/>
              </a:rPr>
              <a:t>Senzor – 1 200 Kč</a:t>
            </a:r>
          </a:p>
          <a:p>
            <a:r>
              <a:rPr lang="cs-CZ" altLang="cs-CZ">
                <a:effectLst/>
              </a:rPr>
              <a:t>Glukometr – cca 850-1 500 Kč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1A6150C-AD86-42BD-AEB6-F81363E28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1"/>
    </mc:Choice>
    <mc:Fallback>
      <p:transition spd="slow" advTm="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8214" y="620714"/>
            <a:ext cx="813593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DC5D714-B7B9-4644-A360-41AD64B30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2"/>
    </mc:Choice>
    <mc:Fallback>
      <p:transition spd="slow" advTm="1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Příjem potravy vede ke snížení  tvorby glukózy v těle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Lačnění a fyzická aktivita vede ke zvýšení glukoneogeneze a glykogenolýzy v játrech (a kostním svalu a ledvinách)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ABDB563-63A0-4CF5-92D7-EB458EC3D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11"/>
    </mc:Choice>
    <mc:Fallback>
      <p:transition spd="slow" advTm="18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93775"/>
          </a:xfrm>
        </p:spPr>
        <p:txBody>
          <a:bodyPr/>
          <a:lstStyle/>
          <a:p>
            <a:r>
              <a:rPr lang="cs-CZ" altLang="en-US" sz="3600" dirty="0">
                <a:solidFill>
                  <a:srgbClr val="FFC000"/>
                </a:solidFill>
              </a:rPr>
              <a:t>Monitorace </a:t>
            </a:r>
            <a:r>
              <a:rPr lang="cs-CZ" altLang="en-US" sz="3600" dirty="0" err="1">
                <a:solidFill>
                  <a:srgbClr val="FFC000"/>
                </a:solidFill>
              </a:rPr>
              <a:t>glukozy</a:t>
            </a:r>
            <a:r>
              <a:rPr lang="cs-CZ" altLang="en-US" sz="3600" dirty="0">
                <a:solidFill>
                  <a:srgbClr val="FFC000"/>
                </a:solidFill>
              </a:rPr>
              <a:t> – nové možnosti: </a:t>
            </a:r>
          </a:p>
        </p:txBody>
      </p:sp>
      <p:sp>
        <p:nvSpPr>
          <p:cNvPr id="68610" name="Zástupný symbol pro obsah 2"/>
          <p:cNvSpPr>
            <a:spLocks noGrp="1"/>
          </p:cNvSpPr>
          <p:nvPr>
            <p:ph sz="half" idx="1"/>
          </p:nvPr>
        </p:nvSpPr>
        <p:spPr>
          <a:xfrm>
            <a:off x="1981200" y="1268413"/>
            <a:ext cx="4038600" cy="4857750"/>
          </a:xfrm>
        </p:spPr>
        <p:txBody>
          <a:bodyPr/>
          <a:lstStyle/>
          <a:p>
            <a:r>
              <a:rPr lang="cs-CZ" altLang="en-US" dirty="0" err="1">
                <a:solidFill>
                  <a:srgbClr val="FF0000"/>
                </a:solidFill>
              </a:rPr>
              <a:t>Rt</a:t>
            </a:r>
            <a:r>
              <a:rPr lang="cs-CZ" altLang="en-US" dirty="0">
                <a:solidFill>
                  <a:srgbClr val="FF0000"/>
                </a:solidFill>
              </a:rPr>
              <a:t> (</a:t>
            </a:r>
            <a:r>
              <a:rPr lang="cs-CZ" altLang="en-US" dirty="0" err="1">
                <a:solidFill>
                  <a:srgbClr val="FF0000"/>
                </a:solidFill>
              </a:rPr>
              <a:t>real-time</a:t>
            </a:r>
            <a:r>
              <a:rPr lang="cs-CZ" altLang="en-US" dirty="0">
                <a:solidFill>
                  <a:srgbClr val="FF0000"/>
                </a:solidFill>
              </a:rPr>
              <a:t>) CGM</a:t>
            </a:r>
            <a:r>
              <a:rPr lang="cs-CZ" altLang="en-US" dirty="0"/>
              <a:t>:</a:t>
            </a:r>
          </a:p>
          <a:p>
            <a:r>
              <a:rPr lang="cs-CZ" altLang="en-US" dirty="0"/>
              <a:t>Kontinuální monitorace </a:t>
            </a:r>
            <a:r>
              <a:rPr lang="cs-CZ" altLang="en-US" dirty="0" err="1"/>
              <a:t>glukozy</a:t>
            </a:r>
            <a:endParaRPr lang="cs-CZ" altLang="en-US" dirty="0"/>
          </a:p>
          <a:p>
            <a:endParaRPr lang="cs-CZ" altLang="en-US" dirty="0"/>
          </a:p>
          <a:p>
            <a:r>
              <a:rPr lang="cs-CZ" altLang="en-US" dirty="0"/>
              <a:t>má i alarmy + výstrahy (tedy vhodnější při těžkých hypoglykémiích a nepoznaných hypoglykémiích)</a:t>
            </a:r>
          </a:p>
          <a:p>
            <a:r>
              <a:rPr lang="cs-CZ" altLang="en-US" dirty="0"/>
              <a:t>složitější na používání</a:t>
            </a:r>
          </a:p>
          <a:p>
            <a:pPr>
              <a:buFontTx/>
              <a:buNone/>
            </a:pPr>
            <a:endParaRPr lang="cs-CZ" altLang="en-US" dirty="0"/>
          </a:p>
        </p:txBody>
      </p:sp>
      <p:sp>
        <p:nvSpPr>
          <p:cNvPr id="68611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268413"/>
            <a:ext cx="4038600" cy="4857750"/>
          </a:xfrm>
        </p:spPr>
        <p:txBody>
          <a:bodyPr/>
          <a:lstStyle/>
          <a:p>
            <a:r>
              <a:rPr lang="cs-CZ" altLang="en-US" dirty="0">
                <a:solidFill>
                  <a:srgbClr val="FF0000"/>
                </a:solidFill>
              </a:rPr>
              <a:t>F (</a:t>
            </a:r>
            <a:r>
              <a:rPr lang="cs-CZ" altLang="en-US" dirty="0" err="1">
                <a:solidFill>
                  <a:srgbClr val="FF0000"/>
                </a:solidFill>
              </a:rPr>
              <a:t>flash</a:t>
            </a:r>
            <a:r>
              <a:rPr lang="cs-CZ" altLang="en-US" dirty="0">
                <a:solidFill>
                  <a:srgbClr val="FF0000"/>
                </a:solidFill>
              </a:rPr>
              <a:t>) CGM</a:t>
            </a:r>
            <a:r>
              <a:rPr lang="cs-CZ" altLang="en-US" dirty="0"/>
              <a:t>:</a:t>
            </a:r>
          </a:p>
          <a:p>
            <a:r>
              <a:rPr lang="cs-CZ" altLang="en-US" dirty="0"/>
              <a:t>Okamžitá monitorace </a:t>
            </a:r>
            <a:r>
              <a:rPr lang="cs-CZ" altLang="en-US" dirty="0" err="1"/>
              <a:t>glukozy</a:t>
            </a:r>
            <a:endParaRPr lang="cs-CZ" altLang="en-US" dirty="0"/>
          </a:p>
          <a:p>
            <a:endParaRPr lang="cs-CZ" altLang="en-US" dirty="0"/>
          </a:p>
          <a:p>
            <a:r>
              <a:rPr lang="cs-CZ" altLang="en-US" dirty="0"/>
              <a:t>jen „na vyžádání“ pacienta, ale data se ukládají a lze zpětně dohledat, např. i Time in </a:t>
            </a:r>
            <a:r>
              <a:rPr lang="cs-CZ" altLang="en-US" dirty="0" err="1"/>
              <a:t>Rage</a:t>
            </a:r>
            <a:r>
              <a:rPr lang="cs-CZ" altLang="en-US" dirty="0"/>
              <a:t>…</a:t>
            </a:r>
          </a:p>
          <a:p>
            <a:r>
              <a:rPr lang="cs-CZ" altLang="en-US" dirty="0"/>
              <a:t>mírně horší výsledky jak r CGM (studie  CORIDA ČR)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64E9DB7-A7B9-4145-B667-398415886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93"/>
    </mc:Choice>
    <mc:Fallback>
      <p:transition spd="slow" advTm="2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Kontinuální monitorace glukózy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628776"/>
            <a:ext cx="8229600" cy="4530725"/>
          </a:xfrm>
          <a:noFill/>
        </p:spPr>
        <p:txBody>
          <a:bodyPr/>
          <a:lstStyle/>
          <a:p>
            <a:r>
              <a:rPr lang="cs-CZ" altLang="cs-CZ" sz="2800">
                <a:effectLst/>
              </a:rPr>
              <a:t>CGM (Continuous Glucose Monitoring)</a:t>
            </a:r>
          </a:p>
          <a:p>
            <a:endParaRPr lang="cs-CZ" altLang="cs-CZ" sz="280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>
                <a:effectLst/>
              </a:rPr>
              <a:t>Elektroda v podkoží (tzv. glukózový senzor) snímá glukózu v interstitiální tekutině v podkožní tkáni – výška glykémie převáděna na elektrický signál</a:t>
            </a:r>
          </a:p>
          <a:p>
            <a:endParaRPr lang="cs-CZ" altLang="cs-CZ" sz="280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>
                <a:effectLst/>
              </a:rPr>
              <a:t>Monitor beztrátově přijímá každých 10 vteřin signál a každých 5 minut ukládá průměrné naměřené koncentrace glukozy (téměř 300 informací/den)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3BE2D69-8414-4718-A9B4-AF25E0AA2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64"/>
    </mc:Choice>
    <mc:Fallback>
      <p:transition spd="slow" advTm="24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Kontinuální monitorace glukózy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268413"/>
            <a:ext cx="8229600" cy="4862512"/>
          </a:xfrm>
          <a:noFill/>
        </p:spPr>
        <p:txBody>
          <a:bodyPr/>
          <a:lstStyle/>
          <a:p>
            <a:r>
              <a:rPr lang="cs-CZ" altLang="cs-CZ">
                <a:effectLst/>
              </a:rPr>
              <a:t>Nevysvětlitelné hladiny glykémií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Vyhledávání hypoglykémií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DM v těhotenství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DM u dětí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Vyhodnocování denních aktivit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3CED197-260F-40AB-A54A-31124F764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7"/>
    </mc:Choice>
    <mc:Fallback>
      <p:transition spd="slow" advTm="10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CGM – grafické zobrazení</a:t>
            </a:r>
          </a:p>
        </p:txBody>
      </p:sp>
      <p:pic>
        <p:nvPicPr>
          <p:cNvPr id="7168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3D17CBA-88DF-4829-9AB1-B12163E0F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55"/>
    </mc:Choice>
    <mc:Fallback>
      <p:transition spd="slow" advTm="34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Kontinuální monitorace glukózy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125538"/>
            <a:ext cx="8229600" cy="5033962"/>
          </a:xfrm>
          <a:noFill/>
        </p:spPr>
        <p:txBody>
          <a:bodyPr/>
          <a:lstStyle/>
          <a:p>
            <a:pPr marL="0" indent="0">
              <a:buNone/>
            </a:pPr>
            <a:endParaRPr lang="cs-CZ" altLang="cs-CZ" dirty="0">
              <a:effectLst/>
            </a:endParaRPr>
          </a:p>
          <a:p>
            <a:pPr marL="0" indent="0"/>
            <a:r>
              <a:rPr lang="cs-CZ" altLang="cs-CZ" dirty="0">
                <a:effectLst/>
              </a:rPr>
              <a:t>Nově i spojení s dávkovačem inzulinu (systém </a:t>
            </a:r>
            <a:r>
              <a:rPr lang="cs-CZ" altLang="cs-CZ" dirty="0" err="1">
                <a:effectLst/>
              </a:rPr>
              <a:t>MiniMed</a:t>
            </a:r>
            <a:r>
              <a:rPr lang="cs-CZ" altLang="cs-CZ" dirty="0">
                <a:effectLst/>
              </a:rPr>
              <a:t> </a:t>
            </a:r>
            <a:r>
              <a:rPr lang="cs-CZ" altLang="cs-CZ" dirty="0" err="1">
                <a:effectLst/>
              </a:rPr>
              <a:t>Paradigm</a:t>
            </a:r>
            <a:r>
              <a:rPr lang="cs-CZ" altLang="cs-CZ" dirty="0">
                <a:effectLst/>
              </a:rPr>
              <a:t> </a:t>
            </a:r>
            <a:r>
              <a:rPr lang="cs-CZ" altLang="cs-CZ" dirty="0" err="1">
                <a:effectLst/>
              </a:rPr>
              <a:t>Veo</a:t>
            </a:r>
            <a:r>
              <a:rPr lang="cs-CZ" altLang="cs-CZ" dirty="0">
                <a:effectLst/>
              </a:rPr>
              <a:t>) – první inzulínová pumpa s kontinuální monitorací glukózy a s funkcí automatického vypnutí podávání inzulinu</a:t>
            </a:r>
          </a:p>
          <a:p>
            <a:pPr marL="0" indent="0"/>
            <a:endParaRPr lang="cs-CZ" altLang="cs-CZ" dirty="0">
              <a:effectLst/>
            </a:endParaRPr>
          </a:p>
          <a:p>
            <a:pPr marL="0" indent="0"/>
            <a:r>
              <a:rPr lang="cs-CZ" altLang="cs-CZ" dirty="0">
                <a:effectLst/>
              </a:rPr>
              <a:t>Sensor – 6 (- 10) dní (pozor: kožní komplikace)</a:t>
            </a:r>
          </a:p>
          <a:p>
            <a:pPr marL="400050" lvl="1" indent="0"/>
            <a:endParaRPr lang="cs-CZ" altLang="cs-CZ" dirty="0">
              <a:effectLst/>
            </a:endParaRPr>
          </a:p>
          <a:p>
            <a:pPr marL="0" indent="0">
              <a:buNone/>
            </a:pPr>
            <a:endParaRPr lang="cs-CZ" altLang="cs-CZ" dirty="0">
              <a:effectLst/>
            </a:endParaRPr>
          </a:p>
          <a:p>
            <a:pPr marL="0" indent="0"/>
            <a:endParaRPr lang="cs-CZ" altLang="cs-CZ" dirty="0">
              <a:effectLst/>
            </a:endParaRPr>
          </a:p>
          <a:p>
            <a:pPr marL="0" indent="0"/>
            <a:endParaRPr lang="cs-CZ" altLang="cs-CZ" dirty="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1AC9019-0362-4EE3-941C-6A97F5366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5"/>
    </mc:Choice>
    <mc:Fallback>
      <p:transition spd="slow" advTm="9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sp>
        <p:nvSpPr>
          <p:cNvPr id="7373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cs-CZ" altLang="cs-CZ">
                <a:solidFill>
                  <a:srgbClr val="FFC000"/>
                </a:solidFill>
              </a:rPr>
              <a:t>Úhrada pojišťovny (2019)</a:t>
            </a:r>
          </a:p>
          <a:p>
            <a:pPr marL="0" indent="0"/>
            <a:endParaRPr lang="cs-CZ" altLang="cs-CZ"/>
          </a:p>
          <a:p>
            <a:pPr marL="400050" lvl="1" indent="0"/>
            <a:r>
              <a:rPr lang="cs-CZ" altLang="cs-CZ"/>
              <a:t> 4/rok dospělí, + výjimečně navýšení (žádost pojišťovně)</a:t>
            </a:r>
          </a:p>
          <a:p>
            <a:pPr marL="400050" lvl="1" indent="0"/>
            <a:r>
              <a:rPr lang="cs-CZ" altLang="cs-CZ"/>
              <a:t> děti do 18 let plně hrazeno 144 dní</a:t>
            </a:r>
          </a:p>
          <a:p>
            <a:pPr marL="400050" lvl="1" indent="0"/>
            <a:endParaRPr lang="cs-CZ" altLang="cs-CZ"/>
          </a:p>
          <a:p>
            <a:pPr marL="400050" lvl="1" indent="0">
              <a:buNone/>
            </a:pPr>
            <a:r>
              <a:rPr lang="cs-CZ" altLang="cs-CZ"/>
              <a:t>Předpis vázán na Diabetologická centra</a:t>
            </a:r>
          </a:p>
          <a:p>
            <a:pPr marL="0" indent="0">
              <a:buNone/>
            </a:pPr>
            <a:r>
              <a:rPr lang="cs-CZ" altLang="cs-CZ"/>
              <a:t>	</a:t>
            </a:r>
          </a:p>
          <a:p>
            <a:pPr marL="0" indent="0"/>
            <a:endParaRPr lang="cs-CZ"/>
          </a:p>
        </p:txBody>
      </p:sp>
      <p:sp>
        <p:nvSpPr>
          <p:cNvPr id="73731" name="Obdélník 1"/>
          <p:cNvSpPr>
            <a:spLocks noChangeArrowheads="1"/>
          </p:cNvSpPr>
          <p:nvPr/>
        </p:nvSpPr>
        <p:spPr bwMode="auto">
          <a:xfrm>
            <a:off x="4400550" y="3244850"/>
            <a:ext cx="339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>
                <a:solidFill>
                  <a:srgbClr val="FF9933"/>
                </a:solidFill>
                <a:latin typeface="Arial" charset="0"/>
                <a:cs typeface="Arial" charset="0"/>
              </a:rPr>
              <a:t>Kontinuální monitorace glukózy</a:t>
            </a:r>
            <a:endParaRPr lang="cs-CZ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FEB4B33-B73C-41B8-BBDA-0325DB8B0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24"/>
    </mc:Choice>
    <mc:Fallback>
      <p:transition spd="slow" advTm="17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Kontinuální monitorace glukózy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628776"/>
            <a:ext cx="8229600" cy="4530725"/>
          </a:xfrm>
          <a:noFill/>
        </p:spPr>
        <p:txBody>
          <a:bodyPr/>
          <a:lstStyle/>
          <a:p>
            <a:pPr marL="0" indent="0">
              <a:buNone/>
            </a:pPr>
            <a:endParaRPr lang="cs-CZ" altLang="cs-CZ">
              <a:effectLst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75" y="1628776"/>
            <a:ext cx="54292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5AA5B2-EE1C-4709-A063-27611A925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3"/>
    </mc:Choice>
    <mc:Fallback>
      <p:transition spd="slow" advTm="3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Kontinuální monitorace glukózy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628776"/>
            <a:ext cx="8229600" cy="4530725"/>
          </a:xfrm>
          <a:noFill/>
        </p:spPr>
        <p:txBody>
          <a:bodyPr/>
          <a:lstStyle/>
          <a:p>
            <a:pPr marL="0" indent="0">
              <a:buNone/>
            </a:pPr>
            <a:endParaRPr lang="cs-CZ" altLang="cs-CZ">
              <a:effectLst/>
            </a:endParaRPr>
          </a:p>
        </p:txBody>
      </p:sp>
      <p:pic>
        <p:nvPicPr>
          <p:cNvPr id="75779" name="Picture 2" descr="C:\Documents and Settings\25624\Plocha\dia-paradigm_veo-pum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3614" y="1916114"/>
            <a:ext cx="5545137" cy="40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E4EB79D-9997-4A57-8D4A-044E6FDD4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9"/>
    </mc:Choice>
    <mc:Fallback>
      <p:transition spd="slow" advTm="11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Kontinuální monitorace glukózy</a:t>
            </a:r>
          </a:p>
        </p:txBody>
      </p:sp>
      <p:sp>
        <p:nvSpPr>
          <p:cNvPr id="7680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pic>
        <p:nvPicPr>
          <p:cNvPr id="76803" name="Picture 4" descr="cgm-gluc-monit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8414" y="1268413"/>
            <a:ext cx="442277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0CF01BE-579D-4A6D-B234-FF6CA967D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9"/>
    </mc:Choice>
    <mc:Fallback>
      <p:transition spd="slow" advTm="9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</a:rPr>
              <a:t>Kontinuální monitorace glukózy</a:t>
            </a:r>
            <a:endParaRPr lang="cs-CZ" altLang="en-US"/>
          </a:p>
        </p:txBody>
      </p:sp>
      <p:sp>
        <p:nvSpPr>
          <p:cNvPr id="7782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>
                <a:solidFill>
                  <a:srgbClr val="FF0000"/>
                </a:solidFill>
              </a:rPr>
              <a:t>Vypočítaný/odhadovaný HBA1C, správně „glucose management indicator“</a:t>
            </a:r>
            <a:r>
              <a:rPr lang="cs-CZ" altLang="en-US"/>
              <a:t>: vypočítáván automaticky ze senzoru</a:t>
            </a:r>
          </a:p>
          <a:p>
            <a:endParaRPr lang="cs-CZ" altLang="en-US">
              <a:solidFill>
                <a:srgbClr val="FF0000"/>
              </a:solidFill>
            </a:endParaRPr>
          </a:p>
          <a:p>
            <a:r>
              <a:rPr lang="cs-CZ" altLang="en-US"/>
              <a:t>stačí 14 dní monitorace</a:t>
            </a:r>
          </a:p>
          <a:p>
            <a:r>
              <a:rPr lang="cs-CZ" altLang="en-US"/>
              <a:t>u některých pacientů nahradí HBA1C, protože bude v některých případech přesnější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3E7FA77-A044-4739-99FE-D6C174462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8"/>
    </mc:Choice>
    <mc:Fallback>
      <p:transition spd="slow" advTm="9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Glukagon stimuluje glykogenolýzu a glukoneogenezi  hlavně při hladovění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Adrenalin a kortizol stimuluje glykogenolýzu a glukoneogenezi hlavně při fyzické aktivitě a stresu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59AF819-05D0-4C59-8B77-AF7BDAD50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7"/>
    </mc:Choice>
    <mc:Fallback>
      <p:transition spd="slow" advTm="7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>
                <a:solidFill>
                  <a:srgbClr val="FF9933"/>
                </a:solidFill>
              </a:rPr>
              <a:t>FreeStyle Libre Systém – FGM (Flash Glucose Monitoring) </a:t>
            </a:r>
          </a:p>
        </p:txBody>
      </p:sp>
      <p:sp>
        <p:nvSpPr>
          <p:cNvPr id="7885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/>
              <a:t>- implantabilní senzor v paži</a:t>
            </a:r>
          </a:p>
          <a:p>
            <a:r>
              <a:rPr lang="cs-CZ" altLang="en-US"/>
              <a:t>- monitor v krabičce (přejedeme senzor v paži a nasbíráme data)</a:t>
            </a:r>
          </a:p>
          <a:p>
            <a:r>
              <a:rPr lang="cs-CZ" altLang="en-US"/>
              <a:t>- nemusí se kalibrovat s glukometrem</a:t>
            </a:r>
          </a:p>
          <a:p>
            <a:r>
              <a:rPr lang="cs-CZ" altLang="en-US"/>
              <a:t>- něco mezi kontinuální monitorací a měření glukometrem</a:t>
            </a:r>
          </a:p>
          <a:p>
            <a:r>
              <a:rPr lang="cs-CZ" altLang="en-US"/>
              <a:t>- vibruje při patologické glykémii (pod 3,9 a nad 10 mmol/l)</a:t>
            </a:r>
          </a:p>
          <a:p>
            <a:pPr lvl="1"/>
            <a:r>
              <a:rPr lang="cs-CZ" altLang="en-US" sz="2000"/>
              <a:t>úhrada pojišťovny - 1 ks/4 roky monitor + senzor 26 ks/rok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28FE936-4576-4A03-A64F-4AA5F4AE2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58"/>
    </mc:Choice>
    <mc:Fallback>
      <p:transition spd="slow" advTm="18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79874" name="Picture 2" descr="C:\Users\25624\Desktop\how-to-use%20-1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376489" y="1600201"/>
            <a:ext cx="7439025" cy="45259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E335754-EC01-4832-B490-7C892AF9E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6"/>
    </mc:Choice>
    <mc:Fallback>
      <p:transition spd="slow" advTm="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80898" name="Picture 2" descr="C:\Users\25624\Desktop\how-to-use%20-2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376489" y="1600201"/>
            <a:ext cx="7439025" cy="45259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6776C6B-9418-4403-B9EB-78A6AC05B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84"/>
    </mc:Choice>
    <mc:Fallback>
      <p:transition spd="slow" advTm="28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81922" name="Picture 2" descr="C:\Users\25624\Desktop\how-to-use%20-3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376489" y="1600201"/>
            <a:ext cx="7439025" cy="45259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399AA12-9CE7-4AAC-A5D5-EE88EC57E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6"/>
    </mc:Choice>
    <mc:Fallback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r>
              <a:rPr lang="cs-CZ" dirty="0">
                <a:solidFill>
                  <a:srgbClr val="FF9933"/>
                </a:solidFill>
              </a:rPr>
              <a:t>EVERSENSE XL - CGM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dirty="0"/>
              <a:t>dlouhodobý implantovaný glukózový senzor (</a:t>
            </a:r>
            <a:r>
              <a:rPr lang="cs-CZ" dirty="0" err="1"/>
              <a:t>implantabilní</a:t>
            </a:r>
            <a:r>
              <a:rPr lang="cs-CZ" dirty="0"/>
              <a:t> </a:t>
            </a:r>
            <a:r>
              <a:rPr lang="cs-CZ" dirty="0" err="1"/>
              <a:t>rt</a:t>
            </a:r>
            <a:r>
              <a:rPr lang="cs-CZ" dirty="0"/>
              <a:t> CGM)</a:t>
            </a:r>
          </a:p>
          <a:p>
            <a:r>
              <a:rPr lang="cs-CZ" dirty="0"/>
              <a:t>měří hodnotu glukózy na fluorescenčním podkladě</a:t>
            </a:r>
          </a:p>
          <a:p>
            <a:r>
              <a:rPr lang="cs-CZ" dirty="0"/>
              <a:t>implantace subkutánně do paže (chirurgický zákrok)</a:t>
            </a:r>
          </a:p>
          <a:p>
            <a:r>
              <a:rPr lang="cs-CZ" dirty="0"/>
              <a:t>např. vibrace při blížící se hypoglykémii…</a:t>
            </a:r>
          </a:p>
          <a:p>
            <a:r>
              <a:rPr lang="cs-CZ" dirty="0"/>
              <a:t>bývá implantován asi 3-6 měsíců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E6327F0-E317-4D19-9540-0A14CD3DC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18"/>
    </mc:Choice>
    <mc:Fallback>
      <p:transition spd="slow" advTm="2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4000">
                <a:solidFill>
                  <a:srgbClr val="FF6600"/>
                </a:solidFill>
              </a:rPr>
              <a:t>ČDS: Použití inzulinové pumpy a glukózových senzorů - 2019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Nejčastěji DM typu 1. časté hypoglykémie, 	</a:t>
            </a:r>
            <a:r>
              <a:rPr lang="cs-CZ" dirty="0" err="1"/>
              <a:t>pankreatogenní</a:t>
            </a:r>
            <a:r>
              <a:rPr lang="cs-CZ" dirty="0"/>
              <a:t> DM, labilní DM</a:t>
            </a:r>
          </a:p>
          <a:p>
            <a:pPr>
              <a:lnSpc>
                <a:spcPct val="90000"/>
              </a:lnSpc>
            </a:pPr>
            <a:r>
              <a:rPr lang="cs-CZ" dirty="0"/>
              <a:t>Inzulinová pumpa: největší výhoda u těch 	co nedosahují dobré kompenzace nebo 	mají časté hypoglykémie</a:t>
            </a:r>
          </a:p>
          <a:p>
            <a:pPr>
              <a:lnSpc>
                <a:spcPct val="90000"/>
              </a:lnSpc>
            </a:pPr>
            <a:r>
              <a:rPr lang="cs-CZ" dirty="0"/>
              <a:t>Kontinuální monitorace glykémií: profitují 	všichni</a:t>
            </a:r>
          </a:p>
          <a:p>
            <a:pPr>
              <a:lnSpc>
                <a:spcPct val="90000"/>
              </a:lnSpc>
            </a:pPr>
            <a:r>
              <a:rPr lang="cs-CZ" dirty="0"/>
              <a:t>Pacienti sami preferují senzory před pumpami: způsob monitorace glykémií je důležitější jak forma aplikace inzulinu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9CBFE16-CDC7-4D64-AA00-833F2883E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57"/>
    </mc:Choice>
    <mc:Fallback>
      <p:transition spd="slow" advTm="5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4605C-8BEA-416F-AF0B-AAEDDD19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D26C9B-5DD7-4151-BDDC-9B4DB4F1A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Variabilita glykémií </a:t>
            </a:r>
            <a:r>
              <a:rPr lang="cs-CZ" dirty="0"/>
              <a:t>– nejlépe kolísání více jak v rozmezí větším jak 3,5 </a:t>
            </a:r>
            <a:r>
              <a:rPr lang="cs-CZ" dirty="0" err="1"/>
              <a:t>mmol</a:t>
            </a:r>
            <a:r>
              <a:rPr lang="cs-CZ" dirty="0"/>
              <a:t>/l do 33-36 %</a:t>
            </a:r>
          </a:p>
          <a:p>
            <a:r>
              <a:rPr lang="cs-CZ" dirty="0">
                <a:solidFill>
                  <a:srgbClr val="FF0000"/>
                </a:solidFill>
              </a:rPr>
              <a:t>Čas v cílovém rozmezí (Time in </a:t>
            </a:r>
            <a:r>
              <a:rPr lang="cs-CZ" dirty="0" err="1">
                <a:solidFill>
                  <a:srgbClr val="FF0000"/>
                </a:solidFill>
              </a:rPr>
              <a:t>Rage</a:t>
            </a:r>
            <a:r>
              <a:rPr lang="cs-CZ" dirty="0">
                <a:solidFill>
                  <a:srgbClr val="FF0000"/>
                </a:solidFill>
              </a:rPr>
              <a:t>) </a:t>
            </a:r>
            <a:r>
              <a:rPr lang="cs-CZ" dirty="0"/>
              <a:t>– co nejdelší čas udržet glykémii v určitém daném rozmezí, dop. hodnoty:</a:t>
            </a:r>
          </a:p>
          <a:p>
            <a:pPr lvl="1"/>
            <a:r>
              <a:rPr lang="cs-CZ" dirty="0"/>
              <a:t>čas strávený v cílovém rozmezí - 76 %</a:t>
            </a:r>
          </a:p>
          <a:p>
            <a:pPr lvl="1"/>
            <a:r>
              <a:rPr lang="cs-CZ" dirty="0"/>
              <a:t>čas strávený v hypoglykémii – do 4 %</a:t>
            </a:r>
          </a:p>
          <a:p>
            <a:pPr lvl="1"/>
            <a:r>
              <a:rPr lang="cs-CZ" dirty="0"/>
              <a:t>čas strávený v hyperglykémii – do 20 %</a:t>
            </a:r>
          </a:p>
          <a:p>
            <a:r>
              <a:rPr lang="cs-CZ" dirty="0"/>
              <a:t>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684BFB6-52E3-49C1-A116-19CA47E77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5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07"/>
    </mc:Choice>
    <mc:Fallback>
      <p:transition spd="slow" advTm="82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F3A3D7-FC9F-481C-B13D-8571D71F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</a:rPr>
              <a:t>„Pokročilý hybridní uzavřený okruh“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2D533A-7A06-4F23-959F-0C3EA6AC1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Pacienti jsou navigování programem v pumpě k úpravě inzulinu</a:t>
            </a:r>
          </a:p>
          <a:p>
            <a:r>
              <a:rPr lang="cs-CZ" dirty="0"/>
              <a:t>Bude brzy v ČR: pumpa </a:t>
            </a:r>
            <a:r>
              <a:rPr lang="cs-CZ" dirty="0" err="1"/>
              <a:t>Minimed</a:t>
            </a:r>
            <a:r>
              <a:rPr lang="cs-CZ" dirty="0"/>
              <a:t> 7806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Budoucnost: </a:t>
            </a:r>
            <a:r>
              <a:rPr lang="cs-CZ" dirty="0" err="1"/>
              <a:t>bihormonální</a:t>
            </a:r>
            <a:r>
              <a:rPr lang="cs-CZ" dirty="0"/>
              <a:t> plně automatizovaná umělá slinivka: inzulin + glukagon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AE3567E-EE24-406D-9225-631CF07E3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5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35"/>
    </mc:Choice>
    <mc:Fallback>
      <p:transition spd="slow" advTm="28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404814"/>
            <a:ext cx="8229600" cy="6192837"/>
          </a:xfrm>
          <a:noFill/>
        </p:spPr>
        <p:txBody>
          <a:bodyPr/>
          <a:lstStyle/>
          <a:p>
            <a:r>
              <a:rPr lang="cs-CZ" altLang="cs-CZ">
                <a:effectLst/>
              </a:rPr>
              <a:t>Hypoglykémie je častá a obávaná komplikace léčby diabetu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Hypoglykémie omezuje možnosti dobré kompenzace diabetu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Nové léky a možnosi intenzivní monitorace glykémií a opakovaná edukace pacienta vedou ke snížení četnosti hypoglykémií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solidFill>
                  <a:srgbClr val="FFC000"/>
                </a:solidFill>
                <a:effectLst/>
              </a:rPr>
              <a:t>Nutná významná spolupráce pacienta!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E3B91A0-E205-40FD-9DA4-9FBFBF9FA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58"/>
    </mc:Choice>
    <mc:Fallback>
      <p:transition spd="slow" advTm="29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www.hypoglykémie.cz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pravidlo „15“: 15 g glukózy – po 15 minutách dalších 15 g glukózy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2556A44-8C83-41A1-A3CB-574C62C18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38"/>
    </mc:Choice>
    <mc:Fallback>
      <p:transition spd="slow" advTm="12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Patologická odpověď na snížení hladiny glykémie u diabetiků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Chybí reakce snížením endogenního inzulinu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Chybí zvýšení glukagonu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Reakce adrenalinu je opožděná (je zvýšený glykemický práh, který adrenergní odpověď vyvolá, tedy je nižší hladina glukózy, na kterou tělo reaguje 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216D5F2-B585-4523-8E44-93F7AE284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35"/>
    </mc:Choice>
    <mc:Fallback>
      <p:transition spd="slow" advTm="27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4"/>
          <p:cNvSpPr txBox="1">
            <a:spLocks noChangeArrowheads="1"/>
          </p:cNvSpPr>
          <p:nvPr/>
        </p:nvSpPr>
        <p:spPr bwMode="auto">
          <a:xfrm>
            <a:off x="1971675" y="436564"/>
            <a:ext cx="7219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3200">
                <a:solidFill>
                  <a:srgbClr val="FF0000"/>
                </a:solidFill>
                <a:latin typeface="Garamond" pitchFamily="18" charset="0"/>
                <a:cs typeface="Arial" charset="0"/>
              </a:rPr>
              <a:t>Děkuji vám za pozornost</a:t>
            </a:r>
          </a:p>
        </p:txBody>
      </p:sp>
      <p:pic>
        <p:nvPicPr>
          <p:cNvPr id="87042" name="Picture 5" descr="IMG_0631"/>
          <p:cNvPicPr>
            <a:picLocks noChangeAspect="1" noChangeArrowheads="1"/>
          </p:cNvPicPr>
          <p:nvPr/>
        </p:nvPicPr>
        <p:blipFill>
          <a:blip r:embed="rId4"/>
          <a:srcRect l="1367" t="1823" r="1367" b="1823"/>
          <a:stretch>
            <a:fillRect/>
          </a:stretch>
        </p:blipFill>
        <p:spPr bwMode="auto">
          <a:xfrm>
            <a:off x="1774825" y="1052514"/>
            <a:ext cx="8370888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8704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1071564"/>
            <a:ext cx="8229600" cy="4929187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3E5E5C4-FCAA-4E10-AC61-9C5BEAE8E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79"/>
    </mc:Choice>
    <mc:Fallback>
      <p:transition spd="slow" advTm="15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Dg. hypoglykémie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731146"/>
            <a:ext cx="8229600" cy="4399779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dirty="0">
                <a:effectLst/>
              </a:rPr>
              <a:t>Klinická dg?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dirty="0">
              <a:effectLst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dirty="0" err="1">
                <a:effectLst/>
              </a:rPr>
              <a:t>norm</a:t>
            </a:r>
            <a:r>
              <a:rPr lang="cs-CZ" altLang="cs-CZ" dirty="0">
                <a:effectLst/>
              </a:rPr>
              <a:t>. hodnota glykémie 3,9-5,6 </a:t>
            </a:r>
            <a:r>
              <a:rPr lang="cs-CZ" altLang="cs-CZ" dirty="0" err="1">
                <a:effectLst/>
              </a:rPr>
              <a:t>mmol</a:t>
            </a:r>
            <a:r>
              <a:rPr lang="cs-CZ" altLang="cs-CZ" dirty="0">
                <a:effectLst/>
              </a:rPr>
              <a:t>/l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dirty="0">
                <a:effectLst/>
              </a:rPr>
              <a:t>dg hypoglykémie 3,8 </a:t>
            </a:r>
            <a:r>
              <a:rPr lang="cs-CZ" altLang="cs-CZ" dirty="0" err="1">
                <a:effectLst/>
              </a:rPr>
              <a:t>mmol</a:t>
            </a:r>
            <a:r>
              <a:rPr lang="cs-CZ" altLang="cs-CZ" dirty="0">
                <a:effectLst/>
              </a:rPr>
              <a:t>/l a níže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dirty="0">
                <a:effectLst/>
              </a:rPr>
              <a:t>většinou 2,2-2,6 </a:t>
            </a:r>
            <a:r>
              <a:rPr lang="cs-CZ" altLang="cs-CZ" dirty="0" err="1">
                <a:effectLst/>
              </a:rPr>
              <a:t>mmol</a:t>
            </a:r>
            <a:r>
              <a:rPr lang="cs-CZ" altLang="cs-CZ" dirty="0">
                <a:effectLst/>
              </a:rPr>
              <a:t>/l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altLang="cs-CZ" dirty="0">
              <a:effectLst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dirty="0">
                <a:effectLst/>
              </a:rPr>
              <a:t>Klinicky individuální (u dospělých většinou pod cca 2,8 </a:t>
            </a:r>
            <a:r>
              <a:rPr lang="cs-CZ" altLang="cs-CZ" dirty="0" err="1">
                <a:effectLst/>
              </a:rPr>
              <a:t>mmol</a:t>
            </a:r>
            <a:r>
              <a:rPr lang="cs-CZ" altLang="cs-CZ" dirty="0">
                <a:effectLst/>
              </a:rPr>
              <a:t>/l, u dětí až u cca 2,2 </a:t>
            </a:r>
            <a:r>
              <a:rPr lang="cs-CZ" altLang="cs-CZ" dirty="0" err="1">
                <a:effectLst/>
              </a:rPr>
              <a:t>mmol</a:t>
            </a:r>
            <a:r>
              <a:rPr lang="cs-CZ" altLang="cs-CZ" dirty="0">
                <a:effectLst/>
              </a:rPr>
              <a:t>/l)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altLang="cs-CZ" dirty="0">
              <a:effectLst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altLang="cs-CZ" dirty="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4222F1D-A6BA-4B22-995C-9E97E96F4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20"/>
    </mc:Choice>
    <mc:Fallback>
      <p:transition spd="slow" advTm="3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074862"/>
          </a:xfrm>
        </p:spPr>
        <p:txBody>
          <a:bodyPr/>
          <a:lstStyle/>
          <a:p>
            <a:r>
              <a:rPr lang="cs-CZ" altLang="en-US">
                <a:solidFill>
                  <a:srgbClr val="FF9933"/>
                </a:solidFill>
              </a:rPr>
              <a:t>Dg hypoglykémie – ADA + EASD 2017:</a:t>
            </a:r>
          </a:p>
        </p:txBody>
      </p:sp>
      <p:sp>
        <p:nvSpPr>
          <p:cNvPr id="2560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en-US" dirty="0"/>
          </a:p>
          <a:p>
            <a:endParaRPr lang="cs-CZ" altLang="en-US" dirty="0"/>
          </a:p>
          <a:p>
            <a:endParaRPr lang="cs-CZ" altLang="en-US" dirty="0"/>
          </a:p>
          <a:p>
            <a:r>
              <a:rPr lang="cs-CZ" altLang="en-US" dirty="0"/>
              <a:t>pod 3 </a:t>
            </a:r>
            <a:r>
              <a:rPr lang="cs-CZ" altLang="en-US" dirty="0" err="1"/>
              <a:t>mmol</a:t>
            </a:r>
            <a:r>
              <a:rPr lang="cs-CZ" altLang="en-US" dirty="0"/>
              <a:t>/l (54 mg/dl)</a:t>
            </a:r>
          </a:p>
          <a:p>
            <a:r>
              <a:rPr lang="cs-CZ" altLang="en-US" dirty="0"/>
              <a:t>hlavně pro studie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32308B4-D1E0-4F6D-80E7-125D3B2BC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15"/>
    </mc:Choice>
    <mc:Fallback>
      <p:transition spd="slow" advTm="29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aprsky">
  <a:themeElements>
    <a:clrScheme name="Paprsky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2_Paprsky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Výchozí návrh">
  <a:themeElements>
    <a:clrScheme name="Výchozí návrh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2124</Words>
  <Application>Microsoft Office PowerPoint</Application>
  <PresentationFormat>Širokoúhlá obrazovka</PresentationFormat>
  <Paragraphs>390</Paragraphs>
  <Slides>70</Slides>
  <Notes>0</Notes>
  <HiddenSlides>0</HiddenSlides>
  <MMClips>70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70</vt:i4>
      </vt:variant>
    </vt:vector>
  </HeadingPairs>
  <TitlesOfParts>
    <vt:vector size="78" baseType="lpstr">
      <vt:lpstr>Arial</vt:lpstr>
      <vt:lpstr>Calibri</vt:lpstr>
      <vt:lpstr>Calibri Light</vt:lpstr>
      <vt:lpstr>Garamond</vt:lpstr>
      <vt:lpstr>Wingdings</vt:lpstr>
      <vt:lpstr>Motiv Office</vt:lpstr>
      <vt:lpstr>2_Paprsky</vt:lpstr>
      <vt:lpstr>1_Výchozí návrh</vt:lpstr>
      <vt:lpstr>Monitoring glykémie, hypoglykémie</vt:lpstr>
      <vt:lpstr>Prezentace aplikace PowerPoint</vt:lpstr>
      <vt:lpstr>Prezentace aplikace PowerPoint</vt:lpstr>
      <vt:lpstr>Normální odpověď na pokles glykémie:</vt:lpstr>
      <vt:lpstr>Prezentace aplikace PowerPoint</vt:lpstr>
      <vt:lpstr>Prezentace aplikace PowerPoint</vt:lpstr>
      <vt:lpstr>Patologická odpověď na snížení hladiny glykémie u diabetiků</vt:lpstr>
      <vt:lpstr>Dg. hypoglykémie</vt:lpstr>
      <vt:lpstr>Dg hypoglykémie – ADA + EASD 2017:</vt:lpstr>
      <vt:lpstr>Klinické příznaky hyperglykémie</vt:lpstr>
      <vt:lpstr>Klinické příznaky hypoglykémie adrenergni příznaky</vt:lpstr>
      <vt:lpstr>Klinické příznaky hypoglykémie známky neuroglykopenie</vt:lpstr>
      <vt:lpstr>Klinické příznaky hypoglykémie nespecifické</vt:lpstr>
      <vt:lpstr>„Nepravá postprandiální hypoglykémie“</vt:lpstr>
      <vt:lpstr>Postprandiální hypoglykémie</vt:lpstr>
      <vt:lpstr>Hypoglykemické stavy nalačno</vt:lpstr>
      <vt:lpstr>Hypoglykemické stavy nalačno</vt:lpstr>
      <vt:lpstr>Hypoglykemické stavy nalačno</vt:lpstr>
      <vt:lpstr>Příčiny hypoglykémie u diabetiků</vt:lpstr>
      <vt:lpstr>Hypoglykémie při terapii inzulinem</vt:lpstr>
      <vt:lpstr> Úprava dávky inzulinu při fyzické aktivitě</vt:lpstr>
      <vt:lpstr>Porucha vnímání hypoglykémie („hypoglycaemie unawarness“)</vt:lpstr>
      <vt:lpstr>Porucha vnímání hypoglykémie (hypoglycaemie unawarness)</vt:lpstr>
      <vt:lpstr>Prezentace aplikace PowerPoint</vt:lpstr>
      <vt:lpstr>Noční hypoglykémie</vt:lpstr>
      <vt:lpstr>Hypoglykémie u DM 1. typu</vt:lpstr>
      <vt:lpstr>Hypoglykémie u DM 2. typu</vt:lpstr>
      <vt:lpstr>Studie HAT  Diabetes Obes Metab. 2016 Sep;18(9):907-15. doi: 10.1111/dom.12689. Epub 2016 Jun 20. </vt:lpstr>
      <vt:lpstr>Prezentace aplikace PowerPoint</vt:lpstr>
      <vt:lpstr>Prezentace aplikace PowerPoint</vt:lpstr>
      <vt:lpstr>Hypoglykémie nebo hyperglykémie?</vt:lpstr>
      <vt:lpstr>Hypoglykémie nebo hyperglykémie?</vt:lpstr>
      <vt:lpstr>Hypoglykémie nebo hyperglykémie?</vt:lpstr>
      <vt:lpstr>Hypoglykémie nebo hyperglykémie?</vt:lpstr>
      <vt:lpstr>Hypoglykémie nebo hyperglykémie?</vt:lpstr>
      <vt:lpstr>Hypoglykémie nebo hyperglykémie?</vt:lpstr>
      <vt:lpstr>Prezentace aplikace PowerPoint</vt:lpstr>
      <vt:lpstr>Terapie hypoglykémie</vt:lpstr>
      <vt:lpstr>Terapie hypoglykémie</vt:lpstr>
      <vt:lpstr>Glukagon</vt:lpstr>
      <vt:lpstr>Glukagon</vt:lpstr>
      <vt:lpstr>Prezentace aplikace PowerPoint</vt:lpstr>
      <vt:lpstr>Diff. dg </vt:lpstr>
      <vt:lpstr>Hypoglykémie a řízení motorových vozidel</vt:lpstr>
      <vt:lpstr>Prezentace aplikace PowerPoint</vt:lpstr>
      <vt:lpstr>Důležitá variabilita glykémií během dne ale i ze dne na den….</vt:lpstr>
      <vt:lpstr>Měření glykémií pacientem – „selfmonitoring“</vt:lpstr>
      <vt:lpstr>Prezentace aplikace PowerPoint</vt:lpstr>
      <vt:lpstr>Prezentace aplikace PowerPoint</vt:lpstr>
      <vt:lpstr>Monitorace glukozy – nové možnosti: </vt:lpstr>
      <vt:lpstr>Kontinuální monitorace glukózy</vt:lpstr>
      <vt:lpstr>Kontinuální monitorace glukózy</vt:lpstr>
      <vt:lpstr>CGM – grafické zobrazení</vt:lpstr>
      <vt:lpstr>Kontinuální monitorace glukózy</vt:lpstr>
      <vt:lpstr>Prezentace aplikace PowerPoint</vt:lpstr>
      <vt:lpstr>Kontinuální monitorace glukózy</vt:lpstr>
      <vt:lpstr>Kontinuální monitorace glukózy</vt:lpstr>
      <vt:lpstr>Kontinuální monitorace glukózy</vt:lpstr>
      <vt:lpstr>Kontinuální monitorace glukózy</vt:lpstr>
      <vt:lpstr>FreeStyle Libre Systém – FGM (Flash Glucose Monitoring) </vt:lpstr>
      <vt:lpstr>Prezentace aplikace PowerPoint</vt:lpstr>
      <vt:lpstr>Prezentace aplikace PowerPoint</vt:lpstr>
      <vt:lpstr>Prezentace aplikace PowerPoint</vt:lpstr>
      <vt:lpstr>EVERSENSE XL - CGM</vt:lpstr>
      <vt:lpstr>ČDS: Použití inzulinové pumpy a glukózových senzorů - 2019</vt:lpstr>
      <vt:lpstr>Prezentace aplikace PowerPoint</vt:lpstr>
      <vt:lpstr>„Pokročilý hybridní uzavřený okruh“</vt:lpstr>
      <vt:lpstr>Prezentace aplikace PowerPoint</vt:lpstr>
      <vt:lpstr>www.hypoglykémie.cz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glykémie, hypoglykémie</dc:title>
  <dc:creator>Jakub Žák</dc:creator>
  <cp:lastModifiedBy>Jakub Žák</cp:lastModifiedBy>
  <cp:revision>5</cp:revision>
  <dcterms:created xsi:type="dcterms:W3CDTF">2020-12-19T10:38:56Z</dcterms:created>
  <dcterms:modified xsi:type="dcterms:W3CDTF">2021-01-09T11:31:51Z</dcterms:modified>
</cp:coreProperties>
</file>