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2" r:id="rId2"/>
  </p:sldMasterIdLst>
  <p:notesMasterIdLst>
    <p:notesMasterId r:id="rId64"/>
  </p:notesMasterIdLst>
  <p:handoutMasterIdLst>
    <p:handoutMasterId r:id="rId65"/>
  </p:handoutMasterIdLst>
  <p:sldIdLst>
    <p:sldId id="256" r:id="rId3"/>
    <p:sldId id="393" r:id="rId4"/>
    <p:sldId id="334" r:id="rId5"/>
    <p:sldId id="374" r:id="rId6"/>
    <p:sldId id="390" r:id="rId7"/>
    <p:sldId id="375" r:id="rId8"/>
    <p:sldId id="376" r:id="rId9"/>
    <p:sldId id="391" r:id="rId10"/>
    <p:sldId id="392" r:id="rId11"/>
    <p:sldId id="555" r:id="rId12"/>
    <p:sldId id="394" r:id="rId13"/>
    <p:sldId id="401" r:id="rId14"/>
    <p:sldId id="411" r:id="rId15"/>
    <p:sldId id="412" r:id="rId16"/>
    <p:sldId id="413" r:id="rId17"/>
    <p:sldId id="371" r:id="rId18"/>
    <p:sldId id="395" r:id="rId19"/>
    <p:sldId id="408" r:id="rId20"/>
    <p:sldId id="335" r:id="rId21"/>
    <p:sldId id="378" r:id="rId22"/>
    <p:sldId id="336" r:id="rId23"/>
    <p:sldId id="414" r:id="rId24"/>
    <p:sldId id="415" r:id="rId25"/>
    <p:sldId id="379" r:id="rId26"/>
    <p:sldId id="337" r:id="rId27"/>
    <p:sldId id="419" r:id="rId28"/>
    <p:sldId id="416" r:id="rId29"/>
    <p:sldId id="338" r:id="rId30"/>
    <p:sldId id="339" r:id="rId31"/>
    <p:sldId id="340" r:id="rId32"/>
    <p:sldId id="418" r:id="rId33"/>
    <p:sldId id="341" r:id="rId34"/>
    <p:sldId id="402" r:id="rId35"/>
    <p:sldId id="399" r:id="rId36"/>
    <p:sldId id="421" r:id="rId37"/>
    <p:sldId id="342" r:id="rId38"/>
    <p:sldId id="343" r:id="rId39"/>
    <p:sldId id="344" r:id="rId40"/>
    <p:sldId id="345" r:id="rId41"/>
    <p:sldId id="400" r:id="rId42"/>
    <p:sldId id="346" r:id="rId43"/>
    <p:sldId id="417" r:id="rId44"/>
    <p:sldId id="420" r:id="rId45"/>
    <p:sldId id="410" r:id="rId46"/>
    <p:sldId id="347" r:id="rId47"/>
    <p:sldId id="404" r:id="rId48"/>
    <p:sldId id="348" r:id="rId49"/>
    <p:sldId id="406" r:id="rId50"/>
    <p:sldId id="407" r:id="rId51"/>
    <p:sldId id="409" r:id="rId52"/>
    <p:sldId id="349" r:id="rId53"/>
    <p:sldId id="351" r:id="rId54"/>
    <p:sldId id="361" r:id="rId55"/>
    <p:sldId id="551" r:id="rId56"/>
    <p:sldId id="552" r:id="rId57"/>
    <p:sldId id="553" r:id="rId58"/>
    <p:sldId id="554" r:id="rId59"/>
    <p:sldId id="353" r:id="rId60"/>
    <p:sldId id="350" r:id="rId61"/>
    <p:sldId id="354" r:id="rId62"/>
    <p:sldId id="396" r:id="rId63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2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2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2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2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2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2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2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2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2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34567" autoAdjust="0"/>
    <p:restoredTop sz="86403" autoAdjust="0"/>
  </p:normalViewPr>
  <p:slideViewPr>
    <p:cSldViewPr>
      <p:cViewPr varScale="1">
        <p:scale>
          <a:sx n="65" d="100"/>
          <a:sy n="65" d="100"/>
        </p:scale>
        <p:origin x="90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53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48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ED225C3-177A-4627-BE03-CB0D08B344C8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CCEE28FC-BB39-4BAE-AB6B-8F95C5B354AE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393D7-26D5-4EA3-B36E-61AF5A44E902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3CF80-627D-4A5D-BDBC-941D1E1DC1F6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67891-37D0-426A-A46C-7A86CF069BA3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A903B-A106-4B0B-BBAB-DD6C47079B1F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/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6" name="Freeform 4"/>
            <p:cNvSpPr/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7" name="Freeform 5"/>
            <p:cNvSpPr/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8" name="Freeform 6"/>
            <p:cNvSpPr>
              <a:spLocks noChangeArrowheads="1"/>
            </p:cNvSpPr>
            <p:nvPr/>
          </p:nvSpPr>
          <p:spPr bwMode="auto">
            <a:xfrm>
              <a:off x="4038" y="3577"/>
              <a:ext cx="1720" cy="65"/>
            </a:xfrm>
            <a:custGeom>
              <a:avLst/>
              <a:gdLst>
                <a:gd name="T0" fmla="*/ 1624 w 1722"/>
                <a:gd name="T1" fmla="*/ 33 h 66"/>
                <a:gd name="T2" fmla="*/ 1624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24 w 1722"/>
                <a:gd name="T9" fmla="*/ 33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9" name="Freeform 7"/>
            <p:cNvSpPr/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10" name="Freeform 8"/>
            <p:cNvSpPr>
              <a:spLocks noChangeArrowheads="1"/>
            </p:cNvSpPr>
            <p:nvPr/>
          </p:nvSpPr>
          <p:spPr bwMode="auto">
            <a:xfrm>
              <a:off x="4784" y="3702"/>
              <a:ext cx="974" cy="101"/>
            </a:xfrm>
            <a:custGeom>
              <a:avLst/>
              <a:gdLst>
                <a:gd name="T0" fmla="*/ 926 w 975"/>
                <a:gd name="T1" fmla="*/ 48 h 101"/>
                <a:gd name="T2" fmla="*/ 926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26 w 975"/>
                <a:gd name="T9" fmla="*/ 48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1" name="Freeform 9"/>
            <p:cNvSpPr>
              <a:spLocks noChangeArrowheads="1"/>
            </p:cNvSpPr>
            <p:nvPr/>
          </p:nvSpPr>
          <p:spPr bwMode="auto">
            <a:xfrm>
              <a:off x="3619" y="3815"/>
              <a:ext cx="2139" cy="198"/>
            </a:xfrm>
            <a:custGeom>
              <a:avLst/>
              <a:gdLst>
                <a:gd name="T0" fmla="*/ 2043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43 w 2141"/>
                <a:gd name="T7" fmla="*/ 0 h 19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2" name="Freeform 10"/>
            <p:cNvSpPr/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13" name="Freeform 11"/>
            <p:cNvSpPr>
              <a:spLocks noChangeArrowheads="1"/>
            </p:cNvSpPr>
            <p:nvPr/>
          </p:nvSpPr>
          <p:spPr bwMode="auto">
            <a:xfrm>
              <a:off x="2097" y="4043"/>
              <a:ext cx="2514" cy="276"/>
            </a:xfrm>
            <a:custGeom>
              <a:avLst/>
              <a:gdLst>
                <a:gd name="T0" fmla="*/ 2055 w 2517"/>
                <a:gd name="T1" fmla="*/ 276 h 276"/>
                <a:gd name="T2" fmla="*/ 2370 w 2517"/>
                <a:gd name="T3" fmla="*/ 204 h 276"/>
                <a:gd name="T4" fmla="*/ 2113 w 2517"/>
                <a:gd name="T5" fmla="*/ 0 h 276"/>
                <a:gd name="T6" fmla="*/ 0 w 2517"/>
                <a:gd name="T7" fmla="*/ 276 h 276"/>
                <a:gd name="T8" fmla="*/ 2055 w 2517"/>
                <a:gd name="T9" fmla="*/ 276 h 2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4" name="Freeform 12"/>
            <p:cNvSpPr/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15" name="Freeform 13"/>
            <p:cNvSpPr>
              <a:spLocks noChangeArrowheads="1"/>
            </p:cNvSpPr>
            <p:nvPr/>
          </p:nvSpPr>
          <p:spPr bwMode="auto">
            <a:xfrm>
              <a:off x="5030" y="3151"/>
              <a:ext cx="728" cy="240"/>
            </a:xfrm>
            <a:custGeom>
              <a:avLst/>
              <a:gdLst>
                <a:gd name="T0" fmla="*/ 680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80 w 729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6" name="Freeform 14"/>
            <p:cNvSpPr/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17" name="Freeform 15"/>
            <p:cNvSpPr>
              <a:spLocks noChangeArrowheads="1"/>
            </p:cNvSpPr>
            <p:nvPr/>
          </p:nvSpPr>
          <p:spPr bwMode="auto">
            <a:xfrm>
              <a:off x="5030" y="3049"/>
              <a:ext cx="728" cy="318"/>
            </a:xfrm>
            <a:custGeom>
              <a:avLst/>
              <a:gdLst>
                <a:gd name="T0" fmla="*/ 680 w 729"/>
                <a:gd name="T1" fmla="*/ 318 h 318"/>
                <a:gd name="T2" fmla="*/ 680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80 w 729"/>
                <a:gd name="T9" fmla="*/ 318 h 3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8" name="Freeform 16"/>
            <p:cNvSpPr/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19" name="Freeform 17"/>
            <p:cNvSpPr/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20" name="Freeform 18"/>
            <p:cNvSpPr/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21" name="Freeform 19"/>
            <p:cNvSpPr>
              <a:spLocks noChangeArrowheads="1"/>
            </p:cNvSpPr>
            <p:nvPr/>
          </p:nvSpPr>
          <p:spPr bwMode="auto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2" name="Freeform 20"/>
            <p:cNvSpPr/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23" name="Freeform 21"/>
            <p:cNvSpPr>
              <a:spLocks noChangeArrowheads="1"/>
            </p:cNvSpPr>
            <p:nvPr/>
          </p:nvSpPr>
          <p:spPr bwMode="auto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132 w 132"/>
                <a:gd name="T5" fmla="*/ 132 h 1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4" name="Freeform 22"/>
            <p:cNvSpPr/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25" name="Freeform 23"/>
            <p:cNvSpPr/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26" name="Freeform 24"/>
            <p:cNvSpPr/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27" name="Freeform 25"/>
            <p:cNvSpPr>
              <a:spLocks noChangeArrowheads="1"/>
            </p:cNvSpPr>
            <p:nvPr/>
          </p:nvSpPr>
          <p:spPr bwMode="auto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29" name="Freeform 27"/>
            <p:cNvSpPr/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30" name="Freeform 28"/>
            <p:cNvSpPr>
              <a:spLocks noChangeArrowheads="1"/>
            </p:cNvSpPr>
            <p:nvPr/>
          </p:nvSpPr>
          <p:spPr bwMode="auto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63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31" name="Freeform 29"/>
            <p:cNvSpPr/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32" name="Freeform 30"/>
            <p:cNvSpPr>
              <a:spLocks noChangeArrowheads="1"/>
            </p:cNvSpPr>
            <p:nvPr/>
          </p:nvSpPr>
          <p:spPr bwMode="auto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33" name="Freeform 31"/>
            <p:cNvSpPr/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34" name="Freeform 32"/>
            <p:cNvSpPr/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35" name="Freeform 33"/>
            <p:cNvSpPr/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36" name="Freeform 34"/>
            <p:cNvSpPr/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37" name="Freeform 35"/>
            <p:cNvSpPr/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38" name="Freeform 36"/>
            <p:cNvSpPr/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39" name="Freeform 37"/>
            <p:cNvSpPr/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40" name="Freeform 38"/>
            <p:cNvSpPr/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/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0" hangingPunct="0">
                  <a:buFont typeface="Arial" panose="020B0604020202020204" pitchFamily="34" charset="0"/>
                  <a:buNone/>
                  <a:defRPr/>
                </a:pPr>
                <a:endParaRPr lang="cs-CZ" altLang="en-US">
                  <a:latin typeface="Arial" panose="020B0604020202020204" pitchFamily="34" charset="0"/>
                  <a:cs typeface="Arial" pitchFamily="34" charset="0"/>
                </a:endParaRPr>
              </a:p>
            </p:txBody>
          </p:sp>
          <p:sp>
            <p:nvSpPr>
              <p:cNvPr id="43" name="Freeform 41"/>
              <p:cNvSpPr/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0" hangingPunct="0">
                  <a:buFont typeface="Arial" panose="020B0604020202020204" pitchFamily="34" charset="0"/>
                  <a:buNone/>
                  <a:defRPr/>
                </a:pPr>
                <a:endParaRPr lang="cs-CZ" altLang="en-US">
                  <a:latin typeface="Arial" panose="020B0604020202020204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190506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/>
              <a:t>Kliknutím lze upravit styl.</a:t>
            </a:r>
          </a:p>
        </p:txBody>
      </p:sp>
      <p:sp>
        <p:nvSpPr>
          <p:cNvPr id="190507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cs-CZ" noProof="0"/>
              <a:t>Kliknutím lze upravit styl předlohy.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99687-D153-4BBC-8620-78A83BF763CE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27021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noProof="1"/>
              <a:t>Kliknutím lze upravit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8EDFD-C4BD-44A3-8692-2DB592D5B2CD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499417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noProof="1"/>
              <a:t>Kliknutím lze upravit styly předlohy textu.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DE839-47DE-4E86-9B65-87C23E42E22E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652532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1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1"/>
              <a:t>Kliknutím lze upravit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1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1"/>
              <a:t>Kliknutím lze upravit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86A2B-16DF-42AD-842D-6E3D22D5A299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794515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C1422-0471-4C6E-A49E-EEBA503ECE2B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143744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F3ADF-5383-45C4-9B9E-623A2E385157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6996976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noProof="1"/>
              <a:t>Kliknutím lze upravit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1"/>
              <a:t>Kliknutím lze upravit styly předlohy textu.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70064-557E-436E-BF56-4CFD83A06F39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589139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24CF8-3A51-4A64-AEB3-D81BEF856B57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1"/>
              <a:t>Kliknutím lze upravit styly předlohy textu.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8D16C-0662-4FA3-A9C2-AE436901557D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6580314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noProof="1"/>
              <a:t>Kliknutím lze upravit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11DF6-B0C9-4FEE-BBB4-F125BCB27F80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9294574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cs-CZ" noProof="1"/>
              <a:t>Kliknutím lze upravit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65BF4-8459-4363-985C-992DE2E80B06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1814175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FB01D-2D5D-44E9-923B-2E7728B2529F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84399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A3877-DAD6-43A2-8A18-9F4A7B9C66AC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DB5BC-C4ED-4950-A905-4C4E819AF32B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4E4E4-C4E0-4C85-AB3E-30CB29315846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56AFD-2E35-4928-8DCF-872403BEDF4D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7F893-6B3C-4F76-93F7-0DE14FD0F46D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1BEBD-E9AF-4EFC-B1C3-55CBDD91A46B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845D3-5F8B-4352-8E1F-2EDEA38A25F9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Klepnutím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232A281D-00C9-4E40-8A24-C91ADAA48500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189443" name="Freeform 3"/>
            <p:cNvSpPr/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189444" name="Freeform 4"/>
            <p:cNvSpPr/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189445" name="Freeform 5"/>
            <p:cNvSpPr/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1035" name="Freeform 6"/>
            <p:cNvSpPr>
              <a:spLocks noChangeArrowheads="1"/>
            </p:cNvSpPr>
            <p:nvPr/>
          </p:nvSpPr>
          <p:spPr bwMode="auto">
            <a:xfrm>
              <a:off x="4038" y="3577"/>
              <a:ext cx="1720" cy="65"/>
            </a:xfrm>
            <a:custGeom>
              <a:avLst/>
              <a:gdLst>
                <a:gd name="T0" fmla="*/ 1624 w 1722"/>
                <a:gd name="T1" fmla="*/ 33 h 66"/>
                <a:gd name="T2" fmla="*/ 1624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24 w 1722"/>
                <a:gd name="T9" fmla="*/ 33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89447" name="Freeform 7"/>
            <p:cNvSpPr/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1037" name="Freeform 8"/>
            <p:cNvSpPr>
              <a:spLocks noChangeArrowheads="1"/>
            </p:cNvSpPr>
            <p:nvPr/>
          </p:nvSpPr>
          <p:spPr bwMode="auto">
            <a:xfrm>
              <a:off x="4784" y="3702"/>
              <a:ext cx="974" cy="101"/>
            </a:xfrm>
            <a:custGeom>
              <a:avLst/>
              <a:gdLst>
                <a:gd name="T0" fmla="*/ 926 w 975"/>
                <a:gd name="T1" fmla="*/ 48 h 101"/>
                <a:gd name="T2" fmla="*/ 926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26 w 975"/>
                <a:gd name="T9" fmla="*/ 48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038" name="Freeform 9"/>
            <p:cNvSpPr>
              <a:spLocks noChangeArrowheads="1"/>
            </p:cNvSpPr>
            <p:nvPr/>
          </p:nvSpPr>
          <p:spPr bwMode="auto">
            <a:xfrm>
              <a:off x="3619" y="3815"/>
              <a:ext cx="2139" cy="198"/>
            </a:xfrm>
            <a:custGeom>
              <a:avLst/>
              <a:gdLst>
                <a:gd name="T0" fmla="*/ 2043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43 w 2141"/>
                <a:gd name="T7" fmla="*/ 0 h 19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89450" name="Freeform 10"/>
            <p:cNvSpPr/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1040" name="Freeform 11"/>
            <p:cNvSpPr>
              <a:spLocks noChangeArrowheads="1"/>
            </p:cNvSpPr>
            <p:nvPr/>
          </p:nvSpPr>
          <p:spPr bwMode="auto">
            <a:xfrm>
              <a:off x="2097" y="4043"/>
              <a:ext cx="2514" cy="276"/>
            </a:xfrm>
            <a:custGeom>
              <a:avLst/>
              <a:gdLst>
                <a:gd name="T0" fmla="*/ 2055 w 2517"/>
                <a:gd name="T1" fmla="*/ 276 h 276"/>
                <a:gd name="T2" fmla="*/ 2370 w 2517"/>
                <a:gd name="T3" fmla="*/ 204 h 276"/>
                <a:gd name="T4" fmla="*/ 2113 w 2517"/>
                <a:gd name="T5" fmla="*/ 0 h 276"/>
                <a:gd name="T6" fmla="*/ 0 w 2517"/>
                <a:gd name="T7" fmla="*/ 276 h 276"/>
                <a:gd name="T8" fmla="*/ 2055 w 2517"/>
                <a:gd name="T9" fmla="*/ 276 h 2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89452" name="Freeform 12"/>
            <p:cNvSpPr/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1042" name="Freeform 13"/>
            <p:cNvSpPr>
              <a:spLocks noChangeArrowheads="1"/>
            </p:cNvSpPr>
            <p:nvPr/>
          </p:nvSpPr>
          <p:spPr bwMode="auto">
            <a:xfrm>
              <a:off x="5030" y="3151"/>
              <a:ext cx="728" cy="240"/>
            </a:xfrm>
            <a:custGeom>
              <a:avLst/>
              <a:gdLst>
                <a:gd name="T0" fmla="*/ 680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80 w 729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89454" name="Freeform 14"/>
            <p:cNvSpPr/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1044" name="Freeform 15"/>
            <p:cNvSpPr>
              <a:spLocks noChangeArrowheads="1"/>
            </p:cNvSpPr>
            <p:nvPr/>
          </p:nvSpPr>
          <p:spPr bwMode="auto">
            <a:xfrm>
              <a:off x="5030" y="3049"/>
              <a:ext cx="728" cy="318"/>
            </a:xfrm>
            <a:custGeom>
              <a:avLst/>
              <a:gdLst>
                <a:gd name="T0" fmla="*/ 680 w 729"/>
                <a:gd name="T1" fmla="*/ 318 h 318"/>
                <a:gd name="T2" fmla="*/ 680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80 w 729"/>
                <a:gd name="T9" fmla="*/ 318 h 3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89456" name="Freeform 16"/>
            <p:cNvSpPr/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189457" name="Freeform 17"/>
            <p:cNvSpPr/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189458" name="Freeform 18"/>
            <p:cNvSpPr/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1048" name="Freeform 19"/>
            <p:cNvSpPr>
              <a:spLocks noChangeArrowheads="1"/>
            </p:cNvSpPr>
            <p:nvPr/>
          </p:nvSpPr>
          <p:spPr bwMode="auto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89460" name="Freeform 20"/>
            <p:cNvSpPr/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1050" name="Freeform 21"/>
            <p:cNvSpPr>
              <a:spLocks noChangeArrowheads="1"/>
            </p:cNvSpPr>
            <p:nvPr/>
          </p:nvSpPr>
          <p:spPr bwMode="auto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132 w 132"/>
                <a:gd name="T5" fmla="*/ 132 h 1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89462" name="Freeform 22"/>
            <p:cNvSpPr/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189463" name="Freeform 23"/>
            <p:cNvSpPr/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189464" name="Freeform 24"/>
            <p:cNvSpPr/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1054" name="Freeform 25"/>
            <p:cNvSpPr>
              <a:spLocks noChangeArrowheads="1"/>
            </p:cNvSpPr>
            <p:nvPr/>
          </p:nvSpPr>
          <p:spPr bwMode="auto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89466" name="Freeform 26"/>
            <p:cNvSpPr/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189467" name="Freeform 27"/>
            <p:cNvSpPr/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1057" name="Freeform 28"/>
            <p:cNvSpPr>
              <a:spLocks noChangeArrowheads="1"/>
            </p:cNvSpPr>
            <p:nvPr/>
          </p:nvSpPr>
          <p:spPr bwMode="auto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63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89469" name="Freeform 29"/>
            <p:cNvSpPr/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1059" name="Freeform 30"/>
            <p:cNvSpPr>
              <a:spLocks noChangeArrowheads="1"/>
            </p:cNvSpPr>
            <p:nvPr/>
          </p:nvSpPr>
          <p:spPr bwMode="auto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89471" name="Freeform 31"/>
            <p:cNvSpPr/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189472" name="Freeform 32"/>
            <p:cNvSpPr/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189473" name="Freeform 33"/>
            <p:cNvSpPr/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189474" name="Freeform 34"/>
            <p:cNvSpPr/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189475" name="Freeform 35"/>
            <p:cNvSpPr/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189476" name="Freeform 36"/>
            <p:cNvSpPr/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189477" name="Freeform 37"/>
            <p:cNvSpPr/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189478" name="Freeform 38"/>
            <p:cNvSpPr/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cs-CZ" altLang="en-US">
                <a:latin typeface="Arial" panose="020B0604020202020204" pitchFamily="34" charset="0"/>
                <a:cs typeface="Arial" pitchFamily="34" charset="0"/>
              </a:endParaRPr>
            </a:p>
          </p:txBody>
        </p:sp>
        <p:grpSp>
          <p:nvGrpSpPr>
            <p:cNvPr id="106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189480" name="Freeform 40"/>
              <p:cNvSpPr/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0" hangingPunct="0">
                  <a:buFont typeface="Arial" panose="020B0604020202020204" pitchFamily="34" charset="0"/>
                  <a:buNone/>
                  <a:defRPr/>
                </a:pPr>
                <a:endParaRPr lang="cs-CZ" altLang="en-US">
                  <a:latin typeface="Arial" panose="020B0604020202020204" pitchFamily="34" charset="0"/>
                  <a:cs typeface="Arial" pitchFamily="34" charset="0"/>
                </a:endParaRPr>
              </a:p>
            </p:txBody>
          </p:sp>
          <p:sp>
            <p:nvSpPr>
              <p:cNvPr id="189481" name="Freeform 41"/>
              <p:cNvSpPr/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0" hangingPunct="0">
                  <a:buFont typeface="Arial" panose="020B0604020202020204" pitchFamily="34" charset="0"/>
                  <a:buNone/>
                  <a:defRPr/>
                </a:pPr>
                <a:endParaRPr lang="cs-CZ" altLang="en-US">
                  <a:latin typeface="Arial" panose="020B0604020202020204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189482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8948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89484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 typeface="Arial" pitchFamily="34" charset="0"/>
              <a:buNone/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89485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buFont typeface="Arial" pitchFamily="34" charset="0"/>
              <a:buNone/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89486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8E4DBE-8B45-459C-9F41-08692F42E5F1}" type="slidenum">
              <a:rPr lang="cs-CZ" altLang="en-US"/>
              <a:pPr>
                <a:defRPr/>
              </a:pPr>
              <a:t>‹#›</a:t>
            </a:fld>
            <a:endParaRPr lang="cs-CZ" alt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76718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hyperlink" Target="mailto:Pospisilova.Yvona@fnbrno.cz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4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4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4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4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4.png"/><Relationship Id="rId4" Type="http://schemas.openxmlformats.org/officeDocument/2006/relationships/image" Target="../media/image2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5" Type="http://schemas.openxmlformats.org/officeDocument/2006/relationships/image" Target="../media/image4.pn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981075"/>
            <a:ext cx="7772400" cy="1470025"/>
          </a:xfrm>
        </p:spPr>
        <p:txBody>
          <a:bodyPr/>
          <a:lstStyle/>
          <a:p>
            <a:pPr eaLnBrk="1" hangingPunct="1"/>
            <a:r>
              <a:rPr lang="cs-CZ" altLang="en-US" sz="4400" b="1">
                <a:solidFill>
                  <a:srgbClr val="FFC000"/>
                </a:solidFill>
              </a:rPr>
              <a:t>Diabetes mellitus a jeho komplikace 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84984"/>
            <a:ext cx="6400800" cy="2353816"/>
          </a:xfrm>
        </p:spPr>
        <p:txBody>
          <a:bodyPr/>
          <a:lstStyle/>
          <a:p>
            <a:pPr eaLnBrk="1" hangingPunct="1"/>
            <a:r>
              <a:rPr lang="cs-CZ" altLang="en-US" dirty="0">
                <a:solidFill>
                  <a:schemeClr val="bg1"/>
                </a:solidFill>
              </a:rPr>
              <a:t>Yvona Pospíšilová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400" dirty="0">
                <a:solidFill>
                  <a:schemeClr val="bg1"/>
                </a:solidFill>
              </a:rPr>
              <a:t>Interní, hematologická a onkologická klinika FN Brno a LF MU Brno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400" dirty="0">
                <a:solidFill>
                  <a:schemeClr val="bg1"/>
                </a:solidFill>
                <a:hlinkClick r:id="rId4"/>
              </a:rPr>
              <a:t>Pospisilova.Yvona@fnbrno.cz</a:t>
            </a:r>
            <a:endParaRPr lang="cs-CZ" altLang="en-US" sz="2400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2400" dirty="0">
                <a:solidFill>
                  <a:schemeClr val="bg1"/>
                </a:solidFill>
              </a:rPr>
              <a:t>Viera Žáčková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400" dirty="0">
                <a:solidFill>
                  <a:schemeClr val="bg1"/>
                </a:solidFill>
              </a:rPr>
              <a:t>DC FN USA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400" dirty="0">
                <a:solidFill>
                  <a:schemeClr val="bg1"/>
                </a:solidFill>
              </a:rPr>
              <a:t>8. 12. 2020</a:t>
            </a:r>
          </a:p>
          <a:p>
            <a:pPr eaLnBrk="1" hangingPunct="1"/>
            <a:r>
              <a:rPr lang="cs-CZ" altLang="en-US" sz="2400" dirty="0"/>
              <a:t>  </a:t>
            </a:r>
          </a:p>
          <a:p>
            <a:pPr eaLnBrk="1" hangingPunct="1"/>
            <a:endParaRPr lang="cs-CZ" altLang="en-US" sz="24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D83180B-6EC3-4138-BD40-8A6E010613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08"/>
    </mc:Choice>
    <mc:Fallback xmlns="">
      <p:transition spd="slow" advTm="15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6DD13E-2B5B-4247-AEB8-A1259C50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C000"/>
                </a:solidFill>
              </a:rPr>
              <a:t>Laktacidotické</a:t>
            </a:r>
            <a:r>
              <a:rPr lang="cs-CZ" dirty="0">
                <a:solidFill>
                  <a:srgbClr val="FFC000"/>
                </a:solidFill>
              </a:rPr>
              <a:t> koma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13E9D2-ADB2-46F0-B727-9AFA7874E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343400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chemeClr val="bg1"/>
                </a:solidFill>
              </a:rPr>
              <a:t>- v organismu se hromadí nebo špatně odbourává kyselina mléčná</a:t>
            </a:r>
            <a:r>
              <a:rPr lang="cs-CZ" dirty="0">
                <a:solidFill>
                  <a:schemeClr val="bg1"/>
                </a:solidFill>
              </a:rPr>
              <a:t> (</a:t>
            </a:r>
            <a:r>
              <a:rPr lang="cs-CZ" b="1" dirty="0">
                <a:solidFill>
                  <a:schemeClr val="bg1"/>
                </a:solidFill>
              </a:rPr>
              <a:t>laktát</a:t>
            </a:r>
            <a:r>
              <a:rPr lang="cs-CZ" dirty="0">
                <a:solidFill>
                  <a:schemeClr val="bg1"/>
                </a:solidFill>
              </a:rPr>
              <a:t>) – v krvi více jak 5 </a:t>
            </a:r>
            <a:r>
              <a:rPr lang="cs-CZ" dirty="0" err="1">
                <a:solidFill>
                  <a:schemeClr val="bg1"/>
                </a:solidFill>
              </a:rPr>
              <a:t>mmol</a:t>
            </a:r>
            <a:r>
              <a:rPr lang="cs-CZ" dirty="0">
                <a:solidFill>
                  <a:schemeClr val="bg1"/>
                </a:solidFill>
              </a:rPr>
              <a:t>/l</a:t>
            </a:r>
            <a:r>
              <a:rPr lang="cs-CZ" b="1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- velmi závažný stav, který může bez léčby způsobit i smrt nemocného.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- </a:t>
            </a:r>
            <a:r>
              <a:rPr lang="cs-CZ" dirty="0">
                <a:solidFill>
                  <a:srgbClr val="FFC000"/>
                </a:solidFill>
              </a:rPr>
              <a:t>užívání </a:t>
            </a:r>
            <a:r>
              <a:rPr lang="cs-CZ" b="1" dirty="0" err="1">
                <a:solidFill>
                  <a:srgbClr val="FFC000"/>
                </a:solidFill>
              </a:rPr>
              <a:t>metforminu</a:t>
            </a:r>
            <a:r>
              <a:rPr lang="cs-CZ" dirty="0">
                <a:solidFill>
                  <a:srgbClr val="FFC000"/>
                </a:solidFill>
              </a:rPr>
              <a:t> 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bg1"/>
                </a:solidFill>
              </a:rPr>
              <a:t>- apatie, nevolnost, zvracení, </a:t>
            </a:r>
            <a:r>
              <a:rPr lang="cs-CZ" dirty="0">
                <a:solidFill>
                  <a:schemeClr val="bg1"/>
                </a:solidFill>
              </a:rPr>
              <a:t>porucha vědomí, rozvrat vnitřního prostředí, tachypnoe..(</a:t>
            </a:r>
            <a:r>
              <a:rPr lang="cs-CZ" dirty="0" err="1">
                <a:solidFill>
                  <a:schemeClr val="bg1"/>
                </a:solidFill>
              </a:rPr>
              <a:t>Kussmaulovo</a:t>
            </a:r>
            <a:r>
              <a:rPr lang="cs-CZ" dirty="0">
                <a:solidFill>
                  <a:schemeClr val="bg1"/>
                </a:solidFill>
              </a:rPr>
              <a:t> dýchání)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3BD7F58-E03E-4F82-9813-C1B5AD867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96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850"/>
    </mc:Choice>
    <mc:Fallback>
      <p:transition spd="slow" advTm="67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126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cs-CZ" dirty="0">
                <a:solidFill>
                  <a:srgbClr val="FFC000"/>
                </a:solidFill>
              </a:rPr>
              <a:t>	   </a:t>
            </a:r>
            <a:r>
              <a:rPr lang="cs-CZ" sz="4000" dirty="0">
                <a:solidFill>
                  <a:srgbClr val="FFC000"/>
                </a:solidFill>
              </a:rPr>
              <a:t>Chronické komplikace</a:t>
            </a:r>
          </a:p>
          <a:p>
            <a:pPr>
              <a:buFontTx/>
              <a:buChar char="-"/>
              <a:defRPr/>
            </a:pPr>
            <a:endParaRPr lang="cs-CZ" sz="4000" dirty="0">
              <a:solidFill>
                <a:srgbClr val="FFC000"/>
              </a:solidFill>
            </a:endParaRPr>
          </a:p>
          <a:p>
            <a:pPr>
              <a:buFontTx/>
              <a:buChar char="-"/>
              <a:defRPr/>
            </a:pPr>
            <a:r>
              <a:rPr lang="cs-CZ" sz="4000" dirty="0">
                <a:solidFill>
                  <a:srgbClr val="FFC000"/>
                </a:solidFill>
              </a:rPr>
              <a:t>specifické</a:t>
            </a:r>
          </a:p>
          <a:p>
            <a:pPr>
              <a:buFontTx/>
              <a:buChar char="-"/>
              <a:defRPr/>
            </a:pPr>
            <a:r>
              <a:rPr lang="cs-CZ" sz="4000" dirty="0">
                <a:solidFill>
                  <a:srgbClr val="FFC000"/>
                </a:solidFill>
              </a:rPr>
              <a:t>nespecifické</a:t>
            </a:r>
          </a:p>
          <a:p>
            <a:pPr marL="0" indent="0">
              <a:buFontTx/>
              <a:buNone/>
              <a:defRPr/>
            </a:pPr>
            <a:r>
              <a:rPr lang="cs-CZ" sz="4000" dirty="0">
                <a:solidFill>
                  <a:srgbClr val="FFC000"/>
                </a:solidFill>
              </a:rPr>
              <a:t>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A3A5783-18F2-4310-88D3-650058681B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41"/>
    </mc:Choice>
    <mc:Fallback xmlns="">
      <p:transition spd="slow" advTm="25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6626" name="Picture 2" descr="\\fnbrno.cz\tree\home\25624\My Pictures\imagesDD4T1LE0.pn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682625" y="908050"/>
            <a:ext cx="3097213" cy="2376488"/>
          </a:xfrm>
        </p:spPr>
      </p:pic>
      <p:pic>
        <p:nvPicPr>
          <p:cNvPr id="26627" name="Picture 2" descr="\\fnbrno.cz\tree\home\25624\My Pictures\imagesQO5791TB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79838" y="3644900"/>
            <a:ext cx="4608512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664DC31-077F-4941-AC49-F3781523F3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5"/>
    </mc:Choice>
    <mc:Fallback xmlns="">
      <p:transition spd="slow" advTm="5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68413"/>
            <a:ext cx="7772400" cy="4827587"/>
          </a:xfrm>
        </p:spPr>
        <p:txBody>
          <a:bodyPr/>
          <a:lstStyle/>
          <a:p>
            <a:r>
              <a:rPr lang="cs-CZ" altLang="en-US">
                <a:latin typeface="Arial" charset="0"/>
              </a:rPr>
              <a:t>důsledek dlouhodobého působení hyperglykémie a dalších metabolických poruch</a:t>
            </a:r>
          </a:p>
          <a:p>
            <a:r>
              <a:rPr lang="cs-CZ" altLang="en-US">
                <a:latin typeface="Arial" charset="0"/>
              </a:rPr>
              <a:t>soubor biochemických změn při diabetu je značně komplexní</a:t>
            </a:r>
          </a:p>
          <a:p>
            <a:endParaRPr lang="cs-CZ" altLang="en-US">
              <a:latin typeface="Arial" charset="0"/>
            </a:endParaRPr>
          </a:p>
          <a:p>
            <a:r>
              <a:rPr lang="cs-CZ" altLang="en-US">
                <a:latin typeface="Arial" charset="0"/>
              </a:rPr>
              <a:t>nadměrná nabídka nezpracované glukózy v buňkách vede k alternativnímu zpracovávání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D5532D3-0804-4EE8-9CF8-6BBCBC9446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11"/>
    </mc:Choice>
    <mc:Fallback xmlns="">
      <p:transition spd="slow" advTm="15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84313"/>
            <a:ext cx="7772400" cy="4611687"/>
          </a:xfrm>
        </p:spPr>
        <p:txBody>
          <a:bodyPr/>
          <a:lstStyle/>
          <a:p>
            <a:r>
              <a:rPr lang="cs-CZ" altLang="en-US">
                <a:latin typeface="Arial" charset="0"/>
              </a:rPr>
              <a:t>zýšení volných radikálů </a:t>
            </a:r>
            <a:r>
              <a:rPr lang="cs-CZ" altLang="en-US">
                <a:solidFill>
                  <a:schemeClr val="bg1"/>
                </a:solidFill>
                <a:latin typeface="Arial" charset="0"/>
              </a:rPr>
              <a:t>- zvýšení oxidačního stresu</a:t>
            </a:r>
          </a:p>
          <a:p>
            <a:endParaRPr lang="cs-CZ" altLang="en-US">
              <a:latin typeface="Arial" charset="0"/>
            </a:endParaRPr>
          </a:p>
          <a:p>
            <a:r>
              <a:rPr lang="cs-CZ" altLang="en-US">
                <a:latin typeface="Arial" charset="0"/>
              </a:rPr>
              <a:t>neenzymová glykace </a:t>
            </a:r>
            <a:r>
              <a:rPr lang="cs-CZ" altLang="en-US">
                <a:solidFill>
                  <a:schemeClr val="bg1"/>
                </a:solidFill>
                <a:latin typeface="Arial" charset="0"/>
              </a:rPr>
              <a:t>– změny funkce proteinů</a:t>
            </a:r>
          </a:p>
          <a:p>
            <a:endParaRPr lang="cs-CZ" altLang="en-US">
              <a:latin typeface="Arial" charset="0"/>
            </a:endParaRPr>
          </a:p>
          <a:p>
            <a:r>
              <a:rPr lang="cs-CZ" altLang="en-US">
                <a:latin typeface="Arial" charset="0"/>
              </a:rPr>
              <a:t>polyolová cesta </a:t>
            </a:r>
            <a:r>
              <a:rPr lang="cs-CZ" altLang="en-US">
                <a:solidFill>
                  <a:schemeClr val="bg1"/>
                </a:solidFill>
                <a:latin typeface="Arial" charset="0"/>
              </a:rPr>
              <a:t>– změny osmotických gradientů v buňkách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60D4A12-4161-497C-A129-D97A1687BF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15"/>
    </mc:Choice>
    <mc:Fallback xmlns="">
      <p:transition spd="slow" advTm="13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en-US">
                <a:latin typeface="Arial" charset="0"/>
              </a:rPr>
              <a:t>To vše vede k rychlejšímu poškození až zániku příslušných buněk (DM typu 1 + DM typu 2)</a:t>
            </a:r>
          </a:p>
          <a:p>
            <a:endParaRPr lang="cs-CZ" altLang="en-US">
              <a:latin typeface="Arial" charset="0"/>
            </a:endParaRPr>
          </a:p>
          <a:p>
            <a:r>
              <a:rPr lang="cs-CZ" altLang="en-US">
                <a:latin typeface="Arial" charset="0"/>
              </a:rPr>
              <a:t>Hyperinzulinémie – akcentuje aterosklerózu (DM typu 2)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6246B8D-F3CD-48AC-9F46-25719E5463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12"/>
    </mc:Choice>
    <mc:Fallback xmlns="">
      <p:transition spd="slow" advTm="20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b="1">
                <a:solidFill>
                  <a:srgbClr val="FFC000"/>
                </a:solidFill>
              </a:rPr>
              <a:t>Chronické komplikace DM 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400" dirty="0">
                <a:solidFill>
                  <a:srgbClr val="33CC33"/>
                </a:solidFill>
              </a:rPr>
              <a:t>limitují kvalitu života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cs-CZ" sz="2400" dirty="0">
              <a:solidFill>
                <a:srgbClr val="FFC000"/>
              </a:solidFill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sz="2400" dirty="0">
                <a:solidFill>
                  <a:srgbClr val="FFC000"/>
                </a:solidFill>
              </a:rPr>
              <a:t>specifické (výskyt jen u diabetiků)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cs-CZ" dirty="0" err="1">
                <a:solidFill>
                  <a:schemeClr val="bg1"/>
                </a:solidFill>
              </a:rPr>
              <a:t>mikroangiopatie</a:t>
            </a:r>
            <a:r>
              <a:rPr lang="cs-CZ" dirty="0">
                <a:solidFill>
                  <a:schemeClr val="bg1"/>
                </a:solidFill>
              </a:rPr>
              <a:t> (poškození drobn</a:t>
            </a:r>
            <a:r>
              <a:rPr lang="cs-CZ" dirty="0">
                <a:solidFill>
                  <a:schemeClr val="bg1"/>
                </a:solidFill>
                <a:latin typeface="Arial" charset="0"/>
              </a:rPr>
              <a:t>ých</a:t>
            </a:r>
            <a:r>
              <a:rPr lang="cs-CZ" dirty="0">
                <a:solidFill>
                  <a:schemeClr val="bg1"/>
                </a:solidFill>
              </a:rPr>
              <a:t> cév)	</a:t>
            </a:r>
          </a:p>
          <a:p>
            <a:pPr lvl="3" eaLnBrk="1" hangingPunct="1">
              <a:lnSpc>
                <a:spcPct val="80000"/>
              </a:lnSpc>
              <a:defRPr/>
            </a:pPr>
            <a:r>
              <a:rPr lang="cs-CZ" dirty="0">
                <a:solidFill>
                  <a:schemeClr val="bg1"/>
                </a:solidFill>
              </a:rPr>
              <a:t>retinopatie – oči		</a:t>
            </a:r>
          </a:p>
          <a:p>
            <a:pPr lvl="3" eaLnBrk="1" hangingPunct="1">
              <a:lnSpc>
                <a:spcPct val="80000"/>
              </a:lnSpc>
              <a:defRPr/>
            </a:pPr>
            <a:r>
              <a:rPr lang="cs-CZ" dirty="0">
                <a:solidFill>
                  <a:schemeClr val="bg1"/>
                </a:solidFill>
              </a:rPr>
              <a:t>nefropatie - ledviny</a:t>
            </a:r>
          </a:p>
          <a:p>
            <a:pPr lvl="2" eaLnBrk="1" hangingPunct="1">
              <a:lnSpc>
                <a:spcPct val="80000"/>
              </a:lnSpc>
              <a:defRPr/>
            </a:pPr>
            <a:endParaRPr lang="cs-CZ" dirty="0">
              <a:solidFill>
                <a:schemeClr val="bg1"/>
              </a:solidFill>
            </a:endParaRPr>
          </a:p>
          <a:p>
            <a:pPr lvl="2" eaLnBrk="1" hangingPunct="1">
              <a:lnSpc>
                <a:spcPct val="80000"/>
              </a:lnSpc>
              <a:defRPr/>
            </a:pPr>
            <a:r>
              <a:rPr lang="cs-CZ" dirty="0">
                <a:solidFill>
                  <a:schemeClr val="bg1"/>
                </a:solidFill>
              </a:rPr>
              <a:t>polyneuropatie (nervy) </a:t>
            </a:r>
          </a:p>
          <a:p>
            <a:pPr lvl="2" eaLnBrk="1" hangingPunct="1">
              <a:lnSpc>
                <a:spcPct val="80000"/>
              </a:lnSpc>
              <a:spcBef>
                <a:spcPct val="15000"/>
              </a:spcBef>
              <a:defRPr/>
            </a:pPr>
            <a:endParaRPr lang="cs-CZ" dirty="0">
              <a:solidFill>
                <a:schemeClr val="bg1"/>
              </a:solidFill>
            </a:endParaRPr>
          </a:p>
          <a:p>
            <a:pPr lvl="2" eaLnBrk="1" hangingPunct="1">
              <a:lnSpc>
                <a:spcPct val="80000"/>
              </a:lnSpc>
              <a:spcBef>
                <a:spcPct val="15000"/>
              </a:spcBef>
              <a:defRPr/>
            </a:pPr>
            <a:r>
              <a:rPr lang="cs-CZ" dirty="0">
                <a:solidFill>
                  <a:schemeClr val="bg1"/>
                </a:solidFill>
              </a:rPr>
              <a:t>diabetická noha 	- poškození cév</a:t>
            </a:r>
          </a:p>
          <a:p>
            <a:pPr marL="914400" lvl="2" indent="0" eaLnBrk="1" hangingPunct="1">
              <a:lnSpc>
                <a:spcPct val="80000"/>
              </a:lnSpc>
              <a:spcBef>
                <a:spcPct val="15000"/>
              </a:spcBef>
              <a:buFontTx/>
              <a:buNone/>
              <a:defRPr/>
            </a:pPr>
            <a:r>
              <a:rPr lang="cs-CZ" dirty="0">
                <a:solidFill>
                  <a:schemeClr val="bg1"/>
                </a:solidFill>
              </a:rPr>
              <a:t>			- poškození nervů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			- smíšená porucha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B49EA9F-3AC7-4F80-8304-C98FD51FEC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72"/>
    </mc:Choice>
    <mc:Fallback xmlns="">
      <p:transition spd="slow" advTm="27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b="1">
                <a:solidFill>
                  <a:srgbClr val="FFC000"/>
                </a:solidFill>
              </a:rPr>
              <a:t>Chronické komplikace DM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400" dirty="0">
                <a:solidFill>
                  <a:srgbClr val="33CC33"/>
                </a:solidFill>
              </a:rPr>
              <a:t>limitují kvalitu života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cs-CZ" sz="2400" dirty="0">
              <a:solidFill>
                <a:srgbClr val="FFC000"/>
              </a:solidFill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sz="2400" dirty="0">
                <a:solidFill>
                  <a:srgbClr val="FFC000"/>
                </a:solidFill>
              </a:rPr>
              <a:t>nespecifické (u diabetiků častěji a časněji)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cs-CZ" dirty="0" err="1">
                <a:solidFill>
                  <a:schemeClr val="bg1"/>
                </a:solidFill>
              </a:rPr>
              <a:t>makroangiopatie</a:t>
            </a:r>
            <a:r>
              <a:rPr lang="cs-CZ" dirty="0">
                <a:solidFill>
                  <a:schemeClr val="bg1"/>
                </a:solidFill>
              </a:rPr>
              <a:t> – </a:t>
            </a:r>
            <a:r>
              <a:rPr lang="cs-CZ" dirty="0">
                <a:solidFill>
                  <a:schemeClr val="bg1"/>
                </a:solidFill>
                <a:latin typeface="Arial" charset="0"/>
              </a:rPr>
              <a:t>poškození velkých cév - </a:t>
            </a:r>
            <a:r>
              <a:rPr lang="cs-CZ" dirty="0">
                <a:solidFill>
                  <a:schemeClr val="bg1"/>
                </a:solidFill>
              </a:rPr>
              <a:t>ateroskleróza (CMP, ICHS, ICH DKK)</a:t>
            </a:r>
          </a:p>
          <a:p>
            <a:pPr lvl="2" eaLnBrk="1" hangingPunct="1">
              <a:lnSpc>
                <a:spcPct val="80000"/>
              </a:lnSpc>
              <a:defRPr/>
            </a:pPr>
            <a:endParaRPr lang="cs-CZ" dirty="0">
              <a:solidFill>
                <a:schemeClr val="bg1"/>
              </a:solidFill>
              <a:latin typeface="Arial" charset="0"/>
            </a:endParaRPr>
          </a:p>
          <a:p>
            <a:pPr lvl="2" eaLnBrk="1" hangingPunct="1">
              <a:lnSpc>
                <a:spcPct val="80000"/>
              </a:lnSpc>
              <a:defRPr/>
            </a:pPr>
            <a:r>
              <a:rPr lang="cs-CZ" dirty="0">
                <a:solidFill>
                  <a:schemeClr val="bg1"/>
                </a:solidFill>
                <a:latin typeface="+mj-lt"/>
              </a:rPr>
              <a:t>poškození kloubní a pojivového aparátu 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cs-CZ" dirty="0">
                <a:solidFill>
                  <a:schemeClr val="bg1"/>
                </a:solidFill>
              </a:rPr>
              <a:t>kožní poškození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cs-CZ" dirty="0">
                <a:solidFill>
                  <a:schemeClr val="bg1"/>
                </a:solidFill>
              </a:rPr>
              <a:t>jaterní poškození</a:t>
            </a:r>
            <a:endParaRPr lang="cs-CZ" b="1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9DD1E1D-E35A-4D6A-8E6A-32CF2DE208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17"/>
    </mc:Choice>
    <mc:Fallback xmlns="">
      <p:transition spd="slow" advTm="29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2770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cs-CZ" altLang="en-US" sz="4000" b="1">
                <a:solidFill>
                  <a:srgbClr val="FFC000"/>
                </a:solidFill>
              </a:rPr>
              <a:t>Chronické specifické komplikace 				diabetu </a:t>
            </a:r>
            <a:endParaRPr lang="cs-CZ" altLang="en-US" sz="40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8D160DC-5AFD-4084-8B6E-B6CA4D2979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0"/>
    </mc:Choice>
    <mc:Fallback xmlns="">
      <p:transition spd="slow" advTm="2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b="1">
                <a:solidFill>
                  <a:srgbClr val="FFC000"/>
                </a:solidFill>
              </a:rPr>
              <a:t>Chronické specifické komplikace diabetu </a:t>
            </a:r>
            <a:endParaRPr lang="cs-CZ" altLang="en-US" sz="4000" b="1">
              <a:solidFill>
                <a:srgbClr val="FFC000"/>
              </a:solidFill>
            </a:endParaRPr>
          </a:p>
        </p:txBody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/>
            <a:endParaRPr lang="cs-CZ" altLang="en-US">
              <a:solidFill>
                <a:srgbClr val="FF0066"/>
              </a:solidFill>
            </a:endParaRPr>
          </a:p>
          <a:p>
            <a:pPr marL="609600" indent="-609600" eaLnBrk="1" hangingPunct="1">
              <a:buFontTx/>
              <a:buAutoNum type="arabicPeriod"/>
            </a:pPr>
            <a:r>
              <a:rPr lang="cs-CZ" altLang="en-US"/>
              <a:t>Diabetická nefropatie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cs-CZ" altLang="en-US"/>
              <a:t>Diabetická retinopatie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cs-CZ" altLang="en-US"/>
              <a:t>Diabetická polyneuropatie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cs-CZ" altLang="en-US"/>
              <a:t>Diabetická noha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cs-CZ" altLang="en-US"/>
              <a:t>Diabetická osteoartropatie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D309B06-75BE-41EC-87E8-7AFC06EE1E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75"/>
    </mc:Choice>
    <mc:Fallback xmlns="">
      <p:transition spd="slow" advTm="18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7410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cs-CZ" altLang="en-US"/>
              <a:t>	   </a:t>
            </a:r>
            <a:r>
              <a:rPr lang="cs-CZ" altLang="en-US" sz="4800">
                <a:solidFill>
                  <a:srgbClr val="FFC000"/>
                </a:solidFill>
              </a:rPr>
              <a:t>Akutní komplikace</a:t>
            </a:r>
          </a:p>
          <a:p>
            <a:pPr marL="0" indent="0">
              <a:buFontTx/>
              <a:buNone/>
            </a:pPr>
            <a:r>
              <a:rPr lang="cs-CZ" altLang="en-US" sz="4800">
                <a:solidFill>
                  <a:srgbClr val="FFC000"/>
                </a:solidFill>
              </a:rPr>
              <a:t>     </a:t>
            </a:r>
          </a:p>
          <a:p>
            <a:pPr marL="0" indent="0">
              <a:buFontTx/>
              <a:buNone/>
            </a:pPr>
            <a:r>
              <a:rPr lang="cs-CZ" altLang="en-US" sz="4800">
                <a:solidFill>
                  <a:srgbClr val="FFC000"/>
                </a:solidFill>
              </a:rPr>
              <a:t>     Chronické komplikace 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783B33C-3578-4BCA-84EB-1B682A15D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8"/>
    </mc:Choice>
    <mc:Fallback xmlns="">
      <p:transition spd="slow" advTm="7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b="1">
                <a:solidFill>
                  <a:srgbClr val="FFC000"/>
                </a:solidFill>
              </a:rPr>
              <a:t>Diabetická nefropatie</a:t>
            </a:r>
          </a:p>
        </p:txBody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en-US" dirty="0">
                <a:solidFill>
                  <a:schemeClr val="bg1"/>
                </a:solidFill>
              </a:rPr>
              <a:t>výskyt:</a:t>
            </a:r>
          </a:p>
          <a:p>
            <a:pPr lvl="1" eaLnBrk="1" hangingPunct="1"/>
            <a:r>
              <a:rPr lang="cs-CZ" altLang="en-US" dirty="0">
                <a:solidFill>
                  <a:schemeClr val="bg1"/>
                </a:solidFill>
              </a:rPr>
              <a:t>DM 1. typu	35-45 %</a:t>
            </a:r>
          </a:p>
          <a:p>
            <a:pPr lvl="1" eaLnBrk="1" hangingPunct="1"/>
            <a:r>
              <a:rPr lang="cs-CZ" altLang="en-US" dirty="0">
                <a:solidFill>
                  <a:schemeClr val="bg1"/>
                </a:solidFill>
              </a:rPr>
              <a:t>DM 2. typu	&lt; 20 %</a:t>
            </a:r>
          </a:p>
          <a:p>
            <a:pPr eaLnBrk="1" hangingPunct="1"/>
            <a:endParaRPr lang="cs-CZ" altLang="en-US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cs-CZ" altLang="en-US" sz="2800" dirty="0">
              <a:solidFill>
                <a:schemeClr val="bg1"/>
              </a:solidFill>
            </a:endParaRPr>
          </a:p>
          <a:p>
            <a:pPr eaLnBrk="1" hangingPunct="1"/>
            <a:r>
              <a:rPr lang="cs-CZ" altLang="en-US">
                <a:solidFill>
                  <a:schemeClr val="bg1"/>
                </a:solidFill>
                <a:latin typeface="Arial" charset="0"/>
              </a:rPr>
              <a:t>hemodialýza</a:t>
            </a:r>
            <a:r>
              <a:rPr lang="cs-CZ" altLang="en-US">
                <a:solidFill>
                  <a:schemeClr val="bg1"/>
                </a:solidFill>
              </a:rPr>
              <a:t> - </a:t>
            </a:r>
            <a:r>
              <a:rPr lang="cs-CZ" altLang="en-US" sz="2800">
                <a:solidFill>
                  <a:schemeClr val="bg1"/>
                </a:solidFill>
              </a:rPr>
              <a:t>podíl diabetiků 30 -50 % </a:t>
            </a:r>
            <a:r>
              <a:rPr lang="cs-CZ" altLang="en-US" sz="2800">
                <a:solidFill>
                  <a:schemeClr val="bg1"/>
                </a:solidFill>
                <a:sym typeface="Symbol" pitchFamily="18" charset="2"/>
              </a:rPr>
              <a:t></a:t>
            </a:r>
            <a:r>
              <a:rPr lang="cs-CZ" altLang="en-US">
                <a:solidFill>
                  <a:schemeClr val="bg1"/>
                </a:solidFill>
              </a:rPr>
              <a:t> </a:t>
            </a:r>
            <a:r>
              <a:rPr lang="cs-CZ" altLang="en-US" sz="2800">
                <a:solidFill>
                  <a:schemeClr val="bg1"/>
                </a:solidFill>
              </a:rPr>
              <a:t>DM - jedna z nejčastějších příčin chorob ledvin</a:t>
            </a:r>
            <a:r>
              <a:rPr lang="cs-CZ" altLang="en-US" sz="2400">
                <a:solidFill>
                  <a:schemeClr val="bg1"/>
                </a:solidFill>
                <a:sym typeface="Symbol" pitchFamily="18" charset="2"/>
              </a:rPr>
              <a:t> </a:t>
            </a:r>
            <a:r>
              <a:rPr lang="cs-CZ" altLang="en-US" sz="2400">
                <a:solidFill>
                  <a:schemeClr val="bg1"/>
                </a:solidFill>
              </a:rPr>
              <a:t> </a:t>
            </a:r>
          </a:p>
          <a:p>
            <a:pPr eaLnBrk="1" hangingPunct="1"/>
            <a:endParaRPr lang="cs-CZ" altLang="en-US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232FEC4-0EF7-40DD-83FD-5A371520A3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82"/>
    </mc:Choice>
    <mc:Fallback xmlns="">
      <p:transition spd="slow" advTm="9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b="1">
                <a:solidFill>
                  <a:srgbClr val="FFC000"/>
                </a:solidFill>
              </a:rPr>
              <a:t>Diabetická nefropatie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sz="2800" dirty="0">
                <a:solidFill>
                  <a:schemeClr val="bg1"/>
                </a:solidFill>
              </a:rPr>
              <a:t>vrchol po 15 letech trvání DM, potom klesá a vznik po 35 letém trvání onemocnění  je vzácný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dirty="0">
                <a:solidFill>
                  <a:schemeClr val="bg1"/>
                </a:solidFill>
              </a:rPr>
              <a:t>postupný rozvoj selhání ledvin s potřebou náhrady funkce ledviny- hemodialýza, peritoneální dialýza, transplantace ledviny</a:t>
            </a:r>
            <a:endParaRPr lang="cs-CZ" sz="2800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sz="2800" dirty="0">
              <a:solidFill>
                <a:schemeClr val="bg1"/>
              </a:solidFill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cs-CZ" sz="2800" dirty="0">
                <a:solidFill>
                  <a:schemeClr val="bg1"/>
                </a:solidFill>
                <a:latin typeface="Arial" charset="0"/>
              </a:rPr>
              <a:t>CAVE: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dirty="0">
                <a:solidFill>
                  <a:schemeClr val="bg1"/>
                </a:solidFill>
                <a:latin typeface="Arial" charset="0"/>
              </a:rPr>
              <a:t>asymptomatický průběh do pozdních stadií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dirty="0">
                <a:solidFill>
                  <a:schemeClr val="bg1"/>
                </a:solidFill>
                <a:latin typeface="Arial" charset="0"/>
              </a:rPr>
              <a:t>akutní dialýza u lidí přímo „z ulice“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sz="2800" dirty="0"/>
          </a:p>
          <a:p>
            <a:pPr eaLnBrk="1" hangingPunct="1">
              <a:lnSpc>
                <a:spcPct val="90000"/>
              </a:lnSpc>
              <a:defRPr/>
            </a:pPr>
            <a:endParaRPr lang="cs-CZ" sz="2800" dirty="0"/>
          </a:p>
          <a:p>
            <a:pPr eaLnBrk="1" hangingPunct="1">
              <a:lnSpc>
                <a:spcPct val="90000"/>
              </a:lnSpc>
              <a:defRPr/>
            </a:pPr>
            <a:endParaRPr lang="cs-CZ" sz="28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8284A8C-6202-4B6E-BA75-0646AC0181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31"/>
    </mc:Choice>
    <mc:Fallback xmlns="">
      <p:transition spd="slow" advTm="48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b="1">
                <a:solidFill>
                  <a:srgbClr val="FFC000"/>
                </a:solidFill>
              </a:rPr>
              <a:t>Diabetická nefropatie</a:t>
            </a:r>
          </a:p>
        </p:txBody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en-US">
                <a:solidFill>
                  <a:schemeClr val="bg1"/>
                </a:solidFill>
                <a:latin typeface="Arial" charset="0"/>
              </a:rPr>
              <a:t>Provází hypertenze – geneticky podmíněná + nefrogenně podmíněná</a:t>
            </a:r>
          </a:p>
          <a:p>
            <a:endParaRPr lang="cs-CZ" altLang="en-US">
              <a:solidFill>
                <a:schemeClr val="bg1"/>
              </a:solidFill>
              <a:latin typeface="Arial" charset="0"/>
            </a:endParaRPr>
          </a:p>
          <a:p>
            <a:r>
              <a:rPr lang="cs-CZ" altLang="en-US">
                <a:solidFill>
                  <a:schemeClr val="bg1"/>
                </a:solidFill>
                <a:latin typeface="Arial" charset="0"/>
              </a:rPr>
              <a:t>Často + těžší stadia retinopatie</a:t>
            </a:r>
          </a:p>
          <a:p>
            <a:r>
              <a:rPr lang="cs-CZ" altLang="en-US">
                <a:solidFill>
                  <a:schemeClr val="bg1"/>
                </a:solidFill>
                <a:latin typeface="Arial" charset="0"/>
              </a:rPr>
              <a:t>Často + neuropatie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74522B4-C574-4DC9-A5C6-48FB92849B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32"/>
    </mc:Choice>
    <mc:Fallback xmlns="">
      <p:transition spd="slow" advTm="12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b="1">
                <a:solidFill>
                  <a:srgbClr val="FFC000"/>
                </a:solidFill>
              </a:rPr>
              <a:t>Diabetická nefropatie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en-US">
              <a:latin typeface="Arial" charset="0"/>
            </a:endParaRPr>
          </a:p>
          <a:p>
            <a:r>
              <a:rPr lang="cs-CZ" altLang="en-US">
                <a:solidFill>
                  <a:schemeClr val="bg1"/>
                </a:solidFill>
                <a:latin typeface="Arial" charset="0"/>
              </a:rPr>
              <a:t>mikroalbuminurie (0,1-0,5g/24 hodin)</a:t>
            </a:r>
          </a:p>
          <a:p>
            <a:endParaRPr lang="cs-CZ" altLang="en-US">
              <a:solidFill>
                <a:schemeClr val="bg1"/>
              </a:solidFill>
              <a:latin typeface="Arial" charset="0"/>
            </a:endParaRPr>
          </a:p>
          <a:p>
            <a:r>
              <a:rPr lang="cs-CZ" altLang="en-US">
                <a:solidFill>
                  <a:schemeClr val="bg1"/>
                </a:solidFill>
                <a:latin typeface="Arial" charset="0"/>
              </a:rPr>
              <a:t>proteinurie (nad 0,5g/24 hodin)</a:t>
            </a:r>
          </a:p>
          <a:p>
            <a:endParaRPr lang="cs-CZ" altLang="en-US">
              <a:solidFill>
                <a:schemeClr val="bg1"/>
              </a:solidFill>
              <a:latin typeface="Arial" charset="0"/>
            </a:endParaRPr>
          </a:p>
          <a:p>
            <a:r>
              <a:rPr lang="cs-CZ" altLang="en-US">
                <a:solidFill>
                  <a:schemeClr val="bg1"/>
                </a:solidFill>
                <a:latin typeface="Arial" charset="0"/>
              </a:rPr>
              <a:t>zhoršení funkce ledvin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0FE2003-A25D-4AB0-BBE7-E63A73971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15"/>
    </mc:Choice>
    <mc:Fallback xmlns="">
      <p:transition spd="slow" advTm="32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765175"/>
            <a:ext cx="7772400" cy="4721225"/>
          </a:xfrm>
        </p:spPr>
        <p:txBody>
          <a:bodyPr/>
          <a:lstStyle/>
          <a:p>
            <a:pPr eaLnBrk="1" hangingPunct="1"/>
            <a:r>
              <a:rPr lang="cs-CZ" altLang="en-US" sz="2800" dirty="0">
                <a:solidFill>
                  <a:srgbClr val="33CC33"/>
                </a:solidFill>
              </a:rPr>
              <a:t>léčba :</a:t>
            </a:r>
          </a:p>
          <a:p>
            <a:pPr lvl="1" eaLnBrk="1" hangingPunct="1"/>
            <a:r>
              <a:rPr lang="cs-CZ" altLang="en-US" dirty="0">
                <a:solidFill>
                  <a:srgbClr val="FFC000"/>
                </a:solidFill>
              </a:rPr>
              <a:t>primární prevence: </a:t>
            </a:r>
            <a:r>
              <a:rPr lang="cs-CZ" altLang="en-US" dirty="0">
                <a:solidFill>
                  <a:schemeClr val="bg1"/>
                </a:solidFill>
              </a:rPr>
              <a:t>zabránění vzniku orgánových projevů (</a:t>
            </a:r>
            <a:r>
              <a:rPr lang="cs-CZ" altLang="en-US" dirty="0" err="1">
                <a:solidFill>
                  <a:schemeClr val="bg1"/>
                </a:solidFill>
              </a:rPr>
              <a:t>normoglykémie</a:t>
            </a:r>
            <a:r>
              <a:rPr lang="cs-CZ" altLang="en-US" dirty="0">
                <a:solidFill>
                  <a:schemeClr val="bg1"/>
                </a:solidFill>
              </a:rPr>
              <a:t>, </a:t>
            </a:r>
            <a:r>
              <a:rPr lang="cs-CZ" altLang="en-US" dirty="0" err="1">
                <a:solidFill>
                  <a:schemeClr val="bg1"/>
                </a:solidFill>
              </a:rPr>
              <a:t>normotenze</a:t>
            </a:r>
            <a:r>
              <a:rPr lang="cs-CZ" altLang="en-US" dirty="0">
                <a:solidFill>
                  <a:schemeClr val="bg1"/>
                </a:solidFill>
              </a:rPr>
              <a:t>)</a:t>
            </a:r>
          </a:p>
          <a:p>
            <a:pPr lvl="1" eaLnBrk="1" hangingPunct="1"/>
            <a:r>
              <a:rPr lang="cs-CZ" altLang="en-US" dirty="0">
                <a:solidFill>
                  <a:srgbClr val="FFC000"/>
                </a:solidFill>
              </a:rPr>
              <a:t>sekundární prevence: </a:t>
            </a:r>
            <a:r>
              <a:rPr lang="cs-CZ" altLang="en-US" dirty="0">
                <a:solidFill>
                  <a:schemeClr val="bg1"/>
                </a:solidFill>
              </a:rPr>
              <a:t>při vzniku proteinurie</a:t>
            </a:r>
          </a:p>
          <a:p>
            <a:pPr lvl="2" eaLnBrk="1" hangingPunct="1"/>
            <a:r>
              <a:rPr lang="cs-CZ" altLang="en-US" sz="2800" dirty="0">
                <a:solidFill>
                  <a:schemeClr val="bg1"/>
                </a:solidFill>
              </a:rPr>
              <a:t>agresivní antihypertenzní terapie (ACE – inhibitory nebo </a:t>
            </a:r>
            <a:r>
              <a:rPr lang="cs-CZ" altLang="en-US" sz="2800" dirty="0" err="1">
                <a:solidFill>
                  <a:schemeClr val="bg1"/>
                </a:solidFill>
              </a:rPr>
              <a:t>sartany</a:t>
            </a:r>
            <a:r>
              <a:rPr lang="cs-CZ" altLang="en-US" sz="2800" dirty="0">
                <a:solidFill>
                  <a:schemeClr val="bg1"/>
                </a:solidFill>
              </a:rPr>
              <a:t>) </a:t>
            </a:r>
            <a:r>
              <a:rPr lang="cs-CZ" altLang="en-US" sz="2800" dirty="0">
                <a:solidFill>
                  <a:schemeClr val="bg1"/>
                </a:solidFill>
                <a:latin typeface="Arial" charset="0"/>
              </a:rPr>
              <a:t>+ </a:t>
            </a:r>
            <a:r>
              <a:rPr lang="cs-CZ" altLang="en-US" sz="2800" dirty="0">
                <a:solidFill>
                  <a:schemeClr val="bg1"/>
                </a:solidFill>
              </a:rPr>
              <a:t>omezení příjmu bílkovin</a:t>
            </a:r>
          </a:p>
          <a:p>
            <a:pPr lvl="1" eaLnBrk="1" hangingPunct="1"/>
            <a:r>
              <a:rPr lang="cs-CZ" altLang="en-US" u="sng" dirty="0">
                <a:solidFill>
                  <a:srgbClr val="FFC000"/>
                </a:solidFill>
              </a:rPr>
              <a:t>terciární prevence</a:t>
            </a:r>
            <a:r>
              <a:rPr lang="cs-CZ" altLang="en-US" dirty="0">
                <a:solidFill>
                  <a:srgbClr val="FFC000"/>
                </a:solidFill>
              </a:rPr>
              <a:t>: </a:t>
            </a:r>
            <a:r>
              <a:rPr lang="cs-CZ" altLang="en-US" dirty="0">
                <a:solidFill>
                  <a:schemeClr val="bg1"/>
                </a:solidFill>
              </a:rPr>
              <a:t>při renální insuficienci</a:t>
            </a:r>
          </a:p>
          <a:p>
            <a:pPr lvl="2" eaLnBrk="1" hangingPunct="1"/>
            <a:r>
              <a:rPr lang="cs-CZ" altLang="en-US" sz="2800" dirty="0">
                <a:solidFill>
                  <a:schemeClr val="bg1"/>
                </a:solidFill>
              </a:rPr>
              <a:t>oddálení selhání ledvin</a:t>
            </a:r>
          </a:p>
          <a:p>
            <a:pPr lvl="2" eaLnBrk="1" hangingPunct="1"/>
            <a:r>
              <a:rPr lang="cs-CZ" altLang="en-US" sz="2800" dirty="0">
                <a:solidFill>
                  <a:schemeClr val="bg1"/>
                </a:solidFill>
              </a:rPr>
              <a:t>dieta s omezením bílkovin + antihypertenzní terapie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233E87B-AD18-4873-9BAD-BF8A77A324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85"/>
    </mc:Choice>
    <mc:Fallback xmlns="">
      <p:transition spd="slow" advTm="34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z="3200" b="1">
                <a:solidFill>
                  <a:srgbClr val="FFC000"/>
                </a:solidFill>
              </a:rPr>
              <a:t>Diabetická retinopatie - </a:t>
            </a:r>
            <a:br>
              <a:rPr lang="cs-CZ" altLang="en-US" sz="3200" b="1">
                <a:solidFill>
                  <a:srgbClr val="FFC000"/>
                </a:solidFill>
              </a:rPr>
            </a:br>
            <a:r>
              <a:rPr lang="cs-CZ" altLang="en-US" sz="3200" b="1">
                <a:solidFill>
                  <a:srgbClr val="FFC000"/>
                </a:solidFill>
              </a:rPr>
              <a:t>postižení cév sítnice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800" dirty="0">
                <a:solidFill>
                  <a:schemeClr val="bg1"/>
                </a:solidFill>
              </a:rPr>
              <a:t>do 2 let trvání jen 2-7%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dirty="0">
                <a:solidFill>
                  <a:schemeClr val="bg1"/>
                </a:solidFill>
              </a:rPr>
              <a:t>po 10 letech trvání 50%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dirty="0">
                <a:solidFill>
                  <a:schemeClr val="bg1"/>
                </a:solidFill>
              </a:rPr>
              <a:t>po 20 letech trvání 75%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800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dirty="0">
                <a:solidFill>
                  <a:schemeClr val="bg1"/>
                </a:solidFill>
              </a:rPr>
              <a:t>více než 25% nemocných má přitom </a:t>
            </a:r>
            <a:r>
              <a:rPr lang="cs-CZ" sz="2800" dirty="0" err="1">
                <a:solidFill>
                  <a:schemeClr val="bg1"/>
                </a:solidFill>
              </a:rPr>
              <a:t>proliferativní</a:t>
            </a:r>
            <a:r>
              <a:rPr lang="cs-CZ" sz="2800" dirty="0">
                <a:solidFill>
                  <a:schemeClr val="bg1"/>
                </a:solidFill>
              </a:rPr>
              <a:t> retinopatii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dirty="0">
                <a:solidFill>
                  <a:schemeClr val="bg1"/>
                </a:solidFill>
              </a:rPr>
              <a:t>nejčastější příčina získané slepoty</a:t>
            </a:r>
            <a:endParaRPr lang="cs-CZ" sz="2800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cs-CZ" sz="2800" dirty="0">
              <a:solidFill>
                <a:schemeClr val="bg1"/>
              </a:solidFill>
              <a:latin typeface="Arial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cs-CZ" sz="2800" dirty="0">
                <a:solidFill>
                  <a:schemeClr val="bg1"/>
                </a:solidFill>
                <a:latin typeface="Arial" charset="0"/>
              </a:rPr>
              <a:t>CAVE: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dirty="0">
                <a:solidFill>
                  <a:schemeClr val="bg1"/>
                </a:solidFill>
                <a:latin typeface="Arial" charset="0"/>
              </a:rPr>
              <a:t>zpočátku asymptomatické!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90D6F1C-516F-4DD6-B5E0-8F4047CCE8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25"/>
    </mc:Choice>
    <mc:Fallback xmlns="">
      <p:transition spd="slow" advTm="40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en-US">
                <a:latin typeface="Arial" charset="0"/>
              </a:rPr>
              <a:t>Neproliferativní</a:t>
            </a:r>
          </a:p>
          <a:p>
            <a:endParaRPr lang="cs-CZ" altLang="en-US">
              <a:latin typeface="Arial" charset="0"/>
            </a:endParaRPr>
          </a:p>
          <a:p>
            <a:r>
              <a:rPr lang="cs-CZ" altLang="en-US">
                <a:latin typeface="Arial" charset="0"/>
              </a:rPr>
              <a:t>Proliferativní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597D013-35B3-4FDE-B10E-086314B8EB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4"/>
    </mc:Choice>
    <mc:Fallback xmlns="">
      <p:transition spd="slow" advTm="9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z="3200" b="1">
                <a:solidFill>
                  <a:srgbClr val="FFC000"/>
                </a:solidFill>
              </a:rPr>
              <a:t>Diabetická retinopatie - </a:t>
            </a:r>
            <a:br>
              <a:rPr lang="cs-CZ" altLang="en-US" sz="3200" b="1">
                <a:solidFill>
                  <a:srgbClr val="FFC000"/>
                </a:solidFill>
              </a:rPr>
            </a:br>
            <a:r>
              <a:rPr lang="cs-CZ" altLang="en-US" sz="3200" b="1">
                <a:solidFill>
                  <a:srgbClr val="FFC000"/>
                </a:solidFill>
              </a:rPr>
              <a:t>postižení cév sítnice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en-US">
              <a:latin typeface="Arial" charset="0"/>
            </a:endParaRPr>
          </a:p>
          <a:p>
            <a:r>
              <a:rPr lang="cs-CZ" altLang="en-US">
                <a:solidFill>
                  <a:schemeClr val="bg1"/>
                </a:solidFill>
                <a:latin typeface="Arial" charset="0"/>
              </a:rPr>
              <a:t>Okluze kapilárních cév</a:t>
            </a:r>
          </a:p>
          <a:p>
            <a:endParaRPr lang="cs-CZ" altLang="en-US">
              <a:solidFill>
                <a:schemeClr val="bg1"/>
              </a:solidFill>
              <a:latin typeface="Arial" charset="0"/>
            </a:endParaRPr>
          </a:p>
          <a:p>
            <a:r>
              <a:rPr lang="cs-CZ" altLang="en-US">
                <a:solidFill>
                  <a:schemeClr val="bg1"/>
                </a:solidFill>
                <a:latin typeface="Arial" charset="0"/>
              </a:rPr>
              <a:t>Dilatace cév – mikroaneurysmata – krvácení – otok (makulární edém)</a:t>
            </a:r>
          </a:p>
          <a:p>
            <a:endParaRPr lang="cs-CZ" altLang="en-US">
              <a:solidFill>
                <a:schemeClr val="bg1"/>
              </a:solidFill>
              <a:latin typeface="Arial" charset="0"/>
            </a:endParaRPr>
          </a:p>
          <a:p>
            <a:r>
              <a:rPr lang="cs-CZ" altLang="en-US">
                <a:solidFill>
                  <a:schemeClr val="bg1"/>
                </a:solidFill>
                <a:latin typeface="Arial" charset="0"/>
              </a:rPr>
              <a:t>Proliferace novotvořených cév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86CE38F-B3D0-4F32-9B06-C147FA7D0E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43"/>
    </mc:Choice>
    <mc:Fallback xmlns="">
      <p:transition spd="slow" advTm="17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ChangeArrowheads="1"/>
          </p:cNvSpPr>
          <p:nvPr/>
        </p:nvSpPr>
        <p:spPr bwMode="auto">
          <a:xfrm>
            <a:off x="685800" y="2286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en-US" sz="3600" b="1">
                <a:solidFill>
                  <a:srgbClr val="FFC000"/>
                </a:solidFill>
              </a:rPr>
              <a:t>Diabetická retinopatie</a:t>
            </a:r>
          </a:p>
        </p:txBody>
      </p:sp>
      <p:pic>
        <p:nvPicPr>
          <p:cNvPr id="43010" name="Picture 3" descr="16-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1371600"/>
            <a:ext cx="34766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4" descr="16-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3886200"/>
            <a:ext cx="3614738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4648200" y="1447800"/>
            <a:ext cx="3810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</a:pPr>
            <a:r>
              <a:rPr lang="cs-CZ" altLang="en-US" sz="2400">
                <a:solidFill>
                  <a:srgbClr val="FFFF00"/>
                </a:solidFill>
                <a:latin typeface="Arial" charset="0"/>
              </a:rPr>
              <a:t>Proliferativní retinopatie</a:t>
            </a:r>
            <a:endParaRPr lang="cs-CZ" altLang="en-US" sz="2800">
              <a:solidFill>
                <a:srgbClr val="FFFF00"/>
              </a:solidFill>
            </a:endParaRPr>
          </a:p>
        </p:txBody>
      </p:sp>
      <p:sp>
        <p:nvSpPr>
          <p:cNvPr id="43013" name="Rectangle 6"/>
          <p:cNvSpPr>
            <a:spLocks noChangeArrowheads="1"/>
          </p:cNvSpPr>
          <p:nvPr/>
        </p:nvSpPr>
        <p:spPr bwMode="auto">
          <a:xfrm>
            <a:off x="838200" y="5791200"/>
            <a:ext cx="350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>
              <a:spcBef>
                <a:spcPct val="20000"/>
              </a:spcBef>
              <a:buClr>
                <a:schemeClr val="tx1"/>
              </a:buClr>
            </a:pPr>
            <a:r>
              <a:rPr lang="cs-CZ" altLang="en-US" sz="2400">
                <a:solidFill>
                  <a:schemeClr val="tx1"/>
                </a:solidFill>
                <a:latin typeface="Arial" charset="0"/>
              </a:rPr>
              <a:t>Hemoftalmus</a:t>
            </a:r>
            <a:endParaRPr lang="cs-CZ" altLang="en-US" sz="2800">
              <a:solidFill>
                <a:schemeClr val="tx1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15806DF-997B-4B88-8D8C-8C290AD3E3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8"/>
    </mc:Choice>
    <mc:Fallback xmlns="">
      <p:transition spd="slow" advTm="7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685800" y="1143000"/>
            <a:ext cx="7772400" cy="5181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defRPr/>
            </a:pPr>
            <a:r>
              <a:rPr lang="cs-CZ" sz="3200" u="sng" dirty="0">
                <a:solidFill>
                  <a:srgbClr val="FFFF00"/>
                </a:solidFill>
                <a:cs typeface="+mn-cs"/>
              </a:rPr>
              <a:t>Vyšetření</a:t>
            </a:r>
            <a:endParaRPr lang="cs-CZ" sz="3200" dirty="0">
              <a:solidFill>
                <a:srgbClr val="FFFF00"/>
              </a:solidFill>
              <a:cs typeface="+mn-cs"/>
            </a:endParaRPr>
          </a:p>
          <a:p>
            <a:pPr marL="342900" indent="-342900">
              <a:spcBef>
                <a:spcPct val="5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cs-CZ" sz="2400" dirty="0">
                <a:solidFill>
                  <a:srgbClr val="FFC000"/>
                </a:solidFill>
                <a:cs typeface="+mn-cs"/>
              </a:rPr>
              <a:t>oftalmoskopie </a:t>
            </a:r>
            <a:r>
              <a:rPr lang="cs-CZ" sz="2400" dirty="0">
                <a:solidFill>
                  <a:schemeClr val="tx1"/>
                </a:solidFill>
                <a:cs typeface="+mn-cs"/>
              </a:rPr>
              <a:t>k posouzení sítnice</a:t>
            </a:r>
            <a:r>
              <a:rPr lang="cs-CZ" sz="2400" dirty="0">
                <a:solidFill>
                  <a:schemeClr val="tx1"/>
                </a:solidFill>
                <a:latin typeface="Arial" charset="0"/>
                <a:cs typeface="+mn-cs"/>
              </a:rPr>
              <a:t> (po „rozkapání“ oka)</a:t>
            </a:r>
          </a:p>
          <a:p>
            <a:pPr marL="342900" indent="-342900">
              <a:spcBef>
                <a:spcPct val="50000"/>
              </a:spcBef>
              <a:buClr>
                <a:schemeClr val="tx1"/>
              </a:buClr>
              <a:defRPr/>
            </a:pPr>
            <a:r>
              <a:rPr lang="cs-CZ" sz="2400" dirty="0">
                <a:solidFill>
                  <a:schemeClr val="bg1"/>
                </a:solidFill>
                <a:cs typeface="+mn-cs"/>
              </a:rPr>
              <a:t>                   </a:t>
            </a:r>
          </a:p>
          <a:p>
            <a:pPr marL="342900" indent="-342900">
              <a:spcBef>
                <a:spcPct val="5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cs-CZ" sz="2400" dirty="0">
                <a:solidFill>
                  <a:schemeClr val="tx1"/>
                </a:solidFill>
                <a:cs typeface="+mn-cs"/>
              </a:rPr>
              <a:t> </a:t>
            </a:r>
            <a:r>
              <a:rPr lang="cs-CZ" sz="2800" dirty="0">
                <a:solidFill>
                  <a:srgbClr val="66FF33"/>
                </a:solidFill>
                <a:cs typeface="+mn-cs"/>
              </a:rPr>
              <a:t>Další  oční postižení :</a:t>
            </a:r>
          </a:p>
          <a:p>
            <a:pPr marL="742950" lvl="1" indent="-285750">
              <a:spcBef>
                <a:spcPct val="5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cs-CZ" sz="2000" dirty="0">
                <a:solidFill>
                  <a:schemeClr val="bg1"/>
                </a:solidFill>
                <a:cs typeface="+mn-cs"/>
              </a:rPr>
              <a:t>změna zrakové ostrosti při osmotických  změnách čočky a sklivce (vyčkat s brýlovou korekcí u recentního  DM po metabolické kompenzaci)</a:t>
            </a:r>
          </a:p>
          <a:p>
            <a:pPr marL="742950" lvl="1" indent="-285750">
              <a:spcBef>
                <a:spcPct val="5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cs-CZ" sz="2000" dirty="0">
                <a:solidFill>
                  <a:schemeClr val="bg1"/>
                </a:solidFill>
                <a:cs typeface="+mn-cs"/>
              </a:rPr>
              <a:t>katarakta – šedý zákal - 2x častější u diabetiků, nastupuje v mladším věku</a:t>
            </a:r>
            <a:endParaRPr lang="cs-CZ" sz="2000" dirty="0">
              <a:solidFill>
                <a:schemeClr val="bg1"/>
              </a:solidFill>
              <a:latin typeface="Arial" charset="0"/>
              <a:cs typeface="+mn-cs"/>
            </a:endParaRPr>
          </a:p>
          <a:p>
            <a:pPr marL="742950" lvl="1" indent="-285750">
              <a:spcBef>
                <a:spcPct val="5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cs-CZ" sz="2000" dirty="0">
                <a:solidFill>
                  <a:schemeClr val="bg1"/>
                </a:solidFill>
                <a:latin typeface="+mn-lt"/>
                <a:cs typeface="+mn-cs"/>
              </a:rPr>
              <a:t>glaukom – zelený zákal </a:t>
            </a:r>
          </a:p>
          <a:p>
            <a:pPr marL="742950" lvl="1" indent="-285750">
              <a:spcBef>
                <a:spcPct val="5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cs-CZ" sz="2000" dirty="0">
                <a:solidFill>
                  <a:schemeClr val="bg1"/>
                </a:solidFill>
                <a:cs typeface="+mn-cs"/>
              </a:rPr>
              <a:t>neuropatie n.</a:t>
            </a:r>
            <a:r>
              <a:rPr lang="cs-CZ" sz="2000" dirty="0">
                <a:solidFill>
                  <a:schemeClr val="bg1"/>
                </a:solidFill>
                <a:latin typeface="Arial" charset="0"/>
                <a:cs typeface="+mn-cs"/>
              </a:rPr>
              <a:t> </a:t>
            </a:r>
            <a:r>
              <a:rPr lang="cs-CZ" sz="2000" dirty="0">
                <a:solidFill>
                  <a:schemeClr val="bg1"/>
                </a:solidFill>
                <a:cs typeface="+mn-cs"/>
              </a:rPr>
              <a:t>III (paréza horního víčka)</a:t>
            </a:r>
            <a:endParaRPr lang="cs-CZ" sz="2000" dirty="0">
              <a:solidFill>
                <a:schemeClr val="bg1"/>
              </a:solidFill>
              <a:latin typeface="Arial" charset="0"/>
              <a:cs typeface="+mn-cs"/>
            </a:endParaRPr>
          </a:p>
          <a:p>
            <a:pPr marL="742950" lvl="1" indent="-285750">
              <a:spcBef>
                <a:spcPct val="5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cs-CZ" sz="2000" dirty="0">
                <a:solidFill>
                  <a:schemeClr val="bg1"/>
                </a:solidFill>
                <a:latin typeface="+mn-lt"/>
                <a:cs typeface="+mn-cs"/>
              </a:rPr>
              <a:t>paréza VI. hlavového nervu (omezení pohybu očního bulbu)  </a:t>
            </a:r>
            <a:endParaRPr lang="cs-CZ" sz="2400" dirty="0">
              <a:solidFill>
                <a:schemeClr val="bg1"/>
              </a:solidFill>
              <a:latin typeface="+mn-lt"/>
              <a:cs typeface="+mn-cs"/>
            </a:endParaRPr>
          </a:p>
          <a:p>
            <a:pPr marL="742950" lvl="1" indent="-285750">
              <a:spcBef>
                <a:spcPct val="20000"/>
              </a:spcBef>
              <a:defRPr/>
            </a:pPr>
            <a:endParaRPr lang="cs-CZ" sz="2800" dirty="0">
              <a:solidFill>
                <a:schemeClr val="tx1"/>
              </a:solidFill>
              <a:cs typeface="+mn-cs"/>
            </a:endParaRPr>
          </a:p>
        </p:txBody>
      </p:sp>
      <p:sp>
        <p:nvSpPr>
          <p:cNvPr id="44034" name="Rectangle 3"/>
          <p:cNvSpPr>
            <a:spLocks noChangeArrowheads="1"/>
          </p:cNvSpPr>
          <p:nvPr/>
        </p:nvSpPr>
        <p:spPr bwMode="auto">
          <a:xfrm>
            <a:off x="685800" y="2286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en-US" sz="3600" b="1">
                <a:solidFill>
                  <a:srgbClr val="FFC000"/>
                </a:solidFill>
              </a:rPr>
              <a:t>Diabetická retinopatie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1F74CA1-EF8B-4263-8024-EE63233AF1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07"/>
    </mc:Choice>
    <mc:Fallback xmlns="">
      <p:transition spd="slow" advTm="79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b="1" dirty="0">
                <a:solidFill>
                  <a:srgbClr val="FFC000"/>
                </a:solidFill>
              </a:rPr>
              <a:t>Akutní komplikace DM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/>
            <a:r>
              <a:rPr lang="cs-CZ" altLang="en-US" sz="2800">
                <a:solidFill>
                  <a:srgbClr val="33CC33"/>
                </a:solidFill>
              </a:rPr>
              <a:t>bezprostřední ohrožení života</a:t>
            </a:r>
            <a:r>
              <a:rPr lang="cs-CZ" altLang="en-US" b="1">
                <a:solidFill>
                  <a:srgbClr val="33CC33"/>
                </a:solidFill>
              </a:rPr>
              <a:t> </a:t>
            </a:r>
            <a:r>
              <a:rPr lang="cs-CZ" altLang="en-US">
                <a:solidFill>
                  <a:srgbClr val="33CC33"/>
                </a:solidFill>
              </a:rPr>
              <a:t>- </a:t>
            </a:r>
            <a:r>
              <a:rPr lang="cs-CZ" altLang="en-US" u="sng">
                <a:solidFill>
                  <a:srgbClr val="33CC33"/>
                </a:solidFill>
              </a:rPr>
              <a:t>koma</a:t>
            </a:r>
            <a:endParaRPr lang="cs-CZ" altLang="en-US">
              <a:solidFill>
                <a:srgbClr val="33CC33"/>
              </a:solidFill>
            </a:endParaRPr>
          </a:p>
          <a:p>
            <a:pPr marL="609600" indent="-609600" eaLnBrk="1" hangingPunct="1"/>
            <a:endParaRPr lang="cs-CZ" altLang="en-US" sz="2800">
              <a:solidFill>
                <a:srgbClr val="33CC33"/>
              </a:solidFill>
            </a:endParaRPr>
          </a:p>
          <a:p>
            <a:pPr marL="609600" indent="-609600" eaLnBrk="1" hangingPunct="1"/>
            <a:r>
              <a:rPr lang="cs-CZ" altLang="en-US" sz="2800">
                <a:solidFill>
                  <a:srgbClr val="FFFF00"/>
                </a:solidFill>
              </a:rPr>
              <a:t>HYPOGLYKÉMIE</a:t>
            </a:r>
          </a:p>
          <a:p>
            <a:pPr marL="609600" indent="-609600" eaLnBrk="1" hangingPunct="1"/>
            <a:endParaRPr lang="cs-CZ" altLang="en-US" sz="280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cs-CZ" altLang="en-US" sz="2800">
                <a:solidFill>
                  <a:srgbClr val="FFFF00"/>
                </a:solidFill>
              </a:rPr>
              <a:t>HYPERGLYKÉMIE :</a:t>
            </a:r>
            <a:endParaRPr lang="cs-CZ" altLang="en-US" sz="2800">
              <a:solidFill>
                <a:srgbClr val="FF0066"/>
              </a:solidFill>
            </a:endParaRPr>
          </a:p>
          <a:p>
            <a:pPr marL="990600" lvl="1" indent="-533400" eaLnBrk="1" hangingPunct="1">
              <a:buFontTx/>
              <a:buAutoNum type="arabicPeriod"/>
            </a:pPr>
            <a:r>
              <a:rPr lang="cs-CZ" altLang="en-US" sz="2400"/>
              <a:t>Hyperglykemické ketoacidotické koma</a:t>
            </a:r>
          </a:p>
          <a:p>
            <a:pPr marL="990600" lvl="1" indent="-533400" eaLnBrk="1" hangingPunct="1">
              <a:buFontTx/>
              <a:buAutoNum type="arabicPeriod"/>
            </a:pPr>
            <a:r>
              <a:rPr lang="cs-CZ" altLang="en-US" sz="2400"/>
              <a:t>Hyperglykemické hyperosmolární koma</a:t>
            </a:r>
          </a:p>
          <a:p>
            <a:pPr marL="990600" lvl="1" indent="-533400" eaLnBrk="1" hangingPunct="1">
              <a:buFontTx/>
              <a:buAutoNum type="arabicPeriod"/>
            </a:pPr>
            <a:r>
              <a:rPr lang="cs-CZ" altLang="en-US" sz="2400"/>
              <a:t>Laktacidotické koma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9238058-DBCD-4237-9355-D41AA7261C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31"/>
    </mc:Choice>
    <mc:Fallback xmlns="">
      <p:transition spd="slow" advTm="30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b="1">
                <a:solidFill>
                  <a:srgbClr val="FFC000"/>
                </a:solidFill>
              </a:rPr>
              <a:t>Hlavní zásady péče o nemocné s diabetickou retinopatií</a:t>
            </a:r>
          </a:p>
        </p:txBody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en-US">
              <a:solidFill>
                <a:schemeClr val="bg1"/>
              </a:solidFill>
            </a:endParaRPr>
          </a:p>
          <a:p>
            <a:pPr eaLnBrk="1" hangingPunct="1"/>
            <a:r>
              <a:rPr lang="cs-CZ" altLang="en-US">
                <a:solidFill>
                  <a:schemeClr val="bg1"/>
                </a:solidFill>
              </a:rPr>
              <a:t>Nutná včasná diagnostika - proto pravidelné vyšetřování ophtalmologem</a:t>
            </a:r>
          </a:p>
          <a:p>
            <a:pPr eaLnBrk="1" hangingPunct="1"/>
            <a:r>
              <a:rPr lang="cs-CZ" altLang="en-US">
                <a:solidFill>
                  <a:schemeClr val="bg1"/>
                </a:solidFill>
              </a:rPr>
              <a:t>Správná indikace a provedení </a:t>
            </a:r>
            <a:r>
              <a:rPr lang="cs-CZ" altLang="en-US">
                <a:solidFill>
                  <a:srgbClr val="FFC000"/>
                </a:solidFill>
              </a:rPr>
              <a:t>laserové terapie</a:t>
            </a:r>
            <a:r>
              <a:rPr lang="cs-CZ" altLang="en-US">
                <a:solidFill>
                  <a:srgbClr val="FFC000"/>
                </a:solidFill>
                <a:latin typeface="Arial" charset="0"/>
              </a:rPr>
              <a:t> (koagulace sítnice)</a:t>
            </a:r>
          </a:p>
          <a:p>
            <a:pPr eaLnBrk="1" hangingPunct="1"/>
            <a:r>
              <a:rPr lang="cs-CZ" altLang="en-US">
                <a:solidFill>
                  <a:schemeClr val="bg1"/>
                </a:solidFill>
              </a:rPr>
              <a:t>Ostatní terapie - kryoterapie, vitrektomie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027EDA2-3766-4724-BD42-B033F6AE30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35"/>
    </mc:Choice>
    <mc:Fallback xmlns="">
      <p:transition spd="slow" advTm="10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ChangeArrowheads="1"/>
          </p:cNvSpPr>
          <p:nvPr/>
        </p:nvSpPr>
        <p:spPr bwMode="auto">
          <a:xfrm>
            <a:off x="685800" y="2286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en-US" sz="3600" b="1">
                <a:solidFill>
                  <a:srgbClr val="FFC000"/>
                </a:solidFill>
              </a:rPr>
              <a:t>Diabetická polyneuropatie</a:t>
            </a:r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304800" y="1447800"/>
            <a:ext cx="8610600" cy="50292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cs-CZ" sz="2400" noProof="1">
                <a:solidFill>
                  <a:schemeClr val="bg1"/>
                </a:solidFill>
                <a:cs typeface="+mn-cs"/>
              </a:rPr>
              <a:t>Dif</a:t>
            </a:r>
            <a:r>
              <a:rPr lang="cs-CZ" sz="2400" dirty="0" err="1">
                <a:solidFill>
                  <a:schemeClr val="bg1"/>
                </a:solidFill>
                <a:cs typeface="+mn-cs"/>
              </a:rPr>
              <a:t>uzní</a:t>
            </a:r>
            <a:r>
              <a:rPr lang="cs-CZ" sz="2400" dirty="0">
                <a:solidFill>
                  <a:schemeClr val="bg1"/>
                </a:solidFill>
                <a:cs typeface="+mn-cs"/>
              </a:rPr>
              <a:t> nezánětlivé poškození funkce a struktury nervů: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endParaRPr lang="cs-CZ" sz="2400" dirty="0">
              <a:solidFill>
                <a:schemeClr val="bg1"/>
              </a:solidFill>
              <a:latin typeface="Arial" charset="0"/>
              <a:cs typeface="+mn-cs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cs-CZ" sz="2400" noProof="1">
                <a:solidFill>
                  <a:srgbClr val="FFC000"/>
                </a:solidFill>
                <a:cs typeface="+mn-cs"/>
              </a:rPr>
              <a:t>Motorických</a:t>
            </a:r>
            <a:r>
              <a:rPr lang="cs-CZ" sz="2400" dirty="0">
                <a:solidFill>
                  <a:schemeClr val="bg1"/>
                </a:solidFill>
                <a:cs typeface="+mn-cs"/>
              </a:rPr>
              <a:t>  - obrny</a:t>
            </a:r>
            <a:endParaRPr lang="cs-CZ" sz="2400" noProof="1">
              <a:solidFill>
                <a:schemeClr val="bg1"/>
              </a:solidFill>
              <a:cs typeface="+mn-cs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endParaRPr lang="cs-CZ" sz="2400" dirty="0">
              <a:solidFill>
                <a:schemeClr val="bg1"/>
              </a:solidFill>
              <a:latin typeface="Arial" charset="0"/>
              <a:cs typeface="+mn-cs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cs-CZ" sz="2400" noProof="1">
                <a:solidFill>
                  <a:srgbClr val="FFC000"/>
                </a:solidFill>
                <a:cs typeface="+mn-cs"/>
              </a:rPr>
              <a:t>Senzitivních</a:t>
            </a:r>
            <a:r>
              <a:rPr lang="cs-CZ" sz="2400" dirty="0">
                <a:solidFill>
                  <a:schemeClr val="bg1"/>
                </a:solidFill>
                <a:cs typeface="+mn-cs"/>
              </a:rPr>
              <a:t>   - poruchy cítivosti</a:t>
            </a:r>
            <a:r>
              <a:rPr lang="cs-CZ" sz="2400" dirty="0">
                <a:solidFill>
                  <a:schemeClr val="bg1"/>
                </a:solidFill>
                <a:latin typeface="+mn-lt"/>
                <a:cs typeface="+mn-cs"/>
              </a:rPr>
              <a:t>, pálení mravenčení, křeče, ztráta citlivosti na tlak, dotyk a teplo</a:t>
            </a:r>
          </a:p>
          <a:p>
            <a:pPr marL="342900" indent="-342900">
              <a:spcBef>
                <a:spcPct val="50000"/>
              </a:spcBef>
              <a:buFontTx/>
              <a:buChar char="•"/>
              <a:defRPr/>
            </a:pPr>
            <a:endParaRPr lang="cs-CZ" sz="2400" dirty="0">
              <a:solidFill>
                <a:schemeClr val="bg1"/>
              </a:solidFill>
              <a:latin typeface="Arial" charset="0"/>
              <a:cs typeface="+mn-cs"/>
            </a:endParaRPr>
          </a:p>
          <a:p>
            <a:pPr marL="342900" indent="-342900">
              <a:spcBef>
                <a:spcPct val="50000"/>
              </a:spcBef>
              <a:buFontTx/>
              <a:buChar char="•"/>
              <a:defRPr/>
            </a:pPr>
            <a:r>
              <a:rPr lang="cs-CZ" sz="2400" noProof="1">
                <a:solidFill>
                  <a:schemeClr val="bg1"/>
                </a:solidFill>
                <a:cs typeface="+mn-cs"/>
              </a:rPr>
              <a:t>dist</a:t>
            </a:r>
            <a:r>
              <a:rPr lang="cs-CZ" sz="2400" dirty="0" err="1">
                <a:solidFill>
                  <a:schemeClr val="bg1"/>
                </a:solidFill>
                <a:cs typeface="+mn-cs"/>
              </a:rPr>
              <a:t>ální</a:t>
            </a:r>
            <a:r>
              <a:rPr lang="cs-CZ" sz="2400" dirty="0">
                <a:solidFill>
                  <a:schemeClr val="bg1"/>
                </a:solidFill>
                <a:cs typeface="+mn-cs"/>
              </a:rPr>
              <a:t> </a:t>
            </a:r>
            <a:r>
              <a:rPr lang="cs-CZ" sz="2400" noProof="1">
                <a:solidFill>
                  <a:schemeClr val="bg1"/>
                </a:solidFill>
                <a:cs typeface="+mn-cs"/>
              </a:rPr>
              <a:t> nervy (dolní končetiny) postiženy více</a:t>
            </a:r>
          </a:p>
          <a:p>
            <a:pPr marL="342900" indent="-342900">
              <a:spcBef>
                <a:spcPct val="50000"/>
              </a:spcBef>
              <a:buFontTx/>
              <a:buChar char="•"/>
              <a:defRPr/>
            </a:pPr>
            <a:r>
              <a:rPr lang="cs-CZ" sz="2400" noProof="1">
                <a:solidFill>
                  <a:schemeClr val="bg1"/>
                </a:solidFill>
                <a:cs typeface="+mn-cs"/>
              </a:rPr>
              <a:t>10 -100 </a:t>
            </a:r>
            <a:r>
              <a:rPr lang="en-US" sz="2400" dirty="0">
                <a:solidFill>
                  <a:schemeClr val="bg1"/>
                </a:solidFill>
                <a:cs typeface="+mn-cs"/>
              </a:rPr>
              <a:t>% </a:t>
            </a:r>
            <a:r>
              <a:rPr lang="en-US" sz="2400" dirty="0" err="1">
                <a:solidFill>
                  <a:schemeClr val="bg1"/>
                </a:solidFill>
                <a:cs typeface="+mn-cs"/>
              </a:rPr>
              <a:t>pacientů</a:t>
            </a:r>
            <a:r>
              <a:rPr lang="en-US" sz="2400" dirty="0">
                <a:solidFill>
                  <a:schemeClr val="bg1"/>
                </a:solidFill>
                <a:cs typeface="+mn-cs"/>
              </a:rPr>
              <a:t> </a:t>
            </a:r>
            <a:r>
              <a:rPr lang="en-US" sz="2400" dirty="0" err="1">
                <a:solidFill>
                  <a:schemeClr val="bg1"/>
                </a:solidFill>
                <a:cs typeface="+mn-cs"/>
              </a:rPr>
              <a:t>po</a:t>
            </a:r>
            <a:r>
              <a:rPr lang="en-US" sz="2400" dirty="0">
                <a:solidFill>
                  <a:schemeClr val="bg1"/>
                </a:solidFill>
                <a:cs typeface="+mn-cs"/>
              </a:rPr>
              <a:t> 6 </a:t>
            </a:r>
            <a:r>
              <a:rPr lang="en-US" sz="2400" dirty="0" err="1">
                <a:solidFill>
                  <a:schemeClr val="bg1"/>
                </a:solidFill>
                <a:cs typeface="+mn-cs"/>
              </a:rPr>
              <a:t>letech</a:t>
            </a:r>
            <a:r>
              <a:rPr lang="en-US" sz="2400" dirty="0">
                <a:solidFill>
                  <a:schemeClr val="bg1"/>
                </a:solidFill>
                <a:cs typeface="+mn-cs"/>
              </a:rPr>
              <a:t> </a:t>
            </a:r>
            <a:r>
              <a:rPr lang="en-US" sz="2400" dirty="0" err="1">
                <a:solidFill>
                  <a:schemeClr val="bg1"/>
                </a:solidFill>
                <a:cs typeface="+mn-cs"/>
              </a:rPr>
              <a:t>trvání</a:t>
            </a:r>
            <a:r>
              <a:rPr lang="en-US" sz="2400" dirty="0">
                <a:solidFill>
                  <a:schemeClr val="bg1"/>
                </a:solidFill>
                <a:cs typeface="+mn-cs"/>
              </a:rPr>
              <a:t> DM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0508BF9-07FB-40C0-BB27-3E204757B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84"/>
    </mc:Choice>
    <mc:Fallback xmlns="">
      <p:transition spd="slow" advTm="24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ChangeArrowheads="1"/>
          </p:cNvSpPr>
          <p:nvPr/>
        </p:nvSpPr>
        <p:spPr bwMode="auto">
          <a:xfrm>
            <a:off x="685800" y="2286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en-US" sz="3600" b="1">
                <a:solidFill>
                  <a:srgbClr val="FFC000"/>
                </a:solidFill>
              </a:rPr>
              <a:t>Diabetická polyneuropatie</a:t>
            </a: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304800" y="1447800"/>
            <a:ext cx="8610600" cy="50292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cs-CZ" sz="2400" noProof="1">
                <a:solidFill>
                  <a:schemeClr val="bg1"/>
                </a:solidFill>
                <a:cs typeface="+mn-cs"/>
              </a:rPr>
              <a:t>Dif</a:t>
            </a:r>
            <a:r>
              <a:rPr lang="cs-CZ" sz="2400" dirty="0" err="1">
                <a:solidFill>
                  <a:schemeClr val="bg1"/>
                </a:solidFill>
                <a:cs typeface="+mn-cs"/>
              </a:rPr>
              <a:t>uzní</a:t>
            </a:r>
            <a:r>
              <a:rPr lang="cs-CZ" sz="2400" dirty="0">
                <a:solidFill>
                  <a:schemeClr val="bg1"/>
                </a:solidFill>
                <a:cs typeface="+mn-cs"/>
              </a:rPr>
              <a:t> nezánětlivé poškození funkce a struktury nervů</a:t>
            </a:r>
          </a:p>
          <a:p>
            <a:pPr marL="742950" lvl="1" indent="-285750">
              <a:spcBef>
                <a:spcPct val="20000"/>
              </a:spcBef>
              <a:defRPr/>
            </a:pPr>
            <a:endParaRPr lang="cs-CZ" sz="2400" dirty="0">
              <a:solidFill>
                <a:schemeClr val="bg1"/>
              </a:solidFill>
              <a:cs typeface="+mn-cs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cs-CZ" sz="2400" noProof="1">
                <a:solidFill>
                  <a:srgbClr val="FFC000"/>
                </a:solidFill>
                <a:cs typeface="+mn-cs"/>
              </a:rPr>
              <a:t>Vegetativních</a:t>
            </a:r>
            <a:r>
              <a:rPr lang="cs-CZ" sz="2400" dirty="0">
                <a:solidFill>
                  <a:srgbClr val="FFC000"/>
                </a:solidFill>
                <a:cs typeface="+mn-cs"/>
              </a:rPr>
              <a:t> – </a:t>
            </a:r>
            <a:endParaRPr lang="cs-CZ" sz="2400" dirty="0">
              <a:solidFill>
                <a:srgbClr val="FFC000"/>
              </a:solidFill>
              <a:latin typeface="Arial" charset="0"/>
              <a:cs typeface="+mn-cs"/>
            </a:endParaRPr>
          </a:p>
          <a:p>
            <a:pPr marL="1143000" lvl="2" indent="-228600">
              <a:spcBef>
                <a:spcPct val="20000"/>
              </a:spcBef>
              <a:buFontTx/>
              <a:buChar char="–"/>
              <a:defRPr/>
            </a:pPr>
            <a:r>
              <a:rPr lang="cs-CZ" sz="2400" dirty="0">
                <a:solidFill>
                  <a:schemeClr val="bg1"/>
                </a:solidFill>
                <a:latin typeface="+mn-lt"/>
                <a:cs typeface="+mn-cs"/>
              </a:rPr>
              <a:t>KV (poruchy rytmu, tachykardie)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  <a:defRPr/>
            </a:pPr>
            <a:r>
              <a:rPr lang="cs-CZ" sz="2400" dirty="0">
                <a:solidFill>
                  <a:schemeClr val="bg1"/>
                </a:solidFill>
                <a:latin typeface="+mn-lt"/>
                <a:cs typeface="+mn-cs"/>
              </a:rPr>
              <a:t>GIT (poruchy vyprazdňování)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  <a:defRPr/>
            </a:pPr>
            <a:r>
              <a:rPr lang="cs-CZ" sz="2400" dirty="0">
                <a:solidFill>
                  <a:schemeClr val="bg1"/>
                </a:solidFill>
                <a:latin typeface="+mn-lt"/>
                <a:cs typeface="+mn-cs"/>
              </a:rPr>
              <a:t>Urogenitální (poruchy potence, močení)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  <a:defRPr/>
            </a:pPr>
            <a:r>
              <a:rPr lang="cs-CZ" sz="2400" dirty="0" err="1">
                <a:solidFill>
                  <a:schemeClr val="bg1"/>
                </a:solidFill>
                <a:latin typeface="+mn-lt"/>
                <a:cs typeface="+mn-cs"/>
              </a:rPr>
              <a:t>Sudomotorické</a:t>
            </a:r>
            <a:r>
              <a:rPr lang="cs-CZ" sz="2400" dirty="0">
                <a:solidFill>
                  <a:schemeClr val="bg1"/>
                </a:solidFill>
                <a:latin typeface="+mn-lt"/>
                <a:cs typeface="+mn-cs"/>
              </a:rPr>
              <a:t> (pocení na horní části hrudníku a hlavy) </a:t>
            </a:r>
            <a:endParaRPr lang="cs-CZ" sz="2400" noProof="1">
              <a:solidFill>
                <a:schemeClr val="bg1"/>
              </a:solidFill>
              <a:latin typeface="+mn-lt"/>
              <a:cs typeface="+mn-cs"/>
            </a:endParaRPr>
          </a:p>
          <a:p>
            <a:pPr marL="742950" lvl="1" indent="-285750">
              <a:spcBef>
                <a:spcPct val="20000"/>
              </a:spcBef>
              <a:defRPr/>
            </a:pPr>
            <a:endParaRPr lang="cs-CZ" sz="2400" dirty="0">
              <a:solidFill>
                <a:schemeClr val="bg1"/>
              </a:solidFill>
              <a:latin typeface="Arial" charset="0"/>
              <a:cs typeface="+mn-cs"/>
            </a:endParaRPr>
          </a:p>
          <a:p>
            <a:pPr marL="742950" lvl="1" indent="-285750">
              <a:spcBef>
                <a:spcPct val="20000"/>
              </a:spcBef>
              <a:defRPr/>
            </a:pPr>
            <a:r>
              <a:rPr lang="cs-CZ" sz="2400" noProof="1">
                <a:solidFill>
                  <a:schemeClr val="bg1"/>
                </a:solidFill>
                <a:cs typeface="+mn-cs"/>
              </a:rPr>
              <a:t>většinou smíšené postižení</a:t>
            </a:r>
          </a:p>
          <a:p>
            <a:pPr marL="342900" indent="-342900">
              <a:spcBef>
                <a:spcPct val="50000"/>
              </a:spcBef>
              <a:defRPr/>
            </a:pPr>
            <a:endParaRPr lang="en-US" sz="2400" dirty="0">
              <a:solidFill>
                <a:schemeClr val="bg1"/>
              </a:solidFill>
              <a:cs typeface="+mn-cs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C2BDA74-BE40-4703-9A0E-9A6FB1ACDA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27"/>
    </mc:Choice>
    <mc:Fallback xmlns="">
      <p:transition spd="slow" advTm="30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\\fnbrno.cz\tree\home\25624\My Pictures\bez názvu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6375" y="1052513"/>
            <a:ext cx="21590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3" descr="\\fnbrno.cz\tree\home\25624\My Pictures\tuning-fork-2302472_960_72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1863" y="3429000"/>
            <a:ext cx="1646237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6FEEB51-5834-43E1-81DF-1F1D27ACF6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1"/>
    </mc:Choice>
    <mc:Fallback xmlns="">
      <p:transition spd="slow" advTm="6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\\fnbrno.cz\tree\home\25624\My Pictures\depositphotos_170130874-stock-photo-neurology-examinatio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260350"/>
            <a:ext cx="4321175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2" descr="\\fnbrno.cz\tree\home\25624\My Pictures\depositphotos_90352410-stock-photo-orthopaedist-tuning-fork-orthopedic-examinatio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0200" y="333375"/>
            <a:ext cx="5111750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ovéPole 1"/>
          <p:cNvSpPr txBox="1">
            <a:spLocks noChangeArrowheads="1"/>
          </p:cNvSpPr>
          <p:nvPr/>
        </p:nvSpPr>
        <p:spPr bwMode="auto">
          <a:xfrm>
            <a:off x="468313" y="4724400"/>
            <a:ext cx="33115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en-US">
                <a:solidFill>
                  <a:srgbClr val="FFC000"/>
                </a:solidFill>
              </a:rPr>
              <a:t>Vyšetření neurologickým kladívkem a ladičkou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C5DBE0E-A320-4F86-BC7A-9B5CACCCB9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6"/>
    </mc:Choice>
    <mc:Fallback xmlns="">
      <p:transition spd="slow" advTm="2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Nadpis 1"/>
          <p:cNvSpPr>
            <a:spLocks noGrp="1"/>
          </p:cNvSpPr>
          <p:nvPr>
            <p:ph type="title"/>
          </p:nvPr>
        </p:nvSpPr>
        <p:spPr>
          <a:xfrm>
            <a:off x="684213" y="620713"/>
            <a:ext cx="7772400" cy="1143000"/>
          </a:xfrm>
        </p:spPr>
        <p:txBody>
          <a:bodyPr/>
          <a:lstStyle/>
          <a:p>
            <a:r>
              <a:rPr lang="cs-CZ" altLang="en-US" dirty="0">
                <a:solidFill>
                  <a:srgbClr val="FFC000"/>
                </a:solidFill>
              </a:rPr>
              <a:t>Diabetická neuropatie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Nově:</a:t>
            </a:r>
          </a:p>
          <a:p>
            <a:pPr marL="0" indent="0">
              <a:buNone/>
            </a:pPr>
            <a:r>
              <a:rPr lang="cs-CZ" dirty="0">
                <a:solidFill>
                  <a:srgbClr val="FF0000"/>
                </a:solidFill>
              </a:rPr>
              <a:t>EMG – elektromyografické vyšetření </a:t>
            </a:r>
          </a:p>
          <a:p>
            <a:pPr>
              <a:buFontTx/>
              <a:buNone/>
            </a:pPr>
            <a:endParaRPr lang="cs-CZ" dirty="0">
              <a:solidFill>
                <a:schemeClr val="tx2"/>
              </a:solidFill>
            </a:endParaRPr>
          </a:p>
          <a:p>
            <a:pPr>
              <a:buFontTx/>
              <a:buNone/>
            </a:pPr>
            <a:r>
              <a:rPr lang="cs-CZ" dirty="0">
                <a:solidFill>
                  <a:schemeClr val="bg1"/>
                </a:solidFill>
              </a:rPr>
              <a:t>vyšetření korneálního reflexu….dg diabetické neuropatie ještě před  klasickou neurologickou dg?</a:t>
            </a:r>
          </a:p>
          <a:p>
            <a:pPr>
              <a:buFontTx/>
              <a:buNone/>
            </a:pPr>
            <a:r>
              <a:rPr lang="cs-CZ" dirty="0">
                <a:solidFill>
                  <a:schemeClr val="bg1"/>
                </a:solidFill>
              </a:rPr>
              <a:t>(prezentováno na kongresu EASD </a:t>
            </a:r>
          </a:p>
          <a:p>
            <a:pPr>
              <a:buFontTx/>
              <a:buNone/>
            </a:pPr>
            <a:r>
              <a:rPr lang="cs-CZ" dirty="0">
                <a:solidFill>
                  <a:schemeClr val="bg1"/>
                </a:solidFill>
              </a:rPr>
              <a:t>v Barceloně v roce 2019)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8C760EE-D68D-4996-9E2B-C9C45DD726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74"/>
    </mc:Choice>
    <mc:Fallback xmlns="">
      <p:transition spd="slow" advTm="25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ChangeArrowheads="1"/>
          </p:cNvSpPr>
          <p:nvPr/>
        </p:nvSpPr>
        <p:spPr bwMode="auto">
          <a:xfrm>
            <a:off x="685800" y="2286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en-US" sz="3600" b="1">
                <a:solidFill>
                  <a:srgbClr val="FFC000"/>
                </a:solidFill>
              </a:rPr>
              <a:t>Diabetická noha</a:t>
            </a: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876300" y="1828800"/>
            <a:ext cx="8610600" cy="50292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defRPr/>
            </a:pPr>
            <a:r>
              <a:rPr lang="cs-CZ" sz="2800" noProof="1">
                <a:solidFill>
                  <a:schemeClr val="bg1"/>
                </a:solidFill>
                <a:cs typeface="+mn-cs"/>
              </a:rPr>
              <a:t>Posti</a:t>
            </a:r>
            <a:r>
              <a:rPr lang="cs-CZ" sz="2800" dirty="0">
                <a:solidFill>
                  <a:schemeClr val="bg1"/>
                </a:solidFill>
                <a:cs typeface="+mn-cs"/>
              </a:rPr>
              <a:t>žení nohy distálně od kotníku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defRPr/>
            </a:pPr>
            <a:endParaRPr lang="cs-CZ" sz="2800" dirty="0">
              <a:solidFill>
                <a:schemeClr val="bg1"/>
              </a:solidFill>
              <a:cs typeface="+mn-cs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defRPr/>
            </a:pPr>
            <a:r>
              <a:rPr lang="cs-CZ" sz="2800" dirty="0">
                <a:solidFill>
                  <a:schemeClr val="bg1"/>
                </a:solidFill>
                <a:cs typeface="+mn-cs"/>
              </a:rPr>
              <a:t>Etiopatogeneze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defRPr/>
            </a:pPr>
            <a:r>
              <a:rPr lang="cs-CZ" sz="2800" dirty="0">
                <a:solidFill>
                  <a:schemeClr val="bg1"/>
                </a:solidFill>
                <a:cs typeface="+mn-cs"/>
              </a:rPr>
              <a:t>	diabetická neuropatie +</a:t>
            </a:r>
            <a:r>
              <a:rPr lang="cs-CZ" sz="2800" dirty="0">
                <a:solidFill>
                  <a:schemeClr val="bg1"/>
                </a:solidFill>
                <a:latin typeface="+mj-lt"/>
                <a:cs typeface="+mn-cs"/>
              </a:rPr>
              <a:t> ischemie </a:t>
            </a:r>
            <a:r>
              <a:rPr lang="cs-CZ" sz="2800" dirty="0">
                <a:solidFill>
                  <a:schemeClr val="bg1"/>
                </a:solidFill>
                <a:cs typeface="+mn-cs"/>
              </a:rPr>
              <a:t>+ infekce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defRPr/>
            </a:pPr>
            <a:endParaRPr lang="cs-CZ" sz="2800" dirty="0">
              <a:solidFill>
                <a:schemeClr val="bg1"/>
              </a:solidFill>
              <a:cs typeface="+mn-cs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defRPr/>
            </a:pPr>
            <a:r>
              <a:rPr lang="cs-CZ" sz="2800" dirty="0">
                <a:solidFill>
                  <a:schemeClr val="bg1"/>
                </a:solidFill>
                <a:cs typeface="+mn-cs"/>
              </a:rPr>
              <a:t>Vyvolávající činitelé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defRPr/>
            </a:pPr>
            <a:r>
              <a:rPr lang="cs-CZ" sz="2800" dirty="0">
                <a:solidFill>
                  <a:schemeClr val="bg1"/>
                </a:solidFill>
                <a:cs typeface="+mn-cs"/>
              </a:rPr>
              <a:t>	nesprávná obuv, otlaky, úrazy, hyperkeratózy,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defRPr/>
            </a:pPr>
            <a:r>
              <a:rPr lang="cs-CZ" sz="2800" dirty="0">
                <a:solidFill>
                  <a:schemeClr val="bg1"/>
                </a:solidFill>
                <a:cs typeface="+mn-cs"/>
              </a:rPr>
              <a:t>deformity, popáleniny, </a:t>
            </a:r>
            <a:r>
              <a:rPr lang="cs-CZ" sz="2800" dirty="0" err="1">
                <a:solidFill>
                  <a:schemeClr val="bg1"/>
                </a:solidFill>
                <a:cs typeface="+mn-cs"/>
              </a:rPr>
              <a:t>Charcotova</a:t>
            </a:r>
            <a:r>
              <a:rPr lang="cs-CZ" sz="2800" dirty="0">
                <a:solidFill>
                  <a:schemeClr val="bg1"/>
                </a:solidFill>
                <a:cs typeface="+mn-cs"/>
              </a:rPr>
              <a:t> artropatie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defRPr/>
            </a:pPr>
            <a:endParaRPr lang="en-US" sz="2800" dirty="0">
              <a:solidFill>
                <a:schemeClr val="tx1"/>
              </a:solidFill>
              <a:cs typeface="+mn-cs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C8940FC-0CDC-42B1-8FEE-59CB393C76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23"/>
    </mc:Choice>
    <mc:Fallback xmlns="">
      <p:transition spd="slow" advTm="20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ChangeArrowheads="1"/>
          </p:cNvSpPr>
          <p:nvPr/>
        </p:nvSpPr>
        <p:spPr bwMode="auto">
          <a:xfrm>
            <a:off x="685800" y="2286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en-US" sz="3600" b="1">
                <a:solidFill>
                  <a:srgbClr val="FFC000"/>
                </a:solidFill>
              </a:rPr>
              <a:t>Diabetická noha</a:t>
            </a:r>
          </a:p>
        </p:txBody>
      </p:sp>
      <p:sp>
        <p:nvSpPr>
          <p:cNvPr id="53250" name="Rectangle 3"/>
          <p:cNvSpPr>
            <a:spLocks noChangeArrowheads="1"/>
          </p:cNvSpPr>
          <p:nvPr/>
        </p:nvSpPr>
        <p:spPr bwMode="auto">
          <a:xfrm>
            <a:off x="609600" y="1219200"/>
            <a:ext cx="8001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</a:pPr>
            <a:r>
              <a:rPr lang="cs-CZ" altLang="en-US" sz="2800" u="sng">
                <a:solidFill>
                  <a:schemeClr val="bg1"/>
                </a:solidFill>
              </a:rPr>
              <a:t>Lokalizace</a:t>
            </a:r>
            <a:endParaRPr lang="cs-CZ" altLang="en-US" sz="240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</a:pPr>
            <a:r>
              <a:rPr lang="cs-CZ" altLang="en-US" sz="2400">
                <a:solidFill>
                  <a:schemeClr val="bg1"/>
                </a:solidFill>
              </a:rPr>
              <a:t>	místa příčné a podélné klenby, kde je největší zatížení při chůzi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</a:pPr>
            <a:endParaRPr lang="en-US" altLang="en-US" sz="2400">
              <a:solidFill>
                <a:schemeClr val="tx1"/>
              </a:solidFill>
            </a:endParaRPr>
          </a:p>
        </p:txBody>
      </p:sp>
      <p:pic>
        <p:nvPicPr>
          <p:cNvPr id="53251" name="Picture 4" descr="22-3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2743200"/>
            <a:ext cx="2674938" cy="357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5" descr="22-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2743200"/>
            <a:ext cx="2497138" cy="353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8F7C429-230E-4BF7-A259-41583750EF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8"/>
    </mc:Choice>
    <mc:Fallback xmlns="">
      <p:transition spd="slow" advTm="14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ChangeArrowheads="1"/>
          </p:cNvSpPr>
          <p:nvPr/>
        </p:nvSpPr>
        <p:spPr bwMode="auto">
          <a:xfrm>
            <a:off x="685800" y="2286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en-US" sz="3600" b="1">
                <a:solidFill>
                  <a:srgbClr val="FFC000"/>
                </a:solidFill>
              </a:rPr>
              <a:t>Diabetická noha</a:t>
            </a:r>
          </a:p>
        </p:txBody>
      </p:sp>
      <p:sp>
        <p:nvSpPr>
          <p:cNvPr id="54274" name="Rectangle 3"/>
          <p:cNvSpPr>
            <a:spLocks noChangeArrowheads="1"/>
          </p:cNvSpPr>
          <p:nvPr/>
        </p:nvSpPr>
        <p:spPr bwMode="auto">
          <a:xfrm>
            <a:off x="304800" y="1447800"/>
            <a:ext cx="8610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</a:pPr>
            <a:r>
              <a:rPr lang="cs-CZ" altLang="en-US" sz="2800" u="sng">
                <a:solidFill>
                  <a:schemeClr val="tx1"/>
                </a:solidFill>
              </a:rPr>
              <a:t>Klasifikace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</a:pPr>
            <a:endParaRPr lang="cs-CZ" altLang="en-US" sz="240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</a:pPr>
            <a:r>
              <a:rPr lang="cs-CZ" altLang="en-US" sz="2400">
                <a:solidFill>
                  <a:schemeClr val="bg1"/>
                </a:solidFill>
              </a:rPr>
              <a:t>podle Wagnera: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</a:pPr>
            <a:r>
              <a:rPr lang="cs-CZ" altLang="en-US" sz="2400">
                <a:solidFill>
                  <a:schemeClr val="bg1"/>
                </a:solidFill>
              </a:rPr>
              <a:t>	0 - 	neporušený kožní kryt, avšak přítomny hyperkeratózy, 	kladívkové prsty, suchá kůže, snížená cítivost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</a:pPr>
            <a:r>
              <a:rPr lang="cs-CZ" altLang="en-US" sz="2400">
                <a:solidFill>
                  <a:schemeClr val="bg1"/>
                </a:solidFill>
              </a:rPr>
              <a:t>	1 - 	povrchová ulcerace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</a:pPr>
            <a:r>
              <a:rPr lang="cs-CZ" altLang="en-US" sz="2400">
                <a:solidFill>
                  <a:schemeClr val="bg1"/>
                </a:solidFill>
              </a:rPr>
              <a:t>	2 -	hlubší ulcerace</a:t>
            </a:r>
            <a:endParaRPr lang="cs-CZ" altLang="en-US" sz="2400" noProof="1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</a:pPr>
            <a:r>
              <a:rPr lang="cs-CZ" altLang="en-US" sz="2400" noProof="1">
                <a:solidFill>
                  <a:schemeClr val="bg1"/>
                </a:solidFill>
              </a:rPr>
              <a:t>	3 -	hluboká ulcerace, osteomyelitida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</a:pPr>
            <a:r>
              <a:rPr lang="cs-CZ" altLang="en-US" sz="2400" noProof="1">
                <a:solidFill>
                  <a:schemeClr val="bg1"/>
                </a:solidFill>
              </a:rPr>
              <a:t>	4 -	lokalizovaná gangréna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</a:pPr>
            <a:r>
              <a:rPr lang="cs-CZ" altLang="en-US" sz="2400" noProof="1">
                <a:solidFill>
                  <a:schemeClr val="bg1"/>
                </a:solidFill>
              </a:rPr>
              <a:t>	5 -	gangréna nohy</a:t>
            </a:r>
            <a:endParaRPr lang="en-US" altLang="en-US" sz="2400">
              <a:solidFill>
                <a:schemeClr val="bg1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69775D6-BFD8-40C9-B3F0-E099AB4901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28"/>
    </mc:Choice>
    <mc:Fallback xmlns="">
      <p:transition spd="slow" advTm="9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ChangeArrowheads="1"/>
          </p:cNvSpPr>
          <p:nvPr/>
        </p:nvSpPr>
        <p:spPr bwMode="auto">
          <a:xfrm>
            <a:off x="685800" y="2286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en-US" sz="3600" b="1">
                <a:solidFill>
                  <a:srgbClr val="FFC000"/>
                </a:solidFill>
              </a:rPr>
              <a:t>Diabetická noha</a:t>
            </a:r>
          </a:p>
        </p:txBody>
      </p:sp>
      <p:pic>
        <p:nvPicPr>
          <p:cNvPr id="55298" name="Picture 3" descr="22-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1524000"/>
            <a:ext cx="30289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4" descr="22-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2400" y="3276600"/>
            <a:ext cx="46482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1ECF4DB-8FCB-42D7-8DF0-D44C330D4F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05"/>
    </mc:Choice>
    <mc:Fallback xmlns="">
      <p:transition spd="slow" advTm="9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914400"/>
          </a:xfrm>
        </p:spPr>
        <p:txBody>
          <a:bodyPr/>
          <a:lstStyle/>
          <a:p>
            <a:pPr eaLnBrk="1" hangingPunct="1"/>
            <a:r>
              <a:rPr lang="cs-CZ" altLang="en-US" sz="2800" b="1">
                <a:solidFill>
                  <a:srgbClr val="FFC000"/>
                </a:solidFill>
              </a:rPr>
              <a:t>HYPERGLYKEMICKÉ KOMA KETOACIDOTICKÉ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09800"/>
            <a:ext cx="7772400" cy="4114800"/>
          </a:xfrm>
        </p:spPr>
        <p:txBody>
          <a:bodyPr/>
          <a:lstStyle/>
          <a:p>
            <a:pPr eaLnBrk="1" hangingPunct="1"/>
            <a:r>
              <a:rPr lang="cs-CZ" altLang="en-US">
                <a:solidFill>
                  <a:schemeClr val="bg1"/>
                </a:solidFill>
              </a:rPr>
              <a:t>porucha vědomí spojená s těžkým metabolickým rozvratem, týkajícím se metabolismu cukru, tuků, bílkovin, vodního i minerálního hospodářství v důsledku absolutního nedostatku inzulínu a/nebo zvýšení koncentrace kontraregulačních hormonů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EC65290-8A10-4857-B9F9-CEA6D7F166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64"/>
    </mc:Choice>
    <mc:Fallback xmlns="">
      <p:transition spd="slow" advTm="17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 descr="\\fnbrno.cz\tree\home\25624\My Pictures\images224SX8A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0113" y="3068638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2" descr="\\fnbrno.cz\tree\home\25624\My Pictures\imag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3068638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extovéPole 1"/>
          <p:cNvSpPr txBox="1">
            <a:spLocks noChangeArrowheads="1"/>
          </p:cNvSpPr>
          <p:nvPr/>
        </p:nvSpPr>
        <p:spPr bwMode="auto">
          <a:xfrm>
            <a:off x="1331913" y="1196975"/>
            <a:ext cx="6553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en-US" sz="4000">
                <a:solidFill>
                  <a:srgbClr val="FFC000"/>
                </a:solidFill>
              </a:rPr>
              <a:t>Diabetická noha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64BF1A0-4B41-4FC6-AEBC-82BDD031DB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3"/>
    </mc:Choice>
    <mc:Fallback xmlns="">
      <p:transition spd="slow" advTm="4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ChangeArrowheads="1"/>
          </p:cNvSpPr>
          <p:nvPr/>
        </p:nvSpPr>
        <p:spPr bwMode="auto">
          <a:xfrm>
            <a:off x="685800" y="2286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en-US" sz="3600" b="1">
                <a:solidFill>
                  <a:srgbClr val="FFC000"/>
                </a:solidFill>
              </a:rPr>
              <a:t>Diabetická noha</a:t>
            </a:r>
          </a:p>
        </p:txBody>
      </p:sp>
      <p:sp>
        <p:nvSpPr>
          <p:cNvPr id="57346" name="Rectangle 3"/>
          <p:cNvSpPr>
            <a:spLocks noChangeArrowheads="1"/>
          </p:cNvSpPr>
          <p:nvPr/>
        </p:nvSpPr>
        <p:spPr bwMode="auto">
          <a:xfrm>
            <a:off x="304800" y="1447800"/>
            <a:ext cx="8610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</a:pPr>
            <a:r>
              <a:rPr lang="cs-CZ" altLang="en-US" sz="2800" u="sng">
                <a:solidFill>
                  <a:schemeClr val="tx1"/>
                </a:solidFill>
              </a:rPr>
              <a:t>Vyšetření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</a:pPr>
            <a:endParaRPr lang="cs-CZ" altLang="en-US" sz="2800" u="sng">
              <a:solidFill>
                <a:schemeClr val="tx1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cs-CZ" altLang="en-US" sz="2800">
                <a:solidFill>
                  <a:schemeClr val="bg1"/>
                </a:solidFill>
              </a:rPr>
              <a:t>Inspekce nohou při kontrolách na diabetologii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cs-CZ" altLang="en-US" sz="2800">
                <a:solidFill>
                  <a:schemeClr val="bg1"/>
                </a:solidFill>
              </a:rPr>
              <a:t>Cévní vyšetření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cs-CZ" altLang="en-US" sz="2800">
                <a:solidFill>
                  <a:schemeClr val="bg1"/>
                </a:solidFill>
              </a:rPr>
              <a:t>Neurologické vyšetření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cs-CZ" altLang="en-US" sz="2800">
                <a:solidFill>
                  <a:schemeClr val="bg1"/>
                </a:solidFill>
              </a:rPr>
              <a:t>RTG nohy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cs-CZ" altLang="en-US" sz="2800">
                <a:solidFill>
                  <a:schemeClr val="bg1"/>
                </a:solidFill>
              </a:rPr>
              <a:t>Stěr z defektu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EEA08AF-A311-439A-9C1E-E059DA795B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23"/>
    </mc:Choice>
    <mc:Fallback xmlns="">
      <p:transition spd="slow" advTm="28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>
                <a:solidFill>
                  <a:srgbClr val="FFC000"/>
                </a:solidFill>
                <a:latin typeface="Arial" charset="0"/>
              </a:rPr>
              <a:t>Prevence a léčba</a:t>
            </a:r>
          </a:p>
        </p:txBody>
      </p:sp>
      <p:sp>
        <p:nvSpPr>
          <p:cNvPr id="583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en-US">
              <a:solidFill>
                <a:schemeClr val="bg1"/>
              </a:solidFill>
              <a:latin typeface="Arial" charset="0"/>
            </a:endParaRPr>
          </a:p>
          <a:p>
            <a:r>
              <a:rPr lang="cs-CZ" altLang="en-US">
                <a:solidFill>
                  <a:schemeClr val="bg1"/>
                </a:solidFill>
                <a:latin typeface="Arial" charset="0"/>
              </a:rPr>
              <a:t>Prohlížení nohou pacientem (zrcátko)</a:t>
            </a:r>
          </a:p>
          <a:p>
            <a:r>
              <a:rPr lang="cs-CZ" altLang="en-US">
                <a:solidFill>
                  <a:schemeClr val="bg1"/>
                </a:solidFill>
                <a:latin typeface="Arial" charset="0"/>
              </a:rPr>
              <a:t>Ortopedická obuv</a:t>
            </a:r>
          </a:p>
          <a:p>
            <a:r>
              <a:rPr lang="cs-CZ" altLang="en-US">
                <a:solidFill>
                  <a:schemeClr val="bg1"/>
                </a:solidFill>
                <a:latin typeface="Arial" charset="0"/>
              </a:rPr>
              <a:t>Podiatrická péče</a:t>
            </a:r>
          </a:p>
          <a:p>
            <a:endParaRPr lang="cs-CZ" altLang="en-US">
              <a:solidFill>
                <a:schemeClr val="bg1"/>
              </a:solidFill>
              <a:latin typeface="Arial" charset="0"/>
            </a:endParaRPr>
          </a:p>
          <a:p>
            <a:r>
              <a:rPr lang="cs-CZ" altLang="en-US">
                <a:solidFill>
                  <a:schemeClr val="bg1"/>
                </a:solidFill>
                <a:latin typeface="Arial" charset="0"/>
              </a:rPr>
              <a:t>Odlehčení postižených míst končetiny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326A774-1E4C-4AF4-B2BE-232B5AA871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71"/>
    </mc:Choice>
    <mc:Fallback xmlns="">
      <p:transition spd="slow" advTm="47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9394" name="Picture 2" descr="\\fnbrno.cz\tree\home\25624\My Pictures\imagesA9FMM4T5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827088" y="1916113"/>
            <a:ext cx="2952750" cy="2017712"/>
          </a:xfrm>
        </p:spPr>
      </p:pic>
      <p:pic>
        <p:nvPicPr>
          <p:cNvPr id="59395" name="Picture 3" descr="\\fnbrno.cz\tree\home\25624\My Pictures\imagesPKYL5P7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068638"/>
            <a:ext cx="3744913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EBF1374-635D-4BA1-AA97-DAAE230ECD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30"/>
    </mc:Choice>
    <mc:Fallback xmlns="">
      <p:transition spd="slow" advTm="12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>
                <a:solidFill>
                  <a:srgbClr val="FFC000"/>
                </a:solidFill>
              </a:rPr>
              <a:t>Nevaskulární komplikace diabetu </a:t>
            </a:r>
          </a:p>
        </p:txBody>
      </p:sp>
      <p:sp>
        <p:nvSpPr>
          <p:cNvPr id="60418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en-US">
              <a:solidFill>
                <a:schemeClr val="bg1"/>
              </a:solidFill>
            </a:endParaRPr>
          </a:p>
          <a:p>
            <a:endParaRPr lang="cs-CZ" altLang="en-US">
              <a:solidFill>
                <a:schemeClr val="bg1"/>
              </a:solidFill>
            </a:endParaRPr>
          </a:p>
          <a:p>
            <a:r>
              <a:rPr lang="cs-CZ" altLang="en-US">
                <a:solidFill>
                  <a:schemeClr val="bg1"/>
                </a:solidFill>
              </a:rPr>
              <a:t>Komplikace  kostní a pojivové tkáně</a:t>
            </a:r>
          </a:p>
          <a:p>
            <a:r>
              <a:rPr lang="cs-CZ" altLang="en-US">
                <a:solidFill>
                  <a:schemeClr val="bg1"/>
                </a:solidFill>
              </a:rPr>
              <a:t>Komplikace kožní</a:t>
            </a:r>
          </a:p>
          <a:p>
            <a:r>
              <a:rPr lang="cs-CZ" altLang="en-US">
                <a:solidFill>
                  <a:schemeClr val="bg1"/>
                </a:solidFill>
              </a:rPr>
              <a:t>Komplikace jaterní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9C8C08F-EED9-4DE2-AC70-30D43611D7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56"/>
    </mc:Choice>
    <mc:Fallback xmlns="">
      <p:transition spd="slow" advTm="10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ChangeArrowheads="1"/>
          </p:cNvSpPr>
          <p:nvPr/>
        </p:nvSpPr>
        <p:spPr bwMode="auto">
          <a:xfrm>
            <a:off x="685800" y="2286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en-US" sz="3200" b="1">
                <a:solidFill>
                  <a:srgbClr val="FFC000"/>
                </a:solidFill>
              </a:rPr>
              <a:t>Postižení kostí, kloubů a pojiva</a:t>
            </a:r>
            <a:endParaRPr lang="cs-CZ" altLang="en-US" sz="3600" b="1">
              <a:solidFill>
                <a:srgbClr val="FFC000"/>
              </a:solidFill>
            </a:endParaRPr>
          </a:p>
        </p:txBody>
      </p:sp>
      <p:sp>
        <p:nvSpPr>
          <p:cNvPr id="61442" name="Rectangle 3"/>
          <p:cNvSpPr>
            <a:spLocks noChangeArrowheads="1"/>
          </p:cNvSpPr>
          <p:nvPr/>
        </p:nvSpPr>
        <p:spPr bwMode="auto">
          <a:xfrm>
            <a:off x="609600" y="1600200"/>
            <a:ext cx="8077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endParaRPr lang="cs-CZ" altLang="en-US" sz="240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cs-CZ" altLang="en-US" sz="2400">
                <a:solidFill>
                  <a:srgbClr val="FFC000"/>
                </a:solidFill>
              </a:rPr>
              <a:t>Charcotova artropatie </a:t>
            </a:r>
            <a:r>
              <a:rPr lang="cs-CZ" altLang="en-US" sz="2400">
                <a:solidFill>
                  <a:schemeClr val="bg1"/>
                </a:solidFill>
              </a:rPr>
              <a:t>(destrukce TMT, MTF kloubů)</a:t>
            </a:r>
          </a:p>
        </p:txBody>
      </p:sp>
      <p:pic>
        <p:nvPicPr>
          <p:cNvPr id="61443" name="Picture 4" descr="22-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3324225"/>
            <a:ext cx="77724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8A60F39-5B12-4CEE-8C43-F3FDC458C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6"/>
    </mc:Choice>
    <mc:Fallback xmlns="">
      <p:transition spd="slow" advTm="9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 descr="\\fnbrno.cz\tree\home\25624\My Pictures\S2VKC85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716338"/>
            <a:ext cx="39814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6" name="Picture 3" descr="\\fnbrno.cz\tree\home\25624\My Pictures\NMFTX1E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6013" y="2781300"/>
            <a:ext cx="28384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ovéPole 1"/>
          <p:cNvSpPr txBox="1">
            <a:spLocks noChangeArrowheads="1"/>
          </p:cNvSpPr>
          <p:nvPr/>
        </p:nvSpPr>
        <p:spPr bwMode="auto">
          <a:xfrm>
            <a:off x="971550" y="1624013"/>
            <a:ext cx="7129463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en-US" sz="2000">
                <a:solidFill>
                  <a:schemeClr val="tx1"/>
                </a:solidFill>
              </a:rPr>
              <a:t>Dupuytrenova kontraktura </a:t>
            </a:r>
            <a:r>
              <a:rPr lang="cs-CZ" altLang="en-US" sz="2000">
                <a:solidFill>
                  <a:schemeClr val="bg1"/>
                </a:solidFill>
              </a:rPr>
              <a:t>(palmární fascie, 3. a 4. prst</a:t>
            </a:r>
            <a:r>
              <a:rPr lang="cs-CZ" altLang="en-US">
                <a:solidFill>
                  <a:schemeClr val="bg1"/>
                </a:solidFill>
              </a:rPr>
              <a:t>)</a:t>
            </a:r>
          </a:p>
          <a:p>
            <a:pPr algn="ctr"/>
            <a:endParaRPr lang="cs-CZ" altLang="en-US"/>
          </a:p>
        </p:txBody>
      </p:sp>
      <p:sp>
        <p:nvSpPr>
          <p:cNvPr id="62468" name="TextovéPole 2"/>
          <p:cNvSpPr txBox="1">
            <a:spLocks noChangeArrowheads="1"/>
          </p:cNvSpPr>
          <p:nvPr/>
        </p:nvSpPr>
        <p:spPr bwMode="auto">
          <a:xfrm>
            <a:off x="468313" y="549275"/>
            <a:ext cx="7991475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en-US" sz="3600" b="1">
                <a:solidFill>
                  <a:srgbClr val="FFC000"/>
                </a:solidFill>
              </a:rPr>
              <a:t>Postižení kostí, kloubů a pojiva</a:t>
            </a:r>
          </a:p>
          <a:p>
            <a:pPr algn="ctr"/>
            <a:endParaRPr lang="cs-CZ" altLang="en-US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65F4548-6994-47B6-94F0-26C232BF3B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08"/>
    </mc:Choice>
    <mc:Fallback xmlns="">
      <p:transition spd="slow" advTm="8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ChangeArrowheads="1"/>
          </p:cNvSpPr>
          <p:nvPr/>
        </p:nvSpPr>
        <p:spPr bwMode="auto">
          <a:xfrm>
            <a:off x="685800" y="2286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en-US" sz="3200" b="1">
                <a:solidFill>
                  <a:srgbClr val="FFC000"/>
                </a:solidFill>
              </a:rPr>
              <a:t>Postižení kostí, kloubů a pojiva</a:t>
            </a:r>
            <a:endParaRPr lang="cs-CZ" altLang="en-US" sz="3600" b="1">
              <a:solidFill>
                <a:srgbClr val="FFC000"/>
              </a:solidFill>
            </a:endParaRPr>
          </a:p>
        </p:txBody>
      </p:sp>
      <p:sp>
        <p:nvSpPr>
          <p:cNvPr id="63490" name="Rectangle 3"/>
          <p:cNvSpPr>
            <a:spLocks noChangeArrowheads="1"/>
          </p:cNvSpPr>
          <p:nvPr/>
        </p:nvSpPr>
        <p:spPr bwMode="auto">
          <a:xfrm>
            <a:off x="609600" y="1371600"/>
            <a:ext cx="8001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endParaRPr lang="cs-CZ" altLang="en-US" sz="2400">
              <a:solidFill>
                <a:schemeClr val="tx1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endParaRPr lang="cs-CZ" altLang="en-US" sz="2400">
              <a:solidFill>
                <a:schemeClr val="tx1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cs-CZ" altLang="en-US" sz="2400">
                <a:solidFill>
                  <a:schemeClr val="tx1"/>
                </a:solidFill>
              </a:rPr>
              <a:t>Dupuytrenova kontraktura</a:t>
            </a:r>
            <a:endParaRPr lang="cs-CZ" altLang="en-US" sz="240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endParaRPr lang="cs-CZ" altLang="en-US" sz="240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endParaRPr lang="cs-CZ" altLang="en-US" sz="240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cs-CZ" altLang="en-US" sz="2400">
                <a:solidFill>
                  <a:schemeClr val="bg1"/>
                </a:solidFill>
              </a:rPr>
              <a:t>Syndrom sepnutých rukou („prayer sign“)</a:t>
            </a:r>
          </a:p>
        </p:txBody>
      </p:sp>
      <p:pic>
        <p:nvPicPr>
          <p:cNvPr id="63491" name="Picture 5" descr="25-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2743200"/>
            <a:ext cx="2281238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Text Box 7"/>
          <p:cNvSpPr txBox="1">
            <a:spLocks noChangeArrowheads="1"/>
          </p:cNvSpPr>
          <p:nvPr/>
        </p:nvSpPr>
        <p:spPr bwMode="auto">
          <a:xfrm>
            <a:off x="611188" y="5300663"/>
            <a:ext cx="48244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en-US">
                <a:solidFill>
                  <a:schemeClr val="bg1"/>
                </a:solidFill>
                <a:latin typeface="Arial" charset="0"/>
              </a:rPr>
              <a:t>Syndrom karpálního tunelu (komprese n. medianus)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64B83B3-D2C5-4DCB-8619-5784ADB895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37"/>
    </mc:Choice>
    <mc:Fallback xmlns="">
      <p:transition spd="slow" advTm="18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>
                <a:solidFill>
                  <a:srgbClr val="FFC000"/>
                </a:solidFill>
              </a:rPr>
              <a:t>Kožní komplikace u diabetiků</a:t>
            </a:r>
          </a:p>
        </p:txBody>
      </p:sp>
      <p:sp>
        <p:nvSpPr>
          <p:cNvPr id="64514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sz="2400">
                <a:solidFill>
                  <a:schemeClr val="bg1"/>
                </a:solidFill>
              </a:rPr>
              <a:t>Kožní komplikace DM postihují v průběhu života 25–50 % diabetických pacientů:</a:t>
            </a:r>
          </a:p>
          <a:p>
            <a:endParaRPr lang="cs-CZ" altLang="en-US" sz="2400">
              <a:solidFill>
                <a:schemeClr val="bg1"/>
              </a:solidFill>
            </a:endParaRPr>
          </a:p>
          <a:p>
            <a:r>
              <a:rPr lang="cs-CZ" altLang="en-US" sz="2400">
                <a:solidFill>
                  <a:schemeClr val="bg1"/>
                </a:solidFill>
              </a:rPr>
              <a:t>- vyskytují se při metabolické dekompenzaci a při úpravě hodnot glykémie mizí (pruritus, kožní infekce) </a:t>
            </a:r>
          </a:p>
          <a:p>
            <a:r>
              <a:rPr lang="cs-CZ" altLang="en-US" sz="2400">
                <a:solidFill>
                  <a:schemeClr val="bg1"/>
                </a:solidFill>
              </a:rPr>
              <a:t>- kožní změny nesouvisející s aktuální úrovní metabolické kompenzace (kožní projevy diabetické mikroangiopatie, makroangiopatie a neuropatie) </a:t>
            </a:r>
          </a:p>
          <a:p>
            <a:r>
              <a:rPr lang="cs-CZ" altLang="en-US" sz="2400">
                <a:solidFill>
                  <a:schemeClr val="bg1"/>
                </a:solidFill>
              </a:rPr>
              <a:t>-  kožní změny vyplývající z terapie DM (lipodystrofie při léčbě inzulinem, alergické kožní projevy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396DF1A-EE25-4F1D-B974-31CD5B35CE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10"/>
    </mc:Choice>
    <mc:Fallback xmlns="">
      <p:transition spd="slow" advTm="24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Nadpis 1"/>
          <p:cNvSpPr>
            <a:spLocks noGrp="1"/>
          </p:cNvSpPr>
          <p:nvPr>
            <p:ph type="title"/>
          </p:nvPr>
        </p:nvSpPr>
        <p:spPr>
          <a:xfrm>
            <a:off x="685800" y="333375"/>
            <a:ext cx="7772400" cy="1419225"/>
          </a:xfrm>
        </p:spPr>
        <p:txBody>
          <a:bodyPr/>
          <a:lstStyle/>
          <a:p>
            <a:r>
              <a:rPr lang="cs-CZ" altLang="en-US">
                <a:solidFill>
                  <a:srgbClr val="FFC000"/>
                </a:solidFill>
              </a:rPr>
              <a:t>Jaterní komplikace u diabetiků</a:t>
            </a:r>
          </a:p>
        </p:txBody>
      </p:sp>
      <p:sp>
        <p:nvSpPr>
          <p:cNvPr id="65538" name="Zástupný symbol pro obsah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4538662"/>
          </a:xfrm>
        </p:spPr>
        <p:txBody>
          <a:bodyPr/>
          <a:lstStyle/>
          <a:p>
            <a:r>
              <a:rPr lang="cs-CZ" altLang="en-US" sz="2400">
                <a:solidFill>
                  <a:schemeClr val="bg1"/>
                </a:solidFill>
              </a:rPr>
              <a:t>Pacienti s diabetem trpí častěji jaterními chorobami a naopak pacienti s jaterním postižením mají zvýšené riziko vzniku diabetu. </a:t>
            </a:r>
          </a:p>
          <a:p>
            <a:r>
              <a:rPr lang="cs-CZ" altLang="en-US" sz="2400">
                <a:solidFill>
                  <a:schemeClr val="bg1"/>
                </a:solidFill>
              </a:rPr>
              <a:t>Diabetes je tak pravděpodobně nejčastější příčinou chronických jaterních chorob ve vyspělých zemích. </a:t>
            </a:r>
          </a:p>
          <a:p>
            <a:endParaRPr lang="cs-CZ" altLang="en-US" sz="2400">
              <a:solidFill>
                <a:schemeClr val="bg1"/>
              </a:solidFill>
            </a:endParaRPr>
          </a:p>
          <a:p>
            <a:r>
              <a:rPr lang="cs-CZ" altLang="en-US" sz="2400">
                <a:solidFill>
                  <a:schemeClr val="bg1"/>
                </a:solidFill>
              </a:rPr>
              <a:t>- steatóza jater - mírná elevace jaterních testů </a:t>
            </a:r>
          </a:p>
          <a:p>
            <a:r>
              <a:rPr lang="cs-CZ" altLang="en-US" sz="2400">
                <a:solidFill>
                  <a:schemeClr val="bg1"/>
                </a:solidFill>
              </a:rPr>
              <a:t>- nealkoholická steatohepatitida s různým stupněm fibrózy - cirhóza, hepatocelulární karcinom, akutnímu jaternímu selhání</a:t>
            </a:r>
          </a:p>
          <a:p>
            <a:r>
              <a:rPr lang="cs-CZ" altLang="en-US" sz="2400">
                <a:solidFill>
                  <a:srgbClr val="FFC000"/>
                </a:solidFill>
              </a:rPr>
              <a:t>Terapie: pohyb, redukce váhy, pioglitazon, GLP-1 analoga</a:t>
            </a:r>
            <a:endParaRPr lang="cs-CZ" altLang="en-US">
              <a:solidFill>
                <a:srgbClr val="FFC000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74B06DE-D810-4B72-8868-D079959BF3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14"/>
    </mc:Choice>
    <mc:Fallback xmlns="">
      <p:transition spd="slow" advTm="15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z="3200" b="1" dirty="0">
                <a:solidFill>
                  <a:srgbClr val="FFC000"/>
                </a:solidFill>
              </a:rPr>
              <a:t>HYPERGLYKEMICKÉ KOMA KETOACIDOTICKÉ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en-US" sz="2800">
                <a:solidFill>
                  <a:schemeClr val="bg1"/>
                </a:solidFill>
              </a:rPr>
              <a:t>výskyt: </a:t>
            </a:r>
            <a:r>
              <a:rPr lang="cs-CZ" altLang="en-US" sz="2400">
                <a:solidFill>
                  <a:schemeClr val="bg1"/>
                </a:solidFill>
              </a:rPr>
              <a:t>DM 1,  mladší věk</a:t>
            </a:r>
            <a:r>
              <a:rPr lang="cs-CZ" altLang="en-US" sz="280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800">
                <a:solidFill>
                  <a:schemeClr val="bg1"/>
                </a:solidFill>
              </a:rPr>
              <a:t>příčiny: </a:t>
            </a:r>
            <a:r>
              <a:rPr lang="cs-CZ" altLang="en-US" sz="2400" b="1">
                <a:solidFill>
                  <a:schemeClr val="bg1"/>
                </a:solidFill>
              </a:rPr>
              <a:t>nově zjištěný DM</a:t>
            </a:r>
            <a:r>
              <a:rPr lang="cs-CZ" altLang="en-US" sz="2400">
                <a:solidFill>
                  <a:schemeClr val="bg1"/>
                </a:solidFill>
              </a:rPr>
              <a:t>, infekce, operace, úraz, IM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800">
                <a:solidFill>
                  <a:schemeClr val="bg1"/>
                </a:solidFill>
              </a:rPr>
              <a:t>mortalita:</a:t>
            </a:r>
            <a:r>
              <a:rPr lang="cs-CZ" altLang="en-US" sz="2400">
                <a:solidFill>
                  <a:schemeClr val="bg1"/>
                </a:solidFill>
              </a:rPr>
              <a:t> 1 - 19 %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800">
                <a:solidFill>
                  <a:schemeClr val="bg1"/>
                </a:solidFill>
              </a:rPr>
              <a:t>laboratorně: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en-US" sz="2400">
                <a:solidFill>
                  <a:srgbClr val="FFC000"/>
                </a:solidFill>
              </a:rPr>
              <a:t>hyperglykémie  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en-US" sz="2400">
                <a:solidFill>
                  <a:srgbClr val="FFC000"/>
                </a:solidFill>
              </a:rPr>
              <a:t>ketoacidóza: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en-US" sz="2000">
                <a:solidFill>
                  <a:schemeClr val="bg1"/>
                </a:solidFill>
              </a:rPr>
              <a:t>pH pod 7,3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en-US" sz="2000">
                <a:solidFill>
                  <a:schemeClr val="bg1"/>
                </a:solidFill>
              </a:rPr>
              <a:t>koncentrace ketolátek v krvi nad 5 mmol/l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en-US" sz="2400">
                <a:solidFill>
                  <a:srgbClr val="FFC000"/>
                </a:solidFill>
              </a:rPr>
              <a:t>chybění tekutin v důsledku osmotické diurézy - dehydratace </a:t>
            </a:r>
            <a:r>
              <a:rPr lang="cs-CZ" altLang="en-US" sz="2400">
                <a:solidFill>
                  <a:schemeClr val="bg1"/>
                </a:solidFill>
              </a:rPr>
              <a:t>a současně snížení minerálů Na, K, Ca</a:t>
            </a:r>
          </a:p>
          <a:p>
            <a:pPr eaLnBrk="1" hangingPunct="1">
              <a:lnSpc>
                <a:spcPct val="90000"/>
              </a:lnSpc>
            </a:pPr>
            <a:endParaRPr lang="cs-CZ" altLang="en-US" sz="2800"/>
          </a:p>
          <a:p>
            <a:pPr eaLnBrk="1" hangingPunct="1">
              <a:lnSpc>
                <a:spcPct val="90000"/>
              </a:lnSpc>
            </a:pPr>
            <a:endParaRPr lang="cs-CZ" altLang="en-US" sz="28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D7A34F7-EEF7-4645-87BE-1E2E7AC325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03"/>
    </mc:Choice>
    <mc:Fallback xmlns="">
      <p:transition spd="slow" advTm="24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6562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cs-CZ" altLang="en-US" sz="4000" b="1">
                <a:solidFill>
                  <a:srgbClr val="FFC000"/>
                </a:solidFill>
              </a:rPr>
              <a:t>  Makrovaskulární nespecifické   	  	   komplikace diabetu </a:t>
            </a:r>
            <a:endParaRPr lang="cs-CZ" altLang="en-US" sz="40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FCCA081-6AA1-4B9C-9D9D-270850DD1B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5"/>
    </mc:Choice>
    <mc:Fallback xmlns="">
      <p:transition spd="slow" advTm="6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b="1">
                <a:solidFill>
                  <a:srgbClr val="FFC000"/>
                </a:solidFill>
              </a:rPr>
              <a:t>Makrovaskulární komplikace </a:t>
            </a:r>
          </a:p>
        </p:txBody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en-US">
              <a:solidFill>
                <a:schemeClr val="bg1"/>
              </a:solidFill>
            </a:endParaRPr>
          </a:p>
          <a:p>
            <a:pPr eaLnBrk="1" hangingPunct="1"/>
            <a:r>
              <a:rPr lang="cs-CZ" altLang="en-US">
                <a:solidFill>
                  <a:schemeClr val="bg1"/>
                </a:solidFill>
              </a:rPr>
              <a:t>Akcelerovaná ateroskleróza</a:t>
            </a:r>
          </a:p>
          <a:p>
            <a:pPr eaLnBrk="1" hangingPunct="1"/>
            <a:endParaRPr lang="cs-CZ" altLang="en-US">
              <a:solidFill>
                <a:schemeClr val="bg1"/>
              </a:solidFill>
            </a:endParaRPr>
          </a:p>
          <a:p>
            <a:pPr eaLnBrk="1" hangingPunct="1"/>
            <a:r>
              <a:rPr lang="cs-CZ" altLang="en-US">
                <a:solidFill>
                  <a:schemeClr val="bg1"/>
                </a:solidFill>
              </a:rPr>
              <a:t>Uplatňuje se IR, hyperglykémie</a:t>
            </a:r>
          </a:p>
          <a:p>
            <a:pPr eaLnBrk="1" hangingPunct="1"/>
            <a:endParaRPr lang="cs-CZ" altLang="en-US">
              <a:solidFill>
                <a:schemeClr val="bg1"/>
              </a:solidFill>
            </a:endParaRPr>
          </a:p>
          <a:p>
            <a:pPr eaLnBrk="1" hangingPunct="1"/>
            <a:r>
              <a:rPr lang="cs-CZ" altLang="en-US">
                <a:solidFill>
                  <a:schemeClr val="bg1"/>
                </a:solidFill>
              </a:rPr>
              <a:t>V rámci IR  dyslipidémie, hypertenze i prokoagulační stav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DD06ABE-EC7A-4D86-B110-FFE97E8E8D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19"/>
    </mc:Choice>
    <mc:Fallback xmlns="">
      <p:transition spd="slow" advTm="20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b="1">
                <a:solidFill>
                  <a:srgbClr val="FFC000"/>
                </a:solidFill>
              </a:rPr>
              <a:t>Diabetická makroangiopatie =  ateroskleróza nediabetika</a:t>
            </a:r>
          </a:p>
        </p:txBody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en-US">
              <a:solidFill>
                <a:schemeClr val="bg1"/>
              </a:solidFill>
            </a:endParaRPr>
          </a:p>
          <a:p>
            <a:pPr eaLnBrk="1" hangingPunct="1"/>
            <a:r>
              <a:rPr lang="cs-CZ" altLang="en-US">
                <a:solidFill>
                  <a:schemeClr val="bg1"/>
                </a:solidFill>
              </a:rPr>
              <a:t>Nejsou specifické odlišnosti, jen kvantitativní:   2-4 násobný výskyt</a:t>
            </a:r>
          </a:p>
          <a:p>
            <a:pPr eaLnBrk="1" hangingPunct="1"/>
            <a:endParaRPr lang="cs-CZ" altLang="en-US">
              <a:solidFill>
                <a:schemeClr val="bg1"/>
              </a:solidFill>
            </a:endParaRPr>
          </a:p>
          <a:p>
            <a:pPr eaLnBrk="1" hangingPunct="1"/>
            <a:r>
              <a:rPr lang="cs-CZ" altLang="en-US">
                <a:solidFill>
                  <a:schemeClr val="bg1"/>
                </a:solidFill>
              </a:rPr>
              <a:t>- stejně časté postižení mužů i žen</a:t>
            </a:r>
          </a:p>
          <a:p>
            <a:pPr eaLnBrk="1" hangingPunct="1"/>
            <a:r>
              <a:rPr lang="cs-CZ" altLang="en-US">
                <a:solidFill>
                  <a:schemeClr val="bg1"/>
                </a:solidFill>
              </a:rPr>
              <a:t>- časnější vznik a rychlejší progrese</a:t>
            </a:r>
          </a:p>
          <a:p>
            <a:pPr eaLnBrk="1" hangingPunct="1"/>
            <a:r>
              <a:rPr lang="cs-CZ" altLang="en-US">
                <a:solidFill>
                  <a:schemeClr val="bg1"/>
                </a:solidFill>
              </a:rPr>
              <a:t>- difuznější postižení</a:t>
            </a:r>
          </a:p>
          <a:p>
            <a:pPr eaLnBrk="1" hangingPunct="1"/>
            <a:endParaRPr lang="cs-CZ" altLang="en-US">
              <a:solidFill>
                <a:schemeClr val="bg1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918E48C-D179-400E-98F0-1F2BEB02F4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47"/>
    </mc:Choice>
    <mc:Fallback xmlns="">
      <p:transition spd="slow" advTm="29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b="1">
                <a:solidFill>
                  <a:srgbClr val="FFC000"/>
                </a:solidFill>
              </a:rPr>
              <a:t>Rizikové faktory aterosklerózy</a:t>
            </a:r>
          </a:p>
        </p:txBody>
      </p:sp>
      <p:sp>
        <p:nvSpPr>
          <p:cNvPr id="69634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cs-CZ" altLang="en-US">
                <a:solidFill>
                  <a:srgbClr val="FFC000"/>
                </a:solidFill>
              </a:rPr>
              <a:t>Neovlivnitelné</a:t>
            </a:r>
            <a:r>
              <a:rPr lang="cs-CZ" altLang="en-US">
                <a:solidFill>
                  <a:schemeClr val="tx2"/>
                </a:solidFill>
              </a:rPr>
              <a:t>:</a:t>
            </a:r>
            <a:r>
              <a:rPr lang="cs-CZ" altLang="en-US"/>
              <a:t> </a:t>
            </a:r>
          </a:p>
          <a:p>
            <a:pPr lvl="1" eaLnBrk="1" hangingPunct="1"/>
            <a:endParaRPr lang="cs-CZ" altLang="en-US"/>
          </a:p>
          <a:p>
            <a:pPr lvl="1" eaLnBrk="1" hangingPunct="1"/>
            <a:r>
              <a:rPr lang="cs-CZ" altLang="en-US">
                <a:solidFill>
                  <a:schemeClr val="bg1"/>
                </a:solidFill>
              </a:rPr>
              <a:t>OA</a:t>
            </a:r>
          </a:p>
          <a:p>
            <a:pPr lvl="1" eaLnBrk="1" hangingPunct="1"/>
            <a:r>
              <a:rPr lang="cs-CZ" altLang="en-US">
                <a:solidFill>
                  <a:schemeClr val="bg1"/>
                </a:solidFill>
              </a:rPr>
              <a:t>RA </a:t>
            </a:r>
          </a:p>
          <a:p>
            <a:pPr lvl="1" eaLnBrk="1" hangingPunct="1"/>
            <a:r>
              <a:rPr lang="cs-CZ" altLang="en-US">
                <a:solidFill>
                  <a:schemeClr val="bg1"/>
                </a:solidFill>
              </a:rPr>
              <a:t>pohlaví </a:t>
            </a:r>
          </a:p>
          <a:p>
            <a:pPr lvl="1" eaLnBrk="1" hangingPunct="1"/>
            <a:r>
              <a:rPr lang="cs-CZ" altLang="en-US">
                <a:solidFill>
                  <a:schemeClr val="bg1"/>
                </a:solidFill>
              </a:rPr>
              <a:t>věk</a:t>
            </a:r>
          </a:p>
        </p:txBody>
      </p:sp>
      <p:sp>
        <p:nvSpPr>
          <p:cNvPr id="69635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cs-CZ" altLang="en-US">
                <a:solidFill>
                  <a:srgbClr val="FFC000"/>
                </a:solidFill>
              </a:rPr>
              <a:t>Ovlivnitelné  </a:t>
            </a:r>
            <a:r>
              <a:rPr lang="cs-CZ" altLang="en-US"/>
              <a:t>                              	</a:t>
            </a:r>
          </a:p>
          <a:p>
            <a:pPr lvl="1" eaLnBrk="1" hangingPunct="1"/>
            <a:r>
              <a:rPr lang="cs-CZ" altLang="en-US">
                <a:solidFill>
                  <a:schemeClr val="bg1"/>
                </a:solidFill>
              </a:rPr>
              <a:t>kouření cigaret</a:t>
            </a:r>
          </a:p>
          <a:p>
            <a:pPr lvl="1" eaLnBrk="1" hangingPunct="1"/>
            <a:r>
              <a:rPr lang="cs-CZ" altLang="en-US">
                <a:solidFill>
                  <a:schemeClr val="bg1"/>
                </a:solidFill>
              </a:rPr>
              <a:t>hyperlipoproteinemie</a:t>
            </a:r>
          </a:p>
          <a:p>
            <a:pPr lvl="1" eaLnBrk="1" hangingPunct="1"/>
            <a:r>
              <a:rPr lang="cs-CZ" altLang="en-US">
                <a:solidFill>
                  <a:schemeClr val="bg1"/>
                </a:solidFill>
              </a:rPr>
              <a:t>arteriální hypertenze                </a:t>
            </a:r>
          </a:p>
          <a:p>
            <a:pPr lvl="1" eaLnBrk="1" hangingPunct="1"/>
            <a:r>
              <a:rPr lang="cs-CZ" altLang="en-US">
                <a:solidFill>
                  <a:schemeClr val="bg1"/>
                </a:solidFill>
              </a:rPr>
              <a:t>diabetes či PGT                            </a:t>
            </a:r>
          </a:p>
          <a:p>
            <a:pPr lvl="1" eaLnBrk="1" hangingPunct="1"/>
            <a:r>
              <a:rPr lang="cs-CZ" altLang="en-US">
                <a:solidFill>
                  <a:schemeClr val="bg1"/>
                </a:solidFill>
              </a:rPr>
              <a:t>obezita centrálního typu                     </a:t>
            </a:r>
          </a:p>
          <a:p>
            <a:pPr lvl="1" eaLnBrk="1" hangingPunct="1"/>
            <a:r>
              <a:rPr lang="cs-CZ" altLang="en-US">
                <a:solidFill>
                  <a:schemeClr val="bg1"/>
                </a:solidFill>
              </a:rPr>
              <a:t>nedostatek pohybu  </a:t>
            </a:r>
          </a:p>
          <a:p>
            <a:pPr eaLnBrk="1" hangingPunct="1"/>
            <a:endParaRPr lang="cs-CZ" altLang="en-US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F0787B1-5E4E-4EA9-83B3-AF3032B023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15"/>
    </mc:Choice>
    <mc:Fallback xmlns="">
      <p:transition spd="slow" advTm="10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cs-CZ" sz="2000">
                <a:cs typeface="Arial" charset="0"/>
              </a:rPr>
              <a:t>2019 Uptade to: Management of Hyperglycemia in Type 2 Diabetes 2018</a:t>
            </a:r>
            <a:br>
              <a:rPr lang="cs-CZ" sz="2000">
                <a:cs typeface="Arial" charset="0"/>
              </a:rPr>
            </a:br>
            <a:r>
              <a:rPr lang="cs-CZ" sz="2000">
                <a:cs typeface="Arial" charset="0"/>
              </a:rPr>
              <a:t>Diabetes Care 2020, 43, 487-493</a:t>
            </a:r>
          </a:p>
        </p:txBody>
      </p:sp>
      <p:pic>
        <p:nvPicPr>
          <p:cNvPr id="81922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AE120EF-D297-4375-8D7A-E77D46DBF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64"/>
    </mc:Choice>
    <mc:Fallback xmlns="">
      <p:transition spd="slow" advTm="17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91CFD2-F6C9-4648-91AC-C70B8EEF6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440159"/>
          </a:xfrm>
        </p:spPr>
        <p:txBody>
          <a:bodyPr/>
          <a:lstStyle/>
          <a:p>
            <a:r>
              <a:rPr lang="cs-CZ" dirty="0">
                <a:solidFill>
                  <a:srgbClr val="FFC000"/>
                </a:solidFill>
              </a:rPr>
              <a:t>Kategorie KV rizika dle dop. ESC/EAS – 2019 - ČSA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3FA048-308A-4076-8C43-A58F049A9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>
              <a:solidFill>
                <a:srgbClr val="FFC000"/>
              </a:solidFill>
            </a:endParaRPr>
          </a:p>
          <a:p>
            <a:endParaRPr lang="cs-CZ" dirty="0">
              <a:solidFill>
                <a:srgbClr val="FFC000"/>
              </a:solidFill>
            </a:endParaRPr>
          </a:p>
          <a:p>
            <a:r>
              <a:rPr lang="cs-CZ" dirty="0">
                <a:solidFill>
                  <a:srgbClr val="FFC000"/>
                </a:solidFill>
              </a:rPr>
              <a:t>Velmi vysoké riziko </a:t>
            </a:r>
            <a:r>
              <a:rPr lang="cs-CZ" dirty="0"/>
              <a:t>u DM:</a:t>
            </a:r>
          </a:p>
          <a:p>
            <a:endParaRPr lang="cs-CZ" dirty="0"/>
          </a:p>
          <a:p>
            <a:pPr lvl="1"/>
            <a:r>
              <a:rPr lang="cs-CZ" dirty="0"/>
              <a:t>DM 1 i 2 s orgánovým postižením anebo při přítomnosti nejméně 3 velkých RF, časně vzniklý DM typu 1 s dobou trvání nad 20 let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5760C0A-5742-4950-A892-36ADA5A61A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5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86"/>
    </mc:Choice>
    <mc:Fallback xmlns="">
      <p:transition spd="slow" advTm="27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91CFD2-F6C9-4648-91AC-C70B8EEF6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2"/>
            <a:ext cx="8229600" cy="1711027"/>
          </a:xfrm>
        </p:spPr>
        <p:txBody>
          <a:bodyPr/>
          <a:lstStyle/>
          <a:p>
            <a:r>
              <a:rPr lang="cs-CZ" dirty="0">
                <a:solidFill>
                  <a:srgbClr val="FFC000"/>
                </a:solidFill>
              </a:rPr>
              <a:t>Kategorie KV rizika dle dop. ESC/EAS – 2019 - ČSA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3FA048-308A-4076-8C43-A58F049A9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>
              <a:solidFill>
                <a:srgbClr val="FFC000"/>
              </a:solidFill>
            </a:endParaRPr>
          </a:p>
          <a:p>
            <a:endParaRPr lang="cs-CZ" dirty="0">
              <a:solidFill>
                <a:srgbClr val="FFC000"/>
              </a:solidFill>
            </a:endParaRPr>
          </a:p>
          <a:p>
            <a:r>
              <a:rPr lang="cs-CZ" dirty="0">
                <a:solidFill>
                  <a:srgbClr val="FFC000"/>
                </a:solidFill>
              </a:rPr>
              <a:t>Vysoké riziko </a:t>
            </a:r>
            <a:r>
              <a:rPr lang="cs-CZ" dirty="0"/>
              <a:t>u DM:</a:t>
            </a:r>
          </a:p>
          <a:p>
            <a:endParaRPr lang="cs-CZ" dirty="0"/>
          </a:p>
          <a:p>
            <a:pPr lvl="1"/>
            <a:r>
              <a:rPr lang="cs-CZ" dirty="0"/>
              <a:t>DM 1 i 2 bez orgánového postižení, s dobou trvání DM nad 10 let nebo s dalším RF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FB959D6-313B-455B-860A-4337324C15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3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9"/>
    </mc:Choice>
    <mc:Fallback xmlns="">
      <p:transition spd="slow" advTm="7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91CFD2-F6C9-4648-91AC-C70B8EEF6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2"/>
            <a:ext cx="8229600" cy="1422995"/>
          </a:xfrm>
        </p:spPr>
        <p:txBody>
          <a:bodyPr/>
          <a:lstStyle/>
          <a:p>
            <a:r>
              <a:rPr lang="cs-CZ" dirty="0">
                <a:solidFill>
                  <a:srgbClr val="FFC000"/>
                </a:solidFill>
              </a:rPr>
              <a:t>Kategorie KV rizika dle dop. ESC/EAS – 2019 </a:t>
            </a:r>
            <a:r>
              <a:rPr lang="cs-CZ">
                <a:solidFill>
                  <a:srgbClr val="FFC000"/>
                </a:solidFill>
              </a:rPr>
              <a:t>- ČSA</a:t>
            </a:r>
            <a:endParaRPr lang="cs-CZ" dirty="0">
              <a:solidFill>
                <a:srgbClr val="FFC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3FA048-308A-4076-8C43-A58F049A9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14093"/>
          </a:xfrm>
        </p:spPr>
        <p:txBody>
          <a:bodyPr/>
          <a:lstStyle/>
          <a:p>
            <a:endParaRPr lang="cs-CZ" dirty="0">
              <a:solidFill>
                <a:srgbClr val="FFC000"/>
              </a:solidFill>
            </a:endParaRPr>
          </a:p>
          <a:p>
            <a:r>
              <a:rPr lang="cs-CZ" dirty="0">
                <a:solidFill>
                  <a:srgbClr val="FFC000"/>
                </a:solidFill>
              </a:rPr>
              <a:t>Střední riziko </a:t>
            </a:r>
            <a:r>
              <a:rPr lang="cs-CZ" dirty="0"/>
              <a:t>u DM:</a:t>
            </a:r>
          </a:p>
          <a:p>
            <a:endParaRPr lang="cs-CZ" dirty="0"/>
          </a:p>
          <a:p>
            <a:pPr lvl="1"/>
            <a:r>
              <a:rPr lang="cs-CZ" dirty="0"/>
              <a:t>Mladí pacienti (s DM typu 1 do 35 let věku, DM 2 typu do 50 let věku) s trváním diabetu do 10 let věku, bez dalších RF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CF5F9B4-6E59-4A57-BC9C-629392AAD3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5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33"/>
    </mc:Choice>
    <mc:Fallback xmlns="">
      <p:transition spd="slow" advTm="45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b="1">
                <a:solidFill>
                  <a:srgbClr val="FFC000"/>
                </a:solidFill>
              </a:rPr>
              <a:t>Klinické projevy makroangiopatie</a:t>
            </a:r>
          </a:p>
        </p:txBody>
      </p:sp>
      <p:sp>
        <p:nvSpPr>
          <p:cNvPr id="706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en-US">
                <a:solidFill>
                  <a:schemeClr val="bg1"/>
                </a:solidFill>
              </a:rPr>
              <a:t>Ischemická choroba srdeční    -   ICHS</a:t>
            </a:r>
          </a:p>
          <a:p>
            <a:pPr eaLnBrk="1" hangingPunct="1">
              <a:lnSpc>
                <a:spcPct val="90000"/>
              </a:lnSpc>
            </a:pPr>
            <a:endParaRPr lang="cs-CZ" altLang="en-US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en-US">
                <a:solidFill>
                  <a:schemeClr val="bg1"/>
                </a:solidFill>
              </a:rPr>
              <a:t>Ischemická choroba dolních končetin ICHDK</a:t>
            </a:r>
          </a:p>
          <a:p>
            <a:pPr eaLnBrk="1" hangingPunct="1">
              <a:lnSpc>
                <a:spcPct val="90000"/>
              </a:lnSpc>
            </a:pPr>
            <a:endParaRPr lang="cs-CZ" altLang="en-US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en-US">
                <a:solidFill>
                  <a:schemeClr val="bg1"/>
                </a:solidFill>
              </a:rPr>
              <a:t>Ischemická choroba centrálního nervového systému  - cévní onemocnění mozku -  COM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93FAF7A-04F1-47D3-AE48-E2801A2363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77"/>
    </mc:Choice>
    <mc:Fallback xmlns="">
      <p:transition spd="slow" advTm="16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820150" cy="1371600"/>
          </a:xfrm>
        </p:spPr>
        <p:txBody>
          <a:bodyPr/>
          <a:lstStyle/>
          <a:p>
            <a:pPr eaLnBrk="1" hangingPunct="1"/>
            <a:r>
              <a:rPr lang="cs-CZ" altLang="en-US" b="1">
                <a:solidFill>
                  <a:srgbClr val="FFC000"/>
                </a:solidFill>
              </a:rPr>
              <a:t>Ateroskleróza u DM</a:t>
            </a:r>
          </a:p>
        </p:txBody>
      </p:sp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5850" y="1847850"/>
            <a:ext cx="7772400" cy="4114800"/>
          </a:xfrm>
        </p:spPr>
        <p:txBody>
          <a:bodyPr/>
          <a:lstStyle/>
          <a:p>
            <a:pPr eaLnBrk="1" hangingPunct="1"/>
            <a:r>
              <a:rPr lang="cs-CZ" altLang="en-US">
                <a:solidFill>
                  <a:schemeClr val="bg1"/>
                </a:solidFill>
              </a:rPr>
              <a:t>80 % příčina veškeré mortality diabetiků</a:t>
            </a:r>
          </a:p>
          <a:p>
            <a:pPr eaLnBrk="1" hangingPunct="1"/>
            <a:r>
              <a:rPr lang="cs-CZ" altLang="en-US">
                <a:solidFill>
                  <a:schemeClr val="bg1"/>
                </a:solidFill>
              </a:rPr>
              <a:t>     z toho 75 %  koronární AS</a:t>
            </a:r>
          </a:p>
          <a:p>
            <a:pPr eaLnBrk="1" hangingPunct="1"/>
            <a:r>
              <a:rPr lang="cs-CZ" altLang="en-US">
                <a:solidFill>
                  <a:schemeClr val="bg1"/>
                </a:solidFill>
              </a:rPr>
              <a:t>     25 %  mozková a perif. cévní AS</a:t>
            </a:r>
          </a:p>
          <a:p>
            <a:pPr eaLnBrk="1" hangingPunct="1"/>
            <a:r>
              <a:rPr lang="cs-CZ" altLang="en-US">
                <a:solidFill>
                  <a:schemeClr val="bg1"/>
                </a:solidFill>
              </a:rPr>
              <a:t>více než 75 % všech hospitalizací pro komplikace DM</a:t>
            </a:r>
          </a:p>
          <a:p>
            <a:pPr eaLnBrk="1" hangingPunct="1"/>
            <a:r>
              <a:rPr lang="cs-CZ" altLang="en-US">
                <a:solidFill>
                  <a:schemeClr val="bg1"/>
                </a:solidFill>
              </a:rPr>
              <a:t>více jak 50 % nově dg DM 2. typu přítomna ICHS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A43BF3A-3496-4994-828C-83BBEBF0E3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8"/>
    </mc:Choice>
    <mc:Fallback xmlns="">
      <p:transition spd="slow" advTm="5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628775"/>
            <a:ext cx="7772400" cy="469582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en-US" dirty="0">
                <a:solidFill>
                  <a:schemeClr val="bg1"/>
                </a:solidFill>
              </a:rPr>
              <a:t>klinické příznaky: </a:t>
            </a:r>
          </a:p>
          <a:p>
            <a:pPr lvl="1" eaLnBrk="1" hangingPunct="1"/>
            <a:r>
              <a:rPr lang="cs-CZ" altLang="en-US" dirty="0">
                <a:solidFill>
                  <a:schemeClr val="bg1"/>
                </a:solidFill>
              </a:rPr>
              <a:t>rozvoj hodiny až dny</a:t>
            </a:r>
          </a:p>
          <a:p>
            <a:pPr lvl="1" eaLnBrk="1" hangingPunct="1"/>
            <a:r>
              <a:rPr lang="cs-CZ" altLang="en-US" dirty="0">
                <a:solidFill>
                  <a:schemeClr val="bg1"/>
                </a:solidFill>
              </a:rPr>
              <a:t>v úvodu příznaky </a:t>
            </a:r>
            <a:r>
              <a:rPr lang="cs-CZ" altLang="en-US" b="1" dirty="0">
                <a:solidFill>
                  <a:schemeClr val="bg1"/>
                </a:solidFill>
              </a:rPr>
              <a:t>dekompenzace DM</a:t>
            </a:r>
            <a:r>
              <a:rPr lang="cs-CZ" altLang="en-US" dirty="0">
                <a:solidFill>
                  <a:schemeClr val="bg1"/>
                </a:solidFill>
              </a:rPr>
              <a:t> (žízeň, slabost, nechutenství, nauzea, někdy zvracení, bolesti břicha)</a:t>
            </a:r>
          </a:p>
          <a:p>
            <a:pPr lvl="1" eaLnBrk="1" hangingPunct="1"/>
            <a:r>
              <a:rPr lang="cs-CZ" altLang="en-US" dirty="0">
                <a:solidFill>
                  <a:schemeClr val="bg1"/>
                </a:solidFill>
              </a:rPr>
              <a:t>v pokročilejším stádiu příznaky </a:t>
            </a:r>
            <a:r>
              <a:rPr lang="cs-CZ" altLang="en-US" b="1" dirty="0">
                <a:solidFill>
                  <a:schemeClr val="bg1"/>
                </a:solidFill>
              </a:rPr>
              <a:t>dehydratace </a:t>
            </a:r>
            <a:r>
              <a:rPr lang="cs-CZ" altLang="en-US" dirty="0">
                <a:solidFill>
                  <a:schemeClr val="bg1"/>
                </a:solidFill>
              </a:rPr>
              <a:t>(suchost sliznic, snížení kožního turgoru, aceton z dechu, porucha vědomí)</a:t>
            </a:r>
          </a:p>
          <a:p>
            <a:pPr lvl="1" eaLnBrk="1" hangingPunct="1"/>
            <a:r>
              <a:rPr lang="cs-CZ" altLang="en-US" dirty="0">
                <a:solidFill>
                  <a:schemeClr val="bg1"/>
                </a:solidFill>
              </a:rPr>
              <a:t>tachypnoe – </a:t>
            </a:r>
            <a:r>
              <a:rPr lang="cs-CZ" altLang="en-US" dirty="0" err="1">
                <a:solidFill>
                  <a:schemeClr val="bg1"/>
                </a:solidFill>
              </a:rPr>
              <a:t>Kussmaulovo</a:t>
            </a:r>
            <a:r>
              <a:rPr lang="cs-CZ" altLang="en-US" dirty="0">
                <a:solidFill>
                  <a:schemeClr val="bg1"/>
                </a:solidFill>
              </a:rPr>
              <a:t> dýchání</a:t>
            </a:r>
          </a:p>
          <a:p>
            <a:pPr eaLnBrk="1" hangingPunct="1">
              <a:buFontTx/>
              <a:buNone/>
            </a:pPr>
            <a:endParaRPr lang="cs-CZ" altLang="en-US" dirty="0">
              <a:solidFill>
                <a:schemeClr val="bg1"/>
              </a:solidFill>
            </a:endParaRP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z="3200" b="1" dirty="0">
                <a:solidFill>
                  <a:srgbClr val="FFC000"/>
                </a:solidFill>
              </a:rPr>
              <a:t>HYPERGLYKEMICKÉ KOMA KETOACIDOTICKÉ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91E5A99-828F-49C9-8C7B-0EBE957E4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98"/>
    </mc:Choice>
    <mc:Fallback xmlns="">
      <p:transition spd="slow" advTm="28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304800"/>
            <a:ext cx="7543800" cy="1431925"/>
          </a:xfrm>
        </p:spPr>
        <p:txBody>
          <a:bodyPr/>
          <a:lstStyle/>
          <a:p>
            <a:pPr eaLnBrk="1" hangingPunct="1"/>
            <a:r>
              <a:rPr lang="cs-CZ" altLang="en-US" b="1">
                <a:solidFill>
                  <a:srgbClr val="FFC000"/>
                </a:solidFill>
              </a:rPr>
              <a:t>Možnosti terapie makroangiopatie</a:t>
            </a:r>
          </a:p>
        </p:txBody>
      </p:sp>
      <p:sp>
        <p:nvSpPr>
          <p:cNvPr id="727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en-US">
                <a:solidFill>
                  <a:schemeClr val="bg1"/>
                </a:solidFill>
              </a:rPr>
              <a:t>Terapie DM </a:t>
            </a:r>
          </a:p>
          <a:p>
            <a:pPr eaLnBrk="1" hangingPunct="1"/>
            <a:r>
              <a:rPr lang="cs-CZ" altLang="en-US">
                <a:solidFill>
                  <a:schemeClr val="bg1"/>
                </a:solidFill>
              </a:rPr>
              <a:t>Terapie IR</a:t>
            </a:r>
            <a:r>
              <a:rPr lang="cs-CZ" altLang="en-US">
                <a:solidFill>
                  <a:schemeClr val="bg1"/>
                </a:solidFill>
                <a:latin typeface="Arial" charset="0"/>
              </a:rPr>
              <a:t> – </a:t>
            </a:r>
            <a:r>
              <a:rPr lang="cs-CZ" altLang="en-US">
                <a:solidFill>
                  <a:srgbClr val="FF0000"/>
                </a:solidFill>
                <a:latin typeface="Arial" charset="0"/>
              </a:rPr>
              <a:t>režimová opatření</a:t>
            </a:r>
          </a:p>
          <a:p>
            <a:pPr eaLnBrk="1" hangingPunct="1"/>
            <a:r>
              <a:rPr lang="cs-CZ" altLang="en-US">
                <a:solidFill>
                  <a:schemeClr val="bg1"/>
                </a:solidFill>
              </a:rPr>
              <a:t>Terapie hypertenze</a:t>
            </a:r>
          </a:p>
          <a:p>
            <a:pPr eaLnBrk="1" hangingPunct="1"/>
            <a:r>
              <a:rPr lang="cs-CZ" altLang="en-US">
                <a:solidFill>
                  <a:schemeClr val="bg1"/>
                </a:solidFill>
              </a:rPr>
              <a:t>Terapie hyperlipoproteinemie</a:t>
            </a:r>
          </a:p>
          <a:p>
            <a:pPr eaLnBrk="1" hangingPunct="1"/>
            <a:r>
              <a:rPr lang="cs-CZ" altLang="en-US">
                <a:solidFill>
                  <a:schemeClr val="bg1"/>
                </a:solidFill>
              </a:rPr>
              <a:t>Terapie obezity</a:t>
            </a:r>
            <a:r>
              <a:rPr lang="cs-CZ" altLang="en-US">
                <a:solidFill>
                  <a:schemeClr val="bg1"/>
                </a:solidFill>
                <a:latin typeface="Arial" charset="0"/>
              </a:rPr>
              <a:t> – </a:t>
            </a:r>
            <a:r>
              <a:rPr lang="cs-CZ" altLang="en-US">
                <a:solidFill>
                  <a:srgbClr val="FF0000"/>
                </a:solidFill>
                <a:latin typeface="Arial" charset="0"/>
              </a:rPr>
              <a:t>režimová opatření</a:t>
            </a:r>
          </a:p>
          <a:p>
            <a:pPr eaLnBrk="1" hangingPunct="1"/>
            <a:r>
              <a:rPr lang="cs-CZ" altLang="en-US">
                <a:solidFill>
                  <a:schemeClr val="bg1"/>
                </a:solidFill>
              </a:rPr>
              <a:t>Antiagregační terapie</a:t>
            </a:r>
            <a:endParaRPr lang="cs-CZ" altLang="en-US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cs-CZ" altLang="en-US">
                <a:solidFill>
                  <a:schemeClr val="bg1"/>
                </a:solidFill>
              </a:rPr>
              <a:t>Zanechání kouření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5DD2683-00D3-46FC-9E94-C10DC5FB46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82"/>
    </mc:Choice>
    <mc:Fallback xmlns="">
      <p:transition spd="slow" advTm="32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3730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3731" name="Picture 2" descr="C:\Users\25624\Desktop\Fota na papír 2018\IMG_754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TextovéPole 3"/>
          <p:cNvSpPr txBox="1">
            <a:spLocks noChangeArrowheads="1"/>
          </p:cNvSpPr>
          <p:nvPr/>
        </p:nvSpPr>
        <p:spPr bwMode="auto">
          <a:xfrm>
            <a:off x="1042988" y="5661025"/>
            <a:ext cx="6121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en-US" sz="2800">
                <a:solidFill>
                  <a:schemeClr val="bg1"/>
                </a:solidFill>
              </a:rPr>
              <a:t>Děkuji vám za pozornost……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FAA1005-2834-42C2-ADF4-DFFCD4AC80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81"/>
    </mc:Choice>
    <mc:Fallback xmlns="">
      <p:transition spd="slow" advTm="34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533400"/>
          </a:xfrm>
        </p:spPr>
        <p:txBody>
          <a:bodyPr/>
          <a:lstStyle/>
          <a:p>
            <a:pPr eaLnBrk="1" hangingPunct="1"/>
            <a:br>
              <a:rPr lang="cs-CZ" altLang="en-US" sz="2800" b="1"/>
            </a:br>
            <a:br>
              <a:rPr lang="cs-CZ" altLang="en-US" sz="2800" b="1"/>
            </a:br>
            <a:r>
              <a:rPr lang="cs-CZ" altLang="en-US" sz="2800" b="1">
                <a:solidFill>
                  <a:srgbClr val="FFC000"/>
                </a:solidFill>
              </a:rPr>
              <a:t>HYPERGLYKEMICKÉ KOMA HYPEROSMOLÁRNÍ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9138"/>
            <a:ext cx="7772400" cy="4868862"/>
          </a:xfrm>
        </p:spPr>
        <p:txBody>
          <a:bodyPr/>
          <a:lstStyle/>
          <a:p>
            <a:pPr eaLnBrk="1" hangingPunct="1"/>
            <a:r>
              <a:rPr lang="cs-CZ" altLang="en-US">
                <a:solidFill>
                  <a:schemeClr val="bg1"/>
                </a:solidFill>
              </a:rPr>
              <a:t>výskyt: </a:t>
            </a:r>
            <a:r>
              <a:rPr lang="cs-CZ" altLang="en-US" sz="2800">
                <a:solidFill>
                  <a:schemeClr val="bg1"/>
                </a:solidFill>
              </a:rPr>
              <a:t>DM 2. typu, střední a vyšší věk</a:t>
            </a:r>
          </a:p>
          <a:p>
            <a:pPr eaLnBrk="1" hangingPunct="1"/>
            <a:endParaRPr lang="cs-CZ" altLang="en-US">
              <a:solidFill>
                <a:schemeClr val="bg1"/>
              </a:solidFill>
            </a:endParaRPr>
          </a:p>
          <a:p>
            <a:pPr eaLnBrk="1" hangingPunct="1"/>
            <a:r>
              <a:rPr lang="cs-CZ" altLang="en-US">
                <a:solidFill>
                  <a:schemeClr val="bg1"/>
                </a:solidFill>
              </a:rPr>
              <a:t>příčiny:	</a:t>
            </a:r>
            <a:r>
              <a:rPr lang="cs-CZ" altLang="en-US" sz="2800">
                <a:solidFill>
                  <a:schemeClr val="bg1"/>
                </a:solidFill>
              </a:rPr>
              <a:t>infekce, operace, úrazy, dietní chyby, léky (diuretika, 	kortikoidy), nedostatečný přívod tekutin, nově zjištěný 	DM, choroby spojené se ztrátou tekutin močí, stolicí, zvracením, akutní zánět slinivky</a:t>
            </a:r>
          </a:p>
          <a:p>
            <a:pPr eaLnBrk="1" hangingPunct="1"/>
            <a:endParaRPr lang="cs-CZ" altLang="en-US">
              <a:solidFill>
                <a:schemeClr val="bg1"/>
              </a:solidFill>
            </a:endParaRPr>
          </a:p>
          <a:p>
            <a:pPr eaLnBrk="1" hangingPunct="1"/>
            <a:r>
              <a:rPr lang="cs-CZ" altLang="en-US">
                <a:solidFill>
                  <a:schemeClr val="bg1"/>
                </a:solidFill>
              </a:rPr>
              <a:t>mortalita: </a:t>
            </a:r>
            <a:r>
              <a:rPr lang="cs-CZ" altLang="en-US" sz="2800">
                <a:solidFill>
                  <a:schemeClr val="bg1"/>
                </a:solidFill>
              </a:rPr>
              <a:t>30%</a:t>
            </a:r>
            <a:r>
              <a:rPr lang="cs-CZ" altLang="en-US" sz="240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EDDF41C-538E-4FA5-8A3B-70A11E4F66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28"/>
    </mc:Choice>
    <mc:Fallback xmlns="">
      <p:transition spd="slow" advTm="27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z="3200" b="1">
                <a:solidFill>
                  <a:srgbClr val="FFC000"/>
                </a:solidFill>
              </a:rPr>
              <a:t>HYPERGLYKEMICKÉ KOMA HYPEROSMOLÁRNÍ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en-US" sz="2800">
                <a:solidFill>
                  <a:schemeClr val="bg1"/>
                </a:solidFill>
              </a:rPr>
              <a:t>laboratorně: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2400">
                <a:solidFill>
                  <a:srgbClr val="FFC000"/>
                </a:solidFill>
              </a:rPr>
              <a:t>hyperglykémie </a:t>
            </a:r>
            <a:r>
              <a:rPr lang="cs-CZ" altLang="en-US" sz="2400">
                <a:solidFill>
                  <a:schemeClr val="bg1"/>
                </a:solidFill>
              </a:rPr>
              <a:t> i nad 40 mmol/l,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2400">
                <a:solidFill>
                  <a:srgbClr val="FFC000"/>
                </a:solidFill>
              </a:rPr>
              <a:t>dehydratace - hyperosmolalita </a:t>
            </a:r>
            <a:r>
              <a:rPr lang="cs-CZ" altLang="en-US" sz="2400">
                <a:solidFill>
                  <a:schemeClr val="bg1"/>
                </a:solidFill>
              </a:rPr>
              <a:t>nad 320 mosm/l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2400">
                <a:solidFill>
                  <a:schemeClr val="bg1"/>
                </a:solidFill>
              </a:rPr>
              <a:t>glykosurie</a:t>
            </a:r>
            <a:endParaRPr lang="cs-CZ" altLang="en-US" sz="2400">
              <a:solidFill>
                <a:schemeClr val="bg1"/>
              </a:solidFill>
              <a:latin typeface="Arial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cs-CZ" altLang="en-US" sz="2400">
                <a:solidFill>
                  <a:srgbClr val="FFC000"/>
                </a:solidFill>
              </a:rPr>
              <a:t>bez ketoacidózy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800">
                <a:solidFill>
                  <a:schemeClr val="bg1"/>
                </a:solidFill>
              </a:rPr>
              <a:t>příznaky: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>
                <a:solidFill>
                  <a:schemeClr val="bg1"/>
                </a:solidFill>
              </a:rPr>
              <a:t>rozvoj pozvolný - dny až týdny</a:t>
            </a:r>
          </a:p>
          <a:p>
            <a:pPr lvl="1" eaLnBrk="1" hangingPunct="1">
              <a:lnSpc>
                <a:spcPct val="80000"/>
              </a:lnSpc>
              <a:spcBef>
                <a:spcPct val="15000"/>
              </a:spcBef>
            </a:pPr>
            <a:r>
              <a:rPr lang="cs-CZ" altLang="en-US">
                <a:solidFill>
                  <a:schemeClr val="bg1"/>
                </a:solidFill>
              </a:rPr>
              <a:t>žízeň, polyurie, slabost, bolest hlavy, hubnutí, závratě, zvracení, poruchy vědomí, tachykardie, hypotenze, poruchy oběhu, příznaky dehydratace </a:t>
            </a:r>
          </a:p>
          <a:p>
            <a:pPr eaLnBrk="1" hangingPunct="1">
              <a:lnSpc>
                <a:spcPct val="80000"/>
              </a:lnSpc>
            </a:pPr>
            <a:endParaRPr lang="cs-CZ" altLang="en-US" sz="28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2764960-3145-46F4-B9F3-94738D4E24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18"/>
    </mc:Choice>
    <mc:Fallback xmlns="">
      <p:transition spd="slow" advTm="11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b="1">
                <a:solidFill>
                  <a:srgbClr val="FFC000"/>
                </a:solidFill>
              </a:rPr>
              <a:t>Léčba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en-US">
                <a:solidFill>
                  <a:schemeClr val="bg1"/>
                </a:solidFill>
              </a:rPr>
              <a:t>okamžitá na JIP – převoz RZP </a:t>
            </a:r>
          </a:p>
          <a:p>
            <a:pPr lvl="1" eaLnBrk="1" hangingPunct="1"/>
            <a:r>
              <a:rPr lang="cs-CZ" altLang="en-US" b="1">
                <a:solidFill>
                  <a:srgbClr val="FFC000"/>
                </a:solidFill>
              </a:rPr>
              <a:t>inzulín</a:t>
            </a:r>
            <a:r>
              <a:rPr lang="cs-CZ" altLang="en-US">
                <a:solidFill>
                  <a:schemeClr val="bg1"/>
                </a:solidFill>
              </a:rPr>
              <a:t>:  kontinuálně, i.v., nejlépe samostatnou infuzní pumpou</a:t>
            </a:r>
          </a:p>
          <a:p>
            <a:pPr lvl="1" eaLnBrk="1" hangingPunct="1"/>
            <a:r>
              <a:rPr lang="cs-CZ" altLang="en-US" b="1">
                <a:solidFill>
                  <a:srgbClr val="FFC000"/>
                </a:solidFill>
              </a:rPr>
              <a:t>rehydratace</a:t>
            </a:r>
            <a:r>
              <a:rPr lang="cs-CZ" altLang="en-US" b="1">
                <a:solidFill>
                  <a:srgbClr val="FFC000"/>
                </a:solidFill>
                <a:latin typeface="Arial" charset="0"/>
              </a:rPr>
              <a:t>: </a:t>
            </a:r>
            <a:r>
              <a:rPr lang="cs-CZ" altLang="en-US" b="1">
                <a:solidFill>
                  <a:srgbClr val="FFC000"/>
                </a:solidFill>
              </a:rPr>
              <a:t>infuzní terapie</a:t>
            </a:r>
            <a:r>
              <a:rPr lang="cs-CZ" altLang="en-US">
                <a:solidFill>
                  <a:schemeClr val="bg1"/>
                </a:solidFill>
              </a:rPr>
              <a:t>	</a:t>
            </a:r>
          </a:p>
          <a:p>
            <a:pPr lvl="2" eaLnBrk="1" hangingPunct="1">
              <a:buFontTx/>
              <a:buNone/>
            </a:pPr>
            <a:endParaRPr lang="cs-CZ" altLang="en-US">
              <a:solidFill>
                <a:schemeClr val="bg1"/>
              </a:solidFill>
            </a:endParaRPr>
          </a:p>
          <a:p>
            <a:pPr eaLnBrk="1" hangingPunct="1"/>
            <a:endParaRPr lang="cs-CZ" altLang="en-US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FA4C5E9-33F6-4DDF-ACA4-722A966E20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27"/>
    </mc:Choice>
    <mc:Fallback xmlns="">
      <p:transition spd="slow" advTm="28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Výchozí návrh">
  <a:themeElements>
    <a:clrScheme name="1_Výchozí návrh 8">
      <a:dk1>
        <a:srgbClr val="FFFF00"/>
      </a:dk1>
      <a:lt1>
        <a:srgbClr val="FFFFFF"/>
      </a:lt1>
      <a:dk2>
        <a:srgbClr val="FF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8">
        <a:dk1>
          <a:srgbClr val="FFFF00"/>
        </a:dk1>
        <a:lt1>
          <a:srgbClr val="FFFFFF"/>
        </a:lt1>
        <a:dk2>
          <a:srgbClr val="FF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DADA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aprsky">
  <a:themeElements>
    <a:clrScheme name="Paprsky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Paprsk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aprsky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1647</TotalTime>
  <Words>1796</Words>
  <Application>Microsoft Office PowerPoint</Application>
  <PresentationFormat>Předvádění na obrazovce (4:3)</PresentationFormat>
  <Paragraphs>350</Paragraphs>
  <Slides>61</Slides>
  <Notes>0</Notes>
  <HiddenSlides>0</HiddenSlides>
  <MMClips>61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61</vt:i4>
      </vt:variant>
    </vt:vector>
  </HeadingPairs>
  <TitlesOfParts>
    <vt:vector size="66" baseType="lpstr">
      <vt:lpstr>Arial</vt:lpstr>
      <vt:lpstr>Times New Roman</vt:lpstr>
      <vt:lpstr>Wingdings</vt:lpstr>
      <vt:lpstr>1_Výchozí návrh</vt:lpstr>
      <vt:lpstr>Paprsky</vt:lpstr>
      <vt:lpstr>Diabetes mellitus a jeho komplikace </vt:lpstr>
      <vt:lpstr>Prezentace aplikace PowerPoint</vt:lpstr>
      <vt:lpstr>Akutní komplikace DM</vt:lpstr>
      <vt:lpstr>HYPERGLYKEMICKÉ KOMA KETOACIDOTICKÉ</vt:lpstr>
      <vt:lpstr>HYPERGLYKEMICKÉ KOMA KETOACIDOTICKÉ</vt:lpstr>
      <vt:lpstr>HYPERGLYKEMICKÉ KOMA KETOACIDOTICKÉ</vt:lpstr>
      <vt:lpstr>  HYPERGLYKEMICKÉ KOMA HYPEROSMOLÁRNÍ</vt:lpstr>
      <vt:lpstr>HYPERGLYKEMICKÉ KOMA HYPEROSMOLÁRNÍ</vt:lpstr>
      <vt:lpstr>Léčba</vt:lpstr>
      <vt:lpstr>Laktacidotické koma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Chronické komplikace DM </vt:lpstr>
      <vt:lpstr>Chronické komplikace DM </vt:lpstr>
      <vt:lpstr>Prezentace aplikace PowerPoint</vt:lpstr>
      <vt:lpstr>Chronické specifické komplikace diabetu </vt:lpstr>
      <vt:lpstr>Diabetická nefropatie</vt:lpstr>
      <vt:lpstr>Diabetická nefropatie</vt:lpstr>
      <vt:lpstr>Diabetická nefropatie</vt:lpstr>
      <vt:lpstr>Diabetická nefropatie</vt:lpstr>
      <vt:lpstr>Prezentace aplikace PowerPoint</vt:lpstr>
      <vt:lpstr>Diabetická retinopatie -  postižení cév sítnice</vt:lpstr>
      <vt:lpstr>Prezentace aplikace PowerPoint</vt:lpstr>
      <vt:lpstr>Diabetická retinopatie -  postižení cév sítnice</vt:lpstr>
      <vt:lpstr>Prezentace aplikace PowerPoint</vt:lpstr>
      <vt:lpstr>Prezentace aplikace PowerPoint</vt:lpstr>
      <vt:lpstr>Hlavní zásady péče o nemocné s diabetickou retinopatií</vt:lpstr>
      <vt:lpstr>Prezentace aplikace PowerPoint</vt:lpstr>
      <vt:lpstr>Prezentace aplikace PowerPoint</vt:lpstr>
      <vt:lpstr>Prezentace aplikace PowerPoint</vt:lpstr>
      <vt:lpstr>Prezentace aplikace PowerPoint</vt:lpstr>
      <vt:lpstr>Diabetická neuropatie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Prevence a léčba</vt:lpstr>
      <vt:lpstr>Prezentace aplikace PowerPoint</vt:lpstr>
      <vt:lpstr>Nevaskulární komplikace diabetu </vt:lpstr>
      <vt:lpstr>Prezentace aplikace PowerPoint</vt:lpstr>
      <vt:lpstr>Prezentace aplikace PowerPoint</vt:lpstr>
      <vt:lpstr>Prezentace aplikace PowerPoint</vt:lpstr>
      <vt:lpstr>Kožní komplikace u diabetiků</vt:lpstr>
      <vt:lpstr>Jaterní komplikace u diabetiků</vt:lpstr>
      <vt:lpstr>Prezentace aplikace PowerPoint</vt:lpstr>
      <vt:lpstr>Makrovaskulární komplikace </vt:lpstr>
      <vt:lpstr>Diabetická makroangiopatie =  ateroskleróza nediabetika</vt:lpstr>
      <vt:lpstr>Rizikové faktory aterosklerózy</vt:lpstr>
      <vt:lpstr>2019 Uptade to: Management of Hyperglycemia in Type 2 Diabetes 2018 Diabetes Care 2020, 43, 487-493</vt:lpstr>
      <vt:lpstr>Kategorie KV rizika dle dop. ESC/EAS – 2019 - ČSA</vt:lpstr>
      <vt:lpstr>Kategorie KV rizika dle dop. ESC/EAS – 2019 - ČSA</vt:lpstr>
      <vt:lpstr>Kategorie KV rizika dle dop. ESC/EAS – 2019 - ČSA</vt:lpstr>
      <vt:lpstr>Klinické projevy makroangiopatie</vt:lpstr>
      <vt:lpstr>Ateroskleróza u DM</vt:lpstr>
      <vt:lpstr>Možnosti terapie makroangiopatie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Radvan Žáček</dc:creator>
  <cp:lastModifiedBy>Jakub Žák</cp:lastModifiedBy>
  <cp:revision>86</cp:revision>
  <dcterms:created xsi:type="dcterms:W3CDTF">2002-10-07T16:30:05Z</dcterms:created>
  <dcterms:modified xsi:type="dcterms:W3CDTF">2020-12-05T14:02:35Z</dcterms:modified>
</cp:coreProperties>
</file>