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7CDDE60-A26C-4ABE-801A-FE97F7A0DE08}">
  <a:tblStyle styleId="{87CDDE60-A26C-4ABE-801A-FE97F7A0DE0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DF6EC"/>
          </a:solidFill>
        </a:fill>
      </a:tcStyle>
    </a:wholeTbl>
    <a:band1H>
      <a:tcStyle>
        <a:tcBdr/>
        <a:fill>
          <a:solidFill>
            <a:srgbClr val="FBECD4"/>
          </a:solidFill>
        </a:fill>
      </a:tcStyle>
    </a:band1H>
    <a:band1V>
      <a:tcStyle>
        <a:tcBdr/>
        <a:fill>
          <a:solidFill>
            <a:srgbClr val="FBECD4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84" autoAdjust="0"/>
  </p:normalViewPr>
  <p:slideViewPr>
    <p:cSldViewPr>
      <p:cViewPr varScale="1">
        <p:scale>
          <a:sx n="75" d="100"/>
          <a:sy n="75" d="100"/>
        </p:scale>
        <p:origin x="94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08308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cs-CZ"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7969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71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6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1_Obrázek s titulkem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09600" y="792479"/>
            <a:ext cx="2856904" cy="1264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pic" idx="2"/>
          </p:nvPr>
        </p:nvSpPr>
        <p:spPr>
          <a:xfrm>
            <a:off x="3811477" y="838200"/>
            <a:ext cx="7872517" cy="5500456"/>
          </a:xfrm>
          <a:prstGeom prst="rect">
            <a:avLst/>
          </a:prstGeom>
          <a:solidFill>
            <a:schemeClr val="lt2"/>
          </a:solidFill>
          <a:ln w="76200" cap="flat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09601" y="2133601"/>
            <a:ext cx="2852927" cy="42428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09600" y="18288"/>
            <a:ext cx="3860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4572000" y="18288"/>
            <a:ext cx="54864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10160001" y="18288"/>
            <a:ext cx="14223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780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B227AC9-F35F-4D99-9F6D-6EAAD2394D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921"/>
            <a:ext cx="503766" cy="38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63931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879992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01811E1-1EA1-4998-9A24-D0D20F71FC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7"/>
            <a:ext cx="525686" cy="40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6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89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64789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05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354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148420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buClr>
                <a:srgbClr val="FFFFFF"/>
              </a:buClr>
              <a:buSzPct val="25000"/>
            </a:pPr>
            <a:fld id="{00000000-1234-1234-1234-123412341234}" type="slidenum">
              <a:rPr lang="cs-CZ" smtClean="0"/>
              <a:pPr>
                <a:buClr>
                  <a:srgbClr val="FFFFFF"/>
                </a:buCl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003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2" pos="9216" userDrawn="1">
          <p15:clr>
            <a:srgbClr val="F26B43"/>
          </p15:clr>
        </p15:guide>
        <p15:guide id="13" pos="1248" userDrawn="1">
          <p15:clr>
            <a:srgbClr val="F26B43"/>
          </p15:clr>
        </p15:guide>
        <p15:guide id="14" pos="1152" userDrawn="1">
          <p15:clr>
            <a:srgbClr val="F26B43"/>
          </p15:clr>
        </p15:guide>
        <p15:guide id="15" orient="horz" pos="1368" userDrawn="1">
          <p15:clr>
            <a:srgbClr val="F26B43"/>
          </p15:clr>
        </p15:guide>
        <p15:guide id="16" orient="horz" pos="1440" userDrawn="1">
          <p15:clr>
            <a:srgbClr val="F26B43"/>
          </p15:clr>
        </p15:guide>
        <p15:guide id="17" orient="horz" pos="3696" userDrawn="1">
          <p15:clr>
            <a:srgbClr val="F26B43"/>
          </p15:clr>
        </p15:guide>
        <p15:guide id="18" orient="horz" pos="432" userDrawn="1">
          <p15:clr>
            <a:srgbClr val="F26B43"/>
          </p15:clr>
        </p15:guide>
        <p15:guide id="19" orient="horz" pos="1512" userDrawn="1">
          <p15:clr>
            <a:srgbClr val="F26B43"/>
          </p15:clr>
        </p15:guide>
        <p15:guide id="20" pos="6912" userDrawn="1">
          <p15:clr>
            <a:srgbClr val="F26B43"/>
          </p15:clr>
        </p15:guide>
        <p15:guide id="21" pos="936" userDrawn="1">
          <p15:clr>
            <a:srgbClr val="F26B43"/>
          </p15:clr>
        </p15:guide>
        <p15:guide id="22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b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5400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7 PRINCIPŮ HACCP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  <a:grayscl/>
          </a:blip>
          <a:srcRect/>
          <a:stretch/>
        </p:blipFill>
        <p:spPr>
          <a:xfrm>
            <a:off x="1847528" y="1052737"/>
            <a:ext cx="8640958" cy="4752527"/>
          </a:xfrm>
          <a:prstGeom prst="rect">
            <a:avLst/>
          </a:prstGeom>
          <a:solidFill>
            <a:srgbClr val="EEEEEE"/>
          </a:solidFill>
          <a:ln w="88900" cap="sq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343472" y="188640"/>
            <a:ext cx="8291263" cy="764311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b" anchorCtr="0">
            <a:noAutofit/>
          </a:bodyPr>
          <a:lstStyle/>
          <a:p>
            <a:pPr>
              <a:lnSpc>
                <a:spcPct val="100000"/>
              </a:lnSpc>
              <a:buClr>
                <a:schemeClr val="dk2"/>
              </a:buClr>
              <a:buSzPct val="25000"/>
            </a:pPr>
            <a:r>
              <a:rPr lang="cs-CZ" sz="28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 generických postupů pro enterální výživu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1919536" y="5808094"/>
            <a:ext cx="8496944" cy="787176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25000"/>
            </a:pP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Oliveira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M R, Batista C. R.,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Aidoo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K. E.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Application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Hazard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Analysis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Critical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Control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Points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system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to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enteral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tube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feeding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in </a:t>
            </a:r>
            <a:r>
              <a:rPr lang="cs-CZ" sz="14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hospital</a:t>
            </a:r>
            <a:r>
              <a:rPr lang="cs-CZ" sz="14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Journal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human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nutrition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and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dietetics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: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official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journal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British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Dietetic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Association</a:t>
            </a:r>
            <a:r>
              <a:rPr lang="cs-CZ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2001;14(5): 397-403. ISSN: 1365-277X.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BD9E6-E4FC-4655-8C32-85942841D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Flexibilita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59AB73-8B44-465F-81C1-A7B565191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 určitých situacích může i zavedení jednoho nebo několika principů zajišťovat bezpečnost produktů</a:t>
            </a:r>
          </a:p>
          <a:p>
            <a:pPr lvl="1"/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Malý podnik nemusí sestavovat multidisciplinární tým</a:t>
            </a:r>
          </a:p>
          <a:p>
            <a:pPr lvl="1"/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Malý podnik nemusí stanovovat kritické kontrolní body, které by musel soustavně monitorovat, ale namísto toho vypracuje pracovní postup, který k naplnění kritických mezí v kritickém bodě povede</a:t>
            </a:r>
          </a:p>
          <a:p>
            <a:pPr lvl="1"/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Malý podnik nemusí vést rozsáhlou dokumentaci systému HACCP</a:t>
            </a:r>
          </a:p>
          <a:p>
            <a:pPr lvl="1"/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Malý podnik nemusí provádět komplikované ověřování systému HACCP</a:t>
            </a:r>
          </a:p>
          <a:p>
            <a:pPr marL="530352" lvl="1" indent="0">
              <a:buNone/>
            </a:pP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Který podnik je malý?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192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1055440" y="18864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limitů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idx="1"/>
          </p:nvPr>
        </p:nvSpPr>
        <p:spPr>
          <a:xfrm>
            <a:off x="1055440" y="1556792"/>
            <a:ext cx="10873208" cy="4752527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Teplota, čas, pH, vlhkost, obsah aditiv, senzorické parametry (vizuální vzhled, textura, var vody, změna konzistence masa…), standardní postup zpracování…</a:t>
            </a:r>
          </a:p>
          <a:p>
            <a:pPr marL="182880" indent="-18288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Cílové vs. kritické meze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Přísnější úroveň, její dosažení odhaluje tendenci k nezvládnutému stavu (teplota pokrmu: kritická mez 60 st. C, cílová mez min. 70 st. C)</a:t>
            </a:r>
          </a:p>
          <a:p>
            <a:pPr marL="182880" indent="-18288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Zdroje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Legislativa, příručky správné praxe, vlastní testy, modely prediktivní mikrobiologie…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Generické postupy (u lineárních procesů lze kritické body předvídat, pokud jsou splněny další podmínky SVP/SHP)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Postupy monitorování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idx="1"/>
          </p:nvPr>
        </p:nvSpPr>
        <p:spPr>
          <a:xfrm>
            <a:off x="1219200" y="1916832"/>
            <a:ext cx="10493424" cy="420932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Význam: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Odlišit, kdy již dochází ke ztrátě kontroly nad procesem nebo je naznačen trend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Iniciovat nápravná opatření</a:t>
            </a:r>
          </a:p>
        </p:txBody>
      </p:sp>
      <p:grpSp>
        <p:nvGrpSpPr>
          <p:cNvPr id="155" name="Shape 155"/>
          <p:cNvGrpSpPr/>
          <p:nvPr/>
        </p:nvGrpSpPr>
        <p:grpSpPr>
          <a:xfrm>
            <a:off x="4649621" y="3041553"/>
            <a:ext cx="5487605" cy="2457855"/>
            <a:chOff x="323528" y="878245"/>
            <a:chExt cx="8289702" cy="4621162"/>
          </a:xfrm>
        </p:grpSpPr>
        <p:pic>
          <p:nvPicPr>
            <p:cNvPr id="156" name="Shape 15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23528" y="1188898"/>
              <a:ext cx="2383530" cy="185265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Shape 157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25623" y="3635851"/>
              <a:ext cx="1552962" cy="18635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Shape 15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589864" y="878245"/>
              <a:ext cx="4023366" cy="3231619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Nápravná opatření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idx="1"/>
          </p:nvPr>
        </p:nvSpPr>
        <p:spPr>
          <a:xfrm>
            <a:off x="1219200" y="2171700"/>
            <a:ext cx="10205392" cy="395446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Akce určená k navrácení procesu do zvládnutého stavu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Kdo, jakými prostředky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Záznam!</a:t>
            </a:r>
          </a:p>
          <a:p>
            <a:pPr marL="182880" indent="-18288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Příklady: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</a:rPr>
              <a:t>Likvidace potraviny, nahrazení jinou, bezpečnou</a:t>
            </a:r>
            <a:endParaRPr lang="cs-CZ" i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</a:rPr>
              <a:t>Tepelná regenerace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Nová tepelná úprava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1055440" y="332656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Ověřovací postupy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idx="1"/>
          </p:nvPr>
        </p:nvSpPr>
        <p:spPr>
          <a:xfrm>
            <a:off x="1055440" y="2060847"/>
            <a:ext cx="11017223" cy="4608509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7018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Cílem je ověření, že systém funguje účinně</a:t>
            </a:r>
          </a:p>
          <a:p>
            <a:pPr marL="182880" indent="-17018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Verifikace = zaměření na jednotlivou činnost, neohlášená (inspekce)</a:t>
            </a:r>
          </a:p>
          <a:p>
            <a:pPr marL="457200" lvl="1" indent="-2032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Kontrola správnosti vedení záznamů</a:t>
            </a:r>
          </a:p>
          <a:p>
            <a:pPr marL="457200" lvl="1" indent="-2032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Kontrola osoby, která monitorování provádí</a:t>
            </a:r>
          </a:p>
          <a:p>
            <a:pPr marL="457200" lvl="1" indent="-2032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Kalibrace nástrojů k monitorování</a:t>
            </a:r>
          </a:p>
          <a:p>
            <a:pPr marL="457200" lvl="1" indent="-2032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Laboratorní testy meziproduktů a hotových výrobků</a:t>
            </a:r>
          </a:p>
          <a:p>
            <a:pPr marL="182880" indent="-17018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Validace = komplexní zaměření, ohlášená (audit)</a:t>
            </a:r>
          </a:p>
          <a:p>
            <a:pPr marL="457200" lvl="1" indent="-2032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Audit: systematické a nezávislé šetření, zda jsou činnosti a jejich výsledky v souladu s plánovanými opatřeními, zda jsou prováděna účinně a zda jsou vhodná k dosažení cílů</a:t>
            </a:r>
          </a:p>
          <a:p>
            <a:pPr marL="457200" lvl="1" indent="-2032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Předmět: dokumentace a záznamy, průzkumy skutečného stavu</a:t>
            </a:r>
          </a:p>
          <a:p>
            <a:pPr marL="182880" indent="-17018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Důvody k ověřování</a:t>
            </a:r>
          </a:p>
          <a:p>
            <a:pPr marL="457200" lvl="1" indent="-2032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Pravidelné</a:t>
            </a:r>
          </a:p>
          <a:p>
            <a:pPr marL="457200" lvl="1" indent="-20320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Nepravidelné: změna technologie, frekvence odchylek, reklamací…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936103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Dokumentace a záznamy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idx="1"/>
          </p:nvPr>
        </p:nvSpPr>
        <p:spPr>
          <a:xfrm>
            <a:off x="1055440" y="1772816"/>
            <a:ext cx="9155360" cy="4824532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 ohledem na velikost a vlastnosti zařízení</a:t>
            </a:r>
          </a:p>
          <a:p>
            <a:pPr marL="182880" indent="-18288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Smysluplné a aktuální</a:t>
            </a:r>
          </a:p>
          <a:p>
            <a:pPr marL="182880" indent="-18288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patří do dokumentace</a:t>
            </a:r>
          </a:p>
          <a:p>
            <a:pPr marL="971550" lvl="1" indent="-514350">
              <a:lnSpc>
                <a:spcPct val="90000"/>
              </a:lnSpc>
              <a:spcBef>
                <a:spcPts val="610"/>
              </a:spcBef>
              <a:spcAft>
                <a:spcPts val="0"/>
              </a:spcAft>
              <a:buClr>
                <a:schemeClr val="accent1"/>
              </a:buClr>
              <a:buSzPct val="96800"/>
              <a:buFont typeface="Arial"/>
              <a:buAutoNum type="arabicPeriod"/>
            </a:pPr>
            <a:r>
              <a:rPr lang="cs-CZ" sz="3050" i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nebezpečí</a:t>
            </a:r>
          </a:p>
          <a:p>
            <a:pPr marL="971550" lvl="1" indent="-51435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i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bodů</a:t>
            </a:r>
          </a:p>
          <a:p>
            <a:pPr marL="971550" lvl="1" indent="-51435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i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mezí</a:t>
            </a:r>
          </a:p>
          <a:p>
            <a:pPr marL="971550" lvl="1" indent="-51435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i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plán monitorování</a:t>
            </a:r>
          </a:p>
          <a:p>
            <a:pPr marL="971550" lvl="1" indent="-51435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accent1"/>
              </a:buClr>
              <a:buSzPct val="96694"/>
              <a:buFont typeface="Arial"/>
              <a:buAutoNum type="arabicPeriod"/>
            </a:pPr>
            <a:r>
              <a:rPr lang="cs-CZ" sz="2950" i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plán nápravných opatření</a:t>
            </a:r>
          </a:p>
          <a:p>
            <a:pPr marL="457200" lvl="1" indent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25000"/>
              <a:buNone/>
            </a:pPr>
            <a:r>
              <a:rPr lang="cs-CZ" sz="1850" i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vč. všech změn</a:t>
            </a:r>
          </a:p>
          <a:p>
            <a:pPr marL="182880" indent="-18288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 patří mezi záznamy</a:t>
            </a:r>
          </a:p>
          <a:p>
            <a:pPr marL="971550" lvl="1" indent="-51435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4805"/>
              <a:buFont typeface="Arial"/>
              <a:buAutoNum type="arabicPeriod" startAt="6"/>
            </a:pPr>
            <a:r>
              <a:rPr lang="cs-CZ" sz="1850" i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výsledky monitorovacích a záznamy o nápravných opatřeních</a:t>
            </a:r>
          </a:p>
          <a:p>
            <a:pPr marL="971550" lvl="1" indent="-51435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4805"/>
              <a:buFont typeface="Arial"/>
              <a:buAutoNum type="arabicPeriod" startAt="6"/>
            </a:pPr>
            <a:r>
              <a:rPr lang="cs-CZ" sz="1850" i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ověřování (verifikace, validace)</a:t>
            </a:r>
          </a:p>
          <a:p>
            <a:pPr marL="0" indent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None/>
            </a:pPr>
            <a:endParaRPr sz="2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189" name="Shape 1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05357" y="3389514"/>
            <a:ext cx="2213930" cy="1630854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Shape 190"/>
          <p:cNvSpPr/>
          <p:nvPr/>
        </p:nvSpPr>
        <p:spPr>
          <a:xfrm>
            <a:off x="7680177" y="2420889"/>
            <a:ext cx="2664295" cy="936103"/>
          </a:xfrm>
          <a:prstGeom prst="wave">
            <a:avLst>
              <a:gd name="adj1" fmla="val 12500"/>
              <a:gd name="adj2" fmla="val 0"/>
            </a:avLst>
          </a:prstGeom>
          <a:solidFill>
            <a:schemeClr val="lt1"/>
          </a:solidFill>
          <a:ln w="26425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cs-CZ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Školení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055440" y="116632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HACCP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idx="1"/>
          </p:nvPr>
        </p:nvSpPr>
        <p:spPr>
          <a:xfrm>
            <a:off x="1055440" y="1412776"/>
            <a:ext cx="10526960" cy="5040556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Hazard </a:t>
            </a:r>
            <a:r>
              <a:rPr lang="cs-CZ" sz="2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Analysis</a:t>
            </a: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Critical</a:t>
            </a: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Control</a:t>
            </a: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Points</a:t>
            </a:r>
            <a:endParaRPr lang="cs-CZ" sz="2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lvl="1" indent="-19050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Vědecky založený a systematický systém, který identifikuje specifická nebezpečí a jejich závažnost (riziko) a navrhuje opatření pro jejich kontrolu/řízení</a:t>
            </a:r>
            <a:r>
              <a:rPr lang="cs-CZ" sz="1850" dirty="0">
                <a:solidFill>
                  <a:schemeClr val="dk1"/>
                </a:solidFill>
              </a:rPr>
              <a:t>. Cílem je zajištění trvalé bezpečnosti produktu.</a:t>
            </a:r>
            <a:endParaRPr lang="cs-CZ" sz="1850" i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lvl="1" indent="-19050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Motivace u řadových pracovníků i vedení podniku/zařízení</a:t>
            </a:r>
          </a:p>
          <a:p>
            <a:pPr marL="457200" lvl="1" indent="-19050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Koncept</a:t>
            </a:r>
          </a:p>
          <a:p>
            <a:pPr marL="731520" lvl="2" indent="-185419">
              <a:lnSpc>
                <a:spcPct val="8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Život ohrožující nebezpečí = úplné odstranění (sterilace konzerv s ohledem na možnost výskytu Cl. </a:t>
            </a:r>
            <a:r>
              <a:rPr lang="cs-CZ" sz="165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botulinum</a:t>
            </a: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</a:t>
            </a:r>
          </a:p>
          <a:p>
            <a:pPr marL="731520" lvl="2" indent="-185419">
              <a:lnSpc>
                <a:spcPct val="8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84782"/>
              <a:buFont typeface="Arial"/>
              <a:buChar char="•"/>
            </a:pPr>
            <a:r>
              <a:rPr lang="cs-CZ" sz="16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Ostatní nebezpečí = snížení na přijatelnou úroveň, pokud nelze úplně odstranit</a:t>
            </a:r>
          </a:p>
          <a:p>
            <a:pPr marL="182880" indent="-18288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7 principů</a:t>
            </a:r>
          </a:p>
          <a:p>
            <a:pPr marL="971550" lvl="1" indent="-46355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rizik, kterým je třeba předcházet</a:t>
            </a:r>
          </a:p>
          <a:p>
            <a:pPr marL="971550" lvl="1" indent="-46355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kontrolních bodů</a:t>
            </a:r>
          </a:p>
          <a:p>
            <a:pPr marL="971550" lvl="1" indent="-46355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kritických limitů</a:t>
            </a:r>
          </a:p>
          <a:p>
            <a:pPr marL="971550" lvl="1" indent="-46355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efektivních monitorovacích postupů</a:t>
            </a:r>
          </a:p>
          <a:p>
            <a:pPr marL="971550" lvl="1" indent="-46355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Stanovení nápravných opatření</a:t>
            </a:r>
          </a:p>
          <a:p>
            <a:pPr marL="971550" lvl="1" indent="-46355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Ověřovací postupy</a:t>
            </a:r>
          </a:p>
          <a:p>
            <a:pPr marL="971550" lvl="1" indent="-46355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AutoNum type="arabicPeriod"/>
            </a:pPr>
            <a:r>
              <a:rPr lang="cs-CZ" sz="185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Dokumentace a záznamy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Definice základních pojmů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nebezpečí: </a:t>
            </a: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shromažďování a hodnocení informací o různých druzích nebezpečí a o podmínkách umožňujících jejich uplatnění při vzniku onemocnění u lidí (riziko).</a:t>
            </a:r>
          </a:p>
          <a:p>
            <a:pPr marL="182880" indent="-18288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Kritický bod: </a:t>
            </a: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technologický úsek (postup, operace), ve kterém je největší riziko porušení zdravotní nezávadnosti</a:t>
            </a:r>
          </a:p>
          <a:p>
            <a:pPr marL="182880" indent="-18288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Kritický limit (mez): </a:t>
            </a: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znaky a jejich hodnoty, které tvoří hranici mezi přípustným a nepřípustným stavem v kritickém bodě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055440" y="332656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Analýza nebezpečí v rámci HACCP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1055440" y="1700808"/>
            <a:ext cx="10729192" cy="4968551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nebezpečí je možná jen na základě: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Multidisciplinárního týmu</a:t>
            </a:r>
          </a:p>
          <a:p>
            <a:pPr marL="914400" lvl="2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nutriční specialista by měl být schopen rozpoznat specifická nebezpečí zvláště pro osoby se zvýšenou vnímavostí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Popisu produktu (složení, vlastnosti/skupenství, podmínky distribuce)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Zamýšlené použití</a:t>
            </a:r>
          </a:p>
          <a:p>
            <a:pPr marL="731520" lvl="2" indent="-185419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Běžné nebo očekávané, s ohledem na specifika cílové skupiny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Popis výrobního procesu</a:t>
            </a:r>
          </a:p>
          <a:p>
            <a:pPr lvl="2" indent="-190500">
              <a:spcBef>
                <a:spcPts val="400"/>
              </a:spcBef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Nedílnou součástí je ověření ve skutečných podmínkách práce</a:t>
            </a:r>
            <a:endParaRPr lang="cs-CZ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Alespo</a:t>
            </a:r>
            <a:r>
              <a:rPr lang="cs-CZ" dirty="0">
                <a:solidFill>
                  <a:schemeClr val="dk1"/>
                </a:solidFill>
              </a:rPr>
              <a:t>ň </a:t>
            </a:r>
            <a:r>
              <a:rPr lang="cs-CZ" dirty="0" err="1">
                <a:solidFill>
                  <a:schemeClr val="dk1"/>
                </a:solidFill>
              </a:rPr>
              <a:t>s</a:t>
            </a:r>
            <a:r>
              <a:rPr lang="cs-CZ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emikvantitativní</a:t>
            </a:r>
            <a:r>
              <a:rPr lang="cs-CZ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vyhodnocení všech typů nebezpečí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1981200" y="533400"/>
            <a:ext cx="8229600" cy="217552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360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Probablity-impact</a:t>
            </a:r>
            <a:r>
              <a:rPr lang="cs-CZ" sz="3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table (P-I tabulka), názorný příklad </a:t>
            </a:r>
            <a:r>
              <a:rPr lang="cs-CZ" sz="360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semikvantitativního</a:t>
            </a:r>
            <a:r>
              <a:rPr lang="cs-CZ" sz="3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hodnocení rizika (QMRA, WHO 2009)</a:t>
            </a:r>
            <a:br>
              <a:rPr lang="cs-CZ" sz="36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28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WHO, 2009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1759590" y="3212977"/>
            <a:ext cx="8672821" cy="3260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1271464" y="548679"/>
            <a:ext cx="8949679" cy="1224134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280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</a:t>
            </a:r>
            <a:r>
              <a:rPr lang="cs-CZ" sz="28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stupnice závažnosti nebezpečí podle ICMSF, 1986 </a:t>
            </a:r>
            <a:br>
              <a:rPr lang="cs-CZ" sz="28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2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(International </a:t>
            </a:r>
            <a:r>
              <a:rPr lang="cs-CZ" sz="200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Commision</a:t>
            </a:r>
            <a:r>
              <a:rPr lang="cs-CZ" sz="2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on </a:t>
            </a:r>
            <a:r>
              <a:rPr lang="cs-CZ" sz="200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Microbiological</a:t>
            </a:r>
            <a:r>
              <a:rPr lang="cs-CZ" sz="2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00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Specifications</a:t>
            </a:r>
            <a:r>
              <a:rPr lang="cs-CZ" sz="2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00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for</a:t>
            </a:r>
            <a:r>
              <a:rPr lang="cs-CZ" sz="2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00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Foods</a:t>
            </a:r>
            <a:r>
              <a:rPr lang="cs-CZ" sz="20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)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idx="1"/>
          </p:nvPr>
        </p:nvSpPr>
        <p:spPr>
          <a:xfrm>
            <a:off x="1127448" y="1916832"/>
            <a:ext cx="10585176" cy="4464496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ohrožující život</a:t>
            </a:r>
          </a:p>
          <a:p>
            <a:pPr marL="457200" lvl="1" indent="-19050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Clostridium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botulinum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Salmonella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typhi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Listeria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monocytogenes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(těhotné ženy, děti, lidé v imunosupresi), Vibrio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cholerae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Vibrio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vulnificus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paralytická intoxikace z mlžů (ústřic), intoxikace z mlžů (ústřic) způsobující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amnésii</a:t>
            </a:r>
            <a:endParaRPr lang="cs-CZ" sz="1800" i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82880" indent="-18288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vážných nebo chronických onemocnění</a:t>
            </a:r>
          </a:p>
          <a:p>
            <a:pPr marL="457200" lvl="1" indent="-19050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Brucella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Campylobacter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Escherichia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coli,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Salmonella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sp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Streptococcus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typ A, Vibrio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parahaemolyticus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Yersinia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enterocolitica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virus hepatitidy A, mykotoxiny,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ciguatera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-toxin,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tetramin</a:t>
            </a:r>
            <a:endParaRPr lang="cs-CZ" sz="1800" i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82880" indent="-18288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Původci mírných onemocnění</a:t>
            </a:r>
          </a:p>
          <a:p>
            <a:pPr marL="457200" lvl="1" indent="-19050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Bacillus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sp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., Clostridium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perfringens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Listeria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monocytogenes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(zdravé dospělé osoby),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Staphylococcus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auerus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1800" i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Norwalk-like</a:t>
            </a:r>
            <a:r>
              <a:rPr lang="cs-CZ" sz="18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viry, většina parazitů, průjmová intoxikace z mlžů (ústřic), otrava histaminem, otrava většinou těžkých kovů</a:t>
            </a:r>
          </a:p>
          <a:p>
            <a:pPr marL="182880" indent="-93979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None/>
            </a:pPr>
            <a:endParaRPr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1963197" y="260646"/>
            <a:ext cx="8229600" cy="70609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Identifikace kritických bodů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sz="half" idx="1"/>
          </p:nvPr>
        </p:nvSpPr>
        <p:spPr>
          <a:xfrm>
            <a:off x="1981200" y="1268758"/>
            <a:ext cx="4258816" cy="518017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Klasický „rozhodovací strom“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Nevýhoda: vysoký počet CCP</a:t>
            </a:r>
          </a:p>
          <a:p>
            <a:pPr marL="182880" indent="-18288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Výběr z generických CCP</a:t>
            </a:r>
          </a:p>
          <a:p>
            <a:pPr marL="182880" indent="-18288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Odhad velikosti rizika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Semikvantitativní</a:t>
            </a:r>
          </a:p>
          <a:p>
            <a:pPr marL="457200" lvl="1" indent="-1905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Kvantitativní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56040" y="1196750"/>
            <a:ext cx="4047665" cy="490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1055440" y="18864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32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Generické kritické body pro stravovací služby</a:t>
            </a:r>
          </a:p>
        </p:txBody>
      </p:sp>
      <p:graphicFrame>
        <p:nvGraphicFramePr>
          <p:cNvPr id="129" name="Shape 129"/>
          <p:cNvGraphicFramePr/>
          <p:nvPr>
            <p:extLst>
              <p:ext uri="{D42A27DB-BD31-4B8C-83A1-F6EECF244321}">
                <p14:modId xmlns:p14="http://schemas.microsoft.com/office/powerpoint/2010/main" val="2625254649"/>
              </p:ext>
            </p:extLst>
          </p:nvPr>
        </p:nvGraphicFramePr>
        <p:xfrm>
          <a:off x="1403412" y="1196752"/>
          <a:ext cx="9385176" cy="495653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346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6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6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6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6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Kritický bod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Kritická mez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Postup monitorování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Nápravná opatření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10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Příjem potravin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DMT, DP, stav obalu, teplota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Vizuální kontrola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Odmítnutí dodávky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6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Skladování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Skladovací podmínky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Měření, vizuální kontrola funkčnosti zařízení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Úprava skladovacích podmínek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64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Připravenost provozu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Vizuální čistota, nošení osobních ochranných prostředků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Vizuální kontrola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Pozastavení provozu, vyloučení pracovníka, sanitace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6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Tepelná úprava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Dosažení teploty min. 75 st. C v geometrickém středu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Vpichový teploměr (konvektomat), var tekutiny, změna texturních vlastností masa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Opakování tepelné úpravy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08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Podmínky výdeje pokrmů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Teplota nejméně 60 st. C (cílová 65 st. C)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>
                          <a:rtl val="0"/>
                        </a:rPr>
                        <a:t>Kontrola teploty vpichovým teploměrem nebo funkčnosti výdejního zařízení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u="none" strike="noStrike" cap="none" baseline="0" dirty="0">
                          <a:rtl val="0"/>
                        </a:rPr>
                        <a:t>Tepelná regenerace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1127448" y="260648"/>
            <a:ext cx="10225136" cy="1239414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cs-CZ" sz="32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Příklad generických postupů pro enterální výživu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idx="1"/>
          </p:nvPr>
        </p:nvSpPr>
        <p:spPr>
          <a:xfrm>
            <a:off x="983432" y="1772817"/>
            <a:ext cx="10441160" cy="428133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435" t="-2135"/>
            </a:stretch>
          </a:blipFill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 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96</TotalTime>
  <Words>965</Words>
  <Application>Microsoft Office PowerPoint</Application>
  <PresentationFormat>Širokoúhlá obrazovka</PresentationFormat>
  <Paragraphs>127</Paragraphs>
  <Slides>16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Franklin Gothic Book</vt:lpstr>
      <vt:lpstr>Oříznutí</vt:lpstr>
      <vt:lpstr>7 PRINCIPŮ HACCP</vt:lpstr>
      <vt:lpstr>HACCP</vt:lpstr>
      <vt:lpstr>Definice základních pojmů</vt:lpstr>
      <vt:lpstr>Analýza nebezpečí v rámci HACCP</vt:lpstr>
      <vt:lpstr>Probablity-impact table (P-I tabulka), názorný příklad semikvantitativního hodnocení rizika (QMRA, WHO 2009) WHO, 2009</vt:lpstr>
      <vt:lpstr>Semikvantitativní stupnice závažnosti nebezpečí podle ICMSF, 1986  (International Commision on Microbiological Specifications for Foods)</vt:lpstr>
      <vt:lpstr>Identifikace kritických bodů</vt:lpstr>
      <vt:lpstr>Generické kritické body pro stravovací služby</vt:lpstr>
      <vt:lpstr>Příklad generických postupů pro enterální výživu</vt:lpstr>
      <vt:lpstr>Příklad generických postupů pro enterální výživu</vt:lpstr>
      <vt:lpstr>Flexibilita</vt:lpstr>
      <vt:lpstr>Identifikace kritických limitů</vt:lpstr>
      <vt:lpstr>Postupy monitorování</vt:lpstr>
      <vt:lpstr>Nápravná opatření</vt:lpstr>
      <vt:lpstr>Ověřovací postupy</vt:lpstr>
      <vt:lpstr>Dokumentace a záznamy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PRINCIPŮ HACCP</dc:title>
  <dc:creator>Aleš Peřina</dc:creator>
  <cp:lastModifiedBy>Aleš Peřina</cp:lastModifiedBy>
  <cp:revision>13</cp:revision>
  <dcterms:modified xsi:type="dcterms:W3CDTF">2019-09-16T11:12:51Z</dcterms:modified>
</cp:coreProperties>
</file>