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57" r:id="rId7"/>
    <p:sldId id="260"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78255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15295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206244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14380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330502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9B3FBAA-A7C2-4855-81C6-7829CDF0F802}" type="datetimeFigureOut">
              <a:rPr lang="cs-CZ" smtClean="0"/>
              <a:t>29.12.2020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29403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9B3FBAA-A7C2-4855-81C6-7829CDF0F802}" type="datetimeFigureOut">
              <a:rPr lang="cs-CZ" smtClean="0"/>
              <a:t>29.12.2020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41792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9B3FBAA-A7C2-4855-81C6-7829CDF0F802}" type="datetimeFigureOut">
              <a:rPr lang="cs-CZ" smtClean="0"/>
              <a:t>29.12.2020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26959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9B3FBAA-A7C2-4855-81C6-7829CDF0F802}" type="datetimeFigureOut">
              <a:rPr lang="cs-CZ" smtClean="0"/>
              <a:t>29.12.2020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3542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9B3FBAA-A7C2-4855-81C6-7829CDF0F802}" type="datetimeFigureOut">
              <a:rPr lang="cs-CZ" smtClean="0"/>
              <a:t>29.12.2020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415706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9B3FBAA-A7C2-4855-81C6-7829CDF0F802}" type="datetimeFigureOut">
              <a:rPr lang="cs-CZ" smtClean="0"/>
              <a:t>29.12.2020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E6A5AE-0B6B-4C55-9DFB-3FFE50BD88A9}" type="slidenum">
              <a:rPr lang="cs-CZ" smtClean="0"/>
              <a:t>‹#›</a:t>
            </a:fld>
            <a:endParaRPr lang="cs-CZ"/>
          </a:p>
        </p:txBody>
      </p:sp>
    </p:spTree>
    <p:extLst>
      <p:ext uri="{BB962C8B-B14F-4D97-AF65-F5344CB8AC3E}">
        <p14:creationId xmlns:p14="http://schemas.microsoft.com/office/powerpoint/2010/main" val="3333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3FBAA-A7C2-4855-81C6-7829CDF0F802}" type="datetimeFigureOut">
              <a:rPr lang="cs-CZ" smtClean="0"/>
              <a:t>29.12.2020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6A5AE-0B6B-4C55-9DFB-3FFE50BD88A9}" type="slidenum">
              <a:rPr lang="cs-CZ" smtClean="0"/>
              <a:t>‹#›</a:t>
            </a:fld>
            <a:endParaRPr lang="cs-CZ"/>
          </a:p>
        </p:txBody>
      </p:sp>
    </p:spTree>
    <p:extLst>
      <p:ext uri="{BB962C8B-B14F-4D97-AF65-F5344CB8AC3E}">
        <p14:creationId xmlns:p14="http://schemas.microsoft.com/office/powerpoint/2010/main" val="82440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474455" y="4141"/>
            <a:ext cx="9568851" cy="6832803"/>
          </a:xfrm>
          <a:prstGeom prst="rect">
            <a:avLst/>
          </a:prstGeom>
        </p:spPr>
      </p:pic>
      <p:sp>
        <p:nvSpPr>
          <p:cNvPr id="3" name="Podnadpis 2"/>
          <p:cNvSpPr>
            <a:spLocks noGrp="1"/>
          </p:cNvSpPr>
          <p:nvPr>
            <p:ph type="subTitle" idx="1"/>
          </p:nvPr>
        </p:nvSpPr>
        <p:spPr>
          <a:xfrm>
            <a:off x="9178505" y="5767269"/>
            <a:ext cx="2843842" cy="935456"/>
          </a:xfrm>
        </p:spPr>
        <p:txBody>
          <a:bodyPr>
            <a:normAutofit/>
          </a:bodyPr>
          <a:lstStyle/>
          <a:p>
            <a:r>
              <a:rPr lang="cs-CZ" sz="2000" i="1" dirty="0">
                <a:solidFill>
                  <a:srgbClr val="025F7C"/>
                </a:solidFill>
                <a:latin typeface="FuturaTOTMedCon" panose="04000506000000000000" pitchFamily="82" charset="0"/>
              </a:rPr>
              <a:t>Alexandra Košťálová</a:t>
            </a:r>
          </a:p>
          <a:p>
            <a:r>
              <a:rPr lang="cs-CZ" sz="2000" i="1" dirty="0">
                <a:solidFill>
                  <a:srgbClr val="025F7C"/>
                </a:solidFill>
                <a:latin typeface="FuturaTOTMedCon" panose="04000506000000000000" pitchFamily="82" charset="0"/>
              </a:rPr>
              <a:t>SZÚ</a:t>
            </a:r>
          </a:p>
        </p:txBody>
      </p:sp>
    </p:spTree>
    <p:extLst>
      <p:ext uri="{BB962C8B-B14F-4D97-AF65-F5344CB8AC3E}">
        <p14:creationId xmlns:p14="http://schemas.microsoft.com/office/powerpoint/2010/main" val="161594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69854" y="1799745"/>
            <a:ext cx="3078192" cy="4351338"/>
          </a:xfrm>
        </p:spPr>
        <p:txBody>
          <a:bodyPr>
            <a:normAutofit/>
          </a:bodyPr>
          <a:lstStyle/>
          <a:p>
            <a:pPr marL="0" indent="0" algn="ctr">
              <a:buNone/>
            </a:pPr>
            <a:r>
              <a:rPr lang="cs-CZ" sz="4400" dirty="0">
                <a:solidFill>
                  <a:srgbClr val="025F7C"/>
                </a:solidFill>
                <a:latin typeface="FuturaTOTMedCon" panose="04000506000000000000" pitchFamily="82" charset="0"/>
                <a:ea typeface="+mj-ea"/>
                <a:cs typeface="+mj-cs"/>
              </a:rPr>
              <a:t>Personál školních jídelen nemá v mnoha případech potřebné vzdělání</a:t>
            </a:r>
          </a:p>
        </p:txBody>
      </p:sp>
      <p:pic>
        <p:nvPicPr>
          <p:cNvPr id="4" name="Obrázek 3"/>
          <p:cNvPicPr>
            <a:picLocks noChangeAspect="1"/>
          </p:cNvPicPr>
          <p:nvPr/>
        </p:nvPicPr>
        <p:blipFill>
          <a:blip r:embed="rId2"/>
          <a:stretch>
            <a:fillRect/>
          </a:stretch>
        </p:blipFill>
        <p:spPr>
          <a:xfrm>
            <a:off x="6918384" y="96577"/>
            <a:ext cx="5175490" cy="6694747"/>
          </a:xfrm>
          <a:prstGeom prst="rect">
            <a:avLst/>
          </a:prstGeom>
        </p:spPr>
      </p:pic>
    </p:spTree>
    <p:extLst>
      <p:ext uri="{BB962C8B-B14F-4D97-AF65-F5344CB8AC3E}">
        <p14:creationId xmlns:p14="http://schemas.microsoft.com/office/powerpoint/2010/main" val="272237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2924" y="1351172"/>
            <a:ext cx="5657491" cy="4351338"/>
          </a:xfrm>
        </p:spPr>
        <p:txBody>
          <a:bodyPr>
            <a:normAutofit fontScale="92500"/>
          </a:bodyPr>
          <a:lstStyle/>
          <a:p>
            <a:pPr marL="0" indent="0" algn="ctr">
              <a:buNone/>
            </a:pPr>
            <a:r>
              <a:rPr lang="cs-CZ" sz="4400" dirty="0">
                <a:solidFill>
                  <a:srgbClr val="025F7C"/>
                </a:solidFill>
                <a:latin typeface="FuturaTOTMedCon" panose="04000506000000000000" pitchFamily="82" charset="0"/>
                <a:ea typeface="+mj-ea"/>
                <a:cs typeface="+mj-cs"/>
              </a:rPr>
              <a:t>Práce personálu školních jídelen není adekvátně finančně ohodnocena. Ve společnosti má toto zaměstnání nízký kredit. Proto personál školních jídelen není patřičně hrdý na svou profesi. Chybí tak účinná motivace pro zlepšování a rozvoj </a:t>
            </a:r>
          </a:p>
        </p:txBody>
      </p:sp>
      <p:pic>
        <p:nvPicPr>
          <p:cNvPr id="4" name="Obrázek 3"/>
          <p:cNvPicPr>
            <a:picLocks noChangeAspect="1"/>
          </p:cNvPicPr>
          <p:nvPr/>
        </p:nvPicPr>
        <p:blipFill>
          <a:blip r:embed="rId2"/>
          <a:stretch>
            <a:fillRect/>
          </a:stretch>
        </p:blipFill>
        <p:spPr>
          <a:xfrm>
            <a:off x="6792333" y="85980"/>
            <a:ext cx="5272696" cy="6703010"/>
          </a:xfrm>
          <a:prstGeom prst="rect">
            <a:avLst/>
          </a:prstGeom>
        </p:spPr>
      </p:pic>
    </p:spTree>
    <p:extLst>
      <p:ext uri="{BB962C8B-B14F-4D97-AF65-F5344CB8AC3E}">
        <p14:creationId xmlns:p14="http://schemas.microsoft.com/office/powerpoint/2010/main" val="87971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17763" y="2075791"/>
            <a:ext cx="4303143" cy="4351338"/>
          </a:xfrm>
        </p:spPr>
        <p:txBody>
          <a:bodyPr>
            <a:normAutofit/>
          </a:bodyPr>
          <a:lstStyle/>
          <a:p>
            <a:pPr marL="0" indent="0" algn="ctr">
              <a:buNone/>
            </a:pPr>
            <a:r>
              <a:rPr lang="cs-CZ" sz="4100" dirty="0">
                <a:solidFill>
                  <a:srgbClr val="025F7C"/>
                </a:solidFill>
                <a:latin typeface="FuturaTOTMedCon" panose="04000506000000000000" pitchFamily="82" charset="0"/>
                <a:ea typeface="+mj-ea"/>
                <a:cs typeface="+mj-cs"/>
              </a:rPr>
              <a:t>Vedení školy řeší stížnosti a tlaky ze stran dětí a rodičů, přesto nemá chod školní jídelny zcela pod kontrolou</a:t>
            </a:r>
          </a:p>
        </p:txBody>
      </p:sp>
      <p:pic>
        <p:nvPicPr>
          <p:cNvPr id="4" name="Obrázek 3"/>
          <p:cNvPicPr>
            <a:picLocks noChangeAspect="1"/>
          </p:cNvPicPr>
          <p:nvPr/>
        </p:nvPicPr>
        <p:blipFill>
          <a:blip r:embed="rId2"/>
          <a:stretch>
            <a:fillRect/>
          </a:stretch>
        </p:blipFill>
        <p:spPr>
          <a:xfrm>
            <a:off x="6719977" y="61104"/>
            <a:ext cx="5388184" cy="6711446"/>
          </a:xfrm>
          <a:prstGeom prst="rect">
            <a:avLst/>
          </a:prstGeom>
        </p:spPr>
      </p:pic>
    </p:spTree>
    <p:extLst>
      <p:ext uri="{BB962C8B-B14F-4D97-AF65-F5344CB8AC3E}">
        <p14:creationId xmlns:p14="http://schemas.microsoft.com/office/powerpoint/2010/main" val="426988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5890" y="1394305"/>
            <a:ext cx="5441830" cy="4351338"/>
          </a:xfrm>
        </p:spPr>
        <p:txBody>
          <a:bodyPr>
            <a:normAutofit lnSpcReduction="10000"/>
          </a:bodyPr>
          <a:lstStyle/>
          <a:p>
            <a:pPr marL="0" indent="0" algn="ctr">
              <a:buNone/>
            </a:pPr>
            <a:r>
              <a:rPr lang="cs-CZ" sz="4100" dirty="0">
                <a:solidFill>
                  <a:srgbClr val="025F7C"/>
                </a:solidFill>
                <a:latin typeface="FuturaTOTMedCon" panose="04000506000000000000" pitchFamily="82" charset="0"/>
                <a:ea typeface="+mj-ea"/>
                <a:cs typeface="+mj-cs"/>
              </a:rPr>
              <a:t>Zřizovatel zpravidla financuje vybavení školních jídelen. Rekonstrukce však často neodpovídají kapacitě a mnohdy chybí přístrojové vybavení, které by dovolovalo logickou organizaci práce, přípravu a uchovávání surovin. </a:t>
            </a:r>
          </a:p>
        </p:txBody>
      </p:sp>
      <p:pic>
        <p:nvPicPr>
          <p:cNvPr id="5" name="Obrázek 4"/>
          <p:cNvPicPr>
            <a:picLocks noChangeAspect="1"/>
          </p:cNvPicPr>
          <p:nvPr/>
        </p:nvPicPr>
        <p:blipFill>
          <a:blip r:embed="rId2"/>
          <a:stretch>
            <a:fillRect/>
          </a:stretch>
        </p:blipFill>
        <p:spPr>
          <a:xfrm>
            <a:off x="6792748" y="63441"/>
            <a:ext cx="5280010" cy="6716921"/>
          </a:xfrm>
          <a:prstGeom prst="rect">
            <a:avLst/>
          </a:prstGeom>
        </p:spPr>
      </p:pic>
    </p:spTree>
    <p:extLst>
      <p:ext uri="{BB962C8B-B14F-4D97-AF65-F5344CB8AC3E}">
        <p14:creationId xmlns:p14="http://schemas.microsoft.com/office/powerpoint/2010/main" val="211860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1498" y="2964311"/>
            <a:ext cx="4113362" cy="1245379"/>
          </a:xfrm>
        </p:spPr>
        <p:txBody>
          <a:bodyPr>
            <a:normAutofit/>
          </a:bodyPr>
          <a:lstStyle/>
          <a:p>
            <a:pPr marL="0" indent="0" algn="ctr">
              <a:buNone/>
            </a:pPr>
            <a:r>
              <a:rPr lang="cs-CZ" sz="4100" dirty="0">
                <a:solidFill>
                  <a:srgbClr val="025F7C"/>
                </a:solidFill>
                <a:latin typeface="FuturaTOTMedCon" panose="04000506000000000000" pitchFamily="82" charset="0"/>
                <a:ea typeface="+mj-ea"/>
                <a:cs typeface="+mj-cs"/>
              </a:rPr>
              <a:t>Plýtvání potravinami</a:t>
            </a:r>
          </a:p>
        </p:txBody>
      </p:sp>
      <p:pic>
        <p:nvPicPr>
          <p:cNvPr id="4" name="Obrázek 3"/>
          <p:cNvPicPr>
            <a:picLocks noChangeAspect="1"/>
          </p:cNvPicPr>
          <p:nvPr/>
        </p:nvPicPr>
        <p:blipFill>
          <a:blip r:embed="rId2"/>
          <a:stretch>
            <a:fillRect/>
          </a:stretch>
        </p:blipFill>
        <p:spPr>
          <a:xfrm>
            <a:off x="6944264" y="45114"/>
            <a:ext cx="5157338" cy="6742927"/>
          </a:xfrm>
          <a:prstGeom prst="rect">
            <a:avLst/>
          </a:prstGeom>
        </p:spPr>
      </p:pic>
    </p:spTree>
    <p:extLst>
      <p:ext uri="{BB962C8B-B14F-4D97-AF65-F5344CB8AC3E}">
        <p14:creationId xmlns:p14="http://schemas.microsoft.com/office/powerpoint/2010/main" val="191073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t="867" b="1200"/>
          <a:stretch/>
        </p:blipFill>
        <p:spPr>
          <a:xfrm>
            <a:off x="1311215" y="184471"/>
            <a:ext cx="9877245" cy="6597207"/>
          </a:xfrm>
          <a:prstGeom prst="rect">
            <a:avLst/>
          </a:prstGeom>
        </p:spPr>
      </p:pic>
    </p:spTree>
    <p:extLst>
      <p:ext uri="{BB962C8B-B14F-4D97-AF65-F5344CB8AC3E}">
        <p14:creationId xmlns:p14="http://schemas.microsoft.com/office/powerpoint/2010/main" val="131627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t="470"/>
          <a:stretch/>
        </p:blipFill>
        <p:spPr>
          <a:xfrm>
            <a:off x="1431985" y="0"/>
            <a:ext cx="9836989" cy="6721436"/>
          </a:xfrm>
          <a:prstGeom prst="rect">
            <a:avLst/>
          </a:prstGeom>
        </p:spPr>
      </p:pic>
    </p:spTree>
    <p:extLst>
      <p:ext uri="{BB962C8B-B14F-4D97-AF65-F5344CB8AC3E}">
        <p14:creationId xmlns:p14="http://schemas.microsoft.com/office/powerpoint/2010/main" val="402013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2950235" y="-3647"/>
            <a:ext cx="6236898" cy="6861647"/>
          </a:xfrm>
          <a:prstGeom prst="rect">
            <a:avLst/>
          </a:prstGeom>
        </p:spPr>
      </p:pic>
    </p:spTree>
    <p:extLst>
      <p:ext uri="{BB962C8B-B14F-4D97-AF65-F5344CB8AC3E}">
        <p14:creationId xmlns:p14="http://schemas.microsoft.com/office/powerpoint/2010/main" val="90492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600" dirty="0">
                <a:solidFill>
                  <a:srgbClr val="025F7C"/>
                </a:solidFill>
                <a:latin typeface="FuturaTOTMedCon" panose="04000506000000000000" pitchFamily="82" charset="0"/>
              </a:rPr>
              <a:t>Proč?</a:t>
            </a:r>
          </a:p>
        </p:txBody>
      </p:sp>
      <p:sp>
        <p:nvSpPr>
          <p:cNvPr id="3" name="Zástupný symbol pro obsah 2"/>
          <p:cNvSpPr>
            <a:spLocks noGrp="1"/>
          </p:cNvSpPr>
          <p:nvPr>
            <p:ph idx="1"/>
          </p:nvPr>
        </p:nvSpPr>
        <p:spPr/>
        <p:txBody>
          <a:bodyPr/>
          <a:lstStyle/>
          <a:p>
            <a:pPr marL="0" indent="0">
              <a:buNone/>
            </a:pPr>
            <a:r>
              <a:rPr lang="cs-CZ" dirty="0" err="1">
                <a:latin typeface="FuturaTOT" panose="04000500000000000000" pitchFamily="82" charset="0"/>
              </a:rPr>
              <a:t>Koronavirovou</a:t>
            </a:r>
            <a:r>
              <a:rPr lang="cs-CZ" dirty="0">
                <a:latin typeface="FuturaTOT" panose="04000500000000000000" pitchFamily="82" charset="0"/>
              </a:rPr>
              <a:t> evaluací projektu Zdravá školní jídelna se ukázala jeho slabá místa:</a:t>
            </a:r>
          </a:p>
          <a:p>
            <a:pPr marL="514350" indent="-514350">
              <a:buClr>
                <a:srgbClr val="025F7C"/>
              </a:buClr>
              <a:buFont typeface="+mj-lt"/>
              <a:buAutoNum type="arabicPeriod"/>
            </a:pPr>
            <a:r>
              <a:rPr lang="cs-CZ" dirty="0">
                <a:latin typeface="FuturaTOT" panose="04000500000000000000" pitchFamily="82" charset="0"/>
              </a:rPr>
              <a:t>Projekt je postaven na metodickém vedení lektorů – hygienici</a:t>
            </a:r>
          </a:p>
          <a:p>
            <a:pPr marL="514350" indent="-514350">
              <a:buClr>
                <a:srgbClr val="025F7C"/>
              </a:buClr>
              <a:buFont typeface="+mj-lt"/>
              <a:buAutoNum type="arabicPeriod"/>
            </a:pPr>
            <a:r>
              <a:rPr lang="cs-CZ" dirty="0">
                <a:latin typeface="FuturaTOT" panose="04000500000000000000" pitchFamily="82" charset="0"/>
              </a:rPr>
              <a:t>Hon za certifikátem</a:t>
            </a:r>
          </a:p>
          <a:p>
            <a:pPr marL="514350" indent="-514350">
              <a:buClr>
                <a:srgbClr val="025F7C"/>
              </a:buClr>
              <a:buFont typeface="+mj-lt"/>
              <a:buAutoNum type="arabicPeriod"/>
            </a:pPr>
            <a:r>
              <a:rPr lang="cs-CZ" dirty="0">
                <a:latin typeface="FuturaTOT" panose="04000500000000000000" pitchFamily="82" charset="0"/>
              </a:rPr>
              <a:t>Demotivace po jeho získání</a:t>
            </a:r>
          </a:p>
          <a:p>
            <a:pPr marL="514350" indent="-514350">
              <a:buClr>
                <a:srgbClr val="025F7C"/>
              </a:buClr>
              <a:buFont typeface="+mj-lt"/>
              <a:buAutoNum type="arabicPeriod"/>
            </a:pPr>
            <a:r>
              <a:rPr lang="cs-CZ" dirty="0">
                <a:latin typeface="FuturaTOT" panose="04000500000000000000" pitchFamily="82" charset="0"/>
              </a:rPr>
              <a:t>Projekt neřeší komplexnost systému školního stravování</a:t>
            </a:r>
          </a:p>
          <a:p>
            <a:pPr marL="514350" indent="-514350">
              <a:buClr>
                <a:srgbClr val="025F7C"/>
              </a:buClr>
              <a:buFont typeface="+mj-lt"/>
              <a:buAutoNum type="arabicPeriod"/>
            </a:pPr>
            <a:r>
              <a:rPr lang="cs-CZ" dirty="0">
                <a:latin typeface="FuturaTOT" panose="04000500000000000000" pitchFamily="82" charset="0"/>
              </a:rPr>
              <a:t>Kdo, když ne my. Kdy, když ne teď?</a:t>
            </a:r>
          </a:p>
          <a:p>
            <a:endParaRPr lang="cs-CZ" dirty="0"/>
          </a:p>
        </p:txBody>
      </p:sp>
    </p:spTree>
    <p:extLst>
      <p:ext uri="{BB962C8B-B14F-4D97-AF65-F5344CB8AC3E}">
        <p14:creationId xmlns:p14="http://schemas.microsoft.com/office/powerpoint/2010/main" val="191776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t="866"/>
          <a:stretch/>
        </p:blipFill>
        <p:spPr>
          <a:xfrm>
            <a:off x="1376672" y="284672"/>
            <a:ext cx="9285166" cy="6374919"/>
          </a:xfrm>
          <a:prstGeom prst="rect">
            <a:avLst/>
          </a:prstGeom>
        </p:spPr>
      </p:pic>
    </p:spTree>
    <p:extLst>
      <p:ext uri="{BB962C8B-B14F-4D97-AF65-F5344CB8AC3E}">
        <p14:creationId xmlns:p14="http://schemas.microsoft.com/office/powerpoint/2010/main" val="155398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10867845" cy="1325563"/>
          </a:xfrm>
        </p:spPr>
        <p:txBody>
          <a:bodyPr>
            <a:normAutofit/>
          </a:bodyPr>
          <a:lstStyle/>
          <a:p>
            <a:r>
              <a:rPr lang="cs-CZ" sz="6000" dirty="0">
                <a:solidFill>
                  <a:srgbClr val="025F7C"/>
                </a:solidFill>
                <a:latin typeface="FuturaTOTMedCon" panose="04000506000000000000" pitchFamily="82" charset="0"/>
              </a:rPr>
              <a:t>Není to jen „oběd“- nesmí nám to být jedno</a:t>
            </a:r>
          </a:p>
        </p:txBody>
      </p:sp>
      <p:sp>
        <p:nvSpPr>
          <p:cNvPr id="3" name="Zástupný symbol pro obsah 2"/>
          <p:cNvSpPr>
            <a:spLocks noGrp="1"/>
          </p:cNvSpPr>
          <p:nvPr>
            <p:ph idx="1"/>
          </p:nvPr>
        </p:nvSpPr>
        <p:spPr>
          <a:xfrm>
            <a:off x="838200" y="2265572"/>
            <a:ext cx="10515600" cy="4351338"/>
          </a:xfrm>
        </p:spPr>
        <p:txBody>
          <a:bodyPr>
            <a:normAutofit lnSpcReduction="10000"/>
          </a:bodyPr>
          <a:lstStyle/>
          <a:p>
            <a:pPr marL="0" indent="0">
              <a:buNone/>
            </a:pPr>
            <a:r>
              <a:rPr lang="cs-CZ" dirty="0">
                <a:latin typeface="FuturaTOT" panose="04000500000000000000" pitchFamily="82" charset="0"/>
              </a:rPr>
              <a:t>Na oběd sníme cca 500 g potravin</a:t>
            </a:r>
          </a:p>
          <a:p>
            <a:pPr marL="0" indent="0">
              <a:buNone/>
            </a:pPr>
            <a:endParaRPr lang="cs-CZ" dirty="0">
              <a:latin typeface="FuturaTOT" panose="04000500000000000000" pitchFamily="82" charset="0"/>
            </a:endParaRPr>
          </a:p>
          <a:p>
            <a:pPr marL="361950" indent="-361950">
              <a:buClr>
                <a:srgbClr val="92D050"/>
              </a:buClr>
              <a:buFont typeface="Dosis" panose="02010503020202060003" pitchFamily="50" charset="-18"/>
              <a:buChar char="→"/>
            </a:pPr>
            <a:r>
              <a:rPr lang="cs-CZ" dirty="0">
                <a:latin typeface="FuturaTOT" panose="04000500000000000000" pitchFamily="82" charset="0"/>
              </a:rPr>
              <a:t>Za týden to je 3500 g potravin</a:t>
            </a:r>
          </a:p>
          <a:p>
            <a:pPr marL="361950" indent="-361950">
              <a:buClr>
                <a:srgbClr val="92D050"/>
              </a:buClr>
              <a:buFont typeface="Dosis" panose="02010503020202060003" pitchFamily="50" charset="-18"/>
              <a:buChar char="→"/>
            </a:pPr>
            <a:r>
              <a:rPr lang="cs-CZ" dirty="0">
                <a:latin typeface="FuturaTOT" panose="04000500000000000000" pitchFamily="82" charset="0"/>
              </a:rPr>
              <a:t>Za měsíc 14 kg potravin</a:t>
            </a:r>
          </a:p>
          <a:p>
            <a:pPr marL="361950" indent="-361950">
              <a:buClr>
                <a:srgbClr val="92D050"/>
              </a:buClr>
              <a:buFont typeface="Dosis" panose="02010503020202060003" pitchFamily="50" charset="-18"/>
              <a:buChar char="→"/>
            </a:pPr>
            <a:r>
              <a:rPr lang="cs-CZ" dirty="0">
                <a:latin typeface="FuturaTOT" panose="04000500000000000000" pitchFamily="82" charset="0"/>
              </a:rPr>
              <a:t>Za rok více jak168 kg potravin</a:t>
            </a:r>
          </a:p>
          <a:p>
            <a:pPr marL="361950" indent="-361950">
              <a:buClr>
                <a:srgbClr val="92D050"/>
              </a:buClr>
              <a:buFont typeface="Dosis" panose="02010503020202060003" pitchFamily="50" charset="-18"/>
              <a:buChar char="→"/>
            </a:pPr>
            <a:r>
              <a:rPr lang="cs-CZ" dirty="0">
                <a:latin typeface="FuturaTOT" panose="04000500000000000000" pitchFamily="82" charset="0"/>
              </a:rPr>
              <a:t>A za celý život více než </a:t>
            </a:r>
            <a:r>
              <a:rPr lang="cs-CZ" b="1" dirty="0">
                <a:solidFill>
                  <a:srgbClr val="025F7C"/>
                </a:solidFill>
                <a:latin typeface="FuturaTOT" panose="04000500000000000000" pitchFamily="82" charset="0"/>
              </a:rPr>
              <a:t>12,6 tuny </a:t>
            </a:r>
            <a:r>
              <a:rPr lang="cs-CZ" dirty="0">
                <a:latin typeface="FuturaTOT" panose="04000500000000000000" pitchFamily="82" charset="0"/>
              </a:rPr>
              <a:t>potravin pouze z oběda</a:t>
            </a:r>
          </a:p>
          <a:p>
            <a:pPr marL="0" indent="0">
              <a:buNone/>
            </a:pPr>
            <a:endParaRPr lang="cs-CZ" dirty="0">
              <a:latin typeface="FuturaTOT" panose="04000500000000000000" pitchFamily="82" charset="0"/>
            </a:endParaRPr>
          </a:p>
          <a:p>
            <a:pPr marL="0" indent="0">
              <a:buNone/>
            </a:pPr>
            <a:r>
              <a:rPr lang="cs-CZ" dirty="0">
                <a:latin typeface="FuturaTOT" panose="04000500000000000000" pitchFamily="82" charset="0"/>
              </a:rPr>
              <a:t>Toto vše projede naším gastrointestinálním traktem a má obrovský vliv na naše zdraví</a:t>
            </a:r>
          </a:p>
        </p:txBody>
      </p:sp>
    </p:spTree>
    <p:extLst>
      <p:ext uri="{BB962C8B-B14F-4D97-AF65-F5344CB8AC3E}">
        <p14:creationId xmlns:p14="http://schemas.microsoft.com/office/powerpoint/2010/main" val="156570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600" dirty="0">
                <a:solidFill>
                  <a:srgbClr val="025F7C"/>
                </a:solidFill>
                <a:latin typeface="FuturaTOTMedCon" panose="04000506000000000000" pitchFamily="82" charset="0"/>
              </a:rPr>
              <a:t>Není nám to jedno</a:t>
            </a:r>
            <a:endParaRPr lang="cs-CZ" sz="6600" dirty="0"/>
          </a:p>
        </p:txBody>
      </p:sp>
      <p:pic>
        <p:nvPicPr>
          <p:cNvPr id="4" name="Zástupný symbol pro obsah 3"/>
          <p:cNvPicPr>
            <a:picLocks noGrp="1" noChangeAspect="1"/>
          </p:cNvPicPr>
          <p:nvPr>
            <p:ph idx="1"/>
          </p:nvPr>
        </p:nvPicPr>
        <p:blipFill>
          <a:blip r:embed="rId2"/>
          <a:stretch>
            <a:fillRect/>
          </a:stretch>
        </p:blipFill>
        <p:spPr>
          <a:xfrm>
            <a:off x="0" y="2928454"/>
            <a:ext cx="3079630" cy="3929546"/>
          </a:xfrm>
          <a:prstGeom prst="rect">
            <a:avLst/>
          </a:prstGeom>
        </p:spPr>
      </p:pic>
      <p:pic>
        <p:nvPicPr>
          <p:cNvPr id="5" name="Obrázek 4"/>
          <p:cNvPicPr>
            <a:picLocks noChangeAspect="1"/>
          </p:cNvPicPr>
          <p:nvPr/>
        </p:nvPicPr>
        <p:blipFill>
          <a:blip r:embed="rId3"/>
          <a:stretch>
            <a:fillRect/>
          </a:stretch>
        </p:blipFill>
        <p:spPr>
          <a:xfrm>
            <a:off x="3016754" y="2797916"/>
            <a:ext cx="3093647" cy="4060084"/>
          </a:xfrm>
          <a:prstGeom prst="rect">
            <a:avLst/>
          </a:prstGeom>
        </p:spPr>
      </p:pic>
      <p:pic>
        <p:nvPicPr>
          <p:cNvPr id="6" name="Obrázek 5"/>
          <p:cNvPicPr>
            <a:picLocks noChangeAspect="1"/>
          </p:cNvPicPr>
          <p:nvPr/>
        </p:nvPicPr>
        <p:blipFill>
          <a:blip r:embed="rId4"/>
          <a:stretch>
            <a:fillRect/>
          </a:stretch>
        </p:blipFill>
        <p:spPr>
          <a:xfrm>
            <a:off x="6110401" y="2891185"/>
            <a:ext cx="3083559" cy="3966815"/>
          </a:xfrm>
          <a:prstGeom prst="rect">
            <a:avLst/>
          </a:prstGeom>
        </p:spPr>
      </p:pic>
      <p:pic>
        <p:nvPicPr>
          <p:cNvPr id="7" name="Obrázek 6"/>
          <p:cNvPicPr>
            <a:picLocks noChangeAspect="1"/>
          </p:cNvPicPr>
          <p:nvPr/>
        </p:nvPicPr>
        <p:blipFill>
          <a:blip r:embed="rId5"/>
          <a:stretch>
            <a:fillRect/>
          </a:stretch>
        </p:blipFill>
        <p:spPr>
          <a:xfrm>
            <a:off x="8980099" y="2440283"/>
            <a:ext cx="3211902" cy="4417717"/>
          </a:xfrm>
          <a:prstGeom prst="rect">
            <a:avLst/>
          </a:prstGeom>
        </p:spPr>
      </p:pic>
    </p:spTree>
    <p:extLst>
      <p:ext uri="{BB962C8B-B14F-4D97-AF65-F5344CB8AC3E}">
        <p14:creationId xmlns:p14="http://schemas.microsoft.com/office/powerpoint/2010/main" val="399955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b="605"/>
          <a:stretch/>
        </p:blipFill>
        <p:spPr>
          <a:xfrm>
            <a:off x="0" y="414069"/>
            <a:ext cx="12239216" cy="5762444"/>
          </a:xfrm>
          <a:prstGeom prst="rect">
            <a:avLst/>
          </a:prstGeom>
        </p:spPr>
      </p:pic>
    </p:spTree>
    <p:extLst>
      <p:ext uri="{BB962C8B-B14F-4D97-AF65-F5344CB8AC3E}">
        <p14:creationId xmlns:p14="http://schemas.microsoft.com/office/powerpoint/2010/main" val="98639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180072" y="388189"/>
            <a:ext cx="10163664" cy="6218784"/>
          </a:xfrm>
          <a:prstGeom prst="rect">
            <a:avLst/>
          </a:prstGeom>
        </p:spPr>
      </p:pic>
    </p:spTree>
    <p:extLst>
      <p:ext uri="{BB962C8B-B14F-4D97-AF65-F5344CB8AC3E}">
        <p14:creationId xmlns:p14="http://schemas.microsoft.com/office/powerpoint/2010/main" val="131315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6825" y="2262937"/>
            <a:ext cx="4915619" cy="2524724"/>
          </a:xfrm>
        </p:spPr>
        <p:txBody>
          <a:bodyPr>
            <a:noAutofit/>
          </a:bodyPr>
          <a:lstStyle/>
          <a:p>
            <a:pPr algn="ctr"/>
            <a:r>
              <a:rPr lang="cs-CZ" dirty="0">
                <a:solidFill>
                  <a:srgbClr val="025F7C"/>
                </a:solidFill>
                <a:latin typeface="FuturaTOTMedCon" panose="04000506000000000000" pitchFamily="82" charset="0"/>
              </a:rPr>
              <a:t>Děti dostávají jídlo, které neodpovídá jejich výživovým potřebám</a:t>
            </a:r>
          </a:p>
        </p:txBody>
      </p:sp>
      <p:pic>
        <p:nvPicPr>
          <p:cNvPr id="4" name="Zástupný symbol pro obsah 3"/>
          <p:cNvPicPr>
            <a:picLocks noGrp="1" noChangeAspect="1"/>
          </p:cNvPicPr>
          <p:nvPr>
            <p:ph idx="1"/>
          </p:nvPr>
        </p:nvPicPr>
        <p:blipFill>
          <a:blip r:embed="rId2"/>
          <a:stretch>
            <a:fillRect/>
          </a:stretch>
        </p:blipFill>
        <p:spPr>
          <a:xfrm>
            <a:off x="6797614" y="66046"/>
            <a:ext cx="5227609" cy="6711467"/>
          </a:xfrm>
          <a:prstGeom prst="rect">
            <a:avLst/>
          </a:prstGeom>
        </p:spPr>
      </p:pic>
    </p:spTree>
    <p:extLst>
      <p:ext uri="{BB962C8B-B14F-4D97-AF65-F5344CB8AC3E}">
        <p14:creationId xmlns:p14="http://schemas.microsoft.com/office/powerpoint/2010/main" val="151768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55784" y="1860130"/>
            <a:ext cx="3966714" cy="4351338"/>
          </a:xfrm>
        </p:spPr>
        <p:txBody>
          <a:bodyPr/>
          <a:lstStyle/>
          <a:p>
            <a:pPr marL="0" indent="0" algn="ctr">
              <a:buNone/>
            </a:pPr>
            <a:r>
              <a:rPr lang="cs-CZ" sz="4400" dirty="0">
                <a:solidFill>
                  <a:srgbClr val="025F7C"/>
                </a:solidFill>
                <a:latin typeface="FuturaTOTMedCon" panose="04000506000000000000" pitchFamily="82" charset="0"/>
                <a:ea typeface="+mj-ea"/>
                <a:cs typeface="+mj-cs"/>
              </a:rPr>
              <a:t>Čerstvé a co nejméně průmyslově zpracované potraviny se nevyužívají v takovém rozsahu, v jakém by mohly</a:t>
            </a:r>
          </a:p>
        </p:txBody>
      </p:sp>
      <p:pic>
        <p:nvPicPr>
          <p:cNvPr id="4" name="Obrázek 3"/>
          <p:cNvPicPr>
            <a:picLocks noChangeAspect="1"/>
          </p:cNvPicPr>
          <p:nvPr/>
        </p:nvPicPr>
        <p:blipFill>
          <a:blip r:embed="rId2"/>
          <a:stretch>
            <a:fillRect/>
          </a:stretch>
        </p:blipFill>
        <p:spPr>
          <a:xfrm>
            <a:off x="7020732" y="70811"/>
            <a:ext cx="5075209" cy="6700926"/>
          </a:xfrm>
          <a:prstGeom prst="rect">
            <a:avLst/>
          </a:prstGeom>
        </p:spPr>
      </p:pic>
    </p:spTree>
    <p:extLst>
      <p:ext uri="{BB962C8B-B14F-4D97-AF65-F5344CB8AC3E}">
        <p14:creationId xmlns:p14="http://schemas.microsoft.com/office/powerpoint/2010/main" val="18162284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239</Words>
  <Application>Microsoft Office PowerPoint</Application>
  <PresentationFormat>Širokoúhlá obrazovka</PresentationFormat>
  <Paragraphs>26</Paragraphs>
  <Slides>17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Calibri Light</vt:lpstr>
      <vt:lpstr>Dosis</vt:lpstr>
      <vt:lpstr>FuturaTOT</vt:lpstr>
      <vt:lpstr>FuturaTOTMedCon</vt:lpstr>
      <vt:lpstr>Motiv Office</vt:lpstr>
      <vt:lpstr>Prezentace aplikace PowerPoint</vt:lpstr>
      <vt:lpstr>Proč?</vt:lpstr>
      <vt:lpstr>Prezentace aplikace PowerPoint</vt:lpstr>
      <vt:lpstr>Není to jen „oběd“- nesmí nám to být jedno</vt:lpstr>
      <vt:lpstr>Není nám to jedno</vt:lpstr>
      <vt:lpstr>Prezentace aplikace PowerPoint</vt:lpstr>
      <vt:lpstr>Prezentace aplikace PowerPoint</vt:lpstr>
      <vt:lpstr>Děti dostávají jídlo, které neodpovídá jejich výživovým potřebám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alexandra.kostalova</dc:creator>
  <cp:lastModifiedBy>Halina Matějová</cp:lastModifiedBy>
  <cp:revision>11</cp:revision>
  <dcterms:created xsi:type="dcterms:W3CDTF">2020-12-23T06:27:08Z</dcterms:created>
  <dcterms:modified xsi:type="dcterms:W3CDTF">2020-12-29T16:42:54Z</dcterms:modified>
</cp:coreProperties>
</file>