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6" r:id="rId2"/>
    <p:sldId id="306" r:id="rId3"/>
    <p:sldId id="304" r:id="rId4"/>
    <p:sldId id="313" r:id="rId5"/>
    <p:sldId id="279" r:id="rId6"/>
    <p:sldId id="311" r:id="rId7"/>
    <p:sldId id="307" r:id="rId8"/>
    <p:sldId id="282" r:id="rId9"/>
    <p:sldId id="286" r:id="rId10"/>
    <p:sldId id="287" r:id="rId11"/>
    <p:sldId id="288" r:id="rId12"/>
    <p:sldId id="289" r:id="rId13"/>
    <p:sldId id="290" r:id="rId14"/>
    <p:sldId id="291" r:id="rId15"/>
    <p:sldId id="292" r:id="rId16"/>
    <p:sldId id="293" r:id="rId17"/>
    <p:sldId id="336" r:id="rId18"/>
    <p:sldId id="310" r:id="rId19"/>
    <p:sldId id="294" r:id="rId20"/>
    <p:sldId id="312" r:id="rId21"/>
    <p:sldId id="295" r:id="rId22"/>
    <p:sldId id="296" r:id="rId23"/>
    <p:sldId id="297" r:id="rId24"/>
    <p:sldId id="298" r:id="rId25"/>
    <p:sldId id="299" r:id="rId26"/>
    <p:sldId id="300" r:id="rId27"/>
    <p:sldId id="301"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rka Hana" initials="HH" lastIdx="6"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67" d="100"/>
          <a:sy n="67" d="100"/>
        </p:scale>
        <p:origin x="5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60F02A-F901-4403-8FB1-8FD9DFF06D1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9BF5199B-74AA-4046-923C-912D7E704172}">
      <dgm:prSet phldrT="[Text]" custT="1"/>
      <dgm:spPr/>
      <dgm:t>
        <a:bodyPr/>
        <a:lstStyle/>
        <a:p>
          <a:r>
            <a:rPr lang="cs-CZ" sz="2400" b="1" dirty="0">
              <a:cs typeface="Times New Roman" charset="0"/>
            </a:rPr>
            <a:t>Úvod:</a:t>
          </a:r>
          <a:r>
            <a:rPr lang="cs-CZ" sz="2400" b="1" i="1" dirty="0">
              <a:cs typeface="Times New Roman" charset="0"/>
            </a:rPr>
            <a:t> otázky a úkoly motivační, diagnostikující  žákovské prekoncepce</a:t>
          </a:r>
          <a:endParaRPr lang="cs-CZ" sz="2400" dirty="0"/>
        </a:p>
      </dgm:t>
    </dgm:pt>
    <dgm:pt modelId="{EACB4849-2EA8-412A-8906-AAEEE3066328}" type="parTrans" cxnId="{971317A1-7685-4563-AC37-E353BAC287FD}">
      <dgm:prSet/>
      <dgm:spPr/>
      <dgm:t>
        <a:bodyPr/>
        <a:lstStyle/>
        <a:p>
          <a:endParaRPr lang="cs-CZ"/>
        </a:p>
      </dgm:t>
    </dgm:pt>
    <dgm:pt modelId="{CA66FE91-CC9D-4D63-9443-4049E01525CB}" type="sibTrans" cxnId="{971317A1-7685-4563-AC37-E353BAC287FD}">
      <dgm:prSet/>
      <dgm:spPr/>
      <dgm:t>
        <a:bodyPr/>
        <a:lstStyle/>
        <a:p>
          <a:endParaRPr lang="cs-CZ"/>
        </a:p>
      </dgm:t>
    </dgm:pt>
    <dgm:pt modelId="{89A0F93D-CEA8-40DC-8870-8E7BAAB8C295}">
      <dgm:prSet phldrT="[Text]" custT="1"/>
      <dgm:spPr/>
      <dgm:t>
        <a:bodyPr/>
        <a:lstStyle/>
        <a:p>
          <a:r>
            <a:rPr lang="cs-CZ" sz="2400" b="1" dirty="0">
              <a:cs typeface="Times New Roman" charset="0"/>
            </a:rPr>
            <a:t>Hlavní část hodiny: </a:t>
          </a:r>
          <a:r>
            <a:rPr lang="cs-CZ" sz="2400" b="1" i="1" dirty="0">
              <a:cs typeface="Times New Roman" charset="0"/>
            </a:rPr>
            <a:t>aplikační úlohy (operace s učivem)</a:t>
          </a:r>
          <a:endParaRPr lang="cs-CZ" sz="2400" dirty="0"/>
        </a:p>
      </dgm:t>
    </dgm:pt>
    <dgm:pt modelId="{23BAA2FD-998B-4F35-976E-21F1965D7EB3}" type="parTrans" cxnId="{7ED71C55-64D7-431A-8668-3244DFB2B321}">
      <dgm:prSet/>
      <dgm:spPr/>
      <dgm:t>
        <a:bodyPr/>
        <a:lstStyle/>
        <a:p>
          <a:endParaRPr lang="cs-CZ"/>
        </a:p>
      </dgm:t>
    </dgm:pt>
    <dgm:pt modelId="{8F783350-B7FB-4AC3-AF1C-C4987F966F71}" type="sibTrans" cxnId="{7ED71C55-64D7-431A-8668-3244DFB2B321}">
      <dgm:prSet/>
      <dgm:spPr/>
      <dgm:t>
        <a:bodyPr/>
        <a:lstStyle/>
        <a:p>
          <a:endParaRPr lang="cs-CZ"/>
        </a:p>
      </dgm:t>
    </dgm:pt>
    <dgm:pt modelId="{EDE92C46-DD6E-47E9-B4FE-A92F56AC6AE5}">
      <dgm:prSet custT="1"/>
      <dgm:spPr/>
      <dgm:t>
        <a:bodyPr/>
        <a:lstStyle/>
        <a:p>
          <a:r>
            <a:rPr lang="cs-CZ" sz="2400" b="1" dirty="0">
              <a:cs typeface="Times New Roman" charset="0"/>
            </a:rPr>
            <a:t>Závěr:  </a:t>
          </a:r>
          <a:r>
            <a:rPr lang="cs-CZ" sz="2400" b="1" i="1" dirty="0">
              <a:cs typeface="Times New Roman" charset="0"/>
            </a:rPr>
            <a:t>úlohy na zjišťování výsledků výuky</a:t>
          </a:r>
        </a:p>
      </dgm:t>
    </dgm:pt>
    <dgm:pt modelId="{0BD700DB-E434-4DE4-992E-3E0D20A9163F}" type="parTrans" cxnId="{A2B6B9B9-378E-4D3D-8495-BA527C7B743C}">
      <dgm:prSet/>
      <dgm:spPr/>
      <dgm:t>
        <a:bodyPr/>
        <a:lstStyle/>
        <a:p>
          <a:endParaRPr lang="cs-CZ"/>
        </a:p>
      </dgm:t>
    </dgm:pt>
    <dgm:pt modelId="{2128FA41-C208-4521-A584-EF6CA7DAEE5E}" type="sibTrans" cxnId="{A2B6B9B9-378E-4D3D-8495-BA527C7B743C}">
      <dgm:prSet/>
      <dgm:spPr/>
      <dgm:t>
        <a:bodyPr/>
        <a:lstStyle/>
        <a:p>
          <a:endParaRPr lang="cs-CZ"/>
        </a:p>
      </dgm:t>
    </dgm:pt>
    <dgm:pt modelId="{16F703B8-BE79-4BB5-B473-3A664AC40830}" type="pres">
      <dgm:prSet presAssocID="{7F60F02A-F901-4403-8FB1-8FD9DFF06D17}" presName="linear" presStyleCnt="0">
        <dgm:presLayoutVars>
          <dgm:dir/>
          <dgm:animLvl val="lvl"/>
          <dgm:resizeHandles val="exact"/>
        </dgm:presLayoutVars>
      </dgm:prSet>
      <dgm:spPr/>
    </dgm:pt>
    <dgm:pt modelId="{008D91C6-4995-4174-9F06-00E13CDD8D1E}" type="pres">
      <dgm:prSet presAssocID="{9BF5199B-74AA-4046-923C-912D7E704172}" presName="parentLin" presStyleCnt="0"/>
      <dgm:spPr/>
    </dgm:pt>
    <dgm:pt modelId="{758D2A3A-BD4D-4CBF-96B0-144327E63AD9}" type="pres">
      <dgm:prSet presAssocID="{9BF5199B-74AA-4046-923C-912D7E704172}" presName="parentLeftMargin" presStyleLbl="node1" presStyleIdx="0" presStyleCnt="3"/>
      <dgm:spPr/>
    </dgm:pt>
    <dgm:pt modelId="{122EA655-DC1D-4C65-BBF6-104FA2878CB7}" type="pres">
      <dgm:prSet presAssocID="{9BF5199B-74AA-4046-923C-912D7E704172}" presName="parentText" presStyleLbl="node1" presStyleIdx="0" presStyleCnt="3">
        <dgm:presLayoutVars>
          <dgm:chMax val="0"/>
          <dgm:bulletEnabled val="1"/>
        </dgm:presLayoutVars>
      </dgm:prSet>
      <dgm:spPr/>
    </dgm:pt>
    <dgm:pt modelId="{DD74AF26-9B70-4ABF-AE47-F75D371BC6FD}" type="pres">
      <dgm:prSet presAssocID="{9BF5199B-74AA-4046-923C-912D7E704172}" presName="negativeSpace" presStyleCnt="0"/>
      <dgm:spPr/>
    </dgm:pt>
    <dgm:pt modelId="{0D87FE2A-2D97-45EB-813C-7F6277C6C8B6}" type="pres">
      <dgm:prSet presAssocID="{9BF5199B-74AA-4046-923C-912D7E704172}" presName="childText" presStyleLbl="conFgAcc1" presStyleIdx="0" presStyleCnt="3">
        <dgm:presLayoutVars>
          <dgm:bulletEnabled val="1"/>
        </dgm:presLayoutVars>
      </dgm:prSet>
      <dgm:spPr/>
    </dgm:pt>
    <dgm:pt modelId="{FE923690-A57D-4990-8D0F-361434C30504}" type="pres">
      <dgm:prSet presAssocID="{CA66FE91-CC9D-4D63-9443-4049E01525CB}" presName="spaceBetweenRectangles" presStyleCnt="0"/>
      <dgm:spPr/>
    </dgm:pt>
    <dgm:pt modelId="{6786DC28-69B5-4764-993E-8843948088C5}" type="pres">
      <dgm:prSet presAssocID="{89A0F93D-CEA8-40DC-8870-8E7BAAB8C295}" presName="parentLin" presStyleCnt="0"/>
      <dgm:spPr/>
    </dgm:pt>
    <dgm:pt modelId="{71CB447C-A6DA-4D04-ADAB-5A378F8B0A50}" type="pres">
      <dgm:prSet presAssocID="{89A0F93D-CEA8-40DC-8870-8E7BAAB8C295}" presName="parentLeftMargin" presStyleLbl="node1" presStyleIdx="0" presStyleCnt="3"/>
      <dgm:spPr/>
    </dgm:pt>
    <dgm:pt modelId="{697795BF-8049-4940-B21E-F111B9156128}" type="pres">
      <dgm:prSet presAssocID="{89A0F93D-CEA8-40DC-8870-8E7BAAB8C295}" presName="parentText" presStyleLbl="node1" presStyleIdx="1" presStyleCnt="3">
        <dgm:presLayoutVars>
          <dgm:chMax val="0"/>
          <dgm:bulletEnabled val="1"/>
        </dgm:presLayoutVars>
      </dgm:prSet>
      <dgm:spPr/>
    </dgm:pt>
    <dgm:pt modelId="{BF780FE0-DD9A-47AE-A991-E5A708F88450}" type="pres">
      <dgm:prSet presAssocID="{89A0F93D-CEA8-40DC-8870-8E7BAAB8C295}" presName="negativeSpace" presStyleCnt="0"/>
      <dgm:spPr/>
    </dgm:pt>
    <dgm:pt modelId="{894C84F2-69F8-48B5-8A5C-D12A45EB272E}" type="pres">
      <dgm:prSet presAssocID="{89A0F93D-CEA8-40DC-8870-8E7BAAB8C295}" presName="childText" presStyleLbl="conFgAcc1" presStyleIdx="1" presStyleCnt="3">
        <dgm:presLayoutVars>
          <dgm:bulletEnabled val="1"/>
        </dgm:presLayoutVars>
      </dgm:prSet>
      <dgm:spPr/>
    </dgm:pt>
    <dgm:pt modelId="{8B5EF751-6683-4019-9932-6B8A20F7B4AE}" type="pres">
      <dgm:prSet presAssocID="{8F783350-B7FB-4AC3-AF1C-C4987F966F71}" presName="spaceBetweenRectangles" presStyleCnt="0"/>
      <dgm:spPr/>
    </dgm:pt>
    <dgm:pt modelId="{723EBC2C-B9B6-4B17-ACF5-03F09C96E729}" type="pres">
      <dgm:prSet presAssocID="{EDE92C46-DD6E-47E9-B4FE-A92F56AC6AE5}" presName="parentLin" presStyleCnt="0"/>
      <dgm:spPr/>
    </dgm:pt>
    <dgm:pt modelId="{A950FFB8-2A58-4F33-A2C1-30B0119029F5}" type="pres">
      <dgm:prSet presAssocID="{EDE92C46-DD6E-47E9-B4FE-A92F56AC6AE5}" presName="parentLeftMargin" presStyleLbl="node1" presStyleIdx="1" presStyleCnt="3"/>
      <dgm:spPr/>
    </dgm:pt>
    <dgm:pt modelId="{BB9E7DB1-8F32-4D27-B957-5F5DAA97B5E4}" type="pres">
      <dgm:prSet presAssocID="{EDE92C46-DD6E-47E9-B4FE-A92F56AC6AE5}" presName="parentText" presStyleLbl="node1" presStyleIdx="2" presStyleCnt="3">
        <dgm:presLayoutVars>
          <dgm:chMax val="0"/>
          <dgm:bulletEnabled val="1"/>
        </dgm:presLayoutVars>
      </dgm:prSet>
      <dgm:spPr/>
    </dgm:pt>
    <dgm:pt modelId="{D37124B9-EFC3-4959-BFEB-E5CFEFC4A826}" type="pres">
      <dgm:prSet presAssocID="{EDE92C46-DD6E-47E9-B4FE-A92F56AC6AE5}" presName="negativeSpace" presStyleCnt="0"/>
      <dgm:spPr/>
    </dgm:pt>
    <dgm:pt modelId="{D43072C9-44BA-47D5-A244-4ED1354F2443}" type="pres">
      <dgm:prSet presAssocID="{EDE92C46-DD6E-47E9-B4FE-A92F56AC6AE5}" presName="childText" presStyleLbl="conFgAcc1" presStyleIdx="2" presStyleCnt="3">
        <dgm:presLayoutVars>
          <dgm:bulletEnabled val="1"/>
        </dgm:presLayoutVars>
      </dgm:prSet>
      <dgm:spPr/>
    </dgm:pt>
  </dgm:ptLst>
  <dgm:cxnLst>
    <dgm:cxn modelId="{ED3F4A18-175C-4D98-9C10-8BEFF6920BC0}" type="presOf" srcId="{9BF5199B-74AA-4046-923C-912D7E704172}" destId="{758D2A3A-BD4D-4CBF-96B0-144327E63AD9}" srcOrd="0" destOrd="0" presId="urn:microsoft.com/office/officeart/2005/8/layout/list1"/>
    <dgm:cxn modelId="{786A192B-6229-4FCC-A5B7-9CDBCE8AC3E2}" type="presOf" srcId="{EDE92C46-DD6E-47E9-B4FE-A92F56AC6AE5}" destId="{BB9E7DB1-8F32-4D27-B957-5F5DAA97B5E4}" srcOrd="1" destOrd="0" presId="urn:microsoft.com/office/officeart/2005/8/layout/list1"/>
    <dgm:cxn modelId="{4F43FD3A-ECA9-4212-85AC-49C973AFF117}" type="presOf" srcId="{EDE92C46-DD6E-47E9-B4FE-A92F56AC6AE5}" destId="{A950FFB8-2A58-4F33-A2C1-30B0119029F5}" srcOrd="0" destOrd="0" presId="urn:microsoft.com/office/officeart/2005/8/layout/list1"/>
    <dgm:cxn modelId="{1712BD6E-9305-4169-A81B-13585F28864A}" type="presOf" srcId="{7F60F02A-F901-4403-8FB1-8FD9DFF06D17}" destId="{16F703B8-BE79-4BB5-B473-3A664AC40830}" srcOrd="0" destOrd="0" presId="urn:microsoft.com/office/officeart/2005/8/layout/list1"/>
    <dgm:cxn modelId="{7ED71C55-64D7-431A-8668-3244DFB2B321}" srcId="{7F60F02A-F901-4403-8FB1-8FD9DFF06D17}" destId="{89A0F93D-CEA8-40DC-8870-8E7BAAB8C295}" srcOrd="1" destOrd="0" parTransId="{23BAA2FD-998B-4F35-976E-21F1965D7EB3}" sibTransId="{8F783350-B7FB-4AC3-AF1C-C4987F966F71}"/>
    <dgm:cxn modelId="{971317A1-7685-4563-AC37-E353BAC287FD}" srcId="{7F60F02A-F901-4403-8FB1-8FD9DFF06D17}" destId="{9BF5199B-74AA-4046-923C-912D7E704172}" srcOrd="0" destOrd="0" parTransId="{EACB4849-2EA8-412A-8906-AAEEE3066328}" sibTransId="{CA66FE91-CC9D-4D63-9443-4049E01525CB}"/>
    <dgm:cxn modelId="{902497A4-7EBD-46F4-99DD-E695B1E94329}" type="presOf" srcId="{89A0F93D-CEA8-40DC-8870-8E7BAAB8C295}" destId="{71CB447C-A6DA-4D04-ADAB-5A378F8B0A50}" srcOrd="0" destOrd="0" presId="urn:microsoft.com/office/officeart/2005/8/layout/list1"/>
    <dgm:cxn modelId="{A2B6B9B9-378E-4D3D-8495-BA527C7B743C}" srcId="{7F60F02A-F901-4403-8FB1-8FD9DFF06D17}" destId="{EDE92C46-DD6E-47E9-B4FE-A92F56AC6AE5}" srcOrd="2" destOrd="0" parTransId="{0BD700DB-E434-4DE4-992E-3E0D20A9163F}" sibTransId="{2128FA41-C208-4521-A584-EF6CA7DAEE5E}"/>
    <dgm:cxn modelId="{49901ED5-FC96-46C7-93E6-30B59CB77DDB}" type="presOf" srcId="{9BF5199B-74AA-4046-923C-912D7E704172}" destId="{122EA655-DC1D-4C65-BBF6-104FA2878CB7}" srcOrd="1" destOrd="0" presId="urn:microsoft.com/office/officeart/2005/8/layout/list1"/>
    <dgm:cxn modelId="{810E31D9-FC25-46F2-9CE0-3BAF5DD4F157}" type="presOf" srcId="{89A0F93D-CEA8-40DC-8870-8E7BAAB8C295}" destId="{697795BF-8049-4940-B21E-F111B9156128}" srcOrd="1" destOrd="0" presId="urn:microsoft.com/office/officeart/2005/8/layout/list1"/>
    <dgm:cxn modelId="{B04EB967-3AAD-40A9-9B54-771D36501FDE}" type="presParOf" srcId="{16F703B8-BE79-4BB5-B473-3A664AC40830}" destId="{008D91C6-4995-4174-9F06-00E13CDD8D1E}" srcOrd="0" destOrd="0" presId="urn:microsoft.com/office/officeart/2005/8/layout/list1"/>
    <dgm:cxn modelId="{D632426C-45CE-4254-B6E5-EB909F177437}" type="presParOf" srcId="{008D91C6-4995-4174-9F06-00E13CDD8D1E}" destId="{758D2A3A-BD4D-4CBF-96B0-144327E63AD9}" srcOrd="0" destOrd="0" presId="urn:microsoft.com/office/officeart/2005/8/layout/list1"/>
    <dgm:cxn modelId="{5EE33773-6DE1-4663-816F-C28C86CDD3EC}" type="presParOf" srcId="{008D91C6-4995-4174-9F06-00E13CDD8D1E}" destId="{122EA655-DC1D-4C65-BBF6-104FA2878CB7}" srcOrd="1" destOrd="0" presId="urn:microsoft.com/office/officeart/2005/8/layout/list1"/>
    <dgm:cxn modelId="{F617FF13-3A35-4456-AF44-2980A2B97A46}" type="presParOf" srcId="{16F703B8-BE79-4BB5-B473-3A664AC40830}" destId="{DD74AF26-9B70-4ABF-AE47-F75D371BC6FD}" srcOrd="1" destOrd="0" presId="urn:microsoft.com/office/officeart/2005/8/layout/list1"/>
    <dgm:cxn modelId="{15A95120-D5A0-46E8-8A6A-375475D6C736}" type="presParOf" srcId="{16F703B8-BE79-4BB5-B473-3A664AC40830}" destId="{0D87FE2A-2D97-45EB-813C-7F6277C6C8B6}" srcOrd="2" destOrd="0" presId="urn:microsoft.com/office/officeart/2005/8/layout/list1"/>
    <dgm:cxn modelId="{5A0B9225-EC5E-4298-A57F-AC5027AF70C8}" type="presParOf" srcId="{16F703B8-BE79-4BB5-B473-3A664AC40830}" destId="{FE923690-A57D-4990-8D0F-361434C30504}" srcOrd="3" destOrd="0" presId="urn:microsoft.com/office/officeart/2005/8/layout/list1"/>
    <dgm:cxn modelId="{1674EAF7-DF17-4CD0-B1C4-8378C2BA282B}" type="presParOf" srcId="{16F703B8-BE79-4BB5-B473-3A664AC40830}" destId="{6786DC28-69B5-4764-993E-8843948088C5}" srcOrd="4" destOrd="0" presId="urn:microsoft.com/office/officeart/2005/8/layout/list1"/>
    <dgm:cxn modelId="{310E3239-DE6C-4AC8-9D17-65A59EA3D7C2}" type="presParOf" srcId="{6786DC28-69B5-4764-993E-8843948088C5}" destId="{71CB447C-A6DA-4D04-ADAB-5A378F8B0A50}" srcOrd="0" destOrd="0" presId="urn:microsoft.com/office/officeart/2005/8/layout/list1"/>
    <dgm:cxn modelId="{4E349460-B88E-4E52-A533-0EBB0CE3A4CC}" type="presParOf" srcId="{6786DC28-69B5-4764-993E-8843948088C5}" destId="{697795BF-8049-4940-B21E-F111B9156128}" srcOrd="1" destOrd="0" presId="urn:microsoft.com/office/officeart/2005/8/layout/list1"/>
    <dgm:cxn modelId="{50A2620A-A0D6-40A8-A1CB-D05E1B5CB19A}" type="presParOf" srcId="{16F703B8-BE79-4BB5-B473-3A664AC40830}" destId="{BF780FE0-DD9A-47AE-A991-E5A708F88450}" srcOrd="5" destOrd="0" presId="urn:microsoft.com/office/officeart/2005/8/layout/list1"/>
    <dgm:cxn modelId="{E2017ABD-7EC0-4C01-84BA-C426B4AB2BC9}" type="presParOf" srcId="{16F703B8-BE79-4BB5-B473-3A664AC40830}" destId="{894C84F2-69F8-48B5-8A5C-D12A45EB272E}" srcOrd="6" destOrd="0" presId="urn:microsoft.com/office/officeart/2005/8/layout/list1"/>
    <dgm:cxn modelId="{C2744FD8-CB54-4879-9281-0A03F94B0C1B}" type="presParOf" srcId="{16F703B8-BE79-4BB5-B473-3A664AC40830}" destId="{8B5EF751-6683-4019-9932-6B8A20F7B4AE}" srcOrd="7" destOrd="0" presId="urn:microsoft.com/office/officeart/2005/8/layout/list1"/>
    <dgm:cxn modelId="{FF4A7DBF-21B1-475C-A9C1-39B0C6C09A74}" type="presParOf" srcId="{16F703B8-BE79-4BB5-B473-3A664AC40830}" destId="{723EBC2C-B9B6-4B17-ACF5-03F09C96E729}" srcOrd="8" destOrd="0" presId="urn:microsoft.com/office/officeart/2005/8/layout/list1"/>
    <dgm:cxn modelId="{E77841FE-9F0F-46BC-9D82-1B0B1B7D2DA0}" type="presParOf" srcId="{723EBC2C-B9B6-4B17-ACF5-03F09C96E729}" destId="{A950FFB8-2A58-4F33-A2C1-30B0119029F5}" srcOrd="0" destOrd="0" presId="urn:microsoft.com/office/officeart/2005/8/layout/list1"/>
    <dgm:cxn modelId="{9CEE92A5-F579-4822-AB42-9D227F7E8BCE}" type="presParOf" srcId="{723EBC2C-B9B6-4B17-ACF5-03F09C96E729}" destId="{BB9E7DB1-8F32-4D27-B957-5F5DAA97B5E4}" srcOrd="1" destOrd="0" presId="urn:microsoft.com/office/officeart/2005/8/layout/list1"/>
    <dgm:cxn modelId="{ECBDF4B9-C88C-4DDF-AD40-5AA82D6A34CF}" type="presParOf" srcId="{16F703B8-BE79-4BB5-B473-3A664AC40830}" destId="{D37124B9-EFC3-4959-BFEB-E5CFEFC4A826}" srcOrd="9" destOrd="0" presId="urn:microsoft.com/office/officeart/2005/8/layout/list1"/>
    <dgm:cxn modelId="{5C4F1B4B-B9FB-4FC1-83DC-B8FF2C9DF539}" type="presParOf" srcId="{16F703B8-BE79-4BB5-B473-3A664AC40830}" destId="{D43072C9-44BA-47D5-A244-4ED1354F244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87FE2A-2D97-45EB-813C-7F6277C6C8B6}">
      <dsp:nvSpPr>
        <dsp:cNvPr id="0" name=""/>
        <dsp:cNvSpPr/>
      </dsp:nvSpPr>
      <dsp:spPr>
        <a:xfrm>
          <a:off x="0" y="506528"/>
          <a:ext cx="10515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22EA655-DC1D-4C65-BBF6-104FA2878CB7}">
      <dsp:nvSpPr>
        <dsp:cNvPr id="0" name=""/>
        <dsp:cNvSpPr/>
      </dsp:nvSpPr>
      <dsp:spPr>
        <a:xfrm>
          <a:off x="525780" y="19448"/>
          <a:ext cx="73609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cs-CZ" sz="2400" b="1" kern="1200" dirty="0">
              <a:cs typeface="Times New Roman" charset="0"/>
            </a:rPr>
            <a:t>Úvod:</a:t>
          </a:r>
          <a:r>
            <a:rPr lang="cs-CZ" sz="2400" b="1" i="1" kern="1200" dirty="0">
              <a:cs typeface="Times New Roman" charset="0"/>
            </a:rPr>
            <a:t> otázky a úkoly motivační, diagnostikující  žákovské prekoncepce</a:t>
          </a:r>
          <a:endParaRPr lang="cs-CZ" sz="2400" kern="1200" dirty="0"/>
        </a:p>
      </dsp:txBody>
      <dsp:txXfrm>
        <a:off x="573335" y="67003"/>
        <a:ext cx="7265810" cy="879050"/>
      </dsp:txXfrm>
    </dsp:sp>
    <dsp:sp modelId="{894C84F2-69F8-48B5-8A5C-D12A45EB272E}">
      <dsp:nvSpPr>
        <dsp:cNvPr id="0" name=""/>
        <dsp:cNvSpPr/>
      </dsp:nvSpPr>
      <dsp:spPr>
        <a:xfrm>
          <a:off x="0" y="2003409"/>
          <a:ext cx="10515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7795BF-8049-4940-B21E-F111B9156128}">
      <dsp:nvSpPr>
        <dsp:cNvPr id="0" name=""/>
        <dsp:cNvSpPr/>
      </dsp:nvSpPr>
      <dsp:spPr>
        <a:xfrm>
          <a:off x="525780" y="1516329"/>
          <a:ext cx="73609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cs-CZ" sz="2400" b="1" kern="1200" dirty="0">
              <a:cs typeface="Times New Roman" charset="0"/>
            </a:rPr>
            <a:t>Hlavní část hodiny: </a:t>
          </a:r>
          <a:r>
            <a:rPr lang="cs-CZ" sz="2400" b="1" i="1" kern="1200" dirty="0">
              <a:cs typeface="Times New Roman" charset="0"/>
            </a:rPr>
            <a:t>aplikační úlohy (operace s učivem)</a:t>
          </a:r>
          <a:endParaRPr lang="cs-CZ" sz="2400" kern="1200" dirty="0"/>
        </a:p>
      </dsp:txBody>
      <dsp:txXfrm>
        <a:off x="573335" y="1563884"/>
        <a:ext cx="7265810" cy="879050"/>
      </dsp:txXfrm>
    </dsp:sp>
    <dsp:sp modelId="{D43072C9-44BA-47D5-A244-4ED1354F2443}">
      <dsp:nvSpPr>
        <dsp:cNvPr id="0" name=""/>
        <dsp:cNvSpPr/>
      </dsp:nvSpPr>
      <dsp:spPr>
        <a:xfrm>
          <a:off x="0" y="3500289"/>
          <a:ext cx="10515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9E7DB1-8F32-4D27-B957-5F5DAA97B5E4}">
      <dsp:nvSpPr>
        <dsp:cNvPr id="0" name=""/>
        <dsp:cNvSpPr/>
      </dsp:nvSpPr>
      <dsp:spPr>
        <a:xfrm>
          <a:off x="525780" y="3013209"/>
          <a:ext cx="73609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cs-CZ" sz="2400" b="1" kern="1200" dirty="0">
              <a:cs typeface="Times New Roman" charset="0"/>
            </a:rPr>
            <a:t>Závěr:  </a:t>
          </a:r>
          <a:r>
            <a:rPr lang="cs-CZ" sz="2400" b="1" i="1" kern="1200" dirty="0">
              <a:cs typeface="Times New Roman" charset="0"/>
            </a:rPr>
            <a:t>úlohy na zjišťování výsledků výuky</a:t>
          </a:r>
        </a:p>
      </dsp:txBody>
      <dsp:txXfrm>
        <a:off x="573335" y="3060764"/>
        <a:ext cx="7265810" cy="87905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DFCC33-C372-49A8-B831-0C487897B1D3}" type="datetimeFigureOut">
              <a:rPr lang="cs-CZ" smtClean="0"/>
              <a:t>03.11.2020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0D56D9-950C-44F5-B40F-584EB557C599}" type="slidenum">
              <a:rPr lang="cs-CZ" smtClean="0"/>
              <a:t>‹#›</a:t>
            </a:fld>
            <a:endParaRPr lang="cs-CZ"/>
          </a:p>
        </p:txBody>
      </p:sp>
    </p:spTree>
    <p:extLst>
      <p:ext uri="{BB962C8B-B14F-4D97-AF65-F5344CB8AC3E}">
        <p14:creationId xmlns:p14="http://schemas.microsoft.com/office/powerpoint/2010/main" val="2177543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cs-CZ" altLang="cs-CZ"/>
          </a:p>
        </p:txBody>
      </p:sp>
      <p:sp>
        <p:nvSpPr>
          <p:cNvPr id="3482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30FFAA5-16C9-4359-8809-82781FCEC916}" type="slidenum">
              <a:rPr lang="cs-CZ" altLang="cs-CZ" sz="1200"/>
              <a:pPr eaLnBrk="1" hangingPunct="1"/>
              <a:t>14</a:t>
            </a:fld>
            <a:endParaRPr lang="cs-CZ" altLang="cs-CZ" sz="1200"/>
          </a:p>
        </p:txBody>
      </p:sp>
    </p:spTree>
    <p:extLst>
      <p:ext uri="{BB962C8B-B14F-4D97-AF65-F5344CB8AC3E}">
        <p14:creationId xmlns:p14="http://schemas.microsoft.com/office/powerpoint/2010/main" val="2068862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584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C3B03D5-FBB2-419A-B517-3C9E577917AB}" type="slidenum">
              <a:rPr lang="cs-CZ" altLang="cs-CZ" sz="1200"/>
              <a:pPr eaLnBrk="1" hangingPunct="1"/>
              <a:t>22</a:t>
            </a:fld>
            <a:endParaRPr lang="cs-CZ" altLang="cs-CZ" sz="1200"/>
          </a:p>
        </p:txBody>
      </p:sp>
    </p:spTree>
    <p:extLst>
      <p:ext uri="{BB962C8B-B14F-4D97-AF65-F5344CB8AC3E}">
        <p14:creationId xmlns:p14="http://schemas.microsoft.com/office/powerpoint/2010/main" val="170139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7844E5CB-D388-49AD-BAE1-0DC89FE9A464}"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868017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844E5CB-D388-49AD-BAE1-0DC89FE9A464}"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3660443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844E5CB-D388-49AD-BAE1-0DC89FE9A464}"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273653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1219200" y="277813"/>
            <a:ext cx="10363200" cy="1143000"/>
          </a:xfrm>
        </p:spPr>
        <p:txBody>
          <a:bodyPr/>
          <a:lstStyle/>
          <a:p>
            <a:r>
              <a:rPr lang="cs-CZ"/>
              <a:t>Klepnutím lze upravit styl předlohy nadpisů.</a:t>
            </a:r>
          </a:p>
        </p:txBody>
      </p:sp>
      <p:sp>
        <p:nvSpPr>
          <p:cNvPr id="3" name="Zástupný symbol pro tabulku 2"/>
          <p:cNvSpPr>
            <a:spLocks noGrp="1"/>
          </p:cNvSpPr>
          <p:nvPr>
            <p:ph type="tbl" idx="1"/>
          </p:nvPr>
        </p:nvSpPr>
        <p:spPr>
          <a:xfrm>
            <a:off x="1219200" y="1600201"/>
            <a:ext cx="10363200" cy="4530725"/>
          </a:xfrm>
        </p:spPr>
        <p:txBody>
          <a:bodyPr/>
          <a:lstStyle/>
          <a:p>
            <a:pPr lvl="0"/>
            <a:endParaRPr lang="cs-CZ" noProof="0"/>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449353E4-BDB4-441E-8599-973849EC5D9D}" type="slidenum">
              <a:rPr lang="cs-CZ" altLang="cs-CZ"/>
              <a:pPr>
                <a:defRPr/>
              </a:pPr>
              <a:t>‹#›</a:t>
            </a:fld>
            <a:endParaRPr lang="cs-CZ" altLang="cs-CZ"/>
          </a:p>
        </p:txBody>
      </p:sp>
    </p:spTree>
    <p:extLst>
      <p:ext uri="{BB962C8B-B14F-4D97-AF65-F5344CB8AC3E}">
        <p14:creationId xmlns:p14="http://schemas.microsoft.com/office/powerpoint/2010/main" val="2717654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844E5CB-D388-49AD-BAE1-0DC89FE9A464}"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4030481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7844E5CB-D388-49AD-BAE1-0DC89FE9A464}"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4123825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844E5CB-D388-49AD-BAE1-0DC89FE9A464}" type="datetimeFigureOut">
              <a:rPr lang="cs-CZ" smtClean="0"/>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2434918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844E5CB-D388-49AD-BAE1-0DC89FE9A464}" type="datetimeFigureOut">
              <a:rPr lang="cs-CZ" smtClean="0"/>
              <a:t>03.11.2020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1105093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844E5CB-D388-49AD-BAE1-0DC89FE9A464}" type="datetimeFigureOut">
              <a:rPr lang="cs-CZ" smtClean="0"/>
              <a:t>03.11.2020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1147679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844E5CB-D388-49AD-BAE1-0DC89FE9A464}" type="datetimeFigureOut">
              <a:rPr lang="cs-CZ" smtClean="0"/>
              <a:t>03.11.2020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1609328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844E5CB-D388-49AD-BAE1-0DC89FE9A464}" type="datetimeFigureOut">
              <a:rPr lang="cs-CZ" smtClean="0"/>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28409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844E5CB-D388-49AD-BAE1-0DC89FE9A464}" type="datetimeFigureOut">
              <a:rPr lang="cs-CZ" smtClean="0"/>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3182980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4E5CB-D388-49AD-BAE1-0DC89FE9A464}" type="datetimeFigureOut">
              <a:rPr lang="cs-CZ" smtClean="0"/>
              <a:t>03.11.2020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94245-4174-4E32-B170-4C44B7565DF5}" type="slidenum">
              <a:rPr lang="cs-CZ" smtClean="0"/>
              <a:t>‹#›</a:t>
            </a:fld>
            <a:endParaRPr lang="cs-CZ"/>
          </a:p>
        </p:txBody>
      </p:sp>
    </p:spTree>
    <p:extLst>
      <p:ext uri="{BB962C8B-B14F-4D97-AF65-F5344CB8AC3E}">
        <p14:creationId xmlns:p14="http://schemas.microsoft.com/office/powerpoint/2010/main" val="2078301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oXiznQkksZY"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ogle.com/search?q=my%C5%A1lenkov%C3%A1+mapa+zdra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2895600" y="4252914"/>
            <a:ext cx="6400800" cy="1233487"/>
          </a:xfrm>
        </p:spPr>
        <p:txBody>
          <a:bodyPr>
            <a:normAutofit fontScale="92500" lnSpcReduction="10000"/>
          </a:bodyPr>
          <a:lstStyle/>
          <a:p>
            <a:pPr>
              <a:spcBef>
                <a:spcPts val="580"/>
              </a:spcBef>
              <a:defRPr/>
            </a:pPr>
            <a:r>
              <a:rPr lang="cs-CZ" sz="2800" dirty="0"/>
              <a:t>                                                    </a:t>
            </a:r>
          </a:p>
          <a:p>
            <a:pPr>
              <a:spcBef>
                <a:spcPts val="580"/>
              </a:spcBef>
              <a:defRPr/>
            </a:pPr>
            <a:endParaRPr lang="cs-CZ" sz="2800" dirty="0"/>
          </a:p>
          <a:p>
            <a:pPr>
              <a:spcBef>
                <a:spcPts val="580"/>
              </a:spcBef>
              <a:defRPr/>
            </a:pPr>
            <a:r>
              <a:rPr lang="cs-CZ" sz="2800" dirty="0"/>
              <a:t>                                                          ŠP LF 2020</a:t>
            </a:r>
          </a:p>
        </p:txBody>
      </p:sp>
      <p:sp>
        <p:nvSpPr>
          <p:cNvPr id="6147" name="Rectangle 2"/>
          <p:cNvSpPr>
            <a:spLocks noGrp="1" noChangeArrowheads="1"/>
          </p:cNvSpPr>
          <p:nvPr>
            <p:ph type="ctrTitle"/>
          </p:nvPr>
        </p:nvSpPr>
        <p:spPr>
          <a:xfrm>
            <a:off x="1250303" y="989045"/>
            <a:ext cx="8861296" cy="2202024"/>
          </a:xfrm>
        </p:spPr>
        <p:txBody>
          <a:bodyPr>
            <a:normAutofit/>
          </a:bodyPr>
          <a:lstStyle/>
          <a:p>
            <a:r>
              <a:rPr lang="cs-CZ" altLang="cs-CZ" sz="3600" b="1" dirty="0"/>
              <a:t>Učební úlohy </a:t>
            </a:r>
            <a:br>
              <a:rPr lang="cs-CZ" altLang="cs-CZ" sz="3600" b="1" dirty="0"/>
            </a:br>
            <a:r>
              <a:rPr lang="cs-CZ" altLang="cs-CZ" sz="3600" b="1" dirty="0"/>
              <a:t>prostředek řízení  učebních činností žáků  </a:t>
            </a:r>
            <a:br>
              <a:rPr lang="cs-CZ" altLang="cs-CZ" sz="3600" b="1" dirty="0"/>
            </a:br>
            <a:r>
              <a:rPr lang="cs-CZ" altLang="cs-CZ" sz="3600" b="1" dirty="0"/>
              <a:t>ve výuce  </a:t>
            </a:r>
          </a:p>
        </p:txBody>
      </p:sp>
    </p:spTree>
    <p:extLst>
      <p:ext uri="{BB962C8B-B14F-4D97-AF65-F5344CB8AC3E}">
        <p14:creationId xmlns:p14="http://schemas.microsoft.com/office/powerpoint/2010/main" val="3161405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altLang="cs-CZ" sz="2800" b="1" dirty="0"/>
              <a:t>2. </a:t>
            </a:r>
            <a:r>
              <a:rPr lang="cs-CZ" altLang="cs-CZ" sz="3200" b="1" dirty="0"/>
              <a:t>Úlohy na porozumění</a:t>
            </a:r>
            <a:br>
              <a:rPr lang="cs-CZ" altLang="cs-CZ" sz="3200" b="1" dirty="0"/>
            </a:br>
            <a:endParaRPr lang="cs-CZ" altLang="cs-CZ" sz="3100" dirty="0"/>
          </a:p>
        </p:txBody>
      </p:sp>
      <p:sp>
        <p:nvSpPr>
          <p:cNvPr id="17411" name="Rectangle 3"/>
          <p:cNvSpPr>
            <a:spLocks noGrp="1" noChangeArrowheads="1"/>
          </p:cNvSpPr>
          <p:nvPr>
            <p:ph idx="1"/>
          </p:nvPr>
        </p:nvSpPr>
        <p:spPr/>
        <p:txBody>
          <a:bodyPr>
            <a:normAutofit lnSpcReduction="10000"/>
          </a:bodyPr>
          <a:lstStyle/>
          <a:p>
            <a:pPr eaLnBrk="1" hangingPunct="1">
              <a:buFont typeface="Wingdings 2" panose="05020102010507070707" pitchFamily="18" charset="2"/>
              <a:buNone/>
            </a:pPr>
            <a:endParaRPr lang="cs-CZ" altLang="cs-CZ" sz="1400" i="1"/>
          </a:p>
          <a:p>
            <a:pPr>
              <a:buFont typeface="Wingdings 2" panose="05020102010507070707" pitchFamily="18" charset="2"/>
              <a:buNone/>
            </a:pPr>
            <a:r>
              <a:rPr lang="cs-CZ" altLang="cs-CZ" sz="1800" b="1"/>
              <a:t>Cílová kategorie: POROZUMĚNÍ – žák chápe informaci a umí ji přednést v jiné formě</a:t>
            </a:r>
            <a:endParaRPr lang="cs-CZ" altLang="cs-CZ" sz="1800"/>
          </a:p>
          <a:p>
            <a:r>
              <a:rPr lang="cs-CZ" altLang="cs-CZ" sz="1800"/>
              <a:t>řekni, co znamená…;</a:t>
            </a:r>
          </a:p>
          <a:p>
            <a:r>
              <a:rPr lang="cs-CZ" altLang="cs-CZ" sz="1800"/>
              <a:t>vysvětli…;</a:t>
            </a:r>
          </a:p>
          <a:p>
            <a:r>
              <a:rPr lang="cs-CZ" altLang="cs-CZ" sz="1800"/>
              <a:t>řekni hlavní myšlenku…; </a:t>
            </a:r>
          </a:p>
          <a:p>
            <a:r>
              <a:rPr lang="cs-CZ" altLang="cs-CZ" sz="1800"/>
              <a:t>řekni pořadí…; </a:t>
            </a:r>
          </a:p>
          <a:p>
            <a:r>
              <a:rPr lang="cs-CZ" altLang="cs-CZ" sz="1800"/>
              <a:t>řekni proč…; </a:t>
            </a:r>
          </a:p>
          <a:p>
            <a:r>
              <a:rPr lang="cs-CZ" altLang="cs-CZ" sz="1800"/>
              <a:t>ukaž…;</a:t>
            </a:r>
          </a:p>
          <a:p>
            <a:r>
              <a:rPr lang="cs-CZ" altLang="cs-CZ" sz="1800"/>
              <a:t>znázorni vztah…; </a:t>
            </a:r>
          </a:p>
          <a:p>
            <a:r>
              <a:rPr lang="cs-CZ" altLang="cs-CZ" sz="1800"/>
              <a:t>vysvětli definici…</a:t>
            </a:r>
          </a:p>
          <a:p>
            <a:pPr eaLnBrk="1" hangingPunct="1">
              <a:buFont typeface="Wingdings 2" panose="05020102010507070707" pitchFamily="18" charset="2"/>
              <a:buNone/>
            </a:pPr>
            <a:endParaRPr lang="cs-CZ" altLang="cs-CZ" sz="1800" i="1"/>
          </a:p>
          <a:p>
            <a:pPr eaLnBrk="1" hangingPunct="1">
              <a:buFont typeface="Wingdings 2" panose="05020102010507070707" pitchFamily="18" charset="2"/>
              <a:buNone/>
            </a:pPr>
            <a:r>
              <a:rPr lang="cs-CZ" altLang="cs-CZ" sz="1800" i="1"/>
              <a:t>Změna jedné podoby vyjádření do jiné (např. číselná v písemnou), napsat krátké shrnutí, vybrat hlavní myšlenku, vysvětlit vztah mezi dvěma myšlenkami apod. Zařazování, rozlišování apod.</a:t>
            </a:r>
            <a:endParaRPr lang="cs-CZ" altLang="cs-CZ" sz="1800" b="1"/>
          </a:p>
          <a:p>
            <a:pPr>
              <a:buFont typeface="Wingdings 2" panose="05020102010507070707" pitchFamily="18" charset="2"/>
              <a:buNone/>
            </a:pPr>
            <a:endParaRPr lang="cs-CZ" altLang="cs-CZ" sz="1400" b="1"/>
          </a:p>
        </p:txBody>
      </p:sp>
    </p:spTree>
    <p:extLst>
      <p:ext uri="{BB962C8B-B14F-4D97-AF65-F5344CB8AC3E}">
        <p14:creationId xmlns:p14="http://schemas.microsoft.com/office/powerpoint/2010/main" val="654281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altLang="cs-CZ" sz="3200" b="1" i="1" dirty="0"/>
              <a:t>3</a:t>
            </a:r>
            <a:r>
              <a:rPr lang="cs-CZ" altLang="cs-CZ" b="1" dirty="0">
                <a:solidFill>
                  <a:schemeClr val="tx1"/>
                </a:solidFill>
              </a:rPr>
              <a:t>. </a:t>
            </a:r>
            <a:r>
              <a:rPr lang="cs-CZ" altLang="cs-CZ" sz="2800" b="1" dirty="0"/>
              <a:t>Úlohy na aplikaci</a:t>
            </a:r>
            <a:br>
              <a:rPr lang="cs-CZ" altLang="cs-CZ" sz="2800" b="1" dirty="0"/>
            </a:br>
            <a:endParaRPr lang="cs-CZ" altLang="cs-CZ" sz="2800" b="1" dirty="0"/>
          </a:p>
        </p:txBody>
      </p:sp>
      <p:sp>
        <p:nvSpPr>
          <p:cNvPr id="18435" name="Rectangle 3"/>
          <p:cNvSpPr>
            <a:spLocks noGrp="1" noChangeArrowheads="1"/>
          </p:cNvSpPr>
          <p:nvPr>
            <p:ph idx="1"/>
          </p:nvPr>
        </p:nvSpPr>
        <p:spPr>
          <a:xfrm>
            <a:off x="838200" y="1690688"/>
            <a:ext cx="10515600" cy="4486275"/>
          </a:xfrm>
        </p:spPr>
        <p:txBody>
          <a:bodyPr>
            <a:noAutofit/>
          </a:bodyPr>
          <a:lstStyle/>
          <a:p>
            <a:pPr>
              <a:buFont typeface="Wingdings 2" panose="05020102010507070707" pitchFamily="18" charset="2"/>
              <a:buNone/>
            </a:pPr>
            <a:r>
              <a:rPr lang="cs-CZ" altLang="cs-CZ" sz="1200" b="1" dirty="0"/>
              <a:t>Cílová kategorie: VYUŽTÍ (APLIKACE) -  žák řeší problém s  použitím informace a vhodného zobecnění; aplikování postupu na známý, neznámý úkol. Určit v jakých situacích je vhodné použít, provádět, užít</a:t>
            </a:r>
            <a:endParaRPr lang="cs-CZ" altLang="cs-CZ" sz="1200" dirty="0"/>
          </a:p>
          <a:p>
            <a:r>
              <a:rPr lang="cs-CZ" altLang="cs-CZ" sz="1200" dirty="0"/>
              <a:t>změň…; </a:t>
            </a:r>
          </a:p>
          <a:p>
            <a:r>
              <a:rPr lang="cs-CZ" altLang="cs-CZ" sz="1200" dirty="0"/>
              <a:t>použij jiným způsobem…; </a:t>
            </a:r>
          </a:p>
          <a:p>
            <a:r>
              <a:rPr lang="cs-CZ" altLang="cs-CZ" sz="1200" dirty="0"/>
              <a:t>ukaž, jak udělat…; </a:t>
            </a:r>
          </a:p>
          <a:p>
            <a:r>
              <a:rPr lang="cs-CZ" altLang="cs-CZ" sz="1200" dirty="0"/>
              <a:t>předveď (zdramatizuj)…; </a:t>
            </a:r>
          </a:p>
          <a:p>
            <a:r>
              <a:rPr lang="cs-CZ" altLang="cs-CZ" sz="1200" dirty="0"/>
              <a:t>nakresli obrázek, který ukazuje, jak…; </a:t>
            </a:r>
          </a:p>
          <a:p>
            <a:r>
              <a:rPr lang="cs-CZ" altLang="cs-CZ" sz="1200" dirty="0"/>
              <a:t>dej příklad…; </a:t>
            </a:r>
          </a:p>
          <a:p>
            <a:r>
              <a:rPr lang="cs-CZ" altLang="cs-CZ" sz="1200" dirty="0"/>
              <a:t>uveď důvod…; </a:t>
            </a:r>
          </a:p>
          <a:p>
            <a:r>
              <a:rPr lang="cs-CZ" altLang="cs-CZ" sz="1200" dirty="0"/>
              <a:t>řekni, jak je… použito v tomto případě; </a:t>
            </a:r>
          </a:p>
          <a:p>
            <a:r>
              <a:rPr lang="cs-CZ" altLang="cs-CZ" sz="1200" dirty="0"/>
              <a:t>řekni, co tě napadá při pohledu na tu věc?</a:t>
            </a:r>
          </a:p>
          <a:p>
            <a:r>
              <a:rPr lang="cs-CZ" altLang="cs-CZ" sz="1200" dirty="0"/>
              <a:t>vykonej…</a:t>
            </a:r>
          </a:p>
          <a:p>
            <a:r>
              <a:rPr lang="cs-CZ" altLang="cs-CZ" sz="1200" dirty="0"/>
              <a:t>zaveď…; </a:t>
            </a:r>
          </a:p>
          <a:p>
            <a:r>
              <a:rPr lang="cs-CZ" altLang="cs-CZ" sz="1200" dirty="0"/>
              <a:t>použij…</a:t>
            </a:r>
            <a:endParaRPr lang="cs-CZ" altLang="cs-CZ" sz="1200" b="1" dirty="0"/>
          </a:p>
          <a:p>
            <a:endParaRPr lang="cs-CZ" altLang="cs-CZ" sz="1200" dirty="0"/>
          </a:p>
          <a:p>
            <a:pPr>
              <a:buFont typeface="Wingdings 2" panose="05020102010507070707" pitchFamily="18" charset="2"/>
              <a:buNone/>
            </a:pPr>
            <a:endParaRPr lang="cs-CZ" altLang="cs-CZ" sz="1200" i="1" dirty="0"/>
          </a:p>
          <a:p>
            <a:endParaRPr lang="cs-CZ" altLang="cs-CZ" sz="1200" i="1" dirty="0"/>
          </a:p>
          <a:p>
            <a:endParaRPr lang="cs-CZ" altLang="cs-CZ" sz="1200" i="1" dirty="0"/>
          </a:p>
          <a:p>
            <a:r>
              <a:rPr lang="cs-CZ" altLang="cs-CZ" sz="1200" b="1" dirty="0"/>
              <a:t> </a:t>
            </a:r>
            <a:endParaRPr lang="cs-CZ" altLang="cs-CZ" sz="1200" dirty="0"/>
          </a:p>
          <a:p>
            <a:pPr eaLnBrk="1" hangingPunct="1">
              <a:lnSpc>
                <a:spcPct val="90000"/>
              </a:lnSpc>
              <a:buFontTx/>
              <a:buNone/>
            </a:pPr>
            <a:endParaRPr lang="cs-CZ" altLang="cs-CZ" sz="1200" b="1" i="1" dirty="0"/>
          </a:p>
          <a:p>
            <a:pPr eaLnBrk="1" hangingPunct="1">
              <a:lnSpc>
                <a:spcPct val="90000"/>
              </a:lnSpc>
              <a:buFontTx/>
              <a:buNone/>
            </a:pPr>
            <a:endParaRPr lang="cs-CZ" altLang="cs-CZ" sz="1200" b="1" i="1" dirty="0"/>
          </a:p>
        </p:txBody>
      </p:sp>
    </p:spTree>
    <p:extLst>
      <p:ext uri="{BB962C8B-B14F-4D97-AF65-F5344CB8AC3E}">
        <p14:creationId xmlns:p14="http://schemas.microsoft.com/office/powerpoint/2010/main" val="282876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cs-CZ" sz="3100" b="1" i="1" dirty="0"/>
              <a:t>4. </a:t>
            </a:r>
            <a:r>
              <a:rPr lang="cs-CZ" sz="3100" b="1" dirty="0"/>
              <a:t>Úlohy na analýzu</a:t>
            </a:r>
            <a:br>
              <a:rPr lang="cs-CZ" b="1" dirty="0"/>
            </a:br>
            <a:endParaRPr lang="cs-CZ" b="1" dirty="0"/>
          </a:p>
        </p:txBody>
      </p:sp>
      <p:sp>
        <p:nvSpPr>
          <p:cNvPr id="19459" name="Rectangle 3"/>
          <p:cNvSpPr>
            <a:spLocks noGrp="1" noChangeArrowheads="1"/>
          </p:cNvSpPr>
          <p:nvPr>
            <p:ph idx="1"/>
          </p:nvPr>
        </p:nvSpPr>
        <p:spPr/>
        <p:txBody>
          <a:bodyPr>
            <a:normAutofit fontScale="85000" lnSpcReduction="20000"/>
          </a:bodyPr>
          <a:lstStyle/>
          <a:p>
            <a:pPr>
              <a:buFont typeface="Wingdings 2" panose="05020102010507070707" pitchFamily="18" charset="2"/>
              <a:buNone/>
            </a:pPr>
            <a:r>
              <a:rPr lang="cs-CZ" altLang="cs-CZ" sz="2000" b="1" dirty="0"/>
              <a:t>Cílová kategorie: ANALÝZA  - žák rozděluje, odděluje informace do jednotlivých částí podle nějakého kritéria nebo úhlu pohledu</a:t>
            </a:r>
            <a:endParaRPr lang="cs-CZ" altLang="cs-CZ" sz="2000" dirty="0"/>
          </a:p>
          <a:p>
            <a:r>
              <a:rPr lang="cs-CZ" altLang="cs-CZ" sz="1600" dirty="0"/>
              <a:t>roztřiď do skupin… </a:t>
            </a:r>
          </a:p>
          <a:p>
            <a:r>
              <a:rPr lang="cs-CZ" altLang="cs-CZ" sz="1600" dirty="0"/>
              <a:t>řekni, v čem jsou… a … stejné (jiné) </a:t>
            </a:r>
          </a:p>
          <a:p>
            <a:r>
              <a:rPr lang="cs-CZ" altLang="cs-CZ" sz="1600" dirty="0"/>
              <a:t>popiš, jak a proč … se stalo… </a:t>
            </a:r>
          </a:p>
          <a:p>
            <a:r>
              <a:rPr lang="cs-CZ" altLang="cs-CZ" sz="1600" dirty="0"/>
              <a:t>řekni, co je pravdivé (nepravdivé, skutečné, přesvědčivé) </a:t>
            </a:r>
          </a:p>
          <a:p>
            <a:r>
              <a:rPr lang="cs-CZ" altLang="cs-CZ" sz="1600" dirty="0"/>
              <a:t>rozliš podstatné a nepodstatné části</a:t>
            </a:r>
          </a:p>
          <a:p>
            <a:r>
              <a:rPr lang="cs-CZ" altLang="cs-CZ" sz="1600" dirty="0"/>
              <a:t>zjisti, z čeho se skládá… (jak prvky zapadají do struktury)</a:t>
            </a:r>
          </a:p>
          <a:p>
            <a:r>
              <a:rPr lang="cs-CZ" altLang="cs-CZ" sz="1600" dirty="0"/>
              <a:t>uveď argumenty pro a proti… </a:t>
            </a:r>
          </a:p>
          <a:p>
            <a:r>
              <a:rPr lang="cs-CZ" altLang="cs-CZ" sz="1600" dirty="0"/>
              <a:t>vytvoř schéma…</a:t>
            </a:r>
          </a:p>
          <a:p>
            <a:r>
              <a:rPr lang="cs-CZ" altLang="cs-CZ" sz="1600" dirty="0"/>
              <a:t>naznač strukturu…</a:t>
            </a:r>
          </a:p>
          <a:p>
            <a:r>
              <a:rPr lang="cs-CZ" altLang="cs-CZ" sz="1600" dirty="0"/>
              <a:t>uveď, z</a:t>
            </a:r>
            <a:r>
              <a:rPr lang="cs-CZ" altLang="cs-CZ" sz="1600" b="1" dirty="0"/>
              <a:t> </a:t>
            </a:r>
            <a:r>
              <a:rPr lang="cs-CZ" altLang="cs-CZ" sz="1600" dirty="0"/>
              <a:t>čeho se to skládá…</a:t>
            </a:r>
          </a:p>
          <a:p>
            <a:r>
              <a:rPr lang="cs-CZ" altLang="cs-CZ" sz="1600" dirty="0"/>
              <a:t>rozliš… </a:t>
            </a:r>
          </a:p>
          <a:p>
            <a:r>
              <a:rPr lang="cs-CZ" altLang="cs-CZ" sz="1600" dirty="0"/>
              <a:t>uspořádej…</a:t>
            </a:r>
          </a:p>
          <a:p>
            <a:r>
              <a:rPr lang="cs-CZ" altLang="cs-CZ" sz="1600" dirty="0"/>
              <a:t>analyzuj…</a:t>
            </a:r>
          </a:p>
        </p:txBody>
      </p:sp>
    </p:spTree>
    <p:extLst>
      <p:ext uri="{BB962C8B-B14F-4D97-AF65-F5344CB8AC3E}">
        <p14:creationId xmlns:p14="http://schemas.microsoft.com/office/powerpoint/2010/main" val="854366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altLang="cs-CZ" sz="2800" b="1" i="1" dirty="0"/>
              <a:t>5</a:t>
            </a:r>
            <a:r>
              <a:rPr lang="cs-CZ" altLang="cs-CZ" sz="2800" b="1" dirty="0"/>
              <a:t>. Úlohy na syntézu</a:t>
            </a:r>
            <a:endParaRPr lang="cs-CZ" altLang="cs-CZ" sz="2800" dirty="0"/>
          </a:p>
        </p:txBody>
      </p:sp>
      <p:sp>
        <p:nvSpPr>
          <p:cNvPr id="20483" name="Rectangle 3"/>
          <p:cNvSpPr>
            <a:spLocks noGrp="1" noChangeArrowheads="1"/>
          </p:cNvSpPr>
          <p:nvPr>
            <p:ph idx="1"/>
          </p:nvPr>
        </p:nvSpPr>
        <p:spPr/>
        <p:txBody>
          <a:bodyPr/>
          <a:lstStyle/>
          <a:p>
            <a:pPr>
              <a:buFont typeface="Wingdings 2" panose="05020102010507070707" pitchFamily="18" charset="2"/>
              <a:buNone/>
            </a:pPr>
            <a:r>
              <a:rPr lang="cs-CZ" altLang="cs-CZ" sz="2000" b="1" dirty="0"/>
              <a:t>Cílová kategorie: SYNTÉZA – žák řeší problém tím, že spojuje informace, což vyžaduje originální, tvořivé myšlení</a:t>
            </a:r>
            <a:endParaRPr lang="cs-CZ" altLang="cs-CZ" sz="2000" dirty="0"/>
          </a:p>
          <a:p>
            <a:r>
              <a:rPr lang="cs-CZ" altLang="cs-CZ" sz="1800" dirty="0"/>
              <a:t>řekni (napiš) nové vyprávění o…</a:t>
            </a:r>
          </a:p>
          <a:p>
            <a:r>
              <a:rPr lang="cs-CZ" altLang="cs-CZ" sz="1800" dirty="0"/>
              <a:t>vytvoř…</a:t>
            </a:r>
          </a:p>
          <a:p>
            <a:r>
              <a:rPr lang="cs-CZ" altLang="cs-CZ" sz="1800" dirty="0"/>
              <a:t>uprav nově …</a:t>
            </a:r>
          </a:p>
          <a:p>
            <a:r>
              <a:rPr lang="cs-CZ" altLang="cs-CZ" sz="1800" dirty="0"/>
              <a:t>postav (zkonstruuj)…</a:t>
            </a:r>
          </a:p>
          <a:p>
            <a:r>
              <a:rPr lang="cs-CZ" altLang="cs-CZ" sz="1800" dirty="0"/>
              <a:t>řekni, co jiného by mohl dělat …</a:t>
            </a:r>
          </a:p>
          <a:p>
            <a:r>
              <a:rPr lang="cs-CZ" altLang="cs-CZ" sz="1800" dirty="0"/>
              <a:t>řekni, jak udělat lepší …</a:t>
            </a:r>
          </a:p>
          <a:p>
            <a:r>
              <a:rPr lang="cs-CZ" altLang="cs-CZ" sz="1800" dirty="0"/>
              <a:t>kombinuj …</a:t>
            </a:r>
          </a:p>
          <a:p>
            <a:r>
              <a:rPr lang="cs-CZ" altLang="cs-CZ" sz="1800" dirty="0"/>
              <a:t>předstírej, že…</a:t>
            </a:r>
          </a:p>
          <a:p>
            <a:r>
              <a:rPr lang="cs-CZ" altLang="cs-CZ" sz="1800" dirty="0"/>
              <a:t>co myslíš, že bude dál</a:t>
            </a:r>
          </a:p>
          <a:p>
            <a:pPr eaLnBrk="1" hangingPunct="1">
              <a:lnSpc>
                <a:spcPct val="90000"/>
              </a:lnSpc>
              <a:buFont typeface="Wingdings 2" panose="05020102010507070707" pitchFamily="18" charset="2"/>
              <a:buNone/>
            </a:pPr>
            <a:endParaRPr lang="cs-CZ" altLang="cs-CZ" sz="2000" i="1" dirty="0"/>
          </a:p>
          <a:p>
            <a:pPr eaLnBrk="1" hangingPunct="1">
              <a:lnSpc>
                <a:spcPct val="90000"/>
              </a:lnSpc>
              <a:buFont typeface="Wingdings 2" panose="05020102010507070707" pitchFamily="18" charset="2"/>
              <a:buNone/>
            </a:pPr>
            <a:endParaRPr lang="cs-CZ" altLang="cs-CZ" dirty="0"/>
          </a:p>
          <a:p>
            <a:endParaRPr lang="cs-CZ" altLang="cs-CZ" dirty="0"/>
          </a:p>
          <a:p>
            <a:endParaRPr lang="cs-CZ" altLang="cs-CZ" dirty="0"/>
          </a:p>
        </p:txBody>
      </p:sp>
    </p:spTree>
    <p:extLst>
      <p:ext uri="{BB962C8B-B14F-4D97-AF65-F5344CB8AC3E}">
        <p14:creationId xmlns:p14="http://schemas.microsoft.com/office/powerpoint/2010/main" val="3307068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altLang="cs-CZ" sz="2800" b="1" i="1" dirty="0"/>
              <a:t>6. </a:t>
            </a:r>
            <a:r>
              <a:rPr lang="cs-CZ" altLang="cs-CZ" sz="2800" b="1" dirty="0"/>
              <a:t>Úlohy na hodnocení</a:t>
            </a:r>
            <a:br>
              <a:rPr lang="cs-CZ" altLang="cs-CZ" sz="2800" b="1" dirty="0"/>
            </a:br>
            <a:endParaRPr lang="cs-CZ" altLang="cs-CZ" sz="2800" dirty="0"/>
          </a:p>
        </p:txBody>
      </p:sp>
      <p:sp>
        <p:nvSpPr>
          <p:cNvPr id="21507" name="Rectangle 3"/>
          <p:cNvSpPr>
            <a:spLocks noGrp="1" noChangeArrowheads="1"/>
          </p:cNvSpPr>
          <p:nvPr>
            <p:ph idx="1"/>
          </p:nvPr>
        </p:nvSpPr>
        <p:spPr>
          <a:xfrm>
            <a:off x="838200" y="1341782"/>
            <a:ext cx="10515600" cy="5009321"/>
          </a:xfrm>
        </p:spPr>
        <p:txBody>
          <a:bodyPr>
            <a:normAutofit fontScale="85000" lnSpcReduction="10000"/>
          </a:bodyPr>
          <a:lstStyle/>
          <a:p>
            <a:pPr>
              <a:buFont typeface="Wingdings 2" panose="05020102010507070707" pitchFamily="18" charset="2"/>
              <a:buNone/>
            </a:pPr>
            <a:r>
              <a:rPr lang="cs-CZ" altLang="cs-CZ" sz="2000" b="1" dirty="0"/>
              <a:t>Cílová kategorie: HODNOCENÍ – žák posuzuje informace vzhledem k zavedeným standardům nebo podle určitých kritérií, zaujímá stanoviska</a:t>
            </a:r>
            <a:endParaRPr lang="cs-CZ" altLang="cs-CZ" sz="2000" dirty="0"/>
          </a:p>
          <a:p>
            <a:r>
              <a:rPr lang="cs-CZ" altLang="cs-CZ" sz="1600" dirty="0"/>
              <a:t>řekni, proč je … horší (lepší, spravedlivější atd.)</a:t>
            </a:r>
          </a:p>
          <a:p>
            <a:r>
              <a:rPr lang="cs-CZ" altLang="cs-CZ" sz="1600" dirty="0"/>
              <a:t>řekni, proč souhlasíš (nesouhlasíš) s …</a:t>
            </a:r>
          </a:p>
          <a:p>
            <a:r>
              <a:rPr lang="cs-CZ" altLang="cs-CZ" sz="1600" dirty="0"/>
              <a:t>co bys dal na 1., 2., 3. místo…</a:t>
            </a:r>
          </a:p>
          <a:p>
            <a:r>
              <a:rPr lang="cs-CZ" altLang="cs-CZ" sz="1600" dirty="0"/>
              <a:t>rozhodni…</a:t>
            </a:r>
          </a:p>
          <a:p>
            <a:r>
              <a:rPr lang="cs-CZ" altLang="cs-CZ" sz="1600" dirty="0"/>
              <a:t>řekni, co se stane…</a:t>
            </a:r>
          </a:p>
          <a:p>
            <a:r>
              <a:rPr lang="cs-CZ" altLang="cs-CZ" sz="1600" dirty="0"/>
              <a:t>shrň…</a:t>
            </a:r>
          </a:p>
          <a:p>
            <a:r>
              <a:rPr lang="cs-CZ" altLang="cs-CZ" sz="1600" dirty="0"/>
              <a:t>dokaž… argumentuj…</a:t>
            </a:r>
          </a:p>
          <a:p>
            <a:r>
              <a:rPr lang="cs-CZ" altLang="cs-CZ" sz="1600" dirty="0"/>
              <a:t>posuď…</a:t>
            </a:r>
          </a:p>
          <a:p>
            <a:r>
              <a:rPr lang="cs-CZ" altLang="cs-CZ" sz="1600" dirty="0"/>
              <a:t>urči stanovisko…</a:t>
            </a:r>
          </a:p>
          <a:p>
            <a:r>
              <a:rPr lang="cs-CZ" altLang="cs-CZ" sz="1600" dirty="0"/>
              <a:t>zkontroluj správnost…</a:t>
            </a:r>
          </a:p>
          <a:p>
            <a:r>
              <a:rPr lang="cs-CZ" altLang="cs-CZ" sz="1600" dirty="0"/>
              <a:t>zhodnoť…</a:t>
            </a:r>
          </a:p>
          <a:p>
            <a:r>
              <a:rPr lang="cs-CZ" altLang="cs-CZ" sz="1600" dirty="0"/>
              <a:t>vyslov vlastní názor</a:t>
            </a:r>
          </a:p>
          <a:p>
            <a:r>
              <a:rPr lang="cs-CZ" altLang="cs-CZ" sz="1600" dirty="0"/>
              <a:t>vyber nejlepší řešení a zdůvodni…</a:t>
            </a:r>
          </a:p>
          <a:p>
            <a:pPr eaLnBrk="1" hangingPunct="1">
              <a:lnSpc>
                <a:spcPct val="90000"/>
              </a:lnSpc>
              <a:buFont typeface="Wingdings 2" panose="05020102010507070707" pitchFamily="18" charset="2"/>
              <a:buNone/>
            </a:pPr>
            <a:endParaRPr lang="cs-CZ" altLang="cs-CZ" sz="1800" b="1" i="1" dirty="0"/>
          </a:p>
          <a:p>
            <a:pPr eaLnBrk="1" hangingPunct="1">
              <a:lnSpc>
                <a:spcPct val="90000"/>
              </a:lnSpc>
              <a:buFont typeface="Wingdings 2" panose="05020102010507070707" pitchFamily="18" charset="2"/>
              <a:buNone/>
            </a:pPr>
            <a:r>
              <a:rPr lang="cs-CZ" altLang="cs-CZ" sz="1800" b="1" i="1" dirty="0"/>
              <a:t>Zjištění rozporů uvnitř problému, efektivity procesu, zda závěry respektují vědecká data, koordinování, monitorování, testování</a:t>
            </a:r>
            <a:endParaRPr lang="cs-CZ" altLang="cs-CZ" sz="1800" b="1" dirty="0"/>
          </a:p>
          <a:p>
            <a:pPr eaLnBrk="1" hangingPunct="1">
              <a:lnSpc>
                <a:spcPct val="90000"/>
              </a:lnSpc>
              <a:buFontTx/>
              <a:buNone/>
            </a:pPr>
            <a:endParaRPr lang="cs-CZ" altLang="cs-CZ" sz="2400" b="1" i="1" u="sng" dirty="0"/>
          </a:p>
          <a:p>
            <a:endParaRPr lang="cs-CZ" altLang="cs-CZ" sz="2400" i="1" dirty="0"/>
          </a:p>
          <a:p>
            <a:endParaRPr lang="cs-CZ" altLang="cs-CZ" sz="2400" i="1" dirty="0"/>
          </a:p>
          <a:p>
            <a:endParaRPr lang="cs-CZ" altLang="cs-CZ" sz="2400" i="1" dirty="0"/>
          </a:p>
          <a:p>
            <a:endParaRPr lang="cs-CZ" altLang="cs-CZ" sz="2400" i="1" dirty="0"/>
          </a:p>
          <a:p>
            <a:endParaRPr lang="cs-CZ" altLang="cs-CZ" i="1" dirty="0"/>
          </a:p>
          <a:p>
            <a:endParaRPr lang="cs-CZ" altLang="cs-CZ" i="1" dirty="0"/>
          </a:p>
          <a:p>
            <a:endParaRPr lang="cs-CZ" altLang="cs-CZ" dirty="0"/>
          </a:p>
          <a:p>
            <a:pPr eaLnBrk="1" hangingPunct="1">
              <a:lnSpc>
                <a:spcPct val="90000"/>
              </a:lnSpc>
              <a:buFontTx/>
              <a:buNone/>
            </a:pPr>
            <a:endParaRPr lang="cs-CZ" altLang="cs-CZ" b="1" i="1" u="sng" dirty="0"/>
          </a:p>
        </p:txBody>
      </p:sp>
    </p:spTree>
    <p:extLst>
      <p:ext uri="{BB962C8B-B14F-4D97-AF65-F5344CB8AC3E}">
        <p14:creationId xmlns:p14="http://schemas.microsoft.com/office/powerpoint/2010/main" val="451350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r>
              <a:rPr lang="cs-CZ" altLang="cs-CZ" sz="2800" b="1" i="1" dirty="0"/>
              <a:t>7. </a:t>
            </a:r>
            <a:r>
              <a:rPr lang="cs-CZ" altLang="cs-CZ" sz="2800" b="1" dirty="0"/>
              <a:t>Úlohy vedoucí k tvorbě originálních produktů </a:t>
            </a:r>
            <a:br>
              <a:rPr lang="cs-CZ" altLang="cs-CZ" sz="2800" b="1" i="1" u="sng" dirty="0"/>
            </a:br>
            <a:r>
              <a:rPr lang="cs-CZ" altLang="cs-CZ" sz="2000" dirty="0"/>
              <a:t>7. úroveň náročnosti přiřadili k původní </a:t>
            </a:r>
            <a:r>
              <a:rPr lang="cs-CZ" altLang="cs-CZ" sz="2000" dirty="0" err="1"/>
              <a:t>Bloomově</a:t>
            </a:r>
            <a:r>
              <a:rPr lang="cs-CZ" altLang="cs-CZ" sz="2000" dirty="0"/>
              <a:t>  taxonomii jeho následovníci, kteří provedli revizi původní taxonomie s cílem zpřesnit náhled na výsledky kognitivních aktivit žáků (tým pod vedením D.B. </a:t>
            </a:r>
            <a:r>
              <a:rPr lang="cs-CZ" altLang="cs-CZ" sz="2000" dirty="0" err="1"/>
              <a:t>Krathwola</a:t>
            </a:r>
            <a:r>
              <a:rPr lang="cs-CZ" altLang="cs-CZ" sz="2000" dirty="0"/>
              <a:t>)  </a:t>
            </a:r>
          </a:p>
        </p:txBody>
      </p:sp>
      <p:sp>
        <p:nvSpPr>
          <p:cNvPr id="22531" name="Zástupný symbol pro obsah 2"/>
          <p:cNvSpPr>
            <a:spLocks noGrp="1"/>
          </p:cNvSpPr>
          <p:nvPr>
            <p:ph idx="1"/>
          </p:nvPr>
        </p:nvSpPr>
        <p:spPr/>
        <p:txBody>
          <a:bodyPr>
            <a:normAutofit/>
          </a:bodyPr>
          <a:lstStyle/>
          <a:p>
            <a:pPr>
              <a:buFont typeface="Wingdings 2" panose="05020102010507070707" pitchFamily="18" charset="2"/>
              <a:buNone/>
            </a:pPr>
            <a:r>
              <a:rPr lang="cs-CZ" altLang="cs-CZ" sz="2400" b="1" dirty="0"/>
              <a:t>Cílová kategorie: TVŮRČÍ  ČINNOST – žák vytváří originální produkty na základě vlastního nápadu nebo pokynů učitele</a:t>
            </a:r>
            <a:endParaRPr lang="cs-CZ" altLang="cs-CZ" sz="2400" b="1" i="1" dirty="0"/>
          </a:p>
          <a:p>
            <a:r>
              <a:rPr lang="cs-CZ" altLang="cs-CZ" sz="2400" dirty="0"/>
              <a:t>navrhni, co se z … dá vytvořit</a:t>
            </a:r>
          </a:p>
          <a:p>
            <a:r>
              <a:rPr lang="cs-CZ" altLang="cs-CZ" sz="2400" dirty="0"/>
              <a:t>vytvoř…</a:t>
            </a:r>
          </a:p>
          <a:p>
            <a:r>
              <a:rPr lang="cs-CZ" altLang="cs-CZ" sz="2400" dirty="0"/>
              <a:t>naplánuj…</a:t>
            </a:r>
          </a:p>
          <a:p>
            <a:r>
              <a:rPr lang="cs-CZ" altLang="cs-CZ" sz="2400" dirty="0"/>
              <a:t>vymysli způsob…</a:t>
            </a:r>
          </a:p>
          <a:p>
            <a:r>
              <a:rPr lang="cs-CZ" altLang="cs-CZ" sz="2400" dirty="0"/>
              <a:t>navrhni…atd.</a:t>
            </a:r>
          </a:p>
          <a:p>
            <a:pPr>
              <a:buFont typeface="Wingdings 2" panose="05020102010507070707" pitchFamily="18" charset="2"/>
              <a:buNone/>
            </a:pPr>
            <a:r>
              <a:rPr lang="cs-CZ" altLang="cs-CZ" sz="2400" b="1" i="1" dirty="0"/>
              <a:t>Zavedení této kategorie znamená určité změny v nejvyšších kategoriích Analýza, Syntéza, Hodnocení; Tvůrčí činnost přebírá některé úkoly hlavně ze stupně Syntéza.</a:t>
            </a:r>
          </a:p>
        </p:txBody>
      </p:sp>
    </p:spTree>
    <p:extLst>
      <p:ext uri="{BB962C8B-B14F-4D97-AF65-F5344CB8AC3E}">
        <p14:creationId xmlns:p14="http://schemas.microsoft.com/office/powerpoint/2010/main" val="1611955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normAutofit/>
          </a:bodyPr>
          <a:lstStyle/>
          <a:p>
            <a:r>
              <a:rPr lang="cs-CZ" altLang="cs-CZ" sz="2400" b="1" dirty="0"/>
              <a:t>Taxonomie učebních úloh podle D. </a:t>
            </a:r>
            <a:r>
              <a:rPr lang="cs-CZ" altLang="cs-CZ" sz="2400" b="1" dirty="0" err="1"/>
              <a:t>Tollingerová</a:t>
            </a:r>
            <a:r>
              <a:rPr lang="cs-CZ" altLang="cs-CZ" sz="2400" b="1" dirty="0"/>
              <a:t> (80. léta 20. st.). </a:t>
            </a:r>
          </a:p>
        </p:txBody>
      </p:sp>
      <p:sp>
        <p:nvSpPr>
          <p:cNvPr id="23555" name="Zástupný symbol pro obsah 2"/>
          <p:cNvSpPr>
            <a:spLocks noGrp="1"/>
          </p:cNvSpPr>
          <p:nvPr>
            <p:ph idx="1"/>
          </p:nvPr>
        </p:nvSpPr>
        <p:spPr>
          <a:xfrm>
            <a:off x="838200" y="1560443"/>
            <a:ext cx="10515600" cy="4616520"/>
          </a:xfrm>
        </p:spPr>
        <p:txBody>
          <a:bodyPr>
            <a:normAutofit fontScale="40000" lnSpcReduction="20000"/>
          </a:bodyPr>
          <a:lstStyle/>
          <a:p>
            <a:pPr>
              <a:buFont typeface="Wingdings 2" panose="05020102010507070707" pitchFamily="18" charset="2"/>
              <a:buNone/>
            </a:pPr>
            <a:endParaRPr lang="cs-CZ" altLang="cs-CZ" sz="1200" dirty="0"/>
          </a:p>
          <a:p>
            <a:pPr>
              <a:buFont typeface="Wingdings 2" panose="05020102010507070707" pitchFamily="18" charset="2"/>
              <a:buAutoNum type="arabicPeriod"/>
            </a:pPr>
            <a:r>
              <a:rPr lang="cs-CZ" altLang="cs-CZ" sz="5000" dirty="0">
                <a:latin typeface="+mj-lt"/>
              </a:rPr>
              <a:t>Úlohy vyžadující pamětní reprodukci poznatků</a:t>
            </a:r>
          </a:p>
          <a:p>
            <a:pPr>
              <a:buFont typeface="Wingdings 2" panose="05020102010507070707" pitchFamily="18" charset="2"/>
              <a:buAutoNum type="arabicPeriod"/>
            </a:pPr>
            <a:r>
              <a:rPr lang="cs-CZ" altLang="cs-CZ" sz="5000" dirty="0">
                <a:latin typeface="+mj-lt"/>
              </a:rPr>
              <a:t>Úlohy vyžadující jednoduché myšlenkové operace </a:t>
            </a:r>
            <a:br>
              <a:rPr lang="cs-CZ" altLang="cs-CZ" sz="5000" dirty="0">
                <a:latin typeface="+mj-lt"/>
              </a:rPr>
            </a:br>
            <a:r>
              <a:rPr lang="cs-CZ" altLang="cs-CZ" sz="5000" dirty="0">
                <a:latin typeface="+mj-lt"/>
              </a:rPr>
              <a:t>    s poznatky</a:t>
            </a:r>
          </a:p>
          <a:p>
            <a:pPr>
              <a:buFont typeface="Wingdings 2" panose="05020102010507070707" pitchFamily="18" charset="2"/>
              <a:buAutoNum type="arabicPeriod"/>
            </a:pPr>
            <a:r>
              <a:rPr lang="cs-CZ" altLang="cs-CZ" sz="5000" dirty="0">
                <a:latin typeface="+mj-lt"/>
              </a:rPr>
              <a:t>Úlohy vyžadující složité myšlenkové operace s poznatky</a:t>
            </a:r>
          </a:p>
          <a:p>
            <a:pPr>
              <a:buFont typeface="Wingdings 2" panose="05020102010507070707" pitchFamily="18" charset="2"/>
              <a:buAutoNum type="arabicPeriod"/>
            </a:pPr>
            <a:r>
              <a:rPr lang="cs-CZ" altLang="cs-CZ" sz="5000" dirty="0">
                <a:latin typeface="+mj-lt"/>
              </a:rPr>
              <a:t>Úlohy vyžadující tvořivé myšlení</a:t>
            </a:r>
          </a:p>
          <a:p>
            <a:pPr>
              <a:buFont typeface="Wingdings 2" panose="05020102010507070707" pitchFamily="18" charset="2"/>
              <a:buAutoNum type="arabicPeriod"/>
            </a:pPr>
            <a:r>
              <a:rPr lang="cs-CZ" altLang="cs-CZ" sz="5000" dirty="0">
                <a:latin typeface="+mj-lt"/>
              </a:rPr>
              <a:t>Úlohy vyžadující sdělení poznatků</a:t>
            </a:r>
            <a:br>
              <a:rPr lang="cs-CZ" altLang="cs-CZ" sz="5000" dirty="0">
                <a:latin typeface="+mj-lt"/>
              </a:rPr>
            </a:br>
            <a:endParaRPr lang="cs-CZ" altLang="cs-CZ" sz="5000" dirty="0">
              <a:latin typeface="+mj-lt"/>
            </a:endParaRPr>
          </a:p>
          <a:p>
            <a:pPr marL="0" indent="0">
              <a:buNone/>
            </a:pPr>
            <a:r>
              <a:rPr lang="cs-CZ" altLang="cs-CZ" sz="5000" b="1" dirty="0">
                <a:latin typeface="+mj-lt"/>
              </a:rPr>
              <a:t>1. Úlohy vyžadující pamětní reprodukci poznatků</a:t>
            </a:r>
          </a:p>
          <a:p>
            <a:pPr marL="0" indent="0">
              <a:buNone/>
            </a:pPr>
            <a:br>
              <a:rPr lang="cs-CZ" altLang="cs-CZ" sz="5000" b="1" dirty="0">
                <a:latin typeface="+mj-lt"/>
              </a:rPr>
            </a:br>
            <a:r>
              <a:rPr lang="cs-CZ" altLang="cs-CZ" sz="5000" dirty="0">
                <a:latin typeface="+mj-lt"/>
              </a:rPr>
              <a:t>1.1 na znovupoznání</a:t>
            </a:r>
            <a:br>
              <a:rPr lang="cs-CZ" altLang="cs-CZ" sz="5000" dirty="0">
                <a:latin typeface="+mj-lt"/>
              </a:rPr>
            </a:br>
            <a:r>
              <a:rPr lang="cs-CZ" altLang="cs-CZ" sz="5000" dirty="0">
                <a:latin typeface="+mj-lt"/>
              </a:rPr>
              <a:t>1.2 na reprodukci jednotlivých čísel, faktů, pojmů</a:t>
            </a:r>
            <a:br>
              <a:rPr lang="cs-CZ" altLang="cs-CZ" sz="5000" dirty="0">
                <a:latin typeface="+mj-lt"/>
              </a:rPr>
            </a:br>
            <a:r>
              <a:rPr lang="cs-CZ" altLang="cs-CZ" sz="5000" dirty="0">
                <a:latin typeface="+mj-lt"/>
              </a:rPr>
              <a:t>1.3 na reprodukci definic, norem, pravidel</a:t>
            </a:r>
            <a:br>
              <a:rPr lang="cs-CZ" altLang="cs-CZ" sz="5000" dirty="0">
                <a:latin typeface="+mj-lt"/>
              </a:rPr>
            </a:br>
            <a:r>
              <a:rPr lang="cs-CZ" altLang="cs-CZ" sz="5000" dirty="0">
                <a:latin typeface="+mj-lt"/>
              </a:rPr>
              <a:t>1.4 na reprodukci velkých celků, básní, textů</a:t>
            </a:r>
          </a:p>
          <a:p>
            <a:pPr>
              <a:buFont typeface="Wingdings 2" panose="05020102010507070707" pitchFamily="18" charset="2"/>
              <a:buNone/>
            </a:pPr>
            <a:r>
              <a:rPr lang="cs-CZ" altLang="cs-CZ" sz="5000" dirty="0">
                <a:latin typeface="+mj-lt"/>
              </a:rPr>
              <a:t> </a:t>
            </a:r>
          </a:p>
          <a:p>
            <a:pPr>
              <a:buFont typeface="Wingdings 2" panose="05020102010507070707" pitchFamily="18" charset="2"/>
              <a:buNone/>
            </a:pPr>
            <a:br>
              <a:rPr lang="cs-CZ" altLang="cs-CZ" sz="2600" b="1" dirty="0"/>
            </a:br>
            <a:endParaRPr lang="cs-CZ" altLang="cs-CZ" sz="2600" dirty="0"/>
          </a:p>
          <a:p>
            <a:endParaRPr lang="cs-CZ" altLang="cs-CZ" sz="1200" dirty="0"/>
          </a:p>
          <a:p>
            <a:endParaRPr lang="cs-CZ" altLang="cs-CZ" dirty="0"/>
          </a:p>
        </p:txBody>
      </p:sp>
    </p:spTree>
    <p:extLst>
      <p:ext uri="{BB962C8B-B14F-4D97-AF65-F5344CB8AC3E}">
        <p14:creationId xmlns:p14="http://schemas.microsoft.com/office/powerpoint/2010/main" val="2453323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oXiznQkksZY"/>
          <p:cNvPicPr>
            <a:picLocks noGrp="1" noRot="1" noChangeAspect="1"/>
          </p:cNvPicPr>
          <p:nvPr>
            <p:ph idx="1"/>
            <a:videoFile r:link="rId1"/>
          </p:nvPr>
        </p:nvPicPr>
        <p:blipFill>
          <a:blip r:embed="rId3"/>
          <a:stretch>
            <a:fillRect/>
          </a:stretch>
        </p:blipFill>
        <p:spPr>
          <a:xfrm>
            <a:off x="1838425" y="1440000"/>
            <a:ext cx="9875520" cy="5539905"/>
          </a:xfrm>
          <a:prstGeom prst="rect">
            <a:avLst/>
          </a:prstGeom>
        </p:spPr>
      </p:pic>
    </p:spTree>
    <p:extLst>
      <p:ext uri="{BB962C8B-B14F-4D97-AF65-F5344CB8AC3E}">
        <p14:creationId xmlns:p14="http://schemas.microsoft.com/office/powerpoint/2010/main" val="5831771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sz="3600" b="1" dirty="0"/>
              <a:t>2. Úlohy vyžadující jednoduché myšlenkové operace s poznatky</a:t>
            </a:r>
            <a:endParaRPr lang="cs-CZ" sz="3600" dirty="0"/>
          </a:p>
        </p:txBody>
      </p:sp>
      <p:sp>
        <p:nvSpPr>
          <p:cNvPr id="3" name="Zástupný symbol pro obsah 2"/>
          <p:cNvSpPr>
            <a:spLocks noGrp="1"/>
          </p:cNvSpPr>
          <p:nvPr>
            <p:ph idx="1"/>
          </p:nvPr>
        </p:nvSpPr>
        <p:spPr/>
        <p:txBody>
          <a:bodyPr>
            <a:normAutofit/>
          </a:bodyPr>
          <a:lstStyle/>
          <a:p>
            <a:pPr marL="0" indent="0">
              <a:buNone/>
            </a:pPr>
            <a:r>
              <a:rPr lang="cs-CZ" altLang="cs-CZ" sz="2400" dirty="0">
                <a:latin typeface="+mj-lt"/>
              </a:rPr>
              <a:t>2.1 na zjištění faktů (měření, vážení, jednoduché výpočty)</a:t>
            </a:r>
            <a:br>
              <a:rPr lang="cs-CZ" altLang="cs-CZ" sz="2400" dirty="0">
                <a:latin typeface="+mj-lt"/>
              </a:rPr>
            </a:br>
            <a:r>
              <a:rPr lang="cs-CZ" altLang="cs-CZ" sz="2400" dirty="0">
                <a:latin typeface="+mj-lt"/>
              </a:rPr>
              <a:t>2.2 na vyjmenování a popis faktů (výčet, soupis atd.)</a:t>
            </a:r>
            <a:br>
              <a:rPr lang="cs-CZ" altLang="cs-CZ" sz="2400" dirty="0">
                <a:latin typeface="+mj-lt"/>
              </a:rPr>
            </a:br>
            <a:r>
              <a:rPr lang="cs-CZ" altLang="cs-CZ" sz="2400" dirty="0">
                <a:latin typeface="+mj-lt"/>
              </a:rPr>
              <a:t>2.3 na vyjmenování a popis procesů a způsobů činností</a:t>
            </a:r>
            <a:br>
              <a:rPr lang="cs-CZ" altLang="cs-CZ" sz="2400" dirty="0">
                <a:latin typeface="+mj-lt"/>
              </a:rPr>
            </a:br>
            <a:r>
              <a:rPr lang="cs-CZ" altLang="cs-CZ" sz="2400" dirty="0">
                <a:latin typeface="+mj-lt"/>
              </a:rPr>
              <a:t>2.4 na rozbor a skladbu (analýzu a syntézu)</a:t>
            </a:r>
            <a:br>
              <a:rPr lang="cs-CZ" altLang="cs-CZ" sz="2400" dirty="0">
                <a:latin typeface="+mj-lt"/>
              </a:rPr>
            </a:br>
            <a:r>
              <a:rPr lang="cs-CZ" altLang="cs-CZ" sz="2400" dirty="0">
                <a:latin typeface="+mj-lt"/>
              </a:rPr>
              <a:t>2.5 na porovnávání a rozlišování (komparaci a diskriminaci) </a:t>
            </a:r>
            <a:br>
              <a:rPr lang="cs-CZ" altLang="cs-CZ" sz="2400" dirty="0">
                <a:latin typeface="+mj-lt"/>
              </a:rPr>
            </a:br>
            <a:r>
              <a:rPr lang="cs-CZ" altLang="cs-CZ" sz="2400" dirty="0">
                <a:latin typeface="+mj-lt"/>
              </a:rPr>
              <a:t>2.6 na třídění (kategorizaci a klasifikaci)</a:t>
            </a:r>
            <a:br>
              <a:rPr lang="cs-CZ" altLang="cs-CZ" sz="2400" dirty="0">
                <a:latin typeface="+mj-lt"/>
              </a:rPr>
            </a:br>
            <a:r>
              <a:rPr lang="cs-CZ" altLang="cs-CZ" sz="2400" dirty="0">
                <a:latin typeface="+mj-lt"/>
              </a:rPr>
              <a:t>2.7 na zjišťování vztahů mezi fakty (příčina-následek, </a:t>
            </a:r>
            <a:br>
              <a:rPr lang="cs-CZ" altLang="cs-CZ" sz="2400" dirty="0">
                <a:latin typeface="+mj-lt"/>
              </a:rPr>
            </a:br>
            <a:r>
              <a:rPr lang="cs-CZ" altLang="cs-CZ" sz="2400" dirty="0">
                <a:latin typeface="+mj-lt"/>
              </a:rPr>
              <a:t>       cíl-prostředek, vliv, funkce, užitek, nástroj, způsob)</a:t>
            </a:r>
            <a:br>
              <a:rPr lang="cs-CZ" altLang="cs-CZ" sz="2400" dirty="0">
                <a:latin typeface="+mj-lt"/>
              </a:rPr>
            </a:br>
            <a:r>
              <a:rPr lang="cs-CZ" altLang="cs-CZ" sz="2400" dirty="0">
                <a:latin typeface="+mj-lt"/>
              </a:rPr>
              <a:t>2.8 na abstrakci, konkretizaci, zobecňování</a:t>
            </a:r>
            <a:br>
              <a:rPr lang="cs-CZ" altLang="cs-CZ" sz="2400" dirty="0">
                <a:latin typeface="+mj-lt"/>
              </a:rPr>
            </a:br>
            <a:r>
              <a:rPr lang="cs-CZ" altLang="cs-CZ" sz="2400" dirty="0">
                <a:latin typeface="+mj-lt"/>
              </a:rPr>
              <a:t>2.9 na řešení jednoduchých příkladů </a:t>
            </a:r>
            <a:br>
              <a:rPr lang="cs-CZ" altLang="cs-CZ" sz="2400" dirty="0">
                <a:latin typeface="+mj-lt"/>
              </a:rPr>
            </a:br>
            <a:r>
              <a:rPr lang="cs-CZ" altLang="cs-CZ" sz="2400" dirty="0">
                <a:latin typeface="+mj-lt"/>
              </a:rPr>
              <a:t>       (s neznámými veličinami)</a:t>
            </a:r>
            <a:endParaRPr lang="cs-CZ" sz="2400" dirty="0">
              <a:latin typeface="+mj-lt"/>
            </a:endParaRPr>
          </a:p>
        </p:txBody>
      </p:sp>
    </p:spTree>
    <p:extLst>
      <p:ext uri="{BB962C8B-B14F-4D97-AF65-F5344CB8AC3E}">
        <p14:creationId xmlns:p14="http://schemas.microsoft.com/office/powerpoint/2010/main" val="3525506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24579" name="Zástupný symbol pro obsah 2"/>
          <p:cNvSpPr>
            <a:spLocks noGrp="1"/>
          </p:cNvSpPr>
          <p:nvPr>
            <p:ph idx="1"/>
          </p:nvPr>
        </p:nvSpPr>
        <p:spPr/>
        <p:txBody>
          <a:bodyPr>
            <a:normAutofit fontScale="92500" lnSpcReduction="10000"/>
          </a:bodyPr>
          <a:lstStyle/>
          <a:p>
            <a:pPr>
              <a:spcBef>
                <a:spcPts val="600"/>
              </a:spcBef>
              <a:buFont typeface="Wingdings 2" panose="05020102010507070707" pitchFamily="18" charset="2"/>
              <a:buNone/>
            </a:pPr>
            <a:r>
              <a:rPr lang="cs-CZ" altLang="cs-CZ" sz="1200" b="1" dirty="0"/>
              <a:t>3</a:t>
            </a:r>
            <a:r>
              <a:rPr lang="cs-CZ" altLang="cs-CZ" b="1" dirty="0"/>
              <a:t>. </a:t>
            </a:r>
            <a:r>
              <a:rPr lang="cs-CZ" altLang="cs-CZ" sz="2000" b="1" dirty="0">
                <a:latin typeface="+mj-lt"/>
              </a:rPr>
              <a:t>Úlohy vyžadující složité myšlenkové operace s poznatky</a:t>
            </a:r>
            <a:br>
              <a:rPr lang="cs-CZ" altLang="cs-CZ" sz="2000" b="1" dirty="0">
                <a:latin typeface="+mj-lt"/>
              </a:rPr>
            </a:br>
            <a:r>
              <a:rPr lang="cs-CZ" altLang="cs-CZ" sz="2000" b="1" dirty="0">
                <a:latin typeface="+mj-lt"/>
              </a:rPr>
              <a:t>3.1  na překlad (translaci, transformaci)</a:t>
            </a:r>
            <a:br>
              <a:rPr lang="cs-CZ" altLang="cs-CZ" sz="2000" b="1" dirty="0">
                <a:latin typeface="+mj-lt"/>
              </a:rPr>
            </a:br>
            <a:r>
              <a:rPr lang="cs-CZ" altLang="cs-CZ" sz="2000" b="1" dirty="0">
                <a:latin typeface="+mj-lt"/>
              </a:rPr>
              <a:t>3.2  na výklad, vysvětlení smyslu, významu, zdůvodnění</a:t>
            </a:r>
            <a:br>
              <a:rPr lang="cs-CZ" altLang="cs-CZ" sz="2000" b="1" dirty="0">
                <a:latin typeface="+mj-lt"/>
              </a:rPr>
            </a:br>
            <a:r>
              <a:rPr lang="cs-CZ" altLang="cs-CZ" sz="2000" b="1" dirty="0">
                <a:latin typeface="+mj-lt"/>
              </a:rPr>
              <a:t>3.3 na vyvozování (indukci)</a:t>
            </a:r>
            <a:br>
              <a:rPr lang="cs-CZ" altLang="cs-CZ" sz="2000" b="1" dirty="0">
                <a:latin typeface="+mj-lt"/>
              </a:rPr>
            </a:br>
            <a:r>
              <a:rPr lang="cs-CZ" altLang="cs-CZ" sz="2000" b="1" dirty="0">
                <a:latin typeface="+mj-lt"/>
              </a:rPr>
              <a:t>3.4 na odvozování (dedukci)</a:t>
            </a:r>
            <a:br>
              <a:rPr lang="cs-CZ" altLang="cs-CZ" sz="2000" b="1" dirty="0">
                <a:latin typeface="+mj-lt"/>
              </a:rPr>
            </a:br>
            <a:r>
              <a:rPr lang="cs-CZ" altLang="cs-CZ" sz="2000" b="1" dirty="0">
                <a:latin typeface="+mj-lt"/>
              </a:rPr>
              <a:t>3.5 na dokazování a ověřování (verifikaci)</a:t>
            </a:r>
            <a:br>
              <a:rPr lang="cs-CZ" altLang="cs-CZ" sz="2000" b="1" dirty="0">
                <a:latin typeface="+mj-lt"/>
              </a:rPr>
            </a:br>
            <a:r>
              <a:rPr lang="cs-CZ" altLang="cs-CZ" sz="2000" b="1" dirty="0">
                <a:latin typeface="+mj-lt"/>
              </a:rPr>
              <a:t>3.6 na hodnocení</a:t>
            </a:r>
          </a:p>
          <a:p>
            <a:pPr>
              <a:spcBef>
                <a:spcPts val="600"/>
              </a:spcBef>
              <a:buFont typeface="Wingdings 2" panose="05020102010507070707" pitchFamily="18" charset="2"/>
              <a:buNone/>
            </a:pPr>
            <a:br>
              <a:rPr lang="cs-CZ" altLang="cs-CZ" sz="2000" b="1" dirty="0">
                <a:latin typeface="+mj-lt"/>
              </a:rPr>
            </a:br>
            <a:endParaRPr lang="cs-CZ" altLang="cs-CZ" sz="2000" dirty="0">
              <a:latin typeface="+mj-lt"/>
            </a:endParaRPr>
          </a:p>
          <a:p>
            <a:pPr>
              <a:spcBef>
                <a:spcPts val="600"/>
              </a:spcBef>
              <a:buFont typeface="Wingdings 2" panose="05020102010507070707" pitchFamily="18" charset="2"/>
              <a:buNone/>
            </a:pPr>
            <a:r>
              <a:rPr lang="cs-CZ" altLang="cs-CZ" sz="2000" b="1" dirty="0">
                <a:latin typeface="+mj-lt"/>
              </a:rPr>
              <a:t>4. Úlohy vyžadující tvořivé myšlení</a:t>
            </a:r>
            <a:br>
              <a:rPr lang="cs-CZ" altLang="cs-CZ" sz="2000" b="1" dirty="0">
                <a:latin typeface="+mj-lt"/>
              </a:rPr>
            </a:br>
            <a:r>
              <a:rPr lang="cs-CZ" altLang="cs-CZ" sz="2000" b="1" dirty="0">
                <a:latin typeface="+mj-lt"/>
              </a:rPr>
              <a:t>4.1 úlohy na praktickou aplikaci </a:t>
            </a:r>
            <a:br>
              <a:rPr lang="cs-CZ" altLang="cs-CZ" sz="2000" b="1" dirty="0">
                <a:latin typeface="+mj-lt"/>
              </a:rPr>
            </a:br>
            <a:r>
              <a:rPr lang="cs-CZ" altLang="cs-CZ" sz="2000" b="1" dirty="0">
                <a:latin typeface="+mj-lt"/>
              </a:rPr>
              <a:t>4.2 řešení problémových situací</a:t>
            </a:r>
            <a:br>
              <a:rPr lang="cs-CZ" altLang="cs-CZ" sz="2000" b="1" dirty="0">
                <a:latin typeface="+mj-lt"/>
              </a:rPr>
            </a:br>
            <a:r>
              <a:rPr lang="cs-CZ" altLang="cs-CZ" sz="2000" b="1" dirty="0">
                <a:latin typeface="+mj-lt"/>
              </a:rPr>
              <a:t>4.3 kladení otázek a formulace úloh</a:t>
            </a:r>
            <a:br>
              <a:rPr lang="cs-CZ" altLang="cs-CZ" sz="2000" b="1" dirty="0">
                <a:latin typeface="+mj-lt"/>
              </a:rPr>
            </a:br>
            <a:r>
              <a:rPr lang="cs-CZ" altLang="cs-CZ" sz="2000" b="1" dirty="0">
                <a:latin typeface="+mj-lt"/>
              </a:rPr>
              <a:t>4.4 na objevování na základě vlastního pozorování</a:t>
            </a:r>
            <a:br>
              <a:rPr lang="cs-CZ" altLang="cs-CZ" sz="2000" b="1" dirty="0">
                <a:latin typeface="+mj-lt"/>
              </a:rPr>
            </a:br>
            <a:r>
              <a:rPr lang="cs-CZ" altLang="cs-CZ" sz="2000" b="1" dirty="0">
                <a:latin typeface="+mj-lt"/>
              </a:rPr>
              <a:t>4.5 na objevování na základě vlastních úvah</a:t>
            </a:r>
            <a:endParaRPr lang="cs-CZ" altLang="cs-CZ" sz="2000" dirty="0">
              <a:latin typeface="+mj-lt"/>
            </a:endParaRPr>
          </a:p>
          <a:p>
            <a:pPr>
              <a:spcBef>
                <a:spcPts val="600"/>
              </a:spcBef>
              <a:buFont typeface="Wingdings 2" panose="05020102010507070707" pitchFamily="18" charset="2"/>
              <a:buNone/>
            </a:pPr>
            <a:br>
              <a:rPr lang="cs-CZ" altLang="cs-CZ" sz="2000" b="1" dirty="0">
                <a:latin typeface="+mj-lt"/>
              </a:rPr>
            </a:br>
            <a:endParaRPr lang="cs-CZ" altLang="cs-CZ" sz="2000" b="1" dirty="0">
              <a:latin typeface="+mj-lt"/>
            </a:endParaRPr>
          </a:p>
        </p:txBody>
      </p:sp>
    </p:spTree>
    <p:extLst>
      <p:ext uri="{BB962C8B-B14F-4D97-AF65-F5344CB8AC3E}">
        <p14:creationId xmlns:p14="http://schemas.microsoft.com/office/powerpoint/2010/main" val="3214165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 k čemu směřujeme?</a:t>
            </a:r>
            <a:endParaRPr lang="cs-CZ" dirty="0"/>
          </a:p>
        </p:txBody>
      </p:sp>
      <p:sp>
        <p:nvSpPr>
          <p:cNvPr id="3" name="Zástupný symbol pro obsah 2"/>
          <p:cNvSpPr>
            <a:spLocks noGrp="1"/>
          </p:cNvSpPr>
          <p:nvPr>
            <p:ph idx="1"/>
          </p:nvPr>
        </p:nvSpPr>
        <p:spPr>
          <a:xfrm>
            <a:off x="600075" y="1690688"/>
            <a:ext cx="10515600" cy="4351338"/>
          </a:xfrm>
        </p:spPr>
        <p:txBody>
          <a:bodyPr>
            <a:normAutofit/>
          </a:bodyPr>
          <a:lstStyle/>
          <a:p>
            <a:pPr marL="0" indent="0">
              <a:buNone/>
            </a:pPr>
            <a:r>
              <a:rPr lang="cs-CZ" altLang="cs-CZ" dirty="0"/>
              <a:t>Student/</a:t>
            </a:r>
            <a:r>
              <a:rPr lang="cs-CZ" altLang="cs-CZ" dirty="0" err="1"/>
              <a:t>ka</a:t>
            </a:r>
            <a:r>
              <a:rPr lang="cs-CZ" altLang="cs-CZ" dirty="0"/>
              <a:t>:</a:t>
            </a:r>
          </a:p>
          <a:p>
            <a:r>
              <a:rPr lang="cs-CZ" altLang="cs-CZ" dirty="0">
                <a:latin typeface="+mj-lt"/>
              </a:rPr>
              <a:t>vysvětlí význam učebních úloh jako nástroje řízení učebních činností žáků, </a:t>
            </a:r>
          </a:p>
          <a:p>
            <a:r>
              <a:rPr lang="cs-CZ" altLang="cs-CZ" dirty="0">
                <a:latin typeface="+mj-lt"/>
              </a:rPr>
              <a:t>uvede otázky, které si učitel klade při plánování vyučovací hodiny, </a:t>
            </a:r>
            <a:endParaRPr lang="cs-CZ" b="1" dirty="0">
              <a:latin typeface="+mj-lt"/>
              <a:cs typeface="Times New Roman" pitchFamily="18" charset="0"/>
            </a:endParaRPr>
          </a:p>
          <a:p>
            <a:r>
              <a:rPr lang="cs-CZ" altLang="cs-CZ" dirty="0">
                <a:latin typeface="+mj-lt"/>
              </a:rPr>
              <a:t>tvoří učební úlohy a dodržuje p</a:t>
            </a:r>
            <a:r>
              <a:rPr lang="cs-CZ" dirty="0">
                <a:latin typeface="+mj-lt"/>
                <a:cs typeface="Times New Roman" charset="0"/>
              </a:rPr>
              <a:t>rincipy aktivizujícího (konstruktivistického) přístupu,</a:t>
            </a:r>
          </a:p>
          <a:p>
            <a:r>
              <a:rPr lang="cs-CZ" altLang="cs-CZ" dirty="0">
                <a:latin typeface="+mj-lt"/>
                <a:cs typeface="Times New Roman" charset="0"/>
              </a:rPr>
              <a:t>posuzuje </a:t>
            </a:r>
            <a:r>
              <a:rPr lang="cs-CZ" altLang="cs-CZ" dirty="0">
                <a:latin typeface="+mj-lt"/>
                <a:cs typeface="Times New Roman" panose="02020603050405020304" pitchFamily="18" charset="0"/>
              </a:rPr>
              <a:t>náročnost učebních úloh s pomocí Bloomovy taxonomie.</a:t>
            </a:r>
          </a:p>
          <a:p>
            <a:endParaRPr lang="cs-CZ" altLang="cs-CZ" dirty="0">
              <a:latin typeface="+mj-lt"/>
            </a:endParaRPr>
          </a:p>
        </p:txBody>
      </p:sp>
    </p:spTree>
    <p:extLst>
      <p:ext uri="{BB962C8B-B14F-4D97-AF65-F5344CB8AC3E}">
        <p14:creationId xmlns:p14="http://schemas.microsoft.com/office/powerpoint/2010/main" val="2031157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buNone/>
            </a:pPr>
            <a:endParaRPr lang="cs-CZ" altLang="cs-CZ" b="1" dirty="0"/>
          </a:p>
          <a:p>
            <a:pPr marL="0" indent="0">
              <a:buNone/>
            </a:pPr>
            <a:r>
              <a:rPr lang="cs-CZ" altLang="cs-CZ" b="1" dirty="0"/>
              <a:t>5. Úlohy vyžadující sdělení poznatků</a:t>
            </a:r>
          </a:p>
          <a:p>
            <a:pPr marL="0" indent="0">
              <a:buNone/>
            </a:pPr>
            <a:br>
              <a:rPr lang="cs-CZ" altLang="cs-CZ" b="1" dirty="0"/>
            </a:br>
            <a:r>
              <a:rPr lang="cs-CZ" altLang="cs-CZ" dirty="0"/>
              <a:t>5.1 na vypracování přehledu, výtahu, obsahu apod.</a:t>
            </a:r>
            <a:br>
              <a:rPr lang="cs-CZ" altLang="cs-CZ" dirty="0"/>
            </a:br>
            <a:r>
              <a:rPr lang="cs-CZ" altLang="cs-CZ" dirty="0"/>
              <a:t>5.2 na vypracování zprávy, pojednání, referátu apod.</a:t>
            </a:r>
            <a:br>
              <a:rPr lang="cs-CZ" altLang="cs-CZ" dirty="0"/>
            </a:br>
            <a:r>
              <a:rPr lang="cs-CZ" altLang="cs-CZ" dirty="0"/>
              <a:t>5.3 samostatné písemné práce, výkresy, projekty atd.</a:t>
            </a:r>
          </a:p>
          <a:p>
            <a:endParaRPr lang="cs-CZ" dirty="0"/>
          </a:p>
        </p:txBody>
      </p:sp>
    </p:spTree>
    <p:extLst>
      <p:ext uri="{BB962C8B-B14F-4D97-AF65-F5344CB8AC3E}">
        <p14:creationId xmlns:p14="http://schemas.microsoft.com/office/powerpoint/2010/main" val="3608677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altLang="cs-CZ" sz="2800" b="1" u="sng"/>
              <a:t>Otázky ve výuce (jako druh učebních úloh)</a:t>
            </a:r>
          </a:p>
        </p:txBody>
      </p:sp>
      <p:sp>
        <p:nvSpPr>
          <p:cNvPr id="25603" name="Rectangle 3"/>
          <p:cNvSpPr>
            <a:spLocks noGrp="1" noChangeArrowheads="1"/>
          </p:cNvSpPr>
          <p:nvPr>
            <p:ph idx="1"/>
          </p:nvPr>
        </p:nvSpPr>
        <p:spPr/>
        <p:txBody>
          <a:bodyPr>
            <a:normAutofit/>
          </a:bodyPr>
          <a:lstStyle/>
          <a:p>
            <a:pPr eaLnBrk="1" hangingPunct="1">
              <a:lnSpc>
                <a:spcPct val="90000"/>
              </a:lnSpc>
              <a:buFontTx/>
              <a:buNone/>
            </a:pPr>
            <a:endParaRPr lang="cs-CZ" altLang="cs-CZ" sz="2400" b="1" dirty="0">
              <a:cs typeface="Times New Roman" panose="02020603050405020304" pitchFamily="18" charset="0"/>
            </a:endParaRPr>
          </a:p>
          <a:p>
            <a:pPr eaLnBrk="1" hangingPunct="1">
              <a:lnSpc>
                <a:spcPct val="90000"/>
              </a:lnSpc>
              <a:buFontTx/>
              <a:buNone/>
            </a:pPr>
            <a:r>
              <a:rPr lang="cs-CZ" altLang="cs-CZ" sz="2400" b="1" dirty="0">
                <a:cs typeface="Times New Roman" panose="02020603050405020304" pitchFamily="18" charset="0"/>
              </a:rPr>
              <a:t>Historický kontext:</a:t>
            </a:r>
          </a:p>
          <a:p>
            <a:pPr eaLnBrk="1" hangingPunct="1">
              <a:lnSpc>
                <a:spcPct val="90000"/>
              </a:lnSpc>
            </a:pPr>
            <a:r>
              <a:rPr lang="cs-CZ" altLang="cs-CZ" sz="2400" dirty="0">
                <a:cs typeface="Times New Roman" panose="02020603050405020304" pitchFamily="18" charset="0"/>
              </a:rPr>
              <a:t>Antická zkušenost: Sokrates („sokratovský rozhovor“). Didakticky účinné otázky se odrážejí od zpochybňování vlastního „vědění“ (vím, že nic nevím“ – sokratovské  kruhy) – nutí žáky k přemýšlení, objevování jádra věci, řešení problémů.</a:t>
            </a:r>
            <a:endParaRPr lang="cs-CZ" altLang="cs-CZ" sz="2400" dirty="0"/>
          </a:p>
          <a:p>
            <a:pPr eaLnBrk="1" hangingPunct="1">
              <a:lnSpc>
                <a:spcPct val="90000"/>
              </a:lnSpc>
              <a:buFontTx/>
              <a:buNone/>
            </a:pPr>
            <a:r>
              <a:rPr lang="cs-CZ" altLang="cs-CZ" sz="2400" b="1" dirty="0"/>
              <a:t>Aktuálně: </a:t>
            </a:r>
          </a:p>
          <a:p>
            <a:pPr eaLnBrk="1" hangingPunct="1">
              <a:lnSpc>
                <a:spcPct val="90000"/>
              </a:lnSpc>
            </a:pPr>
            <a:r>
              <a:rPr lang="cs-CZ" altLang="cs-CZ" sz="2400" dirty="0">
                <a:cs typeface="Times New Roman" panose="02020603050405020304" pitchFamily="18" charset="0"/>
              </a:rPr>
              <a:t>„Jaká otázka, taková odpověď“ (Na hloupou otázku hloupá odpověď).</a:t>
            </a:r>
          </a:p>
          <a:p>
            <a:pPr eaLnBrk="1" hangingPunct="1">
              <a:lnSpc>
                <a:spcPct val="90000"/>
              </a:lnSpc>
            </a:pPr>
            <a:r>
              <a:rPr lang="cs-CZ" altLang="cs-CZ" sz="2400" dirty="0">
                <a:cs typeface="Times New Roman" panose="02020603050405020304" pitchFamily="18" charset="0"/>
              </a:rPr>
              <a:t>Z výzkumů o komunikaci plyne, že učitelé kladou příliš mnoho otázek (až 95% z celkového počtu) a bohužel ne vždy dobré a účinné. </a:t>
            </a:r>
          </a:p>
          <a:p>
            <a:pPr eaLnBrk="1" hangingPunct="1">
              <a:lnSpc>
                <a:spcPct val="90000"/>
              </a:lnSpc>
              <a:buFontTx/>
              <a:buNone/>
            </a:pPr>
            <a:endParaRPr lang="cs-CZ" altLang="cs-CZ" sz="2400" b="1" i="1" dirty="0"/>
          </a:p>
        </p:txBody>
      </p:sp>
    </p:spTree>
    <p:extLst>
      <p:ext uri="{BB962C8B-B14F-4D97-AF65-F5344CB8AC3E}">
        <p14:creationId xmlns:p14="http://schemas.microsoft.com/office/powerpoint/2010/main" val="3090180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r>
              <a:rPr lang="cs-CZ" altLang="cs-CZ" sz="2000" b="1" dirty="0">
                <a:cs typeface="Times New Roman" panose="02020603050405020304" pitchFamily="18" charset="0"/>
              </a:rPr>
              <a:t>OTÁZKY</a:t>
            </a:r>
            <a:r>
              <a:rPr lang="cs-CZ" altLang="cs-CZ" sz="2000" b="1" dirty="0"/>
              <a:t> </a:t>
            </a:r>
            <a:r>
              <a:rPr lang="cs-CZ" altLang="cs-CZ" sz="2000" b="1" dirty="0">
                <a:cs typeface="Times New Roman" panose="02020603050405020304" pitchFamily="18" charset="0"/>
              </a:rPr>
              <a:t> dobré</a:t>
            </a:r>
            <a:r>
              <a:rPr lang="cs-CZ" altLang="cs-CZ" sz="2000" b="1" dirty="0"/>
              <a:t>:</a:t>
            </a:r>
            <a:br>
              <a:rPr lang="cs-CZ" altLang="cs-CZ" sz="2000" b="1" dirty="0"/>
            </a:br>
            <a:br>
              <a:rPr lang="cs-CZ" altLang="cs-CZ" sz="2000" b="1" dirty="0"/>
            </a:br>
            <a:endParaRPr lang="cs-CZ" altLang="cs-CZ" sz="2000" dirty="0"/>
          </a:p>
        </p:txBody>
      </p:sp>
      <p:sp>
        <p:nvSpPr>
          <p:cNvPr id="26627" name="Zástupný symbol pro obsah 2"/>
          <p:cNvSpPr>
            <a:spLocks noGrp="1"/>
          </p:cNvSpPr>
          <p:nvPr>
            <p:ph idx="1"/>
          </p:nvPr>
        </p:nvSpPr>
        <p:spPr>
          <a:xfrm>
            <a:off x="838200" y="1222310"/>
            <a:ext cx="10515600" cy="4954653"/>
          </a:xfrm>
        </p:spPr>
        <p:txBody>
          <a:bodyPr>
            <a:normAutofit fontScale="92500" lnSpcReduction="10000"/>
          </a:bodyPr>
          <a:lstStyle/>
          <a:p>
            <a:pPr eaLnBrk="1" hangingPunct="1">
              <a:lnSpc>
                <a:spcPct val="90000"/>
              </a:lnSpc>
            </a:pPr>
            <a:r>
              <a:rPr lang="cs-CZ" altLang="cs-CZ" sz="2000" b="1" dirty="0">
                <a:latin typeface="+mj-lt"/>
                <a:cs typeface="Times New Roman" panose="02020603050405020304" pitchFamily="18" charset="0"/>
              </a:rPr>
              <a:t>produktivn</a:t>
            </a:r>
            <a:r>
              <a:rPr lang="cs-CZ" altLang="cs-CZ" sz="2000" b="1" dirty="0">
                <a:latin typeface="+mj-lt"/>
              </a:rPr>
              <a:t>í </a:t>
            </a:r>
            <a:r>
              <a:rPr lang="cs-CZ" altLang="cs-CZ" sz="2000" b="1" dirty="0">
                <a:latin typeface="+mj-lt"/>
                <a:cs typeface="Times New Roman" panose="02020603050405020304" pitchFamily="18" charset="0"/>
              </a:rPr>
              <a:t>(vytvářejí něco nové)</a:t>
            </a:r>
          </a:p>
          <a:p>
            <a:pPr eaLnBrk="1" hangingPunct="1">
              <a:lnSpc>
                <a:spcPct val="90000"/>
              </a:lnSpc>
            </a:pPr>
            <a:r>
              <a:rPr lang="cs-CZ" altLang="cs-CZ" sz="2000" b="1" dirty="0">
                <a:latin typeface="+mj-lt"/>
                <a:cs typeface="Times New Roman" panose="02020603050405020304" pitchFamily="18" charset="0"/>
              </a:rPr>
              <a:t>široké </a:t>
            </a:r>
            <a:r>
              <a:rPr lang="cs-CZ" altLang="cs-CZ" sz="2000" b="1" dirty="0">
                <a:latin typeface="+mj-lt"/>
              </a:rPr>
              <a:t>(</a:t>
            </a:r>
            <a:r>
              <a:rPr lang="cs-CZ" altLang="cs-CZ" sz="2000" b="1" dirty="0">
                <a:latin typeface="+mj-lt"/>
                <a:cs typeface="Times New Roman" panose="02020603050405020304" pitchFamily="18" charset="0"/>
              </a:rPr>
              <a:t>zjišťují názory, pocity a  zkušenosti</a:t>
            </a:r>
            <a:r>
              <a:rPr lang="cs-CZ" altLang="cs-CZ" sz="2000" b="1" dirty="0">
                <a:latin typeface="+mj-lt"/>
              </a:rPr>
              <a:t>)</a:t>
            </a:r>
          </a:p>
          <a:p>
            <a:pPr eaLnBrk="1" hangingPunct="1">
              <a:lnSpc>
                <a:spcPct val="90000"/>
              </a:lnSpc>
            </a:pPr>
            <a:r>
              <a:rPr lang="cs-CZ" altLang="cs-CZ" sz="2000" b="1" dirty="0">
                <a:latin typeface="+mj-lt"/>
                <a:cs typeface="Times New Roman" panose="02020603050405020304" pitchFamily="18" charset="0"/>
              </a:rPr>
              <a:t>vedou k přemýšlení</a:t>
            </a:r>
            <a:endParaRPr lang="cs-CZ" altLang="cs-CZ" sz="2000" b="1" dirty="0">
              <a:latin typeface="+mj-lt"/>
            </a:endParaRPr>
          </a:p>
          <a:p>
            <a:pPr eaLnBrk="1" hangingPunct="1">
              <a:lnSpc>
                <a:spcPct val="90000"/>
              </a:lnSpc>
            </a:pPr>
            <a:r>
              <a:rPr lang="cs-CZ" altLang="cs-CZ" sz="2000" b="1" dirty="0">
                <a:latin typeface="+mj-lt"/>
                <a:cs typeface="Times New Roman" panose="02020603050405020304" pitchFamily="18" charset="0"/>
              </a:rPr>
              <a:t>vzbuzují zvědavost a zájem</a:t>
            </a:r>
            <a:endParaRPr lang="cs-CZ" altLang="cs-CZ" sz="2000" b="1" dirty="0">
              <a:latin typeface="+mj-lt"/>
            </a:endParaRPr>
          </a:p>
          <a:p>
            <a:pPr eaLnBrk="1" hangingPunct="1">
              <a:lnSpc>
                <a:spcPct val="90000"/>
              </a:lnSpc>
            </a:pPr>
            <a:r>
              <a:rPr lang="cs-CZ" altLang="cs-CZ" sz="2000" b="1" dirty="0">
                <a:latin typeface="+mj-lt"/>
                <a:cs typeface="Times New Roman" panose="02020603050405020304" pitchFamily="18" charset="0"/>
              </a:rPr>
              <a:t>podněcují diskusi </a:t>
            </a:r>
            <a:r>
              <a:rPr lang="cs-CZ" altLang="cs-CZ" sz="2000" b="1" dirty="0">
                <a:latin typeface="+mj-lt"/>
              </a:rPr>
              <a:t>- formují </a:t>
            </a:r>
            <a:r>
              <a:rPr lang="cs-CZ" altLang="cs-CZ" sz="2000" b="1" dirty="0">
                <a:latin typeface="+mj-lt"/>
                <a:cs typeface="Times New Roman" panose="02020603050405020304" pitchFamily="18" charset="0"/>
              </a:rPr>
              <a:t>otevřený jazykový kód</a:t>
            </a:r>
            <a:endParaRPr lang="cs-CZ" altLang="cs-CZ" sz="2000" b="1" dirty="0">
              <a:latin typeface="+mj-lt"/>
            </a:endParaRPr>
          </a:p>
          <a:p>
            <a:pPr eaLnBrk="1" hangingPunct="1">
              <a:lnSpc>
                <a:spcPct val="90000"/>
              </a:lnSpc>
            </a:pPr>
            <a:r>
              <a:rPr lang="cs-CZ" altLang="cs-CZ" sz="2000" b="1" dirty="0">
                <a:latin typeface="+mj-lt"/>
              </a:rPr>
              <a:t>ve</a:t>
            </a:r>
            <a:r>
              <a:rPr lang="cs-CZ" altLang="cs-CZ" sz="2000" b="1" dirty="0">
                <a:latin typeface="+mj-lt"/>
                <a:cs typeface="Times New Roman" panose="02020603050405020304" pitchFamily="18" charset="0"/>
              </a:rPr>
              <a:t>dou k dalšímu učení</a:t>
            </a:r>
            <a:endParaRPr lang="cs-CZ" altLang="cs-CZ" sz="2000" b="1" dirty="0">
              <a:latin typeface="+mj-lt"/>
            </a:endParaRPr>
          </a:p>
          <a:p>
            <a:pPr eaLnBrk="1" hangingPunct="1">
              <a:lnSpc>
                <a:spcPct val="90000"/>
              </a:lnSpc>
              <a:buFont typeface="Wingdings 2" panose="05020102010507070707" pitchFamily="18" charset="2"/>
              <a:buNone/>
            </a:pPr>
            <a:r>
              <a:rPr lang="cs-CZ" altLang="cs-CZ" sz="2000" b="1" i="1" dirty="0">
                <a:latin typeface="+mj-lt"/>
              </a:rPr>
              <a:t>vedou k </a:t>
            </a:r>
            <a:r>
              <a:rPr lang="cs-CZ" altLang="cs-CZ" sz="2000" b="1" i="1" dirty="0">
                <a:latin typeface="+mj-lt"/>
                <a:cs typeface="Times New Roman" panose="02020603050405020304" pitchFamily="18" charset="0"/>
              </a:rPr>
              <a:t>myšlení v</a:t>
            </a:r>
            <a:r>
              <a:rPr lang="cs-CZ" altLang="cs-CZ" sz="2000" b="1" i="1" dirty="0">
                <a:latin typeface="+mj-lt"/>
              </a:rPr>
              <a:t>yš</a:t>
            </a:r>
            <a:r>
              <a:rPr lang="cs-CZ" altLang="cs-CZ" sz="2000" b="1" i="1" dirty="0">
                <a:latin typeface="+mj-lt"/>
                <a:cs typeface="Times New Roman" panose="02020603050405020304" pitchFamily="18" charset="0"/>
              </a:rPr>
              <a:t>šího řádu</a:t>
            </a:r>
            <a:r>
              <a:rPr lang="cs-CZ" altLang="cs-CZ" sz="2000" b="1" i="1" dirty="0">
                <a:latin typeface="+mj-lt"/>
              </a:rPr>
              <a:t> (podle </a:t>
            </a:r>
            <a:r>
              <a:rPr lang="cs-CZ" altLang="cs-CZ" sz="2000" b="1" i="1" dirty="0" err="1">
                <a:latin typeface="+mj-lt"/>
              </a:rPr>
              <a:t>Blooma</a:t>
            </a:r>
            <a:r>
              <a:rPr lang="cs-CZ" altLang="cs-CZ" sz="2000" b="1" i="1" dirty="0">
                <a:latin typeface="+mj-lt"/>
              </a:rPr>
              <a:t>)</a:t>
            </a:r>
          </a:p>
          <a:p>
            <a:pPr eaLnBrk="1" hangingPunct="1">
              <a:lnSpc>
                <a:spcPct val="90000"/>
              </a:lnSpc>
              <a:buFont typeface="Wingdings 2" panose="05020102010507070707" pitchFamily="18" charset="2"/>
              <a:buNone/>
            </a:pPr>
            <a:endParaRPr lang="cs-CZ" altLang="cs-CZ" sz="2000" b="1" i="1" u="sng" dirty="0">
              <a:latin typeface="+mj-lt"/>
            </a:endParaRPr>
          </a:p>
          <a:p>
            <a:pPr eaLnBrk="1" hangingPunct="1">
              <a:lnSpc>
                <a:spcPct val="90000"/>
              </a:lnSpc>
              <a:buFont typeface="Wingdings 2" panose="05020102010507070707" pitchFamily="18" charset="2"/>
              <a:buNone/>
            </a:pPr>
            <a:r>
              <a:rPr lang="cs-CZ" altLang="cs-CZ" sz="2000" b="1" dirty="0">
                <a:latin typeface="+mj-lt"/>
              </a:rPr>
              <a:t>OTÁZKY špatné: </a:t>
            </a:r>
          </a:p>
          <a:p>
            <a:pPr eaLnBrk="1" hangingPunct="1">
              <a:spcBef>
                <a:spcPct val="50000"/>
              </a:spcBef>
            </a:pPr>
            <a:r>
              <a:rPr lang="cs-CZ" altLang="cs-CZ" sz="2000" b="1" dirty="0">
                <a:latin typeface="+mj-lt"/>
                <a:cs typeface="Times New Roman" panose="02020603050405020304" pitchFamily="18" charset="0"/>
              </a:rPr>
              <a:t>vedou k pamětnímu osvojení učiva</a:t>
            </a:r>
          </a:p>
          <a:p>
            <a:pPr eaLnBrk="1" hangingPunct="1">
              <a:spcBef>
                <a:spcPct val="50000"/>
              </a:spcBef>
            </a:pPr>
            <a:r>
              <a:rPr lang="cs-CZ" altLang="cs-CZ" sz="2000" b="1" dirty="0">
                <a:latin typeface="+mj-lt"/>
              </a:rPr>
              <a:t>zaměřují se na </a:t>
            </a:r>
            <a:r>
              <a:rPr lang="cs-CZ" altLang="cs-CZ" sz="2000" b="1" dirty="0">
                <a:latin typeface="+mj-lt"/>
                <a:cs typeface="Times New Roman" panose="02020603050405020304" pitchFamily="18" charset="0"/>
              </a:rPr>
              <a:t>nesnáze (objevují chyby)</a:t>
            </a:r>
          </a:p>
          <a:p>
            <a:pPr eaLnBrk="1" hangingPunct="1">
              <a:spcBef>
                <a:spcPct val="50000"/>
              </a:spcBef>
            </a:pPr>
            <a:r>
              <a:rPr lang="cs-CZ" altLang="cs-CZ" sz="2000" b="1" dirty="0">
                <a:latin typeface="+mj-lt"/>
                <a:cs typeface="Times New Roman" panose="02020603050405020304" pitchFamily="18" charset="0"/>
              </a:rPr>
              <a:t>kontrolují učení</a:t>
            </a:r>
          </a:p>
          <a:p>
            <a:pPr eaLnBrk="1" hangingPunct="1">
              <a:spcBef>
                <a:spcPct val="50000"/>
              </a:spcBef>
              <a:buFont typeface="Wingdings 2" panose="05020102010507070707" pitchFamily="18" charset="2"/>
              <a:buNone/>
            </a:pPr>
            <a:r>
              <a:rPr lang="cs-CZ" altLang="cs-CZ" sz="2000" b="1" i="1" dirty="0">
                <a:latin typeface="+mj-lt"/>
              </a:rPr>
              <a:t>směřují k </a:t>
            </a:r>
            <a:r>
              <a:rPr lang="cs-CZ" altLang="cs-CZ" sz="2000" b="1" i="1" dirty="0">
                <a:latin typeface="+mj-lt"/>
                <a:cs typeface="Times New Roman" panose="02020603050405020304" pitchFamily="18" charset="0"/>
              </a:rPr>
              <a:t>myšlení nižšího řádu</a:t>
            </a:r>
            <a:endParaRPr lang="cs-CZ" altLang="cs-CZ" sz="2000" b="1" i="1" dirty="0">
              <a:latin typeface="+mj-lt"/>
            </a:endParaRPr>
          </a:p>
          <a:p>
            <a:endParaRPr lang="cs-CZ" altLang="cs-CZ" dirty="0"/>
          </a:p>
        </p:txBody>
      </p:sp>
    </p:spTree>
    <p:extLst>
      <p:ext uri="{BB962C8B-B14F-4D97-AF65-F5344CB8AC3E}">
        <p14:creationId xmlns:p14="http://schemas.microsoft.com/office/powerpoint/2010/main" val="2019180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normAutofit/>
          </a:bodyPr>
          <a:lstStyle/>
          <a:p>
            <a:r>
              <a:rPr lang="cs-CZ" altLang="cs-CZ" sz="2800" b="1" dirty="0">
                <a:cs typeface="Times New Roman" panose="02020603050405020304" pitchFamily="18" charset="0"/>
              </a:rPr>
              <a:t>Příklady otázek s otevřeným koncem, které vedou děti k přemýšlení</a:t>
            </a:r>
            <a:br>
              <a:rPr lang="cs-CZ" altLang="cs-CZ" sz="2800" b="1" dirty="0">
                <a:cs typeface="Times New Roman" panose="02020603050405020304" pitchFamily="18" charset="0"/>
              </a:rPr>
            </a:br>
            <a:endParaRPr lang="cs-CZ" altLang="cs-CZ" sz="2800" b="1" dirty="0"/>
          </a:p>
        </p:txBody>
      </p:sp>
      <p:sp>
        <p:nvSpPr>
          <p:cNvPr id="27651" name="Zástupný symbol pro obsah 2"/>
          <p:cNvSpPr>
            <a:spLocks noGrp="1"/>
          </p:cNvSpPr>
          <p:nvPr>
            <p:ph idx="1"/>
          </p:nvPr>
        </p:nvSpPr>
        <p:spPr/>
        <p:txBody>
          <a:bodyPr/>
          <a:lstStyle/>
          <a:p>
            <a:pPr eaLnBrk="1" hangingPunct="1">
              <a:buFontTx/>
              <a:buNone/>
            </a:pPr>
            <a:r>
              <a:rPr lang="cs-CZ" altLang="cs-CZ" sz="2000" dirty="0">
                <a:cs typeface="Times New Roman" panose="02020603050405020304" pitchFamily="18" charset="0"/>
              </a:rPr>
              <a:t>Co si myslíš?</a:t>
            </a:r>
          </a:p>
          <a:p>
            <a:pPr eaLnBrk="1" hangingPunct="1">
              <a:buFontTx/>
              <a:buNone/>
            </a:pPr>
            <a:r>
              <a:rPr lang="cs-CZ" altLang="cs-CZ" sz="2000" dirty="0">
                <a:latin typeface="Symbol" panose="05050102010706020507" pitchFamily="18" charset="2"/>
                <a:cs typeface="Times New Roman" panose="02020603050405020304" pitchFamily="18" charset="0"/>
              </a:rPr>
              <a:t>·</a:t>
            </a:r>
            <a:r>
              <a:rPr lang="cs-CZ" altLang="cs-CZ" sz="2000" dirty="0">
                <a:cs typeface="Times New Roman" panose="02020603050405020304" pitchFamily="18" charset="0"/>
              </a:rPr>
              <a:t>        Jak to víš?</a:t>
            </a:r>
          </a:p>
          <a:p>
            <a:pPr eaLnBrk="1" hangingPunct="1">
              <a:buFontTx/>
              <a:buNone/>
            </a:pPr>
            <a:r>
              <a:rPr lang="cs-CZ" altLang="cs-CZ" sz="2000" dirty="0">
                <a:latin typeface="Symbol" panose="05050102010706020507" pitchFamily="18" charset="2"/>
                <a:cs typeface="Times New Roman" panose="02020603050405020304" pitchFamily="18" charset="0"/>
              </a:rPr>
              <a:t>·</a:t>
            </a:r>
            <a:r>
              <a:rPr lang="cs-CZ" altLang="cs-CZ" sz="2000" dirty="0">
                <a:cs typeface="Times New Roman" panose="02020603050405020304" pitchFamily="18" charset="0"/>
              </a:rPr>
              <a:t>        Proč si to myslíš? </a:t>
            </a:r>
          </a:p>
          <a:p>
            <a:pPr eaLnBrk="1" hangingPunct="1">
              <a:buFontTx/>
              <a:buNone/>
            </a:pPr>
            <a:r>
              <a:rPr lang="cs-CZ" altLang="cs-CZ" sz="2000" dirty="0">
                <a:latin typeface="Symbol" panose="05050102010706020507" pitchFamily="18" charset="2"/>
                <a:cs typeface="Times New Roman" panose="02020603050405020304" pitchFamily="18" charset="0"/>
              </a:rPr>
              <a:t>·</a:t>
            </a:r>
            <a:r>
              <a:rPr lang="cs-CZ" altLang="cs-CZ" sz="2000" dirty="0">
                <a:cs typeface="Times New Roman" panose="02020603050405020304" pitchFamily="18" charset="0"/>
              </a:rPr>
              <a:t>        Máš k tomu důvod? Jak si můžeš být jistý?</a:t>
            </a:r>
          </a:p>
          <a:p>
            <a:pPr eaLnBrk="1" hangingPunct="1">
              <a:buFontTx/>
              <a:buNone/>
            </a:pPr>
            <a:r>
              <a:rPr lang="cs-CZ" altLang="cs-CZ" sz="2000" dirty="0">
                <a:latin typeface="Symbol" panose="05050102010706020507" pitchFamily="18" charset="2"/>
                <a:cs typeface="Times New Roman" panose="02020603050405020304" pitchFamily="18" charset="0"/>
              </a:rPr>
              <a:t>·</a:t>
            </a:r>
            <a:r>
              <a:rPr lang="cs-CZ" altLang="cs-CZ" sz="2000" dirty="0">
                <a:cs typeface="Times New Roman" panose="02020603050405020304" pitchFamily="18" charset="0"/>
              </a:rPr>
              <a:t>        Je to vždy tak?</a:t>
            </a:r>
          </a:p>
          <a:p>
            <a:pPr eaLnBrk="1" hangingPunct="1">
              <a:buFontTx/>
              <a:buNone/>
            </a:pPr>
            <a:r>
              <a:rPr lang="cs-CZ" altLang="cs-CZ" sz="2000" dirty="0">
                <a:latin typeface="Symbol" panose="05050102010706020507" pitchFamily="18" charset="2"/>
                <a:cs typeface="Times New Roman" panose="02020603050405020304" pitchFamily="18" charset="0"/>
              </a:rPr>
              <a:t>·</a:t>
            </a:r>
            <a:r>
              <a:rPr lang="cs-CZ" altLang="cs-CZ" sz="2000" dirty="0">
                <a:cs typeface="Times New Roman" panose="02020603050405020304" pitchFamily="18" charset="0"/>
              </a:rPr>
              <a:t>        Existují ještě jiné možnosti?</a:t>
            </a:r>
          </a:p>
          <a:p>
            <a:pPr eaLnBrk="1" hangingPunct="1">
              <a:buFontTx/>
              <a:buNone/>
            </a:pPr>
            <a:r>
              <a:rPr lang="cs-CZ" altLang="cs-CZ" sz="2000" dirty="0">
                <a:latin typeface="Symbol" panose="05050102010706020507" pitchFamily="18" charset="2"/>
                <a:cs typeface="Times New Roman" panose="02020603050405020304" pitchFamily="18" charset="0"/>
              </a:rPr>
              <a:t>·</a:t>
            </a:r>
            <a:r>
              <a:rPr lang="cs-CZ" altLang="cs-CZ" sz="2000" dirty="0">
                <a:cs typeface="Times New Roman" panose="02020603050405020304" pitchFamily="18" charset="0"/>
              </a:rPr>
              <a:t>        Co myslíš, že se stane teď? </a:t>
            </a:r>
            <a:endParaRPr lang="cs-CZ" altLang="cs-CZ" sz="2000" dirty="0"/>
          </a:p>
          <a:p>
            <a:pPr eaLnBrk="1" hangingPunct="1"/>
            <a:r>
              <a:rPr lang="cs-CZ" altLang="cs-CZ" sz="2000" dirty="0">
                <a:cs typeface="Times New Roman" panose="02020603050405020304" pitchFamily="18" charset="0"/>
              </a:rPr>
              <a:t>apod. (</a:t>
            </a:r>
            <a:r>
              <a:rPr lang="cs-CZ" altLang="cs-CZ" sz="2000" dirty="0" err="1">
                <a:cs typeface="Times New Roman" panose="02020603050405020304" pitchFamily="18" charset="0"/>
              </a:rPr>
              <a:t>Fisher</a:t>
            </a:r>
            <a:r>
              <a:rPr lang="cs-CZ" altLang="cs-CZ" sz="2000" dirty="0">
                <a:cs typeface="Times New Roman" panose="02020603050405020304" pitchFamily="18" charset="0"/>
              </a:rPr>
              <a:t> 1997, s. 31)</a:t>
            </a:r>
          </a:p>
          <a:p>
            <a:pPr>
              <a:buFont typeface="Wingdings 2" panose="05020102010507070707" pitchFamily="18" charset="2"/>
              <a:buNone/>
            </a:pPr>
            <a:endParaRPr lang="cs-CZ" altLang="cs-CZ" dirty="0"/>
          </a:p>
        </p:txBody>
      </p:sp>
    </p:spTree>
    <p:extLst>
      <p:ext uri="{BB962C8B-B14F-4D97-AF65-F5344CB8AC3E}">
        <p14:creationId xmlns:p14="http://schemas.microsoft.com/office/powerpoint/2010/main" val="3722326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r>
              <a:rPr lang="cs-CZ" altLang="cs-CZ" sz="2800" b="1">
                <a:solidFill>
                  <a:srgbClr val="0070C0"/>
                </a:solidFill>
              </a:rPr>
              <a:t>Cílová úroveň otázky:  </a:t>
            </a:r>
            <a:r>
              <a:rPr lang="cs-CZ" altLang="cs-CZ" sz="2800" b="1"/>
              <a:t>          </a:t>
            </a:r>
            <a:br>
              <a:rPr lang="cs-CZ" altLang="cs-CZ" sz="2800"/>
            </a:br>
            <a:endParaRPr lang="cs-CZ" altLang="cs-CZ" sz="2800"/>
          </a:p>
        </p:txBody>
      </p:sp>
      <p:sp>
        <p:nvSpPr>
          <p:cNvPr id="28675" name="Zástupný symbol pro obsah 2"/>
          <p:cNvSpPr>
            <a:spLocks noGrp="1"/>
          </p:cNvSpPr>
          <p:nvPr>
            <p:ph idx="1"/>
          </p:nvPr>
        </p:nvSpPr>
        <p:spPr/>
        <p:txBody>
          <a:bodyPr/>
          <a:lstStyle/>
          <a:p>
            <a:pPr>
              <a:buFont typeface="Wingdings 2" panose="05020102010507070707" pitchFamily="18" charset="2"/>
              <a:buNone/>
            </a:pPr>
            <a:r>
              <a:rPr lang="cs-CZ" altLang="cs-CZ" sz="1800" b="1" i="1"/>
              <a:t>1. Zapamatování:</a:t>
            </a:r>
            <a:r>
              <a:rPr lang="cs-CZ" altLang="cs-CZ" sz="1800"/>
              <a:t> faktické (znalost, doslovnost) otázky, úkolem je reprodukovat konkrétní informace.  „Co znamená…?“, „Kdy odehrál…? „, „Kdo byl…? „, „Kde se nachází…?“, „Kam zařadíš…?“ atd.</a:t>
            </a:r>
          </a:p>
          <a:p>
            <a:pPr>
              <a:buFont typeface="Wingdings 2" panose="05020102010507070707" pitchFamily="18" charset="2"/>
              <a:buNone/>
            </a:pPr>
            <a:r>
              <a:rPr lang="cs-CZ" altLang="cs-CZ" sz="1800" b="1" i="1"/>
              <a:t>2. Pochopení: </a:t>
            </a:r>
            <a:r>
              <a:rPr lang="cs-CZ" altLang="cs-CZ" sz="1800"/>
              <a:t>Interpretační (vysvětlovací) otázky obvykle začínají slovem Proč?, příp. vyjasňující otázky („Chcete říct…“, „Jestli jsem dobře rozuměla, tak…“, Možná se mýlím, ale říkal jste…“)</a:t>
            </a:r>
          </a:p>
          <a:p>
            <a:pPr>
              <a:buFont typeface="Wingdings 2" panose="05020102010507070707" pitchFamily="18" charset="2"/>
              <a:buNone/>
            </a:pPr>
            <a:r>
              <a:rPr lang="cs-CZ" altLang="cs-CZ" sz="1800" b="1" i="1"/>
              <a:t>3. Aplikace: </a:t>
            </a:r>
            <a:r>
              <a:rPr lang="cs-CZ" altLang="cs-CZ" sz="1800"/>
              <a:t>Praktické (aplikační) otázky se zaměřují na založení vztahů mezi teorií a praxí. „Kde v každodenním životě můžeme pozorovat difúzi?“,  „Co byste dělal/a, kdybyste byl/a na místě hlavní postavy?“</a:t>
            </a:r>
          </a:p>
          <a:p>
            <a:pPr>
              <a:buFont typeface="Wingdings 2" panose="05020102010507070707" pitchFamily="18" charset="2"/>
              <a:buNone/>
            </a:pPr>
            <a:r>
              <a:rPr lang="cs-CZ" altLang="cs-CZ" sz="1800" b="1" i="1"/>
              <a:t>4. Analýza: </a:t>
            </a:r>
            <a:r>
              <a:rPr lang="cs-CZ" altLang="cs-CZ" sz="1800"/>
              <a:t>Otázky zaměřené na rozbor, hlavní myšlenky, klíčové problémy (Jaké jsou hlavní znaky…?)</a:t>
            </a:r>
          </a:p>
          <a:p>
            <a:pPr>
              <a:buFont typeface="Wingdings 2" panose="05020102010507070707" pitchFamily="18" charset="2"/>
              <a:buNone/>
            </a:pPr>
            <a:r>
              <a:rPr lang="cs-CZ" altLang="cs-CZ" sz="1800" b="1" i="1"/>
              <a:t>5. Syntéza: </a:t>
            </a:r>
            <a:r>
              <a:rPr lang="cs-CZ" altLang="cs-CZ" sz="1800"/>
              <a:t>Otázky syntetické,</a:t>
            </a:r>
            <a:r>
              <a:rPr lang="cs-CZ" altLang="cs-CZ" sz="1800" b="1" i="1"/>
              <a:t> tvůrčí</a:t>
            </a:r>
            <a:r>
              <a:rPr lang="cs-CZ" altLang="cs-CZ" sz="1800"/>
              <a:t>  -  takové otázky, které obsahují slova „kdyby, potom„ a jiné výrazy vyjadřující podmínku, domněnku nebo předpoklad. „Co by se ve světě změnilo, kdyby lidé měli na rukou tři prsty?„, „Jak by se mohla od této chvíle zápletka filmu dále rozvíjet?“, Jak bychom mohli změnit, vyřešit,…?“</a:t>
            </a:r>
          </a:p>
          <a:p>
            <a:pPr>
              <a:buFont typeface="Wingdings 2" panose="05020102010507070707" pitchFamily="18" charset="2"/>
              <a:buNone/>
            </a:pPr>
            <a:r>
              <a:rPr lang="cs-CZ" altLang="cs-CZ" sz="1800" b="1" i="1"/>
              <a:t>6. Hodnocení: </a:t>
            </a:r>
            <a:r>
              <a:rPr lang="cs-CZ" altLang="cs-CZ" sz="1800"/>
              <a:t>Otázky</a:t>
            </a:r>
            <a:r>
              <a:rPr lang="cs-CZ" altLang="cs-CZ" sz="1800" b="1" i="1"/>
              <a:t> </a:t>
            </a:r>
            <a:r>
              <a:rPr lang="cs-CZ" altLang="cs-CZ" sz="1800" b="1"/>
              <a:t>evaluační </a:t>
            </a:r>
            <a:r>
              <a:rPr lang="cs-CZ" altLang="cs-CZ" sz="1800"/>
              <a:t>se zaměřují na hodnocení a  stanovení kritérií pro hodnocení určitých událostí, jevů a skutečností. „Proč je toto dobré a tamto špatné?“, „Jak se lekce X liší od lekce Y?“, Co si myslíte o…?“</a:t>
            </a:r>
          </a:p>
          <a:p>
            <a:endParaRPr lang="cs-CZ" altLang="cs-CZ" sz="1400"/>
          </a:p>
        </p:txBody>
      </p:sp>
    </p:spTree>
    <p:extLst>
      <p:ext uri="{BB962C8B-B14F-4D97-AF65-F5344CB8AC3E}">
        <p14:creationId xmlns:p14="http://schemas.microsoft.com/office/powerpoint/2010/main" val="1465035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altLang="cs-CZ" sz="3200">
                <a:solidFill>
                  <a:srgbClr val="0070C0"/>
                </a:solidFill>
              </a:rPr>
              <a:t>Závěrem k otázkám ve výuce:</a:t>
            </a:r>
          </a:p>
        </p:txBody>
      </p:sp>
      <p:sp>
        <p:nvSpPr>
          <p:cNvPr id="29699" name="Rectangle 3"/>
          <p:cNvSpPr>
            <a:spLocks noGrp="1" noChangeArrowheads="1"/>
          </p:cNvSpPr>
          <p:nvPr>
            <p:ph idx="1"/>
          </p:nvPr>
        </p:nvSpPr>
        <p:spPr/>
        <p:txBody>
          <a:bodyPr/>
          <a:lstStyle/>
          <a:p>
            <a:pPr marL="609600" indent="-609600">
              <a:lnSpc>
                <a:spcPct val="120000"/>
              </a:lnSpc>
              <a:buNone/>
            </a:pPr>
            <a:r>
              <a:rPr lang="cs-CZ" altLang="cs-CZ"/>
              <a:t>V dobrém vyučování mají otázky podstatně více klást děti (Bruner: otázka je „lešení“ pro nové učení). </a:t>
            </a:r>
          </a:p>
          <a:p>
            <a:pPr marL="609600" indent="-609600">
              <a:lnSpc>
                <a:spcPct val="120000"/>
              </a:lnSpc>
              <a:buNone/>
            </a:pPr>
            <a:r>
              <a:rPr lang="cs-CZ" altLang="cs-CZ" b="1"/>
              <a:t>Dobré otázky jsou ty, které vyvolávají kognitivní konflikt (Piaget – AHA!!!).</a:t>
            </a:r>
          </a:p>
          <a:p>
            <a:pPr marL="609600" indent="-609600">
              <a:lnSpc>
                <a:spcPct val="120000"/>
              </a:lnSpc>
              <a:buNone/>
            </a:pPr>
            <a:endParaRPr lang="cs-CZ" altLang="cs-CZ" sz="8000"/>
          </a:p>
        </p:txBody>
      </p:sp>
    </p:spTree>
    <p:extLst>
      <p:ext uri="{BB962C8B-B14F-4D97-AF65-F5344CB8AC3E}">
        <p14:creationId xmlns:p14="http://schemas.microsoft.com/office/powerpoint/2010/main" val="258434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marL="609600" indent="-609600">
              <a:spcBef>
                <a:spcPts val="575"/>
              </a:spcBef>
            </a:pPr>
            <a:r>
              <a:rPr lang="cs-CZ" altLang="cs-CZ" sz="2800" b="1" dirty="0">
                <a:solidFill>
                  <a:srgbClr val="00B050"/>
                </a:solidFill>
              </a:rPr>
              <a:t>SHRNUTÍ:</a:t>
            </a:r>
            <a:br>
              <a:rPr lang="cs-CZ" altLang="cs-CZ" sz="2800" b="1" dirty="0">
                <a:solidFill>
                  <a:srgbClr val="00B050"/>
                </a:solidFill>
              </a:rPr>
            </a:br>
            <a:r>
              <a:rPr lang="cs-CZ" altLang="cs-CZ" sz="2800" b="1" dirty="0">
                <a:solidFill>
                  <a:srgbClr val="00B050"/>
                </a:solidFill>
              </a:rPr>
              <a:t>Učební úlohy jako nástroj řízení učebních činností žáků </a:t>
            </a:r>
            <a:br>
              <a:rPr lang="cs-CZ" altLang="cs-CZ" sz="2800" dirty="0"/>
            </a:br>
            <a:endParaRPr lang="cs-CZ" altLang="cs-CZ" sz="2800" b="1" dirty="0"/>
          </a:p>
        </p:txBody>
      </p:sp>
      <p:sp>
        <p:nvSpPr>
          <p:cNvPr id="16387" name="Rectangle 3"/>
          <p:cNvSpPr>
            <a:spLocks noGrp="1" noChangeArrowheads="1"/>
          </p:cNvSpPr>
          <p:nvPr>
            <p:ph idx="1"/>
          </p:nvPr>
        </p:nvSpPr>
        <p:spPr/>
        <p:txBody>
          <a:bodyPr>
            <a:normAutofit/>
          </a:bodyPr>
          <a:lstStyle/>
          <a:p>
            <a:pPr marL="609600" indent="-609600">
              <a:spcBef>
                <a:spcPts val="580"/>
              </a:spcBef>
              <a:buFont typeface="Wingdings 2" panose="05020102010507070707" pitchFamily="18" charset="2"/>
              <a:buAutoNum type="arabicPeriod"/>
              <a:defRPr/>
            </a:pPr>
            <a:r>
              <a:rPr lang="cs-CZ" sz="1800" b="1" dirty="0"/>
              <a:t>Kognitivní i osobnostní rozvoj žáků </a:t>
            </a:r>
            <a:r>
              <a:rPr lang="cs-CZ" sz="1800" dirty="0"/>
              <a:t>stimuluje učitel prostřednictvím dobře volených úkolů – učebních úloh, otázek a dalších zadání.</a:t>
            </a:r>
          </a:p>
          <a:p>
            <a:pPr marL="609600" indent="-609600">
              <a:spcBef>
                <a:spcPts val="580"/>
              </a:spcBef>
              <a:buFont typeface="Wingdings 2" panose="05020102010507070707" pitchFamily="18" charset="2"/>
              <a:buAutoNum type="arabicPeriod"/>
              <a:defRPr/>
            </a:pPr>
            <a:r>
              <a:rPr lang="cs-CZ" sz="1800" dirty="0"/>
              <a:t>Všechna zadání (úlohy, otázky) by měla být formulována tak, aby </a:t>
            </a:r>
            <a:r>
              <a:rPr lang="cs-CZ" sz="1800" b="1" dirty="0"/>
              <a:t>směřovala k dosažení výukových cílů</a:t>
            </a:r>
            <a:r>
              <a:rPr lang="cs-CZ" sz="1800" dirty="0"/>
              <a:t>. </a:t>
            </a:r>
            <a:r>
              <a:rPr lang="cs-CZ" sz="1800" b="1" dirty="0">
                <a:solidFill>
                  <a:srgbClr val="00B050"/>
                </a:solidFill>
              </a:rPr>
              <a:t>Jejich prostřednictvím učitel řídí učení žáků.</a:t>
            </a:r>
          </a:p>
          <a:p>
            <a:pPr marL="609600" indent="-609600">
              <a:spcBef>
                <a:spcPts val="580"/>
              </a:spcBef>
              <a:buFont typeface="Wingdings 2" panose="05020102010507070707" pitchFamily="18" charset="2"/>
              <a:buAutoNum type="arabicPeriod"/>
              <a:defRPr/>
            </a:pPr>
            <a:r>
              <a:rPr lang="cs-CZ" sz="1800" dirty="0"/>
              <a:t>V rámci </a:t>
            </a:r>
            <a:r>
              <a:rPr lang="cs-CZ" sz="1800" b="1" dirty="0"/>
              <a:t>didaktické analýzy učiva </a:t>
            </a:r>
            <a:r>
              <a:rPr lang="cs-CZ" sz="1800" dirty="0"/>
              <a:t>(plánování výuky, příprava na vyučování) učitel operacionalizuje cíle a vytváří soubor/</a:t>
            </a:r>
            <a:r>
              <a:rPr lang="cs-CZ" sz="1800" b="1" dirty="0"/>
              <a:t>soustavu úloh, která naznačuje výukovou strategii </a:t>
            </a:r>
            <a:r>
              <a:rPr lang="cs-CZ" sz="1800" dirty="0"/>
              <a:t>v hodině.</a:t>
            </a:r>
          </a:p>
          <a:p>
            <a:pPr marL="609600" indent="-609600">
              <a:spcBef>
                <a:spcPts val="580"/>
              </a:spcBef>
              <a:buFont typeface="Wingdings 2" panose="05020102010507070707" pitchFamily="18" charset="2"/>
              <a:buAutoNum type="arabicPeriod"/>
              <a:defRPr/>
            </a:pPr>
            <a:r>
              <a:rPr lang="cs-CZ" sz="1800" dirty="0"/>
              <a:t>Úlohy by měly vyvolávat rozvoj </a:t>
            </a:r>
            <a:r>
              <a:rPr lang="cs-CZ" sz="1800" dirty="0" err="1"/>
              <a:t>metakognitivních</a:t>
            </a:r>
            <a:r>
              <a:rPr lang="cs-CZ" sz="1800" dirty="0"/>
              <a:t> schopností žáků, </a:t>
            </a:r>
            <a:r>
              <a:rPr lang="cs-CZ" sz="1800" b="1" dirty="0"/>
              <a:t>rozvíjet myšlení „vyššího řádu“</a:t>
            </a:r>
            <a:r>
              <a:rPr lang="cs-CZ" sz="1800" dirty="0"/>
              <a:t> (nejen zapamatování a jednoduché porozumění).</a:t>
            </a:r>
          </a:p>
          <a:p>
            <a:pPr marL="609600" indent="-609600">
              <a:spcBef>
                <a:spcPts val="580"/>
              </a:spcBef>
              <a:buFont typeface="Wingdings 2" panose="05020102010507070707" pitchFamily="18" charset="2"/>
              <a:buAutoNum type="arabicPeriod"/>
              <a:defRPr/>
            </a:pPr>
            <a:r>
              <a:rPr lang="cs-CZ" sz="1800" b="1" dirty="0"/>
              <a:t>Náročnost a charakter úloh</a:t>
            </a:r>
            <a:r>
              <a:rPr lang="cs-CZ" sz="1800" dirty="0"/>
              <a:t>, zvolených pro vyučovací hodinu, by měla vyhovovat </a:t>
            </a:r>
            <a:r>
              <a:rPr lang="cs-CZ" sz="1800" b="1" dirty="0"/>
              <a:t>všem žákům </a:t>
            </a:r>
            <a:r>
              <a:rPr lang="cs-CZ" sz="1800" dirty="0"/>
              <a:t>(z hlediska jejich poznávacích specifik, typu inteligence, osobnostních zvláštností a  vzdělávacích aspirací) – </a:t>
            </a:r>
            <a:r>
              <a:rPr lang="cs-CZ" sz="1800" b="1" dirty="0"/>
              <a:t>individualizace a diferenciace.</a:t>
            </a:r>
          </a:p>
          <a:p>
            <a:pPr marL="609600" indent="-609600">
              <a:spcBef>
                <a:spcPts val="580"/>
              </a:spcBef>
              <a:buFont typeface="Wingdings 2" panose="05020102010507070707" pitchFamily="18" charset="2"/>
              <a:buAutoNum type="arabicPeriod"/>
              <a:defRPr/>
            </a:pPr>
            <a:r>
              <a:rPr lang="cs-CZ" sz="1800" b="1" dirty="0"/>
              <a:t>Učební úloha (její formulace) </a:t>
            </a:r>
            <a:r>
              <a:rPr lang="cs-CZ" sz="1800" dirty="0"/>
              <a:t>by měla být motivující, zajímavou výzvou k aktivitě a vyřešení.</a:t>
            </a:r>
          </a:p>
          <a:p>
            <a:pPr marL="609600" indent="-609600">
              <a:spcBef>
                <a:spcPts val="580"/>
              </a:spcBef>
              <a:buFont typeface="Wingdings 2" panose="05020102010507070707" pitchFamily="18" charset="2"/>
              <a:buAutoNum type="arabicPeriod"/>
              <a:defRPr/>
            </a:pPr>
            <a:endParaRPr lang="cs-CZ" sz="1600" b="1" dirty="0"/>
          </a:p>
          <a:p>
            <a:pPr marL="609600" indent="-609600">
              <a:spcBef>
                <a:spcPts val="580"/>
              </a:spcBef>
              <a:buFont typeface="Wingdings 2" panose="05020102010507070707" pitchFamily="18" charset="2"/>
              <a:buAutoNum type="arabicPeriod"/>
              <a:defRPr/>
            </a:pPr>
            <a:endParaRPr lang="cs-CZ" sz="2000" b="1" dirty="0"/>
          </a:p>
          <a:p>
            <a:pPr marL="609600" indent="-609600">
              <a:spcBef>
                <a:spcPts val="580"/>
              </a:spcBef>
              <a:buFont typeface="Wingdings 2" panose="05020102010507070707" pitchFamily="18" charset="2"/>
              <a:buAutoNum type="arabicPeriod"/>
              <a:defRPr/>
            </a:pPr>
            <a:endParaRPr lang="cs-CZ" sz="2000" dirty="0"/>
          </a:p>
        </p:txBody>
      </p:sp>
    </p:spTree>
    <p:extLst>
      <p:ext uri="{BB962C8B-B14F-4D97-AF65-F5344CB8AC3E}">
        <p14:creationId xmlns:p14="http://schemas.microsoft.com/office/powerpoint/2010/main" val="27548563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endParaRPr lang="cs-CZ" altLang="cs-CZ" b="1" dirty="0">
              <a:solidFill>
                <a:srgbClr val="FFC000"/>
              </a:solidFill>
            </a:endParaRPr>
          </a:p>
        </p:txBody>
      </p:sp>
      <p:sp>
        <p:nvSpPr>
          <p:cNvPr id="31747" name="Rectangle 3"/>
          <p:cNvSpPr>
            <a:spLocks noGrp="1" noChangeArrowheads="1"/>
          </p:cNvSpPr>
          <p:nvPr>
            <p:ph sz="quarter" idx="1"/>
          </p:nvPr>
        </p:nvSpPr>
        <p:spPr/>
        <p:txBody>
          <a:bodyPr/>
          <a:lstStyle/>
          <a:p>
            <a:pPr eaLnBrk="1" hangingPunct="1">
              <a:buFontTx/>
              <a:buNone/>
            </a:pPr>
            <a:r>
              <a:rPr lang="cs-CZ" altLang="cs-CZ"/>
              <a:t>Literatura:</a:t>
            </a:r>
          </a:p>
          <a:p>
            <a:pPr eaLnBrk="1" hangingPunct="1">
              <a:buFont typeface="Wingdings 2" panose="05020102010507070707" pitchFamily="18" charset="2"/>
              <a:buNone/>
            </a:pPr>
            <a:r>
              <a:rPr lang="cs-CZ" altLang="cs-CZ" sz="2000"/>
              <a:t>FISHER, R. </a:t>
            </a:r>
            <a:r>
              <a:rPr lang="cs-CZ" altLang="cs-CZ" sz="2000" i="1"/>
              <a:t>Učíme děti myslet a učit se.</a:t>
            </a:r>
            <a:r>
              <a:rPr lang="cs-CZ" altLang="cs-CZ" sz="2000"/>
              <a:t> Praha: Portál, 1997 a další vydání.</a:t>
            </a:r>
            <a:r>
              <a:rPr lang="cs-CZ" altLang="cs-CZ" sz="2000" i="1"/>
              <a:t> </a:t>
            </a:r>
          </a:p>
          <a:p>
            <a:pPr eaLnBrk="1" hangingPunct="1">
              <a:buFont typeface="Wingdings 2" panose="05020102010507070707" pitchFamily="18" charset="2"/>
              <a:buNone/>
            </a:pPr>
            <a:r>
              <a:rPr lang="cs-CZ" altLang="cs-CZ" sz="2000"/>
              <a:t>HORKÁ, H.; FILOVÁ, H. a kol. </a:t>
            </a:r>
            <a:r>
              <a:rPr lang="cs-CZ" altLang="cs-CZ" sz="2000" i="1"/>
              <a:t>Studie ze školní pedagogiky. </a:t>
            </a:r>
            <a:r>
              <a:rPr lang="cs-CZ" altLang="cs-CZ" sz="2000"/>
              <a:t>Brno: PdF MU. 2009. </a:t>
            </a:r>
          </a:p>
          <a:p>
            <a:pPr eaLnBrk="1" hangingPunct="1">
              <a:buFont typeface="Wingdings 2" panose="05020102010507070707" pitchFamily="18" charset="2"/>
              <a:buNone/>
            </a:pPr>
            <a:r>
              <a:rPr lang="cs-CZ" altLang="cs-CZ" sz="2000"/>
              <a:t>KOVALIKOVÁ, S. </a:t>
            </a:r>
            <a:r>
              <a:rPr lang="cs-CZ" altLang="cs-CZ" sz="2000" i="1"/>
              <a:t>Integrovaná tematická výuka</a:t>
            </a:r>
            <a:r>
              <a:rPr lang="cs-CZ" altLang="cs-CZ" sz="2000"/>
              <a:t>. Kroměříž: Spirála, 1995.</a:t>
            </a:r>
          </a:p>
          <a:p>
            <a:pPr eaLnBrk="1" hangingPunct="1">
              <a:buFont typeface="Wingdings 2" panose="05020102010507070707" pitchFamily="18" charset="2"/>
              <a:buNone/>
            </a:pPr>
            <a:r>
              <a:rPr lang="cs-CZ" altLang="cs-CZ" sz="2000"/>
              <a:t>MAŇÁK, J. </a:t>
            </a:r>
            <a:r>
              <a:rPr lang="cs-CZ" altLang="cs-CZ" sz="2000" i="1"/>
              <a:t>Nárys didaktiky</a:t>
            </a:r>
            <a:r>
              <a:rPr lang="cs-CZ" altLang="cs-CZ" sz="2000"/>
              <a:t>. Brno: MU, 1996.</a:t>
            </a:r>
          </a:p>
          <a:p>
            <a:pPr eaLnBrk="1" hangingPunct="1">
              <a:buFontTx/>
              <a:buNone/>
            </a:pPr>
            <a:r>
              <a:rPr lang="cs-CZ" altLang="cs-CZ" sz="2000"/>
              <a:t>PASCH, M. a kol. </a:t>
            </a:r>
            <a:r>
              <a:rPr lang="cs-CZ" altLang="cs-CZ" sz="2000" i="1"/>
              <a:t>Od vzdělávacího programu k vyučovací hodině.</a:t>
            </a:r>
            <a:r>
              <a:rPr lang="cs-CZ" altLang="cs-CZ" sz="2000"/>
              <a:t> Praha: Portál, 1998.</a:t>
            </a:r>
          </a:p>
          <a:p>
            <a:pPr eaLnBrk="1" hangingPunct="1">
              <a:buFontTx/>
              <a:buNone/>
            </a:pPr>
            <a:r>
              <a:rPr lang="cs-CZ" altLang="cs-CZ" sz="2000"/>
              <a:t>TOLLINGEROVÁ, D. </a:t>
            </a:r>
            <a:r>
              <a:rPr lang="cs-CZ" altLang="cs-CZ" sz="2000" i="1"/>
              <a:t>Taxonomie učebních úloh</a:t>
            </a:r>
            <a:r>
              <a:rPr lang="cs-CZ" altLang="cs-CZ" sz="2000"/>
              <a:t>. Praha: KPÚ, 1974. </a:t>
            </a:r>
          </a:p>
          <a:p>
            <a:pPr eaLnBrk="1" hangingPunct="1">
              <a:buFontTx/>
              <a:buNone/>
            </a:pPr>
            <a:r>
              <a:rPr lang="cs-CZ" altLang="cs-CZ" sz="2000"/>
              <a:t>aj. didaktiky</a:t>
            </a:r>
          </a:p>
        </p:txBody>
      </p:sp>
    </p:spTree>
    <p:extLst>
      <p:ext uri="{BB962C8B-B14F-4D97-AF65-F5344CB8AC3E}">
        <p14:creationId xmlns:p14="http://schemas.microsoft.com/office/powerpoint/2010/main" val="799133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3020" y="609600"/>
            <a:ext cx="9594981" cy="2514600"/>
          </a:xfrm>
        </p:spPr>
        <p:txBody>
          <a:bodyPr/>
          <a:lstStyle/>
          <a:p>
            <a:pPr eaLnBrk="1" hangingPunct="1">
              <a:buFont typeface="Wingdings" panose="05000000000000000000" pitchFamily="2" charset="2"/>
              <a:buNone/>
            </a:pPr>
            <a:r>
              <a:rPr lang="cs-CZ" altLang="cs-CZ" sz="2500" b="1" i="1" u="sng" dirty="0"/>
              <a:t>Formální struktura seminární práce:</a:t>
            </a:r>
            <a:br>
              <a:rPr lang="cs-CZ" altLang="cs-CZ" sz="2500" b="1" i="1" u="sng" dirty="0"/>
            </a:br>
            <a:r>
              <a:rPr lang="cs-CZ" altLang="cs-CZ" sz="1900" b="1" dirty="0"/>
              <a:t>Předmět – vzdělávací oblast:                                                           Ročník:</a:t>
            </a:r>
            <a:br>
              <a:rPr lang="cs-CZ" altLang="cs-CZ" sz="1900" b="1" dirty="0"/>
            </a:br>
            <a:r>
              <a:rPr lang="cs-CZ" altLang="cs-CZ" sz="1900" b="1" dirty="0"/>
              <a:t>Tematický celek:                                      </a:t>
            </a:r>
            <a:br>
              <a:rPr lang="cs-CZ" altLang="cs-CZ" sz="1900" b="1" dirty="0"/>
            </a:br>
            <a:r>
              <a:rPr lang="cs-CZ" altLang="cs-CZ" sz="1900" b="1" dirty="0"/>
              <a:t>Téma (3-4 vyuč. jednotek) …..  </a:t>
            </a:r>
            <a:r>
              <a:rPr lang="cs-CZ" altLang="cs-CZ" sz="1900" b="1" i="1" dirty="0"/>
              <a:t>myšlenková mapa</a:t>
            </a:r>
            <a:br>
              <a:rPr lang="cs-CZ" altLang="cs-CZ" sz="1900" b="1" i="1" dirty="0"/>
            </a:br>
            <a:r>
              <a:rPr lang="cs-CZ" altLang="cs-CZ" sz="1900" b="1" dirty="0"/>
              <a:t>Cíle tématu:*)</a:t>
            </a:r>
            <a:r>
              <a:rPr lang="cs-CZ" altLang="cs-CZ" sz="1900" b="1" i="1" dirty="0"/>
              <a:t> – vybírat v RVP  („cíle“, „klíčové kompetence“ a „očekávané výstupy“)</a:t>
            </a:r>
            <a:r>
              <a:rPr lang="cs-CZ" altLang="cs-CZ" sz="1900" b="1" dirty="0"/>
              <a:t>:</a:t>
            </a:r>
            <a:br>
              <a:rPr lang="cs-CZ" altLang="cs-CZ" sz="1900" b="1" i="1" dirty="0"/>
            </a:br>
            <a:r>
              <a:rPr lang="cs-CZ" altLang="cs-CZ" sz="1900" i="1" dirty="0"/>
              <a:t>-</a:t>
            </a:r>
            <a:r>
              <a:rPr lang="cs-CZ" altLang="cs-CZ" sz="1900" b="1" i="1" dirty="0"/>
              <a:t> </a:t>
            </a:r>
            <a:r>
              <a:rPr lang="cs-CZ" altLang="cs-CZ" sz="1900" i="1" dirty="0"/>
              <a:t>kognitivní (vědomosti)                    </a:t>
            </a:r>
            <a:br>
              <a:rPr lang="cs-CZ" altLang="cs-CZ" sz="1900" i="1" dirty="0"/>
            </a:br>
            <a:r>
              <a:rPr lang="cs-CZ" altLang="cs-CZ" sz="1900" i="1" dirty="0"/>
              <a:t>- psychomotorické (dovednosti, schopnosti) </a:t>
            </a:r>
            <a:br>
              <a:rPr lang="cs-CZ" altLang="cs-CZ" sz="1900" i="1" dirty="0"/>
            </a:br>
            <a:r>
              <a:rPr lang="cs-CZ" altLang="cs-CZ" sz="1900" i="1" dirty="0"/>
              <a:t>- afektivní – výchovné (postoje, potřeby, zájmy, hodnoty)</a:t>
            </a:r>
            <a:r>
              <a:rPr lang="cs-CZ" altLang="cs-CZ" sz="2100" b="1" i="1" dirty="0"/>
              <a:t>  </a:t>
            </a:r>
          </a:p>
        </p:txBody>
      </p:sp>
      <p:graphicFrame>
        <p:nvGraphicFramePr>
          <p:cNvPr id="22616" name="Group 88"/>
          <p:cNvGraphicFramePr>
            <a:graphicFrameLocks noGrp="1"/>
          </p:cNvGraphicFramePr>
          <p:nvPr>
            <p:ph type="tbl" idx="1"/>
            <p:extLst>
              <p:ext uri="{D42A27DB-BD31-4B8C-83A1-F6EECF244321}">
                <p14:modId xmlns:p14="http://schemas.microsoft.com/office/powerpoint/2010/main" val="3726798905"/>
              </p:ext>
            </p:extLst>
          </p:nvPr>
        </p:nvGraphicFramePr>
        <p:xfrm>
          <a:off x="1073019" y="2985799"/>
          <a:ext cx="9347331" cy="3881902"/>
        </p:xfrm>
        <a:graphic>
          <a:graphicData uri="http://schemas.openxmlformats.org/drawingml/2006/table">
            <a:tbl>
              <a:tblPr/>
              <a:tblGrid>
                <a:gridCol w="1689659">
                  <a:extLst>
                    <a:ext uri="{9D8B030D-6E8A-4147-A177-3AD203B41FA5}">
                      <a16:colId xmlns:a16="http://schemas.microsoft.com/office/drawing/2014/main" val="20000"/>
                    </a:ext>
                  </a:extLst>
                </a:gridCol>
                <a:gridCol w="1531201">
                  <a:extLst>
                    <a:ext uri="{9D8B030D-6E8A-4147-A177-3AD203B41FA5}">
                      <a16:colId xmlns:a16="http://schemas.microsoft.com/office/drawing/2014/main" val="20001"/>
                    </a:ext>
                  </a:extLst>
                </a:gridCol>
                <a:gridCol w="1531201">
                  <a:extLst>
                    <a:ext uri="{9D8B030D-6E8A-4147-A177-3AD203B41FA5}">
                      <a16:colId xmlns:a16="http://schemas.microsoft.com/office/drawing/2014/main" val="20002"/>
                    </a:ext>
                  </a:extLst>
                </a:gridCol>
                <a:gridCol w="1624607">
                  <a:extLst>
                    <a:ext uri="{9D8B030D-6E8A-4147-A177-3AD203B41FA5}">
                      <a16:colId xmlns:a16="http://schemas.microsoft.com/office/drawing/2014/main" val="20003"/>
                    </a:ext>
                  </a:extLst>
                </a:gridCol>
                <a:gridCol w="1439462">
                  <a:extLst>
                    <a:ext uri="{9D8B030D-6E8A-4147-A177-3AD203B41FA5}">
                      <a16:colId xmlns:a16="http://schemas.microsoft.com/office/drawing/2014/main" val="20004"/>
                    </a:ext>
                  </a:extLst>
                </a:gridCol>
                <a:gridCol w="1531201">
                  <a:extLst>
                    <a:ext uri="{9D8B030D-6E8A-4147-A177-3AD203B41FA5}">
                      <a16:colId xmlns:a16="http://schemas.microsoft.com/office/drawing/2014/main" val="20005"/>
                    </a:ext>
                  </a:extLst>
                </a:gridCol>
              </a:tblGrid>
              <a:tr h="123388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Téma vyuč. jednotky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Výukové cíle*)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1" i="0" u="sng" strike="noStrike" cap="none" normalizeH="0" baseline="0">
                          <a:ln>
                            <a:noFill/>
                          </a:ln>
                          <a:solidFill>
                            <a:schemeClr val="tx1"/>
                          </a:solidFill>
                          <a:effectLst/>
                          <a:latin typeface="Arial" charset="0"/>
                        </a:rPr>
                        <a:t>Did.an.učiva</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a:ln>
                            <a:noFill/>
                          </a:ln>
                          <a:solidFill>
                            <a:schemeClr val="tx1"/>
                          </a:solidFill>
                          <a:effectLst/>
                          <a:latin typeface="Arial" charset="0"/>
                        </a:rPr>
                        <a:t>POJMOVÁ</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1" i="0" u="sng" strike="noStrike" cap="none" normalizeH="0" baseline="0" dirty="0" err="1">
                          <a:ln>
                            <a:noFill/>
                          </a:ln>
                          <a:solidFill>
                            <a:schemeClr val="tx1"/>
                          </a:solidFill>
                          <a:effectLst/>
                          <a:latin typeface="Arial" charset="0"/>
                        </a:rPr>
                        <a:t>Did.an.učiva</a:t>
                      </a:r>
                      <a:endParaRPr kumimoji="0" lang="cs-CZ" sz="1600" b="1" i="0" u="sng"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OPERAČNÍ</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Výukové strategie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Evaluační nástroje</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Metodické poznámky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70250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1" u="none" strike="noStrike" cap="none" normalizeH="0" baseline="0">
                          <a:ln>
                            <a:noFill/>
                          </a:ln>
                          <a:solidFill>
                            <a:schemeClr val="tx1"/>
                          </a:solidFill>
                          <a:effectLst/>
                          <a:latin typeface="Arial" charset="0"/>
                        </a:rPr>
                        <a:t>z mapy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0" i="1" u="none" strike="noStrike" cap="none" normalizeH="0" baseline="0">
                          <a:ln>
                            <a:noFill/>
                          </a:ln>
                          <a:solidFill>
                            <a:schemeClr val="tx1"/>
                          </a:solidFill>
                          <a:effectLst/>
                          <a:latin typeface="Arial" charset="0"/>
                        </a:rPr>
                        <a:t>vyplývají  z cílů  tématu</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1" i="1" u="none" strike="noStrike" cap="none" normalizeH="0" baseline="0">
                          <a:ln>
                            <a:noFill/>
                          </a:ln>
                          <a:solidFill>
                            <a:schemeClr val="tx1"/>
                          </a:solidFill>
                          <a:effectLst/>
                          <a:latin typeface="Arial" charset="0"/>
                        </a:rPr>
                        <a:t>fakta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1" i="1" u="none" strike="noStrike" cap="none" normalizeH="0" baseline="0">
                          <a:ln>
                            <a:noFill/>
                          </a:ln>
                          <a:solidFill>
                            <a:schemeClr val="tx1"/>
                          </a:solidFill>
                          <a:effectLst/>
                          <a:latin typeface="Arial" charset="0"/>
                        </a:rPr>
                        <a:t>učební úlohy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65052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1" i="1" u="none" strike="noStrike" cap="none" normalizeH="0" baseline="0">
                          <a:ln>
                            <a:noFill/>
                          </a:ln>
                          <a:solidFill>
                            <a:schemeClr val="tx1"/>
                          </a:solidFill>
                          <a:effectLst/>
                          <a:latin typeface="Arial" charset="0"/>
                        </a:rPr>
                        <a:t>pojmy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1" u="none" strike="noStrike" cap="none" normalizeH="0" baseline="0">
                          <a:ln>
                            <a:noFill/>
                          </a:ln>
                          <a:solidFill>
                            <a:schemeClr val="tx1"/>
                          </a:solidFill>
                          <a:effectLst/>
                          <a:latin typeface="Arial" charset="0"/>
                        </a:rPr>
                        <a:t>(zadání)</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70250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1" i="1" u="none" strike="noStrike" cap="none" normalizeH="0" baseline="0">
                          <a:ln>
                            <a:noFill/>
                          </a:ln>
                          <a:solidFill>
                            <a:schemeClr val="tx1"/>
                          </a:solidFill>
                          <a:effectLst/>
                          <a:latin typeface="Arial" charset="0"/>
                        </a:rPr>
                        <a:t>generalizace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1" u="none" strike="noStrike" cap="none" normalizeH="0" baseline="0">
                          <a:ln>
                            <a:noFill/>
                          </a:ln>
                          <a:solidFill>
                            <a:schemeClr val="tx1"/>
                          </a:solidFill>
                          <a:effectLst/>
                          <a:latin typeface="Arial" charset="0"/>
                        </a:rPr>
                        <a:t>(otázky)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58279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400" b="0" i="0" u="none" strike="noStrike" cap="none" normalizeH="0" baseline="0">
                          <a:ln>
                            <a:noFill/>
                          </a:ln>
                          <a:solidFill>
                            <a:schemeClr val="tx1"/>
                          </a:solidFill>
                          <a:effectLst/>
                          <a:latin typeface="Arial" charset="0"/>
                        </a:rPr>
                        <a:t>KONKRÉTNĚ, ve 2. os.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71859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E8CAF1-403A-470A-909B-2A8ADD979564}"/>
              </a:ext>
            </a:extLst>
          </p:cNvPr>
          <p:cNvSpPr>
            <a:spLocks noGrp="1"/>
          </p:cNvSpPr>
          <p:nvPr>
            <p:ph type="title"/>
          </p:nvPr>
        </p:nvSpPr>
        <p:spPr/>
        <p:txBody>
          <a:bodyPr/>
          <a:lstStyle/>
          <a:p>
            <a:r>
              <a:rPr lang="cs-CZ" dirty="0"/>
              <a:t>Myšlenková mapa - ukázka</a:t>
            </a:r>
          </a:p>
        </p:txBody>
      </p:sp>
      <p:sp>
        <p:nvSpPr>
          <p:cNvPr id="3" name="Zástupný obsah 2">
            <a:extLst>
              <a:ext uri="{FF2B5EF4-FFF2-40B4-BE49-F238E27FC236}">
                <a16:creationId xmlns:a16="http://schemas.microsoft.com/office/drawing/2014/main" id="{6F0432DA-7E18-4099-A779-A5FBD88D3A8C}"/>
              </a:ext>
            </a:extLst>
          </p:cNvPr>
          <p:cNvSpPr>
            <a:spLocks noGrp="1"/>
          </p:cNvSpPr>
          <p:nvPr>
            <p:ph idx="1"/>
          </p:nvPr>
        </p:nvSpPr>
        <p:spPr/>
        <p:txBody>
          <a:bodyPr/>
          <a:lstStyle/>
          <a:p>
            <a:pPr marL="0" indent="0">
              <a:buNone/>
            </a:pPr>
            <a:endParaRPr lang="cs-CZ" dirty="0"/>
          </a:p>
          <a:p>
            <a:pPr marL="0" indent="0">
              <a:buNone/>
            </a:pPr>
            <a:endParaRPr lang="cs-CZ" dirty="0"/>
          </a:p>
        </p:txBody>
      </p:sp>
      <p:sp>
        <p:nvSpPr>
          <p:cNvPr id="7" name="TextovéPole 6">
            <a:extLst>
              <a:ext uri="{FF2B5EF4-FFF2-40B4-BE49-F238E27FC236}">
                <a16:creationId xmlns:a16="http://schemas.microsoft.com/office/drawing/2014/main" id="{E37FE976-1221-44B3-B859-58672E99A9BB}"/>
              </a:ext>
            </a:extLst>
          </p:cNvPr>
          <p:cNvSpPr txBox="1"/>
          <p:nvPr/>
        </p:nvSpPr>
        <p:spPr>
          <a:xfrm>
            <a:off x="3048000" y="2274838"/>
            <a:ext cx="6096000" cy="923330"/>
          </a:xfrm>
          <a:prstGeom prst="rect">
            <a:avLst/>
          </a:prstGeom>
          <a:noFill/>
        </p:spPr>
        <p:txBody>
          <a:bodyPr wrap="square">
            <a:spAutoFit/>
          </a:bodyPr>
          <a:lstStyle/>
          <a:p>
            <a:r>
              <a:rPr lang="cs-CZ" dirty="0">
                <a:hlinkClick r:id="rId2"/>
              </a:rPr>
              <a:t>https://www.google.com/search?q=my%C5%A1lenkov%C3%A1+mapa+zdrav</a:t>
            </a:r>
            <a:endParaRPr lang="cs-CZ" dirty="0"/>
          </a:p>
          <a:p>
            <a:endParaRPr lang="cs-CZ" dirty="0"/>
          </a:p>
        </p:txBody>
      </p:sp>
    </p:spTree>
    <p:extLst>
      <p:ext uri="{BB962C8B-B14F-4D97-AF65-F5344CB8AC3E}">
        <p14:creationId xmlns:p14="http://schemas.microsoft.com/office/powerpoint/2010/main" val="3348180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normAutofit/>
          </a:bodyPr>
          <a:lstStyle/>
          <a:p>
            <a:r>
              <a:rPr lang="cs-CZ" altLang="cs-CZ" sz="3200" b="1" dirty="0"/>
              <a:t>Operační analýza učiva - </a:t>
            </a:r>
            <a:r>
              <a:rPr lang="cs-CZ" altLang="cs-CZ" sz="3200" dirty="0"/>
              <a:t>analýza činností (operací, aktivit), které budou žáci v hodině provádět k dosažení cílů výuky.</a:t>
            </a:r>
            <a:endParaRPr lang="cs-CZ" altLang="cs-CZ" sz="3200" b="1" dirty="0"/>
          </a:p>
        </p:txBody>
      </p:sp>
      <p:sp>
        <p:nvSpPr>
          <p:cNvPr id="9219" name="Zástupný symbol pro obsah 2"/>
          <p:cNvSpPr>
            <a:spLocks noGrp="1"/>
          </p:cNvSpPr>
          <p:nvPr>
            <p:ph idx="1"/>
          </p:nvPr>
        </p:nvSpPr>
        <p:spPr/>
        <p:txBody>
          <a:bodyPr>
            <a:normAutofit/>
          </a:bodyPr>
          <a:lstStyle/>
          <a:p>
            <a:pPr>
              <a:buFont typeface="Wingdings 2" panose="05020102010507070707" pitchFamily="18" charset="2"/>
              <a:buNone/>
            </a:pPr>
            <a:r>
              <a:rPr lang="cs-CZ" altLang="cs-CZ" sz="3600" dirty="0">
                <a:latin typeface="+mj-lt"/>
              </a:rPr>
              <a:t>Každá </a:t>
            </a:r>
            <a:r>
              <a:rPr lang="cs-CZ" altLang="cs-CZ" sz="3600" b="1" dirty="0">
                <a:latin typeface="+mj-lt"/>
              </a:rPr>
              <a:t>činnost žáků </a:t>
            </a:r>
            <a:r>
              <a:rPr lang="cs-CZ" altLang="cs-CZ" sz="3600" dirty="0">
                <a:latin typeface="+mj-lt"/>
              </a:rPr>
              <a:t>je učitelem navozena dobře promyšlenými </a:t>
            </a:r>
            <a:r>
              <a:rPr lang="cs-CZ" altLang="cs-CZ" sz="3600" b="1" dirty="0">
                <a:latin typeface="+mj-lt"/>
              </a:rPr>
              <a:t>učebními úlohami</a:t>
            </a:r>
            <a:r>
              <a:rPr lang="cs-CZ" altLang="cs-CZ" sz="3600" dirty="0">
                <a:latin typeface="+mj-lt"/>
              </a:rPr>
              <a:t>.</a:t>
            </a:r>
          </a:p>
          <a:p>
            <a:pPr>
              <a:buFont typeface="Wingdings 2" panose="05020102010507070707" pitchFamily="18" charset="2"/>
              <a:buNone/>
            </a:pPr>
            <a:r>
              <a:rPr lang="cs-CZ" altLang="cs-CZ" sz="3600" b="1" dirty="0">
                <a:latin typeface="+mj-lt"/>
              </a:rPr>
              <a:t>Učební úlohy</a:t>
            </a:r>
            <a:r>
              <a:rPr lang="cs-CZ" altLang="cs-CZ" sz="3600" dirty="0">
                <a:latin typeface="+mj-lt"/>
              </a:rPr>
              <a:t> = všechna učitelova zadání, respektující výukový cíl: </a:t>
            </a:r>
          </a:p>
          <a:p>
            <a:pPr>
              <a:buFont typeface="Wingdings 2" panose="05020102010507070707" pitchFamily="18" charset="2"/>
              <a:buNone/>
            </a:pPr>
            <a:r>
              <a:rPr lang="cs-CZ" altLang="cs-CZ" sz="3600" dirty="0">
                <a:latin typeface="+mj-lt"/>
              </a:rPr>
              <a:t>a) úkoly, </a:t>
            </a:r>
          </a:p>
          <a:p>
            <a:pPr>
              <a:buFont typeface="Wingdings 2" panose="05020102010507070707" pitchFamily="18" charset="2"/>
              <a:buNone/>
            </a:pPr>
            <a:r>
              <a:rPr lang="cs-CZ" altLang="cs-CZ" sz="3600" dirty="0">
                <a:latin typeface="+mj-lt"/>
              </a:rPr>
              <a:t>b) otázky, </a:t>
            </a:r>
          </a:p>
          <a:p>
            <a:pPr>
              <a:buFont typeface="Wingdings 2" panose="05020102010507070707" pitchFamily="18" charset="2"/>
              <a:buNone/>
            </a:pPr>
            <a:r>
              <a:rPr lang="cs-CZ" altLang="cs-CZ" sz="3600" dirty="0">
                <a:latin typeface="+mj-lt"/>
              </a:rPr>
              <a:t>c) aplikační úlohy.</a:t>
            </a:r>
          </a:p>
        </p:txBody>
      </p:sp>
    </p:spTree>
    <p:extLst>
      <p:ext uri="{BB962C8B-B14F-4D97-AF65-F5344CB8AC3E}">
        <p14:creationId xmlns:p14="http://schemas.microsoft.com/office/powerpoint/2010/main" val="417728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br>
              <a:rPr lang="cs-CZ" altLang="cs-CZ" sz="2000" b="1"/>
            </a:br>
            <a:endParaRPr lang="cs-CZ" altLang="cs-CZ" sz="2000" b="1"/>
          </a:p>
        </p:txBody>
      </p:sp>
      <p:sp>
        <p:nvSpPr>
          <p:cNvPr id="15363" name="Rectangle 3"/>
          <p:cNvSpPr>
            <a:spLocks noGrp="1" noChangeArrowheads="1"/>
          </p:cNvSpPr>
          <p:nvPr>
            <p:ph idx="1"/>
          </p:nvPr>
        </p:nvSpPr>
        <p:spPr/>
        <p:txBody>
          <a:bodyPr>
            <a:noAutofit/>
          </a:bodyPr>
          <a:lstStyle/>
          <a:p>
            <a:pPr eaLnBrk="1" hangingPunct="1">
              <a:lnSpc>
                <a:spcPct val="90000"/>
              </a:lnSpc>
              <a:buFont typeface="Wingdings 2" panose="05020102010507070707" pitchFamily="18" charset="2"/>
              <a:buNone/>
            </a:pPr>
            <a:r>
              <a:rPr lang="cs-CZ" altLang="cs-CZ" dirty="0">
                <a:latin typeface="+mj-lt"/>
                <a:cs typeface="Times New Roman" panose="02020603050405020304" pitchFamily="18" charset="0"/>
              </a:rPr>
              <a:t>Dobře formulovaná úloha </a:t>
            </a:r>
            <a:r>
              <a:rPr lang="cs-CZ" altLang="cs-CZ" b="1" dirty="0">
                <a:latin typeface="+mj-lt"/>
                <a:cs typeface="Times New Roman" panose="02020603050405020304" pitchFamily="18" charset="0"/>
              </a:rPr>
              <a:t>„spouští” konkrétní procesy učení </a:t>
            </a:r>
            <a:r>
              <a:rPr lang="cs-CZ" altLang="cs-CZ" dirty="0">
                <a:latin typeface="+mj-lt"/>
                <a:cs typeface="Times New Roman" panose="02020603050405020304" pitchFamily="18" charset="0"/>
              </a:rPr>
              <a:t>a zamýšlené kognitivní činnosti žáků  (B. </a:t>
            </a:r>
            <a:r>
              <a:rPr lang="cs-CZ" altLang="cs-CZ" dirty="0" err="1">
                <a:latin typeface="+mj-lt"/>
                <a:cs typeface="Times New Roman" panose="02020603050405020304" pitchFamily="18" charset="0"/>
              </a:rPr>
              <a:t>Bloom</a:t>
            </a:r>
            <a:r>
              <a:rPr lang="cs-CZ" altLang="cs-CZ" dirty="0">
                <a:latin typeface="+mj-lt"/>
                <a:cs typeface="Times New Roman" panose="02020603050405020304" pitchFamily="18" charset="0"/>
              </a:rPr>
              <a:t>). </a:t>
            </a:r>
            <a:endParaRPr lang="cs-CZ" altLang="cs-CZ" b="1" dirty="0">
              <a:latin typeface="+mj-lt"/>
              <a:cs typeface="Times New Roman" panose="02020603050405020304" pitchFamily="18" charset="0"/>
            </a:endParaRPr>
          </a:p>
          <a:p>
            <a:pPr algn="just" eaLnBrk="1" hangingPunct="1">
              <a:lnSpc>
                <a:spcPct val="90000"/>
              </a:lnSpc>
              <a:buFont typeface="Wingdings 2" panose="05020102010507070707" pitchFamily="18" charset="2"/>
              <a:buNone/>
            </a:pPr>
            <a:r>
              <a:rPr lang="cs-CZ" altLang="cs-CZ" dirty="0">
                <a:latin typeface="+mj-lt"/>
              </a:rPr>
              <a:t>Pro dosažení </a:t>
            </a:r>
            <a:r>
              <a:rPr lang="cs-CZ" altLang="cs-CZ" b="1" dirty="0">
                <a:latin typeface="+mj-lt"/>
              </a:rPr>
              <a:t>vyšší cílové kategorie </a:t>
            </a:r>
            <a:r>
              <a:rPr lang="cs-CZ" altLang="cs-CZ" dirty="0">
                <a:latin typeface="+mj-lt"/>
              </a:rPr>
              <a:t>je třeba zvládnout úkoly v rámci </a:t>
            </a:r>
            <a:r>
              <a:rPr lang="cs-CZ" altLang="cs-CZ" b="1" dirty="0">
                <a:latin typeface="+mj-lt"/>
              </a:rPr>
              <a:t>nižších kategorií.</a:t>
            </a:r>
            <a:endParaRPr lang="cs-CZ" altLang="cs-CZ" dirty="0">
              <a:latin typeface="+mj-lt"/>
              <a:cs typeface="Times New Roman" panose="02020603050405020304" pitchFamily="18" charset="0"/>
            </a:endParaRPr>
          </a:p>
          <a:p>
            <a:pPr algn="just" eaLnBrk="1" hangingPunct="1">
              <a:lnSpc>
                <a:spcPct val="90000"/>
              </a:lnSpc>
              <a:buFont typeface="Wingdings 2" panose="05020102010507070707" pitchFamily="18" charset="2"/>
              <a:buNone/>
            </a:pPr>
            <a:r>
              <a:rPr lang="cs-CZ" altLang="cs-CZ" dirty="0">
                <a:latin typeface="+mj-lt"/>
                <a:cs typeface="Times New Roman" panose="02020603050405020304" pitchFamily="18" charset="0"/>
              </a:rPr>
              <a:t>S. Kovaliková (1995, s. 137) metaforicky ztotožňuje </a:t>
            </a:r>
            <a:r>
              <a:rPr lang="cs-CZ" altLang="cs-CZ" b="1" dirty="0">
                <a:latin typeface="+mj-lt"/>
                <a:cs typeface="Times New Roman" panose="02020603050405020304" pitchFamily="18" charset="0"/>
              </a:rPr>
              <a:t>aplikační úkoly </a:t>
            </a:r>
            <a:r>
              <a:rPr lang="cs-CZ" altLang="cs-CZ" dirty="0">
                <a:latin typeface="+mj-lt"/>
                <a:cs typeface="Times New Roman" panose="02020603050405020304" pitchFamily="18" charset="0"/>
              </a:rPr>
              <a:t>s </a:t>
            </a:r>
            <a:r>
              <a:rPr lang="cs-CZ" altLang="cs-CZ" b="1" dirty="0">
                <a:latin typeface="+mj-lt"/>
                <a:cs typeface="Times New Roman" panose="02020603050405020304" pitchFamily="18" charset="0"/>
              </a:rPr>
              <a:t>mostem mezi “co” a “jak” </a:t>
            </a:r>
            <a:r>
              <a:rPr lang="cs-CZ" altLang="cs-CZ" dirty="0">
                <a:latin typeface="+mj-lt"/>
                <a:cs typeface="Times New Roman" panose="02020603050405020304" pitchFamily="18" charset="0"/>
              </a:rPr>
              <a:t>v kurikulu (co se mají žáci naučit a jak toho dosáhnou). </a:t>
            </a:r>
          </a:p>
          <a:p>
            <a:pPr algn="just" eaLnBrk="1" hangingPunct="1">
              <a:lnSpc>
                <a:spcPct val="90000"/>
              </a:lnSpc>
              <a:buFont typeface="Wingdings 2" panose="05020102010507070707" pitchFamily="18" charset="2"/>
              <a:buNone/>
            </a:pPr>
            <a:r>
              <a:rPr lang="cs-CZ" altLang="cs-CZ" dirty="0">
                <a:latin typeface="+mj-lt"/>
                <a:cs typeface="Times New Roman" panose="02020603050405020304" pitchFamily="18" charset="0"/>
              </a:rPr>
              <a:t>Dobře zvolené </a:t>
            </a:r>
            <a:r>
              <a:rPr lang="cs-CZ" altLang="cs-CZ" b="1" dirty="0">
                <a:latin typeface="+mj-lt"/>
                <a:cs typeface="Times New Roman" panose="02020603050405020304" pitchFamily="18" charset="0"/>
              </a:rPr>
              <a:t>aplikační úkoly </a:t>
            </a:r>
            <a:r>
              <a:rPr lang="cs-CZ" altLang="cs-CZ" dirty="0">
                <a:latin typeface="+mj-lt"/>
                <a:cs typeface="Times New Roman" panose="02020603050405020304" pitchFamily="18" charset="0"/>
              </a:rPr>
              <a:t>umožňují  přivést žáky k tomu, že přijímají </a:t>
            </a:r>
            <a:r>
              <a:rPr lang="cs-CZ" altLang="cs-CZ" b="1" dirty="0">
                <a:latin typeface="+mj-lt"/>
                <a:cs typeface="Times New Roman" panose="02020603050405020304" pitchFamily="18" charset="0"/>
              </a:rPr>
              <a:t>osobní účast </a:t>
            </a:r>
            <a:r>
              <a:rPr lang="cs-CZ" altLang="cs-CZ" dirty="0">
                <a:latin typeface="+mj-lt"/>
                <a:cs typeface="Times New Roman" panose="02020603050405020304" pitchFamily="18" charset="0"/>
              </a:rPr>
              <a:t>na svém učení a </a:t>
            </a:r>
            <a:r>
              <a:rPr lang="cs-CZ" altLang="cs-CZ" b="1" dirty="0">
                <a:latin typeface="+mj-lt"/>
                <a:cs typeface="Times New Roman" panose="02020603050405020304" pitchFamily="18" charset="0"/>
              </a:rPr>
              <a:t>odpovědnost</a:t>
            </a:r>
            <a:r>
              <a:rPr lang="cs-CZ" altLang="cs-CZ" dirty="0">
                <a:latin typeface="+mj-lt"/>
                <a:cs typeface="Times New Roman" panose="02020603050405020304" pitchFamily="18" charset="0"/>
              </a:rPr>
              <a:t> za ně.</a:t>
            </a:r>
          </a:p>
          <a:p>
            <a:pPr eaLnBrk="1" hangingPunct="1">
              <a:lnSpc>
                <a:spcPct val="90000"/>
              </a:lnSpc>
            </a:pPr>
            <a:endParaRPr lang="cs-CZ" altLang="cs-CZ" dirty="0">
              <a:latin typeface="+mj-lt"/>
            </a:endParaRPr>
          </a:p>
        </p:txBody>
      </p:sp>
    </p:spTree>
    <p:extLst>
      <p:ext uri="{BB962C8B-B14F-4D97-AF65-F5344CB8AC3E}">
        <p14:creationId xmlns:p14="http://schemas.microsoft.com/office/powerpoint/2010/main" val="3666818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sz="3200" b="1" dirty="0">
                <a:cs typeface="Times New Roman" panose="02020603050405020304" pitchFamily="18" charset="0"/>
              </a:rPr>
              <a:t>Soustava učebních úloh x scénář/plán průběhu hodiny a výuková strategie</a:t>
            </a:r>
            <a:endParaRPr lang="cs-CZ" sz="3200" b="1"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7353820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8316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normAutofit/>
          </a:bodyPr>
          <a:lstStyle/>
          <a:p>
            <a:r>
              <a:rPr lang="cs-CZ" altLang="cs-CZ" sz="3600" b="1" dirty="0">
                <a:latin typeface="Calibri Light" panose="020F0302020204030204" pitchFamily="34" charset="0"/>
                <a:cs typeface="Tahoma" panose="020B0604030504040204" pitchFamily="34" charset="0"/>
              </a:rPr>
              <a:t>Zásady pro tvorbu učebních úloh neboli jak je tvořit</a:t>
            </a:r>
            <a:endParaRPr lang="cs-CZ" altLang="cs-CZ" sz="3600" dirty="0">
              <a:latin typeface="Calibri Light" panose="020F0302020204030204" pitchFamily="34" charset="0"/>
              <a:cs typeface="Tahoma" panose="020B0604030504040204" pitchFamily="34" charset="0"/>
            </a:endParaRPr>
          </a:p>
        </p:txBody>
      </p:sp>
      <p:sp>
        <p:nvSpPr>
          <p:cNvPr id="12291" name="Zástupný symbol pro obsah 2"/>
          <p:cNvSpPr>
            <a:spLocks noGrp="1"/>
          </p:cNvSpPr>
          <p:nvPr>
            <p:ph idx="1"/>
          </p:nvPr>
        </p:nvSpPr>
        <p:spPr/>
        <p:txBody>
          <a:bodyPr>
            <a:normAutofit fontScale="92500" lnSpcReduction="10000"/>
          </a:bodyPr>
          <a:lstStyle/>
          <a:p>
            <a:pPr algn="just" eaLnBrk="1" hangingPunct="1">
              <a:lnSpc>
                <a:spcPct val="90000"/>
              </a:lnSpc>
              <a:buFont typeface="Wingdings" panose="05000000000000000000" pitchFamily="2" charset="2"/>
              <a:buNone/>
            </a:pPr>
            <a:r>
              <a:rPr lang="cs-CZ" altLang="cs-CZ" sz="2200" b="1" dirty="0">
                <a:latin typeface="+mj-lt"/>
                <a:cs typeface="Times New Roman" panose="02020603050405020304" pitchFamily="18" charset="0"/>
              </a:rPr>
              <a:t>1. </a:t>
            </a:r>
            <a:r>
              <a:rPr lang="cs-CZ" altLang="cs-CZ" sz="2500" b="1" dirty="0">
                <a:latin typeface="+mj-lt"/>
                <a:cs typeface="Times New Roman" panose="02020603050405020304" pitchFamily="18" charset="0"/>
              </a:rPr>
              <a:t>Témata úloh ze skutečného života – “tady a teď”, “být při tom”</a:t>
            </a:r>
            <a:r>
              <a:rPr lang="cs-CZ" altLang="cs-CZ" sz="2500" dirty="0">
                <a:latin typeface="+mj-lt"/>
                <a:cs typeface="Times New Roman" panose="02020603050405020304" pitchFamily="18" charset="0"/>
              </a:rPr>
              <a:t> (využít zkušeností žáků, aktualizace, motivace).</a:t>
            </a:r>
          </a:p>
          <a:p>
            <a:pPr algn="just" eaLnBrk="1" hangingPunct="1">
              <a:lnSpc>
                <a:spcPct val="90000"/>
              </a:lnSpc>
              <a:buFont typeface="Wingdings" panose="05000000000000000000" pitchFamily="2" charset="2"/>
              <a:buNone/>
            </a:pPr>
            <a:r>
              <a:rPr lang="cs-CZ" altLang="cs-CZ" sz="2500" dirty="0">
                <a:latin typeface="+mj-lt"/>
                <a:cs typeface="Times New Roman" panose="02020603050405020304" pitchFamily="18" charset="0"/>
              </a:rPr>
              <a:t>2. </a:t>
            </a:r>
            <a:r>
              <a:rPr lang="cs-CZ" altLang="cs-CZ" sz="2500" b="1" dirty="0">
                <a:latin typeface="+mj-lt"/>
                <a:cs typeface="Times New Roman" panose="02020603050405020304" pitchFamily="18" charset="0"/>
              </a:rPr>
              <a:t>Používat aktivní slovesa</a:t>
            </a:r>
            <a:r>
              <a:rPr lang="cs-CZ" altLang="cs-CZ" sz="2500" dirty="0">
                <a:latin typeface="+mj-lt"/>
                <a:cs typeface="Times New Roman" panose="02020603050405020304" pitchFamily="18" charset="0"/>
              </a:rPr>
              <a:t> (vyjadřující pozorovatelnou činnost) vždy na začátku věty – vytvořit tak rozkazovací větu jako pobídku pro činnost, nejen pro jednoduchou odpověď.</a:t>
            </a:r>
          </a:p>
          <a:p>
            <a:pPr algn="just" eaLnBrk="1" hangingPunct="1">
              <a:lnSpc>
                <a:spcPct val="90000"/>
              </a:lnSpc>
              <a:buFont typeface="Wingdings" panose="05000000000000000000" pitchFamily="2" charset="2"/>
              <a:buNone/>
            </a:pPr>
            <a:r>
              <a:rPr lang="cs-CZ" altLang="cs-CZ" sz="2500" dirty="0">
                <a:latin typeface="+mj-lt"/>
                <a:cs typeface="Times New Roman" panose="02020603050405020304" pitchFamily="18" charset="0"/>
              </a:rPr>
              <a:t>3. </a:t>
            </a:r>
            <a:r>
              <a:rPr lang="cs-CZ" altLang="cs-CZ" sz="2500" b="1" dirty="0">
                <a:latin typeface="+mj-lt"/>
                <a:cs typeface="Times New Roman" panose="02020603050405020304" pitchFamily="18" charset="0"/>
              </a:rPr>
              <a:t>Pokyny v úkolu vyjádřit přesně co do kvality i kvantity</a:t>
            </a:r>
            <a:r>
              <a:rPr lang="cs-CZ" altLang="cs-CZ" sz="2500" dirty="0">
                <a:latin typeface="+mj-lt"/>
                <a:cs typeface="Times New Roman" panose="02020603050405020304" pitchFamily="18" charset="0"/>
              </a:rPr>
              <a:t> (vyhýbat se slovům nějaký,   několik,…)</a:t>
            </a:r>
          </a:p>
          <a:p>
            <a:pPr algn="just">
              <a:buNone/>
            </a:pPr>
            <a:r>
              <a:rPr lang="cs-CZ" altLang="cs-CZ" sz="2500" dirty="0">
                <a:latin typeface="+mj-lt"/>
                <a:cs typeface="Times New Roman" panose="02020603050405020304" pitchFamily="18" charset="0"/>
              </a:rPr>
              <a:t>4. </a:t>
            </a:r>
            <a:r>
              <a:rPr lang="cs-CZ" altLang="cs-CZ" sz="2500" b="1" dirty="0">
                <a:latin typeface="+mj-lt"/>
                <a:cs typeface="Times New Roman" panose="02020603050405020304" pitchFamily="18" charset="0"/>
              </a:rPr>
              <a:t>Formulace úkolů má být vzrušující, provokující, lákavá výzva. Je zaměřena </a:t>
            </a:r>
            <a:r>
              <a:rPr lang="cs-CZ" altLang="cs-CZ" sz="2500" b="1" i="1" dirty="0">
                <a:latin typeface="+mj-lt"/>
                <a:cs typeface="Tahoma" panose="020B0604030504040204" pitchFamily="34" charset="0"/>
              </a:rPr>
              <a:t>na klíčové učivo, zahrnuje různé úrovně náročnosti (</a:t>
            </a:r>
            <a:r>
              <a:rPr lang="cs-CZ" altLang="cs-CZ" sz="2500" b="1" i="1" dirty="0" err="1">
                <a:latin typeface="+mj-lt"/>
                <a:cs typeface="Tahoma" panose="020B0604030504040204" pitchFamily="34" charset="0"/>
              </a:rPr>
              <a:t>Bloom</a:t>
            </a:r>
            <a:r>
              <a:rPr lang="cs-CZ" altLang="cs-CZ" sz="2500" b="1" i="1" dirty="0">
                <a:latin typeface="+mj-lt"/>
                <a:cs typeface="Tahoma" panose="020B0604030504040204" pitchFamily="34" charset="0"/>
              </a:rPr>
              <a:t>: znalost – porozumění – aplikace - analýza  - hodnocení - tvořivost) s respektem ke všem typům inteligence (</a:t>
            </a:r>
            <a:r>
              <a:rPr lang="cs-CZ" altLang="cs-CZ" sz="2500" b="1" i="1" dirty="0" err="1">
                <a:latin typeface="+mj-lt"/>
                <a:cs typeface="Tahoma" panose="020B0604030504040204" pitchFamily="34" charset="0"/>
              </a:rPr>
              <a:t>Gardner</a:t>
            </a:r>
            <a:r>
              <a:rPr lang="cs-CZ" altLang="cs-CZ" sz="2500" b="1" i="1" dirty="0">
                <a:latin typeface="+mj-lt"/>
                <a:cs typeface="Tahoma" panose="020B0604030504040204" pitchFamily="34" charset="0"/>
              </a:rPr>
              <a:t>). K dispozici  jsou úkoly pro individuální i skupinovou práci.</a:t>
            </a:r>
            <a:endParaRPr lang="cs-CZ" altLang="cs-CZ" sz="2500" b="1" dirty="0">
              <a:latin typeface="+mj-lt"/>
            </a:endParaRPr>
          </a:p>
          <a:p>
            <a:pPr algn="just" eaLnBrk="1" hangingPunct="1">
              <a:lnSpc>
                <a:spcPct val="90000"/>
              </a:lnSpc>
              <a:buFont typeface="Wingdings" panose="05000000000000000000" pitchFamily="2" charset="2"/>
              <a:buNone/>
            </a:pPr>
            <a:r>
              <a:rPr lang="cs-CZ" altLang="cs-CZ" sz="2500" dirty="0">
                <a:latin typeface="+mj-lt"/>
                <a:cs typeface="Times New Roman" panose="02020603050405020304" pitchFamily="18" charset="0"/>
              </a:rPr>
              <a:t>5. </a:t>
            </a:r>
            <a:r>
              <a:rPr lang="cs-CZ" altLang="cs-CZ" sz="2500" b="1" dirty="0">
                <a:latin typeface="+mj-lt"/>
                <a:cs typeface="Times New Roman" panose="02020603050405020304" pitchFamily="18" charset="0"/>
              </a:rPr>
              <a:t>Promyslet zabezpečení pomůckami a materiálem</a:t>
            </a:r>
            <a:r>
              <a:rPr lang="cs-CZ" altLang="cs-CZ" sz="2500" dirty="0">
                <a:latin typeface="+mj-lt"/>
                <a:cs typeface="Times New Roman" panose="02020603050405020304" pitchFamily="18" charset="0"/>
              </a:rPr>
              <a:t>, aby nevznikaly nepřekonatelné překážky (které odvedou pozornost).</a:t>
            </a:r>
          </a:p>
          <a:p>
            <a:pPr algn="just" eaLnBrk="1" hangingPunct="1">
              <a:lnSpc>
                <a:spcPct val="90000"/>
              </a:lnSpc>
              <a:buFont typeface="Wingdings" panose="05000000000000000000" pitchFamily="2" charset="2"/>
              <a:buNone/>
            </a:pPr>
            <a:endParaRPr lang="cs-CZ" altLang="cs-CZ" sz="2500" dirty="0">
              <a:latin typeface="+mj-lt"/>
            </a:endParaRPr>
          </a:p>
        </p:txBody>
      </p:sp>
    </p:spTree>
    <p:extLst>
      <p:ext uri="{BB962C8B-B14F-4D97-AF65-F5344CB8AC3E}">
        <p14:creationId xmlns:p14="http://schemas.microsoft.com/office/powerpoint/2010/main" val="1314729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a:defRPr/>
            </a:pPr>
            <a:r>
              <a:rPr lang="cs-CZ" sz="3200" b="1" dirty="0">
                <a:solidFill>
                  <a:srgbClr val="0070C0"/>
                </a:solidFill>
              </a:rPr>
              <a:t>Učební úlohy a jejich kognitivní náročnost podle  B. </a:t>
            </a:r>
            <a:r>
              <a:rPr lang="cs-CZ" sz="3200" b="1" dirty="0" err="1">
                <a:solidFill>
                  <a:srgbClr val="0070C0"/>
                </a:solidFill>
              </a:rPr>
              <a:t>Blooma</a:t>
            </a:r>
            <a:r>
              <a:rPr lang="cs-CZ" sz="3200" b="1" dirty="0">
                <a:solidFill>
                  <a:srgbClr val="0070C0"/>
                </a:solidFill>
              </a:rPr>
              <a:t> </a:t>
            </a:r>
          </a:p>
        </p:txBody>
      </p:sp>
      <p:sp>
        <p:nvSpPr>
          <p:cNvPr id="13315" name="Rectangle 3"/>
          <p:cNvSpPr>
            <a:spLocks noGrp="1" noChangeArrowheads="1"/>
          </p:cNvSpPr>
          <p:nvPr>
            <p:ph idx="1"/>
          </p:nvPr>
        </p:nvSpPr>
        <p:spPr/>
        <p:txBody>
          <a:bodyPr>
            <a:normAutofit fontScale="85000" lnSpcReduction="20000"/>
          </a:bodyPr>
          <a:lstStyle/>
          <a:p>
            <a:pPr eaLnBrk="1" hangingPunct="1">
              <a:lnSpc>
                <a:spcPct val="90000"/>
              </a:lnSpc>
              <a:buFontTx/>
              <a:buNone/>
              <a:defRPr/>
            </a:pPr>
            <a:endParaRPr lang="cs-CZ" sz="2400" i="1" dirty="0"/>
          </a:p>
          <a:p>
            <a:pPr marL="514350" indent="-514350">
              <a:buFontTx/>
              <a:buAutoNum type="arabicPeriod"/>
              <a:defRPr/>
            </a:pPr>
            <a:r>
              <a:rPr lang="cs-CZ" b="1" dirty="0"/>
              <a:t>Úlohy na zapamatování a </a:t>
            </a:r>
            <a:r>
              <a:rPr lang="cs-CZ" b="1" dirty="0" err="1"/>
              <a:t>znovupoznání</a:t>
            </a:r>
            <a:r>
              <a:rPr lang="cs-CZ" b="1" dirty="0"/>
              <a:t> </a:t>
            </a:r>
          </a:p>
          <a:p>
            <a:pPr>
              <a:buFont typeface="Wingdings 2" panose="05020102010507070707" pitchFamily="18" charset="2"/>
              <a:buNone/>
              <a:defRPr/>
            </a:pPr>
            <a:r>
              <a:rPr lang="cs-CZ" sz="2400" b="1" dirty="0"/>
              <a:t>Cílová kategorie: ZNALOST – žák si vyvolává nebo </a:t>
            </a:r>
            <a:r>
              <a:rPr lang="cs-CZ" sz="2400" b="1" dirty="0" err="1"/>
              <a:t>znovupoznává</a:t>
            </a:r>
            <a:r>
              <a:rPr lang="cs-CZ" sz="2400" b="1" dirty="0"/>
              <a:t> informace</a:t>
            </a:r>
            <a:endParaRPr lang="cs-CZ" sz="2400" dirty="0"/>
          </a:p>
          <a:p>
            <a:pPr>
              <a:defRPr/>
            </a:pPr>
            <a:r>
              <a:rPr lang="cs-CZ" sz="2000" dirty="0"/>
              <a:t>vyjmenuj; </a:t>
            </a:r>
          </a:p>
          <a:p>
            <a:pPr>
              <a:defRPr/>
            </a:pPr>
            <a:r>
              <a:rPr lang="cs-CZ" sz="2000" dirty="0"/>
              <a:t>řekni (popiš),</a:t>
            </a:r>
          </a:p>
          <a:p>
            <a:pPr>
              <a:defRPr/>
            </a:pPr>
            <a:r>
              <a:rPr lang="cs-CZ" sz="2000" dirty="0"/>
              <a:t>co je jako…; </a:t>
            </a:r>
          </a:p>
          <a:p>
            <a:pPr>
              <a:defRPr/>
            </a:pPr>
            <a:r>
              <a:rPr lang="cs-CZ" sz="2000" dirty="0"/>
              <a:t>řekni kdy…; </a:t>
            </a:r>
          </a:p>
          <a:p>
            <a:pPr>
              <a:defRPr/>
            </a:pPr>
            <a:r>
              <a:rPr lang="cs-CZ" sz="2000" dirty="0"/>
              <a:t>řekni kdo…; </a:t>
            </a:r>
          </a:p>
          <a:p>
            <a:pPr>
              <a:defRPr/>
            </a:pPr>
            <a:r>
              <a:rPr lang="cs-CZ" sz="2000" dirty="0"/>
              <a:t>udělej seznam;</a:t>
            </a:r>
          </a:p>
          <a:p>
            <a:pPr>
              <a:defRPr/>
            </a:pPr>
            <a:r>
              <a:rPr lang="cs-CZ" sz="2000" dirty="0"/>
              <a:t>spoj…;</a:t>
            </a:r>
          </a:p>
          <a:p>
            <a:pPr>
              <a:defRPr/>
            </a:pPr>
            <a:r>
              <a:rPr lang="cs-CZ" sz="2000" dirty="0"/>
              <a:t>najdi…; </a:t>
            </a:r>
          </a:p>
          <a:p>
            <a:pPr>
              <a:defRPr/>
            </a:pPr>
            <a:r>
              <a:rPr lang="cs-CZ" sz="2000" dirty="0"/>
              <a:t>zarecituj…,</a:t>
            </a:r>
          </a:p>
          <a:p>
            <a:pPr>
              <a:defRPr/>
            </a:pPr>
            <a:r>
              <a:rPr lang="cs-CZ" sz="2000" dirty="0"/>
              <a:t>řekni kolik…</a:t>
            </a:r>
          </a:p>
          <a:p>
            <a:pPr marL="514350" indent="-514350">
              <a:buNone/>
              <a:defRPr/>
            </a:pPr>
            <a:endParaRPr lang="cs-CZ" b="1" i="1" u="sng" dirty="0"/>
          </a:p>
        </p:txBody>
      </p:sp>
    </p:spTree>
    <p:extLst>
      <p:ext uri="{BB962C8B-B14F-4D97-AF65-F5344CB8AC3E}">
        <p14:creationId xmlns:p14="http://schemas.microsoft.com/office/powerpoint/2010/main" val="289892174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857</TotalTime>
  <Words>2358</Words>
  <Application>Microsoft Office PowerPoint</Application>
  <PresentationFormat>Širokoúhlá obrazovka</PresentationFormat>
  <Paragraphs>236</Paragraphs>
  <Slides>27</Slides>
  <Notes>2</Notes>
  <HiddenSlides>0</HiddenSlides>
  <MMClips>1</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27</vt:i4>
      </vt:variant>
    </vt:vector>
  </HeadingPairs>
  <TitlesOfParts>
    <vt:vector size="35" baseType="lpstr">
      <vt:lpstr>Arial</vt:lpstr>
      <vt:lpstr>Calibri</vt:lpstr>
      <vt:lpstr>Calibri Light</vt:lpstr>
      <vt:lpstr>Symbol</vt:lpstr>
      <vt:lpstr>Times New Roman</vt:lpstr>
      <vt:lpstr>Wingdings</vt:lpstr>
      <vt:lpstr>Wingdings 2</vt:lpstr>
      <vt:lpstr>Motiv Office</vt:lpstr>
      <vt:lpstr>Učební úlohy  prostředek řízení  učebních činností žáků   ve výuce  </vt:lpstr>
      <vt:lpstr>A k čemu směřujeme?</vt:lpstr>
      <vt:lpstr>Formální struktura seminární práce: Předmět – vzdělávací oblast:                                                           Ročník: Tematický celek:                                       Téma (3-4 vyuč. jednotek) …..  myšlenková mapa Cíle tématu:*) – vybírat v RVP  („cíle“, „klíčové kompetence“ a „očekávané výstupy“): - kognitivní (vědomosti)                     - psychomotorické (dovednosti, schopnosti)  - afektivní – výchovné (postoje, potřeby, zájmy, hodnoty)  </vt:lpstr>
      <vt:lpstr>Myšlenková mapa - ukázka</vt:lpstr>
      <vt:lpstr>Operační analýza učiva - analýza činností (operací, aktivit), které budou žáci v hodině provádět k dosažení cílů výuky.</vt:lpstr>
      <vt:lpstr> </vt:lpstr>
      <vt:lpstr>Soustava učebních úloh x scénář/plán průběhu hodiny a výuková strategie</vt:lpstr>
      <vt:lpstr>Zásady pro tvorbu učebních úloh neboli jak je tvořit</vt:lpstr>
      <vt:lpstr>Učební úlohy a jejich kognitivní náročnost podle  B. Blooma </vt:lpstr>
      <vt:lpstr>2. Úlohy na porozumění </vt:lpstr>
      <vt:lpstr>3. Úlohy na aplikaci </vt:lpstr>
      <vt:lpstr>4. Úlohy na analýzu </vt:lpstr>
      <vt:lpstr>5. Úlohy na syntézu</vt:lpstr>
      <vt:lpstr>6. Úlohy na hodnocení </vt:lpstr>
      <vt:lpstr>7. Úlohy vedoucí k tvorbě originálních produktů  7. úroveň náročnosti přiřadili k původní Bloomově  taxonomii jeho následovníci, kteří provedli revizi původní taxonomie s cílem zpřesnit náhled na výsledky kognitivních aktivit žáků (tým pod vedením D.B. Krathwola)  </vt:lpstr>
      <vt:lpstr>Taxonomie učebních úloh podle D. Tollingerová (80. léta 20. st.). </vt:lpstr>
      <vt:lpstr>Prezentace aplikace PowerPoint</vt:lpstr>
      <vt:lpstr>2. Úlohy vyžadující jednoduché myšlenkové operace s poznatky</vt:lpstr>
      <vt:lpstr>Prezentace aplikace PowerPoint</vt:lpstr>
      <vt:lpstr>Prezentace aplikace PowerPoint</vt:lpstr>
      <vt:lpstr>Otázky ve výuce (jako druh učebních úloh)</vt:lpstr>
      <vt:lpstr>OTÁZKY  dobré:  </vt:lpstr>
      <vt:lpstr>Příklady otázek s otevřeným koncem, které vedou děti k přemýšlení </vt:lpstr>
      <vt:lpstr>Cílová úroveň otázky:             </vt:lpstr>
      <vt:lpstr>Závěrem k otázkám ve výuce:</vt:lpstr>
      <vt:lpstr>SHRNUTÍ: Učební úlohy jako nástroj řízení učebních činností žáků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Učební úlohy  prostředek řízení  učebních činností žáků   ve výuce –</dc:title>
  <dc:creator>Horka</dc:creator>
  <cp:lastModifiedBy>Hana Horká</cp:lastModifiedBy>
  <cp:revision>23</cp:revision>
  <dcterms:created xsi:type="dcterms:W3CDTF">2019-03-24T22:56:57Z</dcterms:created>
  <dcterms:modified xsi:type="dcterms:W3CDTF">2020-11-03T12:41:38Z</dcterms:modified>
</cp:coreProperties>
</file>