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72" r:id="rId2"/>
    <p:sldId id="374" r:id="rId3"/>
    <p:sldId id="379" r:id="rId4"/>
    <p:sldId id="375" r:id="rId5"/>
    <p:sldId id="382" r:id="rId6"/>
    <p:sldId id="277" r:id="rId7"/>
    <p:sldId id="278" r:id="rId8"/>
    <p:sldId id="272" r:id="rId9"/>
    <p:sldId id="273" r:id="rId10"/>
    <p:sldId id="274" r:id="rId11"/>
    <p:sldId id="373" r:id="rId12"/>
    <p:sldId id="294" r:id="rId13"/>
    <p:sldId id="321" r:id="rId14"/>
    <p:sldId id="383" r:id="rId15"/>
    <p:sldId id="384" r:id="rId16"/>
    <p:sldId id="385" r:id="rId17"/>
    <p:sldId id="275" r:id="rId18"/>
    <p:sldId id="386" r:id="rId19"/>
    <p:sldId id="336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3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99C1F5-EA5F-4952-A2CD-3B9816FA76FF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CEFC73E-87C8-41AD-A939-4B2C585E9EB9}">
      <dgm:prSet/>
      <dgm:spPr/>
      <dgm:t>
        <a:bodyPr/>
        <a:lstStyle/>
        <a:p>
          <a:r>
            <a:rPr lang="cs-CZ" dirty="0"/>
            <a:t>Co se vám daří?</a:t>
          </a:r>
          <a:endParaRPr lang="en-US" dirty="0"/>
        </a:p>
      </dgm:t>
    </dgm:pt>
    <dgm:pt modelId="{2198D118-FC06-4A19-BCCF-942F1D1A4C97}" type="parTrans" cxnId="{9ADDF5B0-3074-4C0A-8812-8E77425120EC}">
      <dgm:prSet/>
      <dgm:spPr/>
      <dgm:t>
        <a:bodyPr/>
        <a:lstStyle/>
        <a:p>
          <a:endParaRPr lang="en-US"/>
        </a:p>
      </dgm:t>
    </dgm:pt>
    <dgm:pt modelId="{4AE860AA-C1E2-4D2D-805F-199DEC7E2C3C}" type="sibTrans" cxnId="{9ADDF5B0-3074-4C0A-8812-8E77425120EC}">
      <dgm:prSet/>
      <dgm:spPr/>
      <dgm:t>
        <a:bodyPr/>
        <a:lstStyle/>
        <a:p>
          <a:endParaRPr lang="en-US"/>
        </a:p>
      </dgm:t>
    </dgm:pt>
    <dgm:pt modelId="{A3267F30-6D07-4B9A-A02A-CB563AD297BF}">
      <dgm:prSet/>
      <dgm:spPr/>
      <dgm:t>
        <a:bodyPr/>
        <a:lstStyle/>
        <a:p>
          <a:r>
            <a:rPr lang="cs-CZ"/>
            <a:t>V čem potřebujete podporu?</a:t>
          </a:r>
          <a:endParaRPr lang="en-US"/>
        </a:p>
      </dgm:t>
    </dgm:pt>
    <dgm:pt modelId="{DBEF578C-9134-4995-B556-76DE8944ADE2}" type="parTrans" cxnId="{75F7EB88-CAF0-4799-8D31-A58DAACFDA67}">
      <dgm:prSet/>
      <dgm:spPr/>
      <dgm:t>
        <a:bodyPr/>
        <a:lstStyle/>
        <a:p>
          <a:endParaRPr lang="en-US"/>
        </a:p>
      </dgm:t>
    </dgm:pt>
    <dgm:pt modelId="{C490BDF6-0206-4DC7-A6FB-13DC053458C1}" type="sibTrans" cxnId="{75F7EB88-CAF0-4799-8D31-A58DAACFDA67}">
      <dgm:prSet/>
      <dgm:spPr/>
      <dgm:t>
        <a:bodyPr/>
        <a:lstStyle/>
        <a:p>
          <a:endParaRPr lang="en-US"/>
        </a:p>
      </dgm:t>
    </dgm:pt>
    <dgm:pt modelId="{424DFBD1-F4A4-4730-B1BB-C04461EA2480}" type="pres">
      <dgm:prSet presAssocID="{5B99C1F5-EA5F-4952-A2CD-3B9816FA76F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1E8B986-E94B-4E17-8A96-EA305FD73B8C}" type="pres">
      <dgm:prSet presAssocID="{ECEFC73E-87C8-41AD-A939-4B2C585E9EB9}" presName="root" presStyleCnt="0"/>
      <dgm:spPr/>
    </dgm:pt>
    <dgm:pt modelId="{ED87B4CC-2F48-44AB-B3A8-AF0EB691C965}" type="pres">
      <dgm:prSet presAssocID="{ECEFC73E-87C8-41AD-A939-4B2C585E9EB9}" presName="rootComposite" presStyleCnt="0"/>
      <dgm:spPr/>
    </dgm:pt>
    <dgm:pt modelId="{E1CD18B6-A86D-4326-9A7D-269D428D848B}" type="pres">
      <dgm:prSet presAssocID="{ECEFC73E-87C8-41AD-A939-4B2C585E9EB9}" presName="rootText" presStyleLbl="node1" presStyleIdx="0" presStyleCnt="2"/>
      <dgm:spPr/>
    </dgm:pt>
    <dgm:pt modelId="{91866518-362A-4C45-A1F1-E698088B2468}" type="pres">
      <dgm:prSet presAssocID="{ECEFC73E-87C8-41AD-A939-4B2C585E9EB9}" presName="rootConnector" presStyleLbl="node1" presStyleIdx="0" presStyleCnt="2"/>
      <dgm:spPr/>
    </dgm:pt>
    <dgm:pt modelId="{A4221F2A-3AC4-4135-A826-556DF1FD20F3}" type="pres">
      <dgm:prSet presAssocID="{ECEFC73E-87C8-41AD-A939-4B2C585E9EB9}" presName="childShape" presStyleCnt="0"/>
      <dgm:spPr/>
    </dgm:pt>
    <dgm:pt modelId="{8BC245EE-0F09-4625-82F3-8596A8A14CA4}" type="pres">
      <dgm:prSet presAssocID="{A3267F30-6D07-4B9A-A02A-CB563AD297BF}" presName="root" presStyleCnt="0"/>
      <dgm:spPr/>
    </dgm:pt>
    <dgm:pt modelId="{8EF85CB4-5B2B-4CD2-9A2D-712FF80651A6}" type="pres">
      <dgm:prSet presAssocID="{A3267F30-6D07-4B9A-A02A-CB563AD297BF}" presName="rootComposite" presStyleCnt="0"/>
      <dgm:spPr/>
    </dgm:pt>
    <dgm:pt modelId="{E9580598-1D06-40D5-A4B1-3B853DADAE4F}" type="pres">
      <dgm:prSet presAssocID="{A3267F30-6D07-4B9A-A02A-CB563AD297BF}" presName="rootText" presStyleLbl="node1" presStyleIdx="1" presStyleCnt="2"/>
      <dgm:spPr/>
    </dgm:pt>
    <dgm:pt modelId="{0085B8E8-4761-42E1-96BF-BAA341252F04}" type="pres">
      <dgm:prSet presAssocID="{A3267F30-6D07-4B9A-A02A-CB563AD297BF}" presName="rootConnector" presStyleLbl="node1" presStyleIdx="1" presStyleCnt="2"/>
      <dgm:spPr/>
    </dgm:pt>
    <dgm:pt modelId="{471DF11A-FEC8-480D-923B-1D7D0F33E14B}" type="pres">
      <dgm:prSet presAssocID="{A3267F30-6D07-4B9A-A02A-CB563AD297BF}" presName="childShape" presStyleCnt="0"/>
      <dgm:spPr/>
    </dgm:pt>
  </dgm:ptLst>
  <dgm:cxnLst>
    <dgm:cxn modelId="{01516805-77A5-4F27-BBC8-9F23003BE67F}" type="presOf" srcId="{5B99C1F5-EA5F-4952-A2CD-3B9816FA76FF}" destId="{424DFBD1-F4A4-4730-B1BB-C04461EA2480}" srcOrd="0" destOrd="0" presId="urn:microsoft.com/office/officeart/2005/8/layout/hierarchy3"/>
    <dgm:cxn modelId="{42268D17-FB06-431E-A60F-AD19C58CE1D8}" type="presOf" srcId="{A3267F30-6D07-4B9A-A02A-CB563AD297BF}" destId="{0085B8E8-4761-42E1-96BF-BAA341252F04}" srcOrd="1" destOrd="0" presId="urn:microsoft.com/office/officeart/2005/8/layout/hierarchy3"/>
    <dgm:cxn modelId="{26F9F26E-F484-41AE-A851-733626BF8658}" type="presOf" srcId="{ECEFC73E-87C8-41AD-A939-4B2C585E9EB9}" destId="{91866518-362A-4C45-A1F1-E698088B2468}" srcOrd="1" destOrd="0" presId="urn:microsoft.com/office/officeart/2005/8/layout/hierarchy3"/>
    <dgm:cxn modelId="{75F7EB88-CAF0-4799-8D31-A58DAACFDA67}" srcId="{5B99C1F5-EA5F-4952-A2CD-3B9816FA76FF}" destId="{A3267F30-6D07-4B9A-A02A-CB563AD297BF}" srcOrd="1" destOrd="0" parTransId="{DBEF578C-9134-4995-B556-76DE8944ADE2}" sibTransId="{C490BDF6-0206-4DC7-A6FB-13DC053458C1}"/>
    <dgm:cxn modelId="{5CF9B795-5E0A-4B5C-833C-849CD2045CFD}" type="presOf" srcId="{ECEFC73E-87C8-41AD-A939-4B2C585E9EB9}" destId="{E1CD18B6-A86D-4326-9A7D-269D428D848B}" srcOrd="0" destOrd="0" presId="urn:microsoft.com/office/officeart/2005/8/layout/hierarchy3"/>
    <dgm:cxn modelId="{9ADDF5B0-3074-4C0A-8812-8E77425120EC}" srcId="{5B99C1F5-EA5F-4952-A2CD-3B9816FA76FF}" destId="{ECEFC73E-87C8-41AD-A939-4B2C585E9EB9}" srcOrd="0" destOrd="0" parTransId="{2198D118-FC06-4A19-BCCF-942F1D1A4C97}" sibTransId="{4AE860AA-C1E2-4D2D-805F-199DEC7E2C3C}"/>
    <dgm:cxn modelId="{3F39BBE2-F0E8-46AF-A4A8-CC7C99044EAF}" type="presOf" srcId="{A3267F30-6D07-4B9A-A02A-CB563AD297BF}" destId="{E9580598-1D06-40D5-A4B1-3B853DADAE4F}" srcOrd="0" destOrd="0" presId="urn:microsoft.com/office/officeart/2005/8/layout/hierarchy3"/>
    <dgm:cxn modelId="{9376C55B-95BD-496F-AA73-C35861CD1D5A}" type="presParOf" srcId="{424DFBD1-F4A4-4730-B1BB-C04461EA2480}" destId="{E1E8B986-E94B-4E17-8A96-EA305FD73B8C}" srcOrd="0" destOrd="0" presId="urn:microsoft.com/office/officeart/2005/8/layout/hierarchy3"/>
    <dgm:cxn modelId="{BDC5372F-44A1-4AEE-9C0D-0AAD2F4354AE}" type="presParOf" srcId="{E1E8B986-E94B-4E17-8A96-EA305FD73B8C}" destId="{ED87B4CC-2F48-44AB-B3A8-AF0EB691C965}" srcOrd="0" destOrd="0" presId="urn:microsoft.com/office/officeart/2005/8/layout/hierarchy3"/>
    <dgm:cxn modelId="{EDECAC69-C03F-4BCB-9385-A47FEFB4F3A5}" type="presParOf" srcId="{ED87B4CC-2F48-44AB-B3A8-AF0EB691C965}" destId="{E1CD18B6-A86D-4326-9A7D-269D428D848B}" srcOrd="0" destOrd="0" presId="urn:microsoft.com/office/officeart/2005/8/layout/hierarchy3"/>
    <dgm:cxn modelId="{ED7C9273-3A57-4F1D-8392-0879ED4BDCAB}" type="presParOf" srcId="{ED87B4CC-2F48-44AB-B3A8-AF0EB691C965}" destId="{91866518-362A-4C45-A1F1-E698088B2468}" srcOrd="1" destOrd="0" presId="urn:microsoft.com/office/officeart/2005/8/layout/hierarchy3"/>
    <dgm:cxn modelId="{92ADB882-FDE1-44E2-9522-11E1B5482D20}" type="presParOf" srcId="{E1E8B986-E94B-4E17-8A96-EA305FD73B8C}" destId="{A4221F2A-3AC4-4135-A826-556DF1FD20F3}" srcOrd="1" destOrd="0" presId="urn:microsoft.com/office/officeart/2005/8/layout/hierarchy3"/>
    <dgm:cxn modelId="{34967869-E250-41B3-92AF-BCFB33728CDE}" type="presParOf" srcId="{424DFBD1-F4A4-4730-B1BB-C04461EA2480}" destId="{8BC245EE-0F09-4625-82F3-8596A8A14CA4}" srcOrd="1" destOrd="0" presId="urn:microsoft.com/office/officeart/2005/8/layout/hierarchy3"/>
    <dgm:cxn modelId="{CDC0FA61-0427-4991-ADBE-3AF885AD557E}" type="presParOf" srcId="{8BC245EE-0F09-4625-82F3-8596A8A14CA4}" destId="{8EF85CB4-5B2B-4CD2-9A2D-712FF80651A6}" srcOrd="0" destOrd="0" presId="urn:microsoft.com/office/officeart/2005/8/layout/hierarchy3"/>
    <dgm:cxn modelId="{0E9C4BA9-A912-4865-9AC3-DFBC0057FD02}" type="presParOf" srcId="{8EF85CB4-5B2B-4CD2-9A2D-712FF80651A6}" destId="{E9580598-1D06-40D5-A4B1-3B853DADAE4F}" srcOrd="0" destOrd="0" presId="urn:microsoft.com/office/officeart/2005/8/layout/hierarchy3"/>
    <dgm:cxn modelId="{1A0F77B8-DF24-49D5-BFF3-B526D04E06FA}" type="presParOf" srcId="{8EF85CB4-5B2B-4CD2-9A2D-712FF80651A6}" destId="{0085B8E8-4761-42E1-96BF-BAA341252F04}" srcOrd="1" destOrd="0" presId="urn:microsoft.com/office/officeart/2005/8/layout/hierarchy3"/>
    <dgm:cxn modelId="{283675D0-BD90-426E-8713-50582A266ECD}" type="presParOf" srcId="{8BC245EE-0F09-4625-82F3-8596A8A14CA4}" destId="{471DF11A-FEC8-480D-923B-1D7D0F33E14B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CD18B6-A86D-4326-9A7D-269D428D848B}">
      <dsp:nvSpPr>
        <dsp:cNvPr id="0" name=""/>
        <dsp:cNvSpPr/>
      </dsp:nvSpPr>
      <dsp:spPr>
        <a:xfrm>
          <a:off x="1283" y="1007554"/>
          <a:ext cx="4672458" cy="23362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 dirty="0"/>
            <a:t>Co se vám daří?</a:t>
          </a:r>
          <a:endParaRPr lang="en-US" sz="4900" kern="1200" dirty="0"/>
        </a:p>
      </dsp:txBody>
      <dsp:txXfrm>
        <a:off x="69709" y="1075980"/>
        <a:ext cx="4535606" cy="2199377"/>
      </dsp:txXfrm>
    </dsp:sp>
    <dsp:sp modelId="{E9580598-1D06-40D5-A4B1-3B853DADAE4F}">
      <dsp:nvSpPr>
        <dsp:cNvPr id="0" name=""/>
        <dsp:cNvSpPr/>
      </dsp:nvSpPr>
      <dsp:spPr>
        <a:xfrm>
          <a:off x="5841857" y="1007554"/>
          <a:ext cx="4672458" cy="2336229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/>
            <a:t>V čem potřebujete podporu?</a:t>
          </a:r>
          <a:endParaRPr lang="en-US" sz="4900" kern="1200"/>
        </a:p>
      </dsp:txBody>
      <dsp:txXfrm>
        <a:off x="5910283" y="1075980"/>
        <a:ext cx="4535606" cy="2199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9B4EF-2506-4E8F-9AAD-3D3BC0EBBF59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01570-0EAD-4549-8222-D9EC9B0E1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33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09D10-2F05-4F0F-B432-85E0CC567C5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504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DC415-9DE5-4036-BE45-1F1CE55C5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D0B1DE-98C2-4F80-9824-5D00EE3F75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AB81D7-0E9A-4007-AB18-87736C8A8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0354-A8D0-42B5-A5F5-20517C902189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615A1A-A058-4F00-9275-8F5D147ED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7EB221-7E69-4787-B0D7-32A1E3EF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7B35-E8D7-46A1-84F0-7DB5855E45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46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B2004B-9D39-48C3-A404-6362310B1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6B41BF-3260-44B8-9B89-8C2BFCBB50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33D470-10F9-4454-9C72-4AEE4D19B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0354-A8D0-42B5-A5F5-20517C902189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754DE9-0CDC-44F6-80A9-5C9D4710F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B314D0-5B37-4A73-A810-9D62BE1E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7B35-E8D7-46A1-84F0-7DB5855E45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97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47F6CA7-EE84-4CA9-879E-A132EB8B51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DCF363C-D95E-4F56-8523-9A32A1764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08C853-17FD-4648-92A3-F3E98B19C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0354-A8D0-42B5-A5F5-20517C902189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A95F69-E433-4AC0-BB24-538378058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6437C7-D25E-4F4B-BEEF-34448F50D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7B35-E8D7-46A1-84F0-7DB5855E45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74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48E33F-2542-41CD-B460-29CF7A1D4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3BBEB8-8F5C-4AD8-AEDD-AF2889E3D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E89306-812B-487D-911D-BB53B45DD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0354-A8D0-42B5-A5F5-20517C902189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9B5A52-62B1-4453-B146-B16BA5710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AC650E-CD46-465F-BC7F-CE174C4E9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7B35-E8D7-46A1-84F0-7DB5855E45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24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1EC94D-BFD6-49F7-8DDF-5747543AF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CEBECB-BA90-452E-BB23-87835BAFC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6FE10C-AE7C-459C-B00D-C5B22CE47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0354-A8D0-42B5-A5F5-20517C902189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D21705-3866-4EFC-AE42-90EA25410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5D94C8-A7D3-4AF7-84DA-43C61D5A7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7B35-E8D7-46A1-84F0-7DB5855E45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918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074F70-3CA6-4F1E-8A44-DDC4899EF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73153E-21E5-42F9-8EBB-D02250ABC4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114F06-4D59-43F0-8D21-A73B39246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8FFFFA1-FDF9-4FE7-9C06-B603AA811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0354-A8D0-42B5-A5F5-20517C902189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E3BD8A-5035-4920-AEB1-8CA3573AF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3BCE90-64A7-48C4-A6D4-D82DBD6B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7B35-E8D7-46A1-84F0-7DB5855E45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391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509311-516B-4F22-A5FD-6FEE4402B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80A61B-059D-43FB-A3B5-DF4F867A9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F47C1BB-664C-4498-9AC6-AE756A797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57EACFD-8912-4FE0-BC82-FE0DDB5BE6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04CC7A0-063A-4125-B5A7-0CB73F26F8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265D93D-6348-4F2C-9295-AB801FA4B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0354-A8D0-42B5-A5F5-20517C902189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D8D9035-489A-49DD-9D3F-E1C7057B3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92AB9F0-AA9A-4AF1-9ECD-411E9C487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7B35-E8D7-46A1-84F0-7DB5855E45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509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BDDEDC-BBBE-423B-A54B-AF3277343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6DDD281-C0FE-4377-BD91-4F3670CD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0354-A8D0-42B5-A5F5-20517C902189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925B078-7876-4FB3-B4D6-C4AFB442E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B6B20B8-5678-4C94-8E24-6F619DB6E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7B35-E8D7-46A1-84F0-7DB5855E45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1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B3B034C-2813-4C04-9692-2C00A8BAA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0354-A8D0-42B5-A5F5-20517C902189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68ADE25-4940-4A68-A57F-EEFD0D93B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A3E441B-2F23-4E64-BB5F-B2A3872E3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7B35-E8D7-46A1-84F0-7DB5855E45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62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EC9968-0645-48FE-AE22-F82AD0F60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DE0AF5-31D9-4F96-A56C-3793B5B03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202EE97-767D-4185-9F91-13A095583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09BF37-47DD-47C3-BB0C-95937C3EF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0354-A8D0-42B5-A5F5-20517C902189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9A39CE-96AC-4F0F-8E9D-EC7F76C6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D13974-868F-4219-853E-5867C43E5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7B35-E8D7-46A1-84F0-7DB5855E45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36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4C361-E556-4991-8AE8-CB3ABD1BE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F792558-D877-45A2-A730-B631967DA8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27C0948-E102-48A3-9F53-FA747C6C1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92D2924-EB02-45DC-81BD-CE8363075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0354-A8D0-42B5-A5F5-20517C902189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3FA40C-A2F4-4D77-AEF8-D50D1C713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1E44F-009A-44B9-A0BC-7B8268A5E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7B35-E8D7-46A1-84F0-7DB5855E45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03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179EE7D-0778-4056-8FEB-F49662A66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F25B24-5A8A-464B-9EE1-91368FC3E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1B8813-550F-47A6-A78F-567315394E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F0354-A8D0-42B5-A5F5-20517C902189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C1FFFA-0C97-4A63-A623-D1C5E015D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B8E440-7057-4705-BD11-4BF798430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E7B35-E8D7-46A1-84F0-7DB5855E45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901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lg7NG0GxJE" TargetMode="External"/><Relationship Id="rId7" Type="http://schemas.openxmlformats.org/officeDocument/2006/relationships/hyperlink" Target="https://www.youtube.com/watch?v=u1OrM4395pc&amp;feature=emb_rel_end" TargetMode="External"/><Relationship Id="rId2" Type="http://schemas.openxmlformats.org/officeDocument/2006/relationships/hyperlink" Target="https://www.youtube.com/watch?v=2KLyhBhMQy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vmedia.cz/skoly/interaktivni-vyuka" TargetMode="External"/><Relationship Id="rId5" Type="http://schemas.openxmlformats.org/officeDocument/2006/relationships/hyperlink" Target="https://urbancova.webnode.cz/prima-a2/" TargetMode="External"/><Relationship Id="rId4" Type="http://schemas.openxmlformats.org/officeDocument/2006/relationships/hyperlink" Target="https://www.youtube.com/watch?v=olGVIZvjYcw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XiznQkksZY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DE80AD-88A1-4049-A2E4-8CA151CA1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>
                <a:solidFill>
                  <a:schemeClr val="bg1"/>
                </a:solidFill>
              </a:rPr>
              <a:t>Konzultace portfoliového úkolu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15391B9-3EDE-4B37-A72B-9E25390782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80174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3815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pPr fontAlgn="t"/>
            <a:r>
              <a:rPr lang="cs-CZ" sz="2400"/>
              <a:t>Reflexe – je ohlédnutím se zpět za vyučováním a učením, založeném na rekonstrukci a kritické analýze učitelova jednání a chování třídy. Umožňuje učiteli poučit se na základě získaných zkušeností.</a:t>
            </a:r>
          </a:p>
          <a:p>
            <a:pPr fontAlgn="t"/>
            <a:r>
              <a:rPr lang="cs-CZ" sz="2400"/>
              <a:t>Nové porozumění – po výuce učitel získává nové porozumění cílům, k nimž může práce s určitým učivem směřovat, rozumí strukturám učiva, žákům i sobě samému. Prostřednictvím experimentálního učení sebe sama a na základě „aha-zážitků“ se u učitele vytváří nové porozumění, s nímž vstupuje do dalšího vyučování.</a:t>
            </a:r>
          </a:p>
          <a:p>
            <a:endParaRPr lang="cs-CZ" sz="2400"/>
          </a:p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2291644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4B0D78-6C60-4859-9BE8-539770065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6E1F4B-758C-4CA4-81C5-4D56386AB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https://www.youtube.com/watch?v=2KLyhBhMQyI</a:t>
            </a:r>
            <a:endParaRPr lang="cs-CZ" dirty="0"/>
          </a:p>
          <a:p>
            <a:r>
              <a:rPr lang="cs-CZ" dirty="0">
                <a:hlinkClick r:id="rId3"/>
              </a:rPr>
              <a:t>https://www.youtube.com/watch?v=7lg7NG0GxJE</a:t>
            </a:r>
            <a:endParaRPr lang="cs-CZ" dirty="0"/>
          </a:p>
          <a:p>
            <a:r>
              <a:rPr lang="cs-CZ" dirty="0">
                <a:hlinkClick r:id="rId4"/>
              </a:rPr>
              <a:t>https://www.youtube.com/watch?v=olGVIZvjYcw</a:t>
            </a:r>
            <a:endParaRPr lang="cs-CZ" dirty="0"/>
          </a:p>
          <a:p>
            <a:r>
              <a:rPr lang="cs-CZ" dirty="0">
                <a:hlinkClick r:id="rId5"/>
              </a:rPr>
              <a:t>https://urbancova.webnode.cz/prima-a2/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6"/>
              </a:rPr>
              <a:t>https://www.avmedia.cz/skoly/interaktivni-vyuka</a:t>
            </a:r>
            <a:endParaRPr lang="cs-CZ" dirty="0"/>
          </a:p>
          <a:p>
            <a:r>
              <a:rPr lang="cs-CZ" dirty="0">
                <a:hlinkClick r:id="rId7"/>
              </a:rPr>
              <a:t>https://www.youtube.com/watch?v=u1OrM4395pc&amp;feature=emb_rel_end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68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71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8131" name="Picture 2" descr="C:\Documents and Settings\Horka\Dokumenty\OBRÁZKY\MP Navigator\2014_11_26\IMG.jpg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49" b="16344"/>
          <a:stretch/>
        </p:blipFill>
        <p:spPr>
          <a:xfrm>
            <a:off x="307775" y="261437"/>
            <a:ext cx="11576450" cy="6335126"/>
          </a:xfrm>
          <a:prstGeom prst="rect">
            <a:avLst/>
          </a:prstGeom>
          <a:noFill/>
        </p:spPr>
      </p:pic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7C9ADA25-078F-42AB-B92D-4535AA4442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1676400" y="-87137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436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cs-CZ" sz="2800" b="1"/>
              <a:t>Didaktické zpracování učebního obsahu učitelem</a:t>
            </a:r>
            <a:br>
              <a:rPr lang="cs-CZ" sz="2800" b="1"/>
            </a:br>
            <a:endParaRPr lang="cs-CZ" sz="2800" i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cs-CZ" sz="2400"/>
              <a:t>co učitel považuje za </a:t>
            </a:r>
            <a:r>
              <a:rPr lang="cs-CZ" sz="2400" b="1"/>
              <a:t>zásadní,</a:t>
            </a:r>
            <a:r>
              <a:rPr lang="cs-CZ" sz="2400"/>
              <a:t> co zdůrazňuje, </a:t>
            </a:r>
          </a:p>
          <a:p>
            <a:r>
              <a:rPr lang="cs-CZ" sz="2400"/>
              <a:t>které </a:t>
            </a:r>
            <a:r>
              <a:rPr lang="cs-CZ" sz="2400" b="1"/>
              <a:t>pojmy</a:t>
            </a:r>
            <a:r>
              <a:rPr lang="cs-CZ" sz="2400"/>
              <a:t> </a:t>
            </a:r>
            <a:r>
              <a:rPr lang="cs-CZ" sz="2400" b="1"/>
              <a:t>vysvětluje,</a:t>
            </a:r>
            <a:r>
              <a:rPr lang="cs-CZ" sz="2400"/>
              <a:t> na které </a:t>
            </a:r>
            <a:r>
              <a:rPr lang="cs-CZ" sz="2400" b="1"/>
              <a:t>navazuje</a:t>
            </a:r>
            <a:r>
              <a:rPr lang="cs-CZ" sz="2400"/>
              <a:t>, co </a:t>
            </a:r>
            <a:r>
              <a:rPr lang="cs-CZ" sz="2400" b="1"/>
              <a:t>opakuje</a:t>
            </a:r>
            <a:r>
              <a:rPr lang="cs-CZ" sz="2400"/>
              <a:t>, </a:t>
            </a:r>
          </a:p>
          <a:p>
            <a:r>
              <a:rPr lang="cs-CZ" sz="2400"/>
              <a:t>zda a jak vede žáky k </a:t>
            </a:r>
            <a:r>
              <a:rPr lang="cs-CZ" sz="2400" b="1"/>
              <a:t>samostatnost</a:t>
            </a:r>
            <a:r>
              <a:rPr lang="cs-CZ" sz="2400"/>
              <a:t>i a </a:t>
            </a:r>
            <a:r>
              <a:rPr lang="cs-CZ" sz="2400" b="1"/>
              <a:t>myšlení</a:t>
            </a:r>
            <a:r>
              <a:rPr lang="cs-CZ" sz="2400"/>
              <a:t>, </a:t>
            </a:r>
          </a:p>
          <a:p>
            <a:r>
              <a:rPr lang="cs-CZ" sz="2400"/>
              <a:t>jak odlišuje </a:t>
            </a:r>
            <a:r>
              <a:rPr lang="cs-CZ" sz="2400" b="1"/>
              <a:t>základní učivo</a:t>
            </a:r>
            <a:r>
              <a:rPr lang="cs-CZ" sz="2400"/>
              <a:t> od méně podstatného, </a:t>
            </a:r>
          </a:p>
          <a:p>
            <a:r>
              <a:rPr lang="cs-CZ" sz="2400"/>
              <a:t>jak </a:t>
            </a:r>
            <a:r>
              <a:rPr lang="cs-CZ" sz="2400" b="1"/>
              <a:t>diferencuje </a:t>
            </a:r>
            <a:r>
              <a:rPr lang="cs-CZ" sz="2400"/>
              <a:t>náročnost učiva pro skupiny žáků s různou výkonovou úrovní). </a:t>
            </a:r>
          </a:p>
          <a:p>
            <a:endParaRPr lang="cs-CZ" sz="2400" b="1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Knihy">
            <a:extLst>
              <a:ext uri="{FF2B5EF4-FFF2-40B4-BE49-F238E27FC236}">
                <a16:creationId xmlns:a16="http://schemas.microsoft.com/office/drawing/2014/main" id="{AF6B7881-8005-4DA5-B651-2CB379DD2E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362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E67F58-1B11-42B0-9D9A-30D763FCD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379D1F-DF51-451C-B601-7639B0BB7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učivo je prezentováno v učebnici nebo učitelem </a:t>
            </a:r>
            <a:r>
              <a:rPr lang="cs-CZ" sz="2400" b="1" dirty="0"/>
              <a:t>strukturovaně</a:t>
            </a:r>
            <a:r>
              <a:rPr lang="cs-CZ" sz="2400" dirty="0"/>
              <a:t>, </a:t>
            </a:r>
          </a:p>
          <a:p>
            <a:r>
              <a:rPr lang="cs-CZ" sz="2400" b="1" dirty="0"/>
              <a:t>přehledně, systémově</a:t>
            </a:r>
            <a:r>
              <a:rPr lang="cs-CZ" sz="2400" dirty="0"/>
              <a:t>, </a:t>
            </a:r>
          </a:p>
          <a:p>
            <a:r>
              <a:rPr lang="cs-CZ" sz="2400" b="1" dirty="0"/>
              <a:t>vyvozuje</a:t>
            </a:r>
            <a:r>
              <a:rPr lang="cs-CZ" sz="2400" dirty="0"/>
              <a:t> učitel </a:t>
            </a:r>
            <a:r>
              <a:rPr lang="cs-CZ" sz="2400" b="1" dirty="0"/>
              <a:t>sám</a:t>
            </a:r>
            <a:r>
              <a:rPr lang="cs-CZ" sz="2400" dirty="0"/>
              <a:t> nebo </a:t>
            </a:r>
            <a:r>
              <a:rPr lang="cs-CZ" sz="2400" b="1" dirty="0"/>
              <a:t>se žáky</a:t>
            </a:r>
            <a:r>
              <a:rPr lang="cs-CZ" sz="2400" dirty="0"/>
              <a:t>, souvislosti, důsledky a vztahy.</a:t>
            </a:r>
          </a:p>
          <a:p>
            <a:pPr marL="0" indent="0">
              <a:buNone/>
            </a:pPr>
            <a:r>
              <a:rPr lang="cs-CZ" sz="2400" b="1" dirty="0"/>
              <a:t>Typ učební látky </a:t>
            </a:r>
          </a:p>
          <a:p>
            <a:pPr marL="0" indent="0">
              <a:buNone/>
            </a:pPr>
            <a:r>
              <a:rPr lang="cs-CZ" sz="2400" b="1" dirty="0" err="1"/>
              <a:t>formativnost</a:t>
            </a:r>
            <a:r>
              <a:rPr lang="cs-CZ" sz="2400" b="1" dirty="0"/>
              <a:t> </a:t>
            </a:r>
            <a:r>
              <a:rPr lang="cs-CZ" sz="2400" dirty="0"/>
              <a:t> </a:t>
            </a:r>
          </a:p>
          <a:p>
            <a:r>
              <a:rPr lang="cs-CZ" sz="2400" b="1" dirty="0"/>
              <a:t>náročnost</a:t>
            </a:r>
            <a:r>
              <a:rPr lang="cs-CZ" sz="2400" dirty="0"/>
              <a:t> na paměť - vede učivo k rozvoji myšlenkových operací, </a:t>
            </a:r>
          </a:p>
          <a:p>
            <a:r>
              <a:rPr lang="cs-CZ" sz="2400" dirty="0"/>
              <a:t>provokuje zvídavost, </a:t>
            </a:r>
          </a:p>
          <a:p>
            <a:r>
              <a:rPr lang="cs-CZ" sz="2400" dirty="0"/>
              <a:t>jaké je </a:t>
            </a:r>
            <a:r>
              <a:rPr lang="cs-CZ" sz="2400" b="1" dirty="0"/>
              <a:t>množství osvojovaných poj</a:t>
            </a:r>
            <a:r>
              <a:rPr lang="cs-CZ" sz="2400" dirty="0"/>
              <a:t>mů, </a:t>
            </a:r>
          </a:p>
          <a:p>
            <a:r>
              <a:rPr lang="cs-CZ" sz="2400" dirty="0"/>
              <a:t>je možno si je zapamatovat </a:t>
            </a:r>
            <a:r>
              <a:rPr lang="cs-CZ" sz="2400" b="1" dirty="0"/>
              <a:t>v hodině</a:t>
            </a:r>
            <a:r>
              <a:rPr lang="cs-CZ" sz="2400" dirty="0"/>
              <a:t>, bude nutná </a:t>
            </a:r>
            <a:r>
              <a:rPr lang="cs-CZ" sz="2400" b="1" dirty="0"/>
              <a:t>domácí příprava</a:t>
            </a:r>
            <a:r>
              <a:rPr lang="cs-CZ" sz="2400" dirty="0"/>
              <a:t>).</a:t>
            </a:r>
          </a:p>
          <a:p>
            <a:pPr>
              <a:buNone/>
            </a:pPr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pPr>
              <a:buNone/>
            </a:pPr>
            <a:r>
              <a:rPr lang="cs-CZ" sz="2400" dirty="0"/>
              <a:t> </a:t>
            </a:r>
            <a:r>
              <a:rPr lang="cs-CZ" sz="2400" b="1" dirty="0"/>
              <a:t> 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53576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895EAA-B07B-49CE-ABA4-8E00244F3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5000" b="1"/>
              <a:t>Vazby mezi prvky probíraného učiva</a:t>
            </a:r>
            <a:endParaRPr lang="cs-CZ" sz="5000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Graphic 6" descr="Otisk prstu">
            <a:extLst>
              <a:ext uri="{FF2B5EF4-FFF2-40B4-BE49-F238E27FC236}">
                <a16:creationId xmlns:a16="http://schemas.microsoft.com/office/drawing/2014/main" id="{B7F3C9E9-9E65-4D8B-9255-5072BBC41C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D0F6DF-A90B-43D0-A395-91E42A4E2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sz="2600"/>
              <a:t>učivo </a:t>
            </a:r>
            <a:r>
              <a:rPr lang="cs-CZ" sz="2600" b="1"/>
              <a:t>navazuje na předchozí </a:t>
            </a:r>
            <a:r>
              <a:rPr lang="cs-CZ" sz="2600"/>
              <a:t>zkušenosti žáků, tvoří navazující celek;</a:t>
            </a:r>
          </a:p>
          <a:p>
            <a:r>
              <a:rPr lang="cs-CZ" sz="2600" b="1"/>
              <a:t>příčinné souvislosti</a:t>
            </a:r>
            <a:r>
              <a:rPr lang="cs-CZ" sz="2600"/>
              <a:t> k zapamatování; </a:t>
            </a:r>
          </a:p>
          <a:p>
            <a:r>
              <a:rPr lang="cs-CZ" sz="2600" b="1"/>
              <a:t>izolované údaje </a:t>
            </a:r>
            <a:r>
              <a:rPr lang="cs-CZ" sz="2600"/>
              <a:t>se těžko pamatují, </a:t>
            </a:r>
          </a:p>
          <a:p>
            <a:pPr marL="0" indent="0">
              <a:buNone/>
            </a:pPr>
            <a:endParaRPr lang="cs-CZ" sz="2600" b="1"/>
          </a:p>
          <a:p>
            <a:pPr marL="0" indent="0">
              <a:buNone/>
            </a:pPr>
            <a:r>
              <a:rPr lang="cs-CZ" sz="2600" b="1"/>
              <a:t>Přehlednost záznamu probíraného učiva</a:t>
            </a:r>
            <a:r>
              <a:rPr lang="cs-CZ" sz="2600"/>
              <a:t> </a:t>
            </a:r>
          </a:p>
          <a:p>
            <a:r>
              <a:rPr lang="cs-CZ" sz="2600"/>
              <a:t>záznam na tabuli,  v sešitech žáků; </a:t>
            </a:r>
          </a:p>
          <a:p>
            <a:r>
              <a:rPr lang="cs-CZ" sz="2600"/>
              <a:t>záznam ve formě tabulky, grafu, nákresu. </a:t>
            </a:r>
          </a:p>
          <a:p>
            <a:endParaRPr lang="cs-CZ" sz="2600"/>
          </a:p>
          <a:p>
            <a:pPr>
              <a:buNone/>
            </a:pPr>
            <a:r>
              <a:rPr lang="cs-CZ" sz="2600"/>
              <a:t> </a:t>
            </a:r>
          </a:p>
          <a:p>
            <a:endParaRPr lang="cs-CZ" sz="2600"/>
          </a:p>
        </p:txBody>
      </p:sp>
    </p:spTree>
    <p:extLst>
      <p:ext uri="{BB962C8B-B14F-4D97-AF65-F5344CB8AC3E}">
        <p14:creationId xmlns:p14="http://schemas.microsoft.com/office/powerpoint/2010/main" val="847459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24288-8671-4A8A-97AA-C397612A4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endParaRPr lang="cs-CZ" sz="5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Třída">
            <a:extLst>
              <a:ext uri="{FF2B5EF4-FFF2-40B4-BE49-F238E27FC236}">
                <a16:creationId xmlns:a16="http://schemas.microsoft.com/office/drawing/2014/main" id="{E2703682-48E5-47B1-837B-F9451D4161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F4682F-7E8F-4B43-B4AE-C022E6547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/>
              <a:t>Možnost vzniku mezipředmětových vazeb</a:t>
            </a:r>
            <a:r>
              <a:rPr lang="cs-CZ"/>
              <a:t> </a:t>
            </a:r>
            <a:endParaRPr lang="cs-CZ" dirty="0"/>
          </a:p>
          <a:p>
            <a:r>
              <a:rPr lang="cs-CZ"/>
              <a:t>prezentované učivo souvisí s jiným vyučovacím předmětem, </a:t>
            </a:r>
          </a:p>
          <a:p>
            <a:r>
              <a:rPr lang="cs-CZ"/>
              <a:t>učitel se opírá o vědomosti žáků získané v jiných předmětech.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b="1"/>
              <a:t>Motivační hodnota učiva</a:t>
            </a:r>
            <a:r>
              <a:rPr lang="cs-CZ"/>
              <a:t> </a:t>
            </a:r>
          </a:p>
          <a:p>
            <a:r>
              <a:rPr lang="cs-CZ"/>
              <a:t>učivo je zajímavé, atraktivní x nezajímavé, </a:t>
            </a:r>
          </a:p>
          <a:p>
            <a:r>
              <a:rPr lang="cs-CZ"/>
              <a:t>čím je zajímavé, co v něm by mohlo být zajímavé a za jakých okolností.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567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4600"/>
              <a:t>Kvalita výuky: kvalita vyučování a učení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Třída">
            <a:extLst>
              <a:ext uri="{FF2B5EF4-FFF2-40B4-BE49-F238E27FC236}">
                <a16:creationId xmlns:a16="http://schemas.microsoft.com/office/drawing/2014/main" id="{10A8FDE4-CC7B-40CC-B685-B3995AFC1C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>
                <a:latin typeface="+mj-lt"/>
              </a:rPr>
              <a:t>Kvalita výuky je závazkem každého učitele – profesionála. </a:t>
            </a:r>
          </a:p>
          <a:p>
            <a:r>
              <a:rPr lang="cs-CZ" dirty="0">
                <a:latin typeface="+mj-lt"/>
              </a:rPr>
              <a:t>Nestačí výčet charakteristik, tzn. „aby byla výuka kvalitní, má být jasná, strukturovaná, aktivizující apod.“, je třeba ji specifikovat.</a:t>
            </a:r>
          </a:p>
          <a:p>
            <a:r>
              <a:rPr lang="cs-CZ" b="1" dirty="0">
                <a:latin typeface="+mj-lt"/>
              </a:rPr>
              <a:t>Komponenty/charakteristiky zakládající kvalitu výuky:</a:t>
            </a:r>
          </a:p>
          <a:p>
            <a:pPr lvl="1"/>
            <a:r>
              <a:rPr lang="cs-CZ" b="1" dirty="0">
                <a:latin typeface="+mj-lt"/>
              </a:rPr>
              <a:t>Organizace a řízení třídy</a:t>
            </a:r>
            <a:r>
              <a:rPr lang="cs-CZ" dirty="0">
                <a:latin typeface="+mj-lt"/>
              </a:rPr>
              <a:t>: využití času, přiměřené tempo, strukturovanost.</a:t>
            </a:r>
          </a:p>
          <a:p>
            <a:pPr lvl="1"/>
            <a:r>
              <a:rPr lang="cs-CZ" b="1" dirty="0">
                <a:latin typeface="+mj-lt"/>
              </a:rPr>
              <a:t>Zprostředkování cílů a obsahů</a:t>
            </a:r>
            <a:r>
              <a:rPr lang="cs-CZ" dirty="0">
                <a:latin typeface="+mj-lt"/>
              </a:rPr>
              <a:t>: jasnost, strukturovanost, soudržnost.</a:t>
            </a:r>
          </a:p>
          <a:p>
            <a:pPr lvl="1"/>
            <a:r>
              <a:rPr lang="cs-CZ" b="1" dirty="0">
                <a:latin typeface="+mj-lt"/>
              </a:rPr>
              <a:t>Učební úlohy</a:t>
            </a:r>
            <a:r>
              <a:rPr lang="cs-CZ" dirty="0">
                <a:latin typeface="+mj-lt"/>
              </a:rPr>
              <a:t>: kognitivní aktivizace.</a:t>
            </a:r>
          </a:p>
          <a:p>
            <a:pPr lvl="1"/>
            <a:r>
              <a:rPr lang="cs-CZ" b="1" dirty="0">
                <a:latin typeface="+mj-lt"/>
              </a:rPr>
              <a:t>Podpůrné učební klima</a:t>
            </a:r>
            <a:r>
              <a:rPr lang="cs-CZ" dirty="0">
                <a:latin typeface="+mj-lt"/>
              </a:rPr>
              <a:t>: konstruktivní práce s chybou, adaptivita výukových postupů. (Janík et al., 2013 – kap. 1 a 4)</a:t>
            </a:r>
            <a:r>
              <a:rPr lang="cs-CZ" b="1" dirty="0">
                <a:latin typeface="+mj-lt"/>
              </a:rPr>
              <a:t> </a:t>
            </a:r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94720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003B2-FB41-4E71-9E15-DA717B559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effectLst/>
                <a:latin typeface="TimesNewRomanPS-BoldMT"/>
                <a:ea typeface="Calibri" panose="020F0502020204030204" pitchFamily="34" charset="0"/>
                <a:cs typeface="TimesNewRomanPS-BoldMT"/>
              </a:rPr>
              <a:t>Případová studia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EF2955-CA76-4DD5-857B-880F0E6F6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324475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Učitelé přírodovědných předmětů na jedné základní škole se sešli na začátku školního roku, aby vymezili některé společné obecné a dílčí cíle.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 chvilce vystoupení učitelky Hradcové na téma, že když výuka je řízena podle podrobných a předem stanovených výukových cílů, lze docílit lepších výsledků a výuka je efektivnější, vystoupila paní učitelka Mráčková s názorem, že jde o omezování tvořivosti jak učitele, tak i žáka.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Argumentovala, že např. tvořivost v řešení kvadratických rovnic nebo schopnost rozpoznat manipulující propagandu, nejsou jen abstraktní pojmy, jde o složitá chování. Abychom tomuto chování naučili, nestačí formulovat cíle, ale jde o složitý proces. Když je výuka řízena podle předem stanovených cílů, spontánnost a tvořivost vezmou za své. Proto se nebude na tvorbě cílů podílet.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Otázky k případové studii </a:t>
            </a: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Pokud byste byl/a v publiku, jaké otázky byste jednomu nebo oběma řečníkům položil/a?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Která z vyučujících měla podle vás přesvědčivější argumenty a proč?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cs-CZ" sz="2000" b="1" dirty="0">
              <a:effectLst/>
              <a:ea typeface="Calibri" panose="020F0502020204030204" pitchFamily="34" charset="0"/>
              <a:cs typeface="TimesNewRomanPS-BoldMT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2000" b="1" dirty="0">
              <a:effectLst/>
              <a:ea typeface="Calibri" panose="020F0502020204030204" pitchFamily="34" charset="0"/>
              <a:cs typeface="TimesNewRomanPS-BoldMT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2000" b="1" dirty="0">
              <a:ea typeface="Calibri" panose="020F0502020204030204" pitchFamily="34" charset="0"/>
              <a:cs typeface="TimesNewRomanPS-BoldMT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78583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XiznQkksZY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38425" y="1440000"/>
            <a:ext cx="9875520" cy="553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177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DA458-7E0F-4F8E-9496-E6F75CF50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endParaRPr lang="cs-CZ" sz="5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Školní budova">
            <a:extLst>
              <a:ext uri="{FF2B5EF4-FFF2-40B4-BE49-F238E27FC236}">
                <a16:creationId xmlns:a16="http://schemas.microsoft.com/office/drawing/2014/main" id="{08FAEDE1-1681-4B46-BEBD-118A0EC75E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75664A-9B2D-49C3-B526-A8978F8D1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b="1">
                <a:effectLst/>
                <a:ea typeface="Calibri" panose="020F0502020204030204" pitchFamily="34" charset="0"/>
              </a:rPr>
              <a:t>Základní škola/střední škola ve vzdělávacím systému</a:t>
            </a:r>
            <a:r>
              <a:rPr lang="cs-CZ" sz="2000">
                <a:effectLst/>
                <a:ea typeface="Calibri" panose="020F0502020204030204" pitchFamily="34" charset="0"/>
              </a:rPr>
              <a:t> (dle klasifikace ISCED). Funkce školy v současné společnosti. Proměna školy v souvislosti s proměnou kurikula a společnosti.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>
                <a:ea typeface="Arial" panose="020B0604020202020204" pitchFamily="34" charset="0"/>
              </a:rPr>
              <a:t>Kurikulum. K</a:t>
            </a:r>
            <a:r>
              <a:rPr lang="en-US" sz="2000" dirty="0" err="1"/>
              <a:t>urikulární</a:t>
            </a:r>
            <a:r>
              <a:rPr lang="en-US" sz="2000" dirty="0"/>
              <a:t> </a:t>
            </a:r>
            <a:r>
              <a:rPr lang="en-US" sz="2000" dirty="0" err="1"/>
              <a:t>obsahy</a:t>
            </a:r>
            <a:r>
              <a:rPr lang="en-US" sz="2000" dirty="0"/>
              <a:t>, </a:t>
            </a:r>
            <a:r>
              <a:rPr lang="cs-CZ" sz="2000">
                <a:ea typeface="Arial" panose="020B0604020202020204" pitchFamily="34" charset="0"/>
              </a:rPr>
              <a:t>Didaktická transformace obsahu.</a:t>
            </a:r>
            <a:endParaRPr lang="cs-CZ" sz="2000">
              <a:effectLst/>
              <a:ea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b="1">
                <a:effectLst/>
                <a:ea typeface="Calibri" panose="020F0502020204030204" pitchFamily="34" charset="0"/>
              </a:rPr>
              <a:t>Cíle základního / středního vzdělávání </a:t>
            </a:r>
            <a:r>
              <a:rPr lang="cs-CZ" sz="2000">
                <a:effectLst/>
                <a:ea typeface="Calibri" panose="020F0502020204030204" pitchFamily="34" charset="0"/>
              </a:rPr>
              <a:t>v rámcových vzdělávacích programech a jejich aplikace ve školních vzdělávacích programech. Taxonomie výukových cílů. Využití výukových cílů k řízení výuky</a:t>
            </a:r>
            <a:endParaRPr lang="cs-CZ" sz="2000">
              <a:effectLst/>
              <a:ea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b="1">
                <a:effectLst/>
                <a:ea typeface="Calibri" panose="020F0502020204030204" pitchFamily="34" charset="0"/>
              </a:rPr>
              <a:t>Plánování výuky</a:t>
            </a:r>
            <a:r>
              <a:rPr lang="cs-CZ" sz="2000">
                <a:effectLst/>
                <a:ea typeface="Calibri" panose="020F0502020204030204" pitchFamily="34" charset="0"/>
              </a:rPr>
              <a:t> (ŠVP jako východisko pro projektování výuky), časový tematický plán a příprava na výukovou jednotku. Výukové cíle, vzdělávací obsah, jeho koncipování, didaktická analýza učiva, tvorba učebních úloh.</a:t>
            </a:r>
            <a:endParaRPr lang="cs-CZ" sz="2000">
              <a:effectLst/>
              <a:ea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b="1">
                <a:effectLst/>
                <a:ea typeface="Calibri" panose="020F0502020204030204" pitchFamily="34" charset="0"/>
              </a:rPr>
              <a:t>Výukové strategie</a:t>
            </a:r>
            <a:r>
              <a:rPr lang="cs-CZ" sz="2000">
                <a:effectLst/>
                <a:ea typeface="Calibri" panose="020F0502020204030204" pitchFamily="34" charset="0"/>
              </a:rPr>
              <a:t> (deduktivní, induktivní a sociálně zprostředkovaná výuka). Typy výuky: výuka informativní, heuristická, produkční. Vyučovací metody, jejich klasifikace a kritéria výběru. Pedagogický odkaz J. A. Komenského ve vztahu k současným výukovým strategiím a principům výuky.</a:t>
            </a:r>
            <a:endParaRPr lang="cs-CZ" sz="2000">
              <a:effectLst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944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4B2AF-F954-481A-BA33-2D5E97F48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29AD6E-C861-430B-904D-BA11812FE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</a:pPr>
            <a:r>
              <a:rPr lang="cs-CZ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Strategie řízení třídy, organizace výuky</a:t>
            </a:r>
            <a:r>
              <a:rPr lang="cs-CZ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. Organizační formy vyučování. Hromadná, skupinová a individualizovaná výuka. Kooperativní učení. Domácí příprava žáků na vyučování a domácí úkoly, individuální vzdělávání.</a:t>
            </a:r>
            <a:endParaRPr lang="cs-CZ" sz="2000" dirty="0">
              <a:solidFill>
                <a:srgbClr val="000000"/>
              </a:solidFill>
              <a:effectLst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</a:pPr>
            <a:r>
              <a:rPr lang="cs-CZ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Zjišťování výsledků výuky</a:t>
            </a:r>
            <a:r>
              <a:rPr lang="cs-CZ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. Ústní a písemná zkouška, didaktické testy. Typy hodnocení (autonomní, heteronomní, sumativní, formativní, komplexní rozvíjející,…). Formy hodnocení (verbální, číselné, grafické, nonverbální). Vliv hodnocení na školní úspěch a neúspěch.</a:t>
            </a:r>
            <a:endParaRPr lang="cs-CZ" sz="2000" dirty="0">
              <a:solidFill>
                <a:srgbClr val="000000"/>
              </a:solidFill>
              <a:effectLst/>
              <a:ea typeface="Arial" panose="020B0604020202020204" pitchFamily="34" charset="0"/>
            </a:endParaRPr>
          </a:p>
          <a:p>
            <a:pPr marL="12700" algn="just">
              <a:lnSpc>
                <a:spcPct val="115000"/>
              </a:lnSpc>
            </a:pPr>
            <a:r>
              <a:rPr lang="cs-CZ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Problémová metoda a problémové vyučování. Projektová výuka</a:t>
            </a:r>
            <a:r>
              <a:rPr lang="cs-CZ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. Východiska projektové výuky a problémového vyučování: Pedagogický pragmatismus a jeho představitelé. Autentické učení, jeho podstata a principy. </a:t>
            </a:r>
            <a:endParaRPr lang="cs-CZ" sz="2000" dirty="0">
              <a:solidFill>
                <a:srgbClr val="000000"/>
              </a:solidFill>
              <a:effectLst/>
              <a:ea typeface="Arial" panose="020B0604020202020204" pitchFamily="34" charset="0"/>
            </a:endParaRPr>
          </a:p>
          <a:p>
            <a:pPr marL="12700" algn="just">
              <a:lnSpc>
                <a:spcPct val="115000"/>
              </a:lnSpc>
            </a:pPr>
            <a:r>
              <a:rPr lang="cs-CZ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Význam otázek v procesu učení</a:t>
            </a:r>
            <a:r>
              <a:rPr lang="cs-CZ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, druhy otázek a jejich použití v různých výukových situacích, vztah učitelovy otázky a žákovy odpovědi otázky dle kognitivní náročnosti.</a:t>
            </a:r>
            <a:endParaRPr lang="cs-CZ" sz="2000" dirty="0">
              <a:solidFill>
                <a:srgbClr val="000000"/>
              </a:solidFill>
              <a:effectLst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endParaRPr lang="cs-CZ" sz="2000" dirty="0">
              <a:solidFill>
                <a:srgbClr val="000000"/>
              </a:solidFill>
              <a:effectLst/>
              <a:ea typeface="Arial" panose="020B0604020202020204" pitchFamily="34" charset="0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02369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FD65B2-32DA-4458-A4A7-C7E37A13A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5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Výstupy z učení:</a:t>
            </a:r>
            <a:endParaRPr lang="cs-CZ" sz="5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Třída">
            <a:extLst>
              <a:ext uri="{FF2B5EF4-FFF2-40B4-BE49-F238E27FC236}">
                <a16:creationId xmlns:a16="http://schemas.microsoft.com/office/drawing/2014/main" id="{BE90E562-FC5C-45D4-8E30-ECFAAB4EE5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F44114-C20C-471A-B2BD-33AF18739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 absolvování předmětu je student/</a:t>
            </a:r>
            <a:r>
              <a:rPr lang="cs-CZ" sz="260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cs-CZ" sz="2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schopen/na:</a:t>
            </a:r>
            <a:endParaRPr lang="cs-CZ" sz="26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• s porozuměním používat základní odbornou terminologii školní pedagogiky;</a:t>
            </a:r>
            <a:br>
              <a:rPr lang="cs-CZ" sz="2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• aplikovat základní odbornou terminologii školní pedagogiky na popis, analýzu, interpretaci a zhodnocení školy jako instituce a organizace, vybraných kurikulárních dokumentů a vybraných výukových situací; </a:t>
            </a:r>
            <a:endParaRPr lang="cs-CZ" sz="26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• charakterizovat edukační prostředí školy, na níž absolvoval učitelskou praxi;</a:t>
            </a:r>
            <a:br>
              <a:rPr lang="cs-CZ" sz="2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• na příkladu popsat a vysvětlit kurikulární procesy;</a:t>
            </a:r>
            <a:br>
              <a:rPr lang="cs-CZ" sz="2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• na příkladech z praxe charakterizovat vybraná kritéria kvality výuky a zdůvodnit jejich důležitost pro každodenní práci učitele;</a:t>
            </a:r>
            <a:br>
              <a:rPr lang="cs-CZ" sz="2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6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241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417BDA-81AD-4B78-B182-A9302F10E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endParaRPr lang="cs-CZ" sz="5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Trefa do černého">
            <a:extLst>
              <a:ext uri="{FF2B5EF4-FFF2-40B4-BE49-F238E27FC236}">
                <a16:creationId xmlns:a16="http://schemas.microsoft.com/office/drawing/2014/main" id="{0F0D3712-3A1C-478C-AAFC-F9B474EC23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BC704D-A5C2-4AFC-BE27-78401F8F9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naplánovat a s využitím sebereflexe zhodnotit vyučovací hodinu (zdůvodnění, relevance učiva, cíle, obsahy, metody, hodnocení a alterace);</a:t>
            </a:r>
            <a:endParaRPr lang="cs-CZ" sz="26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 využitím portfolia uvést příklady správně a nesprávně formulovaných výukových cílů;</a:t>
            </a:r>
            <a:endParaRPr lang="cs-CZ" sz="26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vysvětlit možné způsoby zjišťování a ovlivňování žákova pojetí učiva;</a:t>
            </a:r>
          </a:p>
          <a:p>
            <a:pPr>
              <a:spcBef>
                <a:spcPts val="0"/>
              </a:spcBef>
            </a:pPr>
            <a:r>
              <a:rPr lang="cs-CZ" sz="2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formulovat učební úlohy různé kognitivní náročnosti;</a:t>
            </a:r>
            <a:endParaRPr lang="cs-CZ" sz="26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zdůvodnit v průběhu vlastní učitelské praxe uplatňované výukové metody při výuce stejného (obdobného) učiva; </a:t>
            </a:r>
            <a:endParaRPr lang="cs-CZ" sz="26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 příkladech ukázat různé možnosti hodnocení žáků a posoudit jejich výhody a nevýhody.</a:t>
            </a:r>
            <a:br>
              <a:rPr lang="cs-CZ" sz="2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6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706996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7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9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80360" y="841248"/>
            <a:ext cx="6227064" cy="1234440"/>
          </a:xfrm>
        </p:spPr>
        <p:txBody>
          <a:bodyPr anchor="t">
            <a:normAutofit/>
          </a:bodyPr>
          <a:lstStyle/>
          <a:p>
            <a:r>
              <a:rPr lang="cs-CZ" sz="4000" b="1">
                <a:solidFill>
                  <a:schemeClr val="accent1"/>
                </a:solidFill>
              </a:rPr>
              <a:t>Klíčové pojmy</a:t>
            </a:r>
            <a:endParaRPr lang="cs-CZ" sz="4000">
              <a:solidFill>
                <a:schemeClr val="accent1"/>
              </a:solidFill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80360" y="1914525"/>
            <a:ext cx="6227064" cy="4138803"/>
          </a:xfrm>
        </p:spPr>
        <p:txBody>
          <a:bodyPr>
            <a:normAutofit/>
          </a:bodyPr>
          <a:lstStyle/>
          <a:p>
            <a:r>
              <a:rPr lang="cs-CZ" sz="1600" dirty="0"/>
              <a:t>Školní pedagogika, normativní didaktika, živá didaktika, evidence-</a:t>
            </a:r>
            <a:r>
              <a:rPr lang="cs-CZ" sz="1600" dirty="0" err="1"/>
              <a:t>based</a:t>
            </a:r>
            <a:r>
              <a:rPr lang="cs-CZ" sz="1600" dirty="0"/>
              <a:t> </a:t>
            </a:r>
            <a:r>
              <a:rPr lang="cs-CZ" sz="1600" dirty="0" err="1"/>
              <a:t>education</a:t>
            </a:r>
            <a:r>
              <a:rPr lang="cs-CZ" sz="1600" dirty="0"/>
              <a:t>, </a:t>
            </a:r>
          </a:p>
          <a:p>
            <a:r>
              <a:rPr lang="cs-CZ" sz="1600" dirty="0"/>
              <a:t>vzdělávací politika, kurikulární politika, kurikulární dokumenty, </a:t>
            </a:r>
          </a:p>
          <a:p>
            <a:r>
              <a:rPr lang="cs-CZ" sz="1600" dirty="0"/>
              <a:t>vzdělávací systém, školský systém, škola, škola jako instituce, škola jako organizace, funkce školy, klasifikace ISCED, modely školního vzdělávání, </a:t>
            </a:r>
          </a:p>
          <a:p>
            <a:r>
              <a:rPr lang="cs-CZ" sz="1600" dirty="0"/>
              <a:t>vzdělávání, vzdělání, vzdělanost, pojetí a teorie vzdělávání, obecné cíle vzdělávání,  </a:t>
            </a:r>
          </a:p>
          <a:p>
            <a:r>
              <a:rPr lang="cs-CZ" sz="1600" dirty="0"/>
              <a:t>cíle, obsahy, učivo, kurikulum, didaktika, </a:t>
            </a:r>
            <a:r>
              <a:rPr lang="cs-CZ" sz="1600" dirty="0" err="1"/>
              <a:t>ontodidaktická</a:t>
            </a:r>
            <a:r>
              <a:rPr lang="cs-CZ" sz="1600" dirty="0"/>
              <a:t> transformace, </a:t>
            </a:r>
            <a:r>
              <a:rPr lang="cs-CZ" sz="1600" dirty="0" err="1"/>
              <a:t>psychodidaktická</a:t>
            </a:r>
            <a:r>
              <a:rPr lang="cs-CZ" sz="1600" dirty="0"/>
              <a:t> transformace, kognitivní transformace, </a:t>
            </a:r>
          </a:p>
          <a:p>
            <a:r>
              <a:rPr lang="cs-CZ" sz="1600" dirty="0"/>
              <a:t>didaktické prostředky, interaktivní tabule, školní učebnice, struktura učebnice, didaktické funkce učebnice, používání učebnic,  </a:t>
            </a:r>
          </a:p>
          <a:p>
            <a:r>
              <a:rPr lang="cs-CZ" sz="1600" dirty="0"/>
              <a:t>žák a jeho učení, učitel a jeho vyučování, výuka, výukové metody, organizační formy, autoregulace učení, celoživotní učení,  </a:t>
            </a:r>
          </a:p>
        </p:txBody>
      </p:sp>
    </p:spTree>
    <p:extLst>
      <p:ext uri="{BB962C8B-B14F-4D97-AF65-F5344CB8AC3E}">
        <p14:creationId xmlns:p14="http://schemas.microsoft.com/office/powerpoint/2010/main" val="3159781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80360" y="841248"/>
            <a:ext cx="6227064" cy="1234440"/>
          </a:xfrm>
        </p:spPr>
        <p:txBody>
          <a:bodyPr anchor="t">
            <a:normAutofit/>
          </a:bodyPr>
          <a:lstStyle/>
          <a:p>
            <a:endParaRPr lang="cs-CZ" sz="4000">
              <a:solidFill>
                <a:schemeClr val="accent1"/>
              </a:solidFill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80360" y="2239899"/>
            <a:ext cx="6227064" cy="3803904"/>
          </a:xfrm>
        </p:spPr>
        <p:txBody>
          <a:bodyPr>
            <a:normAutofit/>
          </a:bodyPr>
          <a:lstStyle/>
          <a:p>
            <a:r>
              <a:rPr lang="cs-CZ" sz="1500" dirty="0"/>
              <a:t>učební úlohy, kompetence k učení, </a:t>
            </a:r>
            <a:r>
              <a:rPr lang="cs-CZ" sz="1500" dirty="0" err="1"/>
              <a:t>metakognice</a:t>
            </a:r>
            <a:r>
              <a:rPr lang="cs-CZ" sz="1500" dirty="0"/>
              <a:t>, reprezentace (mentální), </a:t>
            </a:r>
          </a:p>
          <a:p>
            <a:r>
              <a:rPr lang="cs-CZ" sz="1500" dirty="0"/>
              <a:t>diagnostika, hodnocení, formativní hodnocení, sumativní hodnocení, normativní a kriteriální hodnocení, vstupní, průběžné a výstupní hodnocení, autonomní a heteronomní hodnocení, validita hodnocení, funkce hodnocení, role chyby v učebním procesu, diagnostické funkce učebních úloh,</a:t>
            </a:r>
          </a:p>
          <a:p>
            <a:r>
              <a:rPr lang="cs-CZ" sz="1500" dirty="0"/>
              <a:t>formy hodnocení (numerická, verbální, grafická, nonverbální), popisný jazyk, kritéria a indikátory hodnocení, závěrečná zpráva (možnosti); hodnocení žáků se speciálními vzdělávacími potřebami, </a:t>
            </a:r>
          </a:p>
          <a:p>
            <a:r>
              <a:rPr lang="cs-CZ" sz="1500" dirty="0"/>
              <a:t>analýza výuky, reflexe výuky, hospitace, videozáznam vyučovací hodiny, hodnocení výuky. </a:t>
            </a:r>
          </a:p>
          <a:p>
            <a:r>
              <a:rPr lang="cs-CZ" sz="1500" b="1" dirty="0"/>
              <a:t>RVP, ŠVP, tematické plány, základní kurikulární činnosti učitele, příprava na výuku, výukové strategie, individualizace, diferenciace.</a:t>
            </a:r>
          </a:p>
          <a:p>
            <a:r>
              <a:rPr lang="cs-CZ" sz="1500" dirty="0"/>
              <a:t>Standard kvality práce učitele. </a:t>
            </a:r>
          </a:p>
        </p:txBody>
      </p:sp>
    </p:spTree>
    <p:extLst>
      <p:ext uri="{BB962C8B-B14F-4D97-AF65-F5344CB8AC3E}">
        <p14:creationId xmlns:p14="http://schemas.microsoft.com/office/powerpoint/2010/main" val="3035724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/>
              <a:t>Vyučování jako didaktická transformace aneb jako cyklus pedagogického uvažování a jednání  </a:t>
            </a:r>
            <a:br>
              <a:rPr lang="cs-CZ" sz="2400"/>
            </a:br>
            <a:r>
              <a:rPr lang="cs-CZ" sz="2000"/>
              <a:t>L. S. Shulman (1987, s. 12–17; cit. podle Janík, 2009, s. 181)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28773"/>
          </a:xfrm>
        </p:spPr>
        <p:txBody>
          <a:bodyPr>
            <a:normAutofit fontScale="62500" lnSpcReduction="20000"/>
          </a:bodyPr>
          <a:lstStyle/>
          <a:p>
            <a:pPr fontAlgn="t"/>
            <a:r>
              <a:rPr lang="cs-CZ" sz="4000" b="1"/>
              <a:t>Porozumění </a:t>
            </a:r>
            <a:r>
              <a:rPr lang="cs-CZ" sz="4000"/>
              <a:t>– učitel do hloubky rozumí učivu, jemuž má vyučovat, tedy cílům, strukturám učiva a vztahům mezi jednotlivými idejeme v disciplíně i mimo ni.</a:t>
            </a:r>
          </a:p>
          <a:p>
            <a:pPr fontAlgn="t"/>
            <a:r>
              <a:rPr lang="cs-CZ" sz="4000" b="1"/>
              <a:t>Transformace</a:t>
            </a:r>
            <a:r>
              <a:rPr lang="cs-CZ" sz="4000"/>
              <a:t> – učitel své porozumění učivu transformuje tak, aby se stalo srozumitelným i pro žáky. Zahrnuje několik kroků:</a:t>
            </a:r>
          </a:p>
          <a:p>
            <a:pPr marL="514350" indent="-514350" fontAlgn="t">
              <a:buFont typeface="+mj-lt"/>
              <a:buAutoNum type="alphaLcParenR"/>
            </a:pPr>
            <a:r>
              <a:rPr lang="cs-CZ" sz="4000" b="1"/>
              <a:t>Příprava</a:t>
            </a:r>
            <a:r>
              <a:rPr lang="cs-CZ" sz="4000"/>
              <a:t> – kritická analýza a interpretace učiva, strukturování a rozfázování učiva s ohledem na cíle výuky.</a:t>
            </a:r>
          </a:p>
          <a:p>
            <a:pPr marL="514350" indent="-514350" fontAlgn="t">
              <a:buFont typeface="+mj-lt"/>
              <a:buAutoNum type="alphaLcParenR"/>
            </a:pPr>
            <a:r>
              <a:rPr lang="cs-CZ" sz="4000" b="1">
                <a:solidFill>
                  <a:srgbClr val="FF0000"/>
                </a:solidFill>
              </a:rPr>
              <a:t>Reprezentace </a:t>
            </a:r>
            <a:r>
              <a:rPr lang="cs-CZ" sz="4000">
                <a:solidFill>
                  <a:srgbClr val="FF0000"/>
                </a:solidFill>
              </a:rPr>
              <a:t>– úvahy o tom, jaké reprezentace učiva (analogie, metafory, příklady, demonstrace, vysvětlení atd.) ve výuce použít.</a:t>
            </a:r>
          </a:p>
          <a:p>
            <a:pPr marL="514350" indent="-514350" fontAlgn="t">
              <a:buFont typeface="+mj-lt"/>
              <a:buAutoNum type="alphaLcParenR"/>
            </a:pPr>
            <a:r>
              <a:rPr lang="cs-CZ" sz="4000">
                <a:solidFill>
                  <a:srgbClr val="FF0000"/>
                </a:solidFill>
              </a:rPr>
              <a:t>Výběr – zpracování reprezentací učiva do </a:t>
            </a:r>
            <a:r>
              <a:rPr lang="cs-CZ" sz="4000" b="1">
                <a:solidFill>
                  <a:srgbClr val="FF0000"/>
                </a:solidFill>
              </a:rPr>
              <a:t>forem a metod výuky</a:t>
            </a:r>
            <a:r>
              <a:rPr lang="cs-CZ" sz="4000">
                <a:solidFill>
                  <a:srgbClr val="FF0000"/>
                </a:solidFill>
              </a:rPr>
              <a:t>; učitel vybírá vhodné postupy organizování a řízení výuky.</a:t>
            </a:r>
          </a:p>
          <a:p>
            <a:pPr marL="514350" indent="-514350" fontAlgn="t">
              <a:buFont typeface="+mj-lt"/>
              <a:buAutoNum type="alphaLcParenR"/>
            </a:pPr>
            <a:r>
              <a:rPr lang="cs-CZ" sz="4000" b="1">
                <a:solidFill>
                  <a:srgbClr val="FF0000"/>
                </a:solidFill>
              </a:rPr>
              <a:t>Přizpůsobení učiva žákům</a:t>
            </a:r>
            <a:r>
              <a:rPr lang="cs-CZ" sz="4000">
                <a:solidFill>
                  <a:srgbClr val="FF0000"/>
                </a:solidFill>
              </a:rPr>
              <a:t> – zohlednění učebních obtíží a představ žáků o učivu (prekoncepce, miskoncepce), zohlednění jazyka, kultury a motivace, pohlaví, věku, schopností, zájmu, sebepojetí žáků atp.; učivo je pak upraveno a diferencováno s ohledem na jednotlivce.</a:t>
            </a:r>
          </a:p>
          <a:p>
            <a:pPr marL="514350" indent="-514350">
              <a:buFont typeface="+mj-lt"/>
              <a:buAutoNum type="alphaLcParenR"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526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r>
              <a:rPr lang="cs-CZ" dirty="0"/>
              <a:t>Vlastní vyučování </a:t>
            </a:r>
            <a:r>
              <a:rPr lang="cs-CZ" dirty="0">
                <a:solidFill>
                  <a:srgbClr val="FF0000"/>
                </a:solidFill>
              </a:rPr>
              <a:t>– </a:t>
            </a:r>
            <a:r>
              <a:rPr lang="cs-CZ" dirty="0"/>
              <a:t>vyučovací aktivity + zvládání třídního managementu – </a:t>
            </a:r>
            <a:r>
              <a:rPr lang="cs-CZ" dirty="0">
                <a:solidFill>
                  <a:srgbClr val="FF0000"/>
                </a:solidFill>
              </a:rPr>
              <a:t>řízení výuky, prezentování a vysvětlování učiva, kontroly domácích úkolů, rozvoje interakce se žáky pomocí otázek, dotazování a poskytování odpovědí, řízení diskuzí, udělování pochval a trestů, organizování skupinové práce, kázeňská opatření, využívání humoru, experimentování atp.</a:t>
            </a:r>
          </a:p>
          <a:p>
            <a:pPr fontAlgn="t"/>
            <a:r>
              <a:rPr lang="cs-CZ" dirty="0"/>
              <a:t>Hodnocení</a:t>
            </a:r>
            <a:r>
              <a:rPr lang="cs-CZ" dirty="0">
                <a:solidFill>
                  <a:srgbClr val="FF0000"/>
                </a:solidFill>
              </a:rPr>
              <a:t> –průběžně se zjišťuje, jak žáci učivu rozumějí + ověřování žákova porozumění na konci vyučovací hodiny. Hodnocení je zaměřeno také na učitele, na jeho jednání v hodině a na to, jak pracoval s učivem.</a:t>
            </a:r>
          </a:p>
        </p:txBody>
      </p:sp>
    </p:spTree>
    <p:extLst>
      <p:ext uri="{BB962C8B-B14F-4D97-AF65-F5344CB8AC3E}">
        <p14:creationId xmlns:p14="http://schemas.microsoft.com/office/powerpoint/2010/main" val="2968680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1698</Words>
  <Application>Microsoft Office PowerPoint</Application>
  <PresentationFormat>Širokoúhlá obrazovka</PresentationFormat>
  <Paragraphs>112</Paragraphs>
  <Slides>19</Slides>
  <Notes>1</Notes>
  <HiddenSlides>0</HiddenSlides>
  <MMClips>1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TimesNewRomanPS-BoldMT</vt:lpstr>
      <vt:lpstr>Motiv Office</vt:lpstr>
      <vt:lpstr>Konzultace portfoliového úkolu</vt:lpstr>
      <vt:lpstr>Prezentace aplikace PowerPoint</vt:lpstr>
      <vt:lpstr>Prezentace aplikace PowerPoint</vt:lpstr>
      <vt:lpstr>Výstupy z učení:</vt:lpstr>
      <vt:lpstr>Prezentace aplikace PowerPoint</vt:lpstr>
      <vt:lpstr>Klíčové pojmy</vt:lpstr>
      <vt:lpstr>Prezentace aplikace PowerPoint</vt:lpstr>
      <vt:lpstr>Vyučování jako didaktická transformace aneb jako cyklus pedagogického uvažování a jednání   L. S. Shulman (1987, s. 12–17; cit. podle Janík, 2009, s. 181) </vt:lpstr>
      <vt:lpstr> </vt:lpstr>
      <vt:lpstr>Prezentace aplikace PowerPoint</vt:lpstr>
      <vt:lpstr>Prezentace aplikace PowerPoint</vt:lpstr>
      <vt:lpstr>Prezentace aplikace PowerPoint</vt:lpstr>
      <vt:lpstr>Didaktické zpracování učebního obsahu učitelem </vt:lpstr>
      <vt:lpstr>Prezentace aplikace PowerPoint</vt:lpstr>
      <vt:lpstr>Vazby mezi prvky probíraného učiva</vt:lpstr>
      <vt:lpstr>Prezentace aplikace PowerPoint</vt:lpstr>
      <vt:lpstr>Kvalita výuky: kvalita vyučování a učení</vt:lpstr>
      <vt:lpstr>Případová studia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Konzultace portfoliového úkolu</dc:title>
  <dc:creator>Hana Horká</dc:creator>
  <cp:lastModifiedBy>Hana Horká</cp:lastModifiedBy>
  <cp:revision>1</cp:revision>
  <dcterms:created xsi:type="dcterms:W3CDTF">2020-12-06T20:21:00Z</dcterms:created>
  <dcterms:modified xsi:type="dcterms:W3CDTF">2020-12-06T20:21:07Z</dcterms:modified>
</cp:coreProperties>
</file>