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83" r:id="rId10"/>
    <p:sldId id="263" r:id="rId11"/>
    <p:sldId id="264" r:id="rId12"/>
    <p:sldId id="289" r:id="rId13"/>
    <p:sldId id="265" r:id="rId14"/>
    <p:sldId id="266" r:id="rId15"/>
    <p:sldId id="267" r:id="rId16"/>
    <p:sldId id="268" r:id="rId17"/>
    <p:sldId id="284" r:id="rId18"/>
    <p:sldId id="269" r:id="rId19"/>
    <p:sldId id="290" r:id="rId20"/>
    <p:sldId id="270" r:id="rId21"/>
    <p:sldId id="271" r:id="rId22"/>
    <p:sldId id="272" r:id="rId23"/>
    <p:sldId id="273" r:id="rId24"/>
    <p:sldId id="274" r:id="rId25"/>
    <p:sldId id="276" r:id="rId26"/>
    <p:sldId id="285" r:id="rId27"/>
    <p:sldId id="277" r:id="rId28"/>
    <p:sldId id="286" r:id="rId29"/>
    <p:sldId id="278" r:id="rId30"/>
    <p:sldId id="279" r:id="rId31"/>
    <p:sldId id="280" r:id="rId32"/>
    <p:sldId id="287" r:id="rId33"/>
    <p:sldId id="281" r:id="rId34"/>
    <p:sldId id="291" r:id="rId35"/>
    <p:sldId id="288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027C0-5832-444C-A5C4-DA43BA6BAC4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0B2E8C-4F37-48DB-A4B9-8C0A8FB550BB}">
      <dgm:prSet/>
      <dgm:spPr/>
      <dgm:t>
        <a:bodyPr/>
        <a:lstStyle/>
        <a:p>
          <a:r>
            <a:rPr lang="cs-CZ"/>
            <a:t>Metody diskusní                       </a:t>
          </a:r>
          <a:endParaRPr lang="en-US"/>
        </a:p>
      </dgm:t>
    </dgm:pt>
    <dgm:pt modelId="{1D659482-2D70-4476-97BC-F74D1544228C}" type="parTrans" cxnId="{02CF3E62-E772-47EE-BD2E-99D2FDDCDF94}">
      <dgm:prSet/>
      <dgm:spPr/>
      <dgm:t>
        <a:bodyPr/>
        <a:lstStyle/>
        <a:p>
          <a:endParaRPr lang="en-US"/>
        </a:p>
      </dgm:t>
    </dgm:pt>
    <dgm:pt modelId="{8C4414BC-8AD1-4A92-8C10-C1DF5813FCF7}" type="sibTrans" cxnId="{02CF3E62-E772-47EE-BD2E-99D2FDDCDF94}">
      <dgm:prSet/>
      <dgm:spPr/>
      <dgm:t>
        <a:bodyPr/>
        <a:lstStyle/>
        <a:p>
          <a:endParaRPr lang="en-US"/>
        </a:p>
      </dgm:t>
    </dgm:pt>
    <dgm:pt modelId="{BC6BEE29-4A52-40D0-8BB8-C552FF975283}">
      <dgm:prSet/>
      <dgm:spPr/>
      <dgm:t>
        <a:bodyPr/>
        <a:lstStyle/>
        <a:p>
          <a:r>
            <a:rPr lang="cs-CZ"/>
            <a:t>Metody heuristické, řešení problémů                       </a:t>
          </a:r>
          <a:endParaRPr lang="en-US"/>
        </a:p>
      </dgm:t>
    </dgm:pt>
    <dgm:pt modelId="{AB0E7408-E8B6-47BD-A3AA-1AE831661B3F}" type="parTrans" cxnId="{EB725546-309E-455D-BA8E-40B0A5EE904C}">
      <dgm:prSet/>
      <dgm:spPr/>
      <dgm:t>
        <a:bodyPr/>
        <a:lstStyle/>
        <a:p>
          <a:endParaRPr lang="en-US"/>
        </a:p>
      </dgm:t>
    </dgm:pt>
    <dgm:pt modelId="{484EB0AF-5D7E-4487-8877-67C7F217BEA2}" type="sibTrans" cxnId="{EB725546-309E-455D-BA8E-40B0A5EE904C}">
      <dgm:prSet/>
      <dgm:spPr/>
      <dgm:t>
        <a:bodyPr/>
        <a:lstStyle/>
        <a:p>
          <a:endParaRPr lang="en-US"/>
        </a:p>
      </dgm:t>
    </dgm:pt>
    <dgm:pt modelId="{365DF1C4-9CCF-475A-94FC-7E1E8C9030F1}">
      <dgm:prSet/>
      <dgm:spPr/>
      <dgm:t>
        <a:bodyPr/>
        <a:lstStyle/>
        <a:p>
          <a:r>
            <a:rPr lang="cs-CZ"/>
            <a:t>Metody situační                       </a:t>
          </a:r>
          <a:endParaRPr lang="en-US"/>
        </a:p>
      </dgm:t>
    </dgm:pt>
    <dgm:pt modelId="{9EB56969-066F-47FC-B91C-5E98C5533878}" type="parTrans" cxnId="{89A0098B-CF8B-476A-9223-557DB68EB70C}">
      <dgm:prSet/>
      <dgm:spPr/>
      <dgm:t>
        <a:bodyPr/>
        <a:lstStyle/>
        <a:p>
          <a:endParaRPr lang="en-US"/>
        </a:p>
      </dgm:t>
    </dgm:pt>
    <dgm:pt modelId="{177FE37B-262C-4DD3-B6F3-D2F2E469C7AF}" type="sibTrans" cxnId="{89A0098B-CF8B-476A-9223-557DB68EB70C}">
      <dgm:prSet/>
      <dgm:spPr/>
      <dgm:t>
        <a:bodyPr/>
        <a:lstStyle/>
        <a:p>
          <a:endParaRPr lang="en-US"/>
        </a:p>
      </dgm:t>
    </dgm:pt>
    <dgm:pt modelId="{6421CFF0-0343-4DB4-B310-84936558F511}">
      <dgm:prSet/>
      <dgm:spPr/>
      <dgm:t>
        <a:bodyPr/>
        <a:lstStyle/>
        <a:p>
          <a:r>
            <a:rPr lang="cs-CZ"/>
            <a:t>Metody inscenační                     </a:t>
          </a:r>
          <a:endParaRPr lang="en-US"/>
        </a:p>
      </dgm:t>
    </dgm:pt>
    <dgm:pt modelId="{71847F04-912A-46AE-A58B-11C14F443CFC}" type="parTrans" cxnId="{A281CADA-6027-4185-A427-3A5088CB3F2A}">
      <dgm:prSet/>
      <dgm:spPr/>
      <dgm:t>
        <a:bodyPr/>
        <a:lstStyle/>
        <a:p>
          <a:endParaRPr lang="en-US"/>
        </a:p>
      </dgm:t>
    </dgm:pt>
    <dgm:pt modelId="{DE848CD5-5137-43F9-B815-B50C3C6A9057}" type="sibTrans" cxnId="{A281CADA-6027-4185-A427-3A5088CB3F2A}">
      <dgm:prSet/>
      <dgm:spPr/>
      <dgm:t>
        <a:bodyPr/>
        <a:lstStyle/>
        <a:p>
          <a:endParaRPr lang="en-US"/>
        </a:p>
      </dgm:t>
    </dgm:pt>
    <dgm:pt modelId="{49A8F558-6268-44CC-B96A-ABC7C2D37549}">
      <dgm:prSet/>
      <dgm:spPr/>
      <dgm:t>
        <a:bodyPr/>
        <a:lstStyle/>
        <a:p>
          <a:r>
            <a:rPr lang="cs-CZ"/>
            <a:t>Didaktické hry</a:t>
          </a:r>
          <a:endParaRPr lang="en-US"/>
        </a:p>
      </dgm:t>
    </dgm:pt>
    <dgm:pt modelId="{126B168E-E1B4-4A6F-A4CE-E3857CDBB779}" type="parTrans" cxnId="{FAA06EBC-B15C-4D9D-821D-2B438803A912}">
      <dgm:prSet/>
      <dgm:spPr/>
      <dgm:t>
        <a:bodyPr/>
        <a:lstStyle/>
        <a:p>
          <a:endParaRPr lang="en-US"/>
        </a:p>
      </dgm:t>
    </dgm:pt>
    <dgm:pt modelId="{A92C7FE7-0542-47C1-9166-EA2ED1F6E85C}" type="sibTrans" cxnId="{FAA06EBC-B15C-4D9D-821D-2B438803A912}">
      <dgm:prSet/>
      <dgm:spPr/>
      <dgm:t>
        <a:bodyPr/>
        <a:lstStyle/>
        <a:p>
          <a:endParaRPr lang="en-US"/>
        </a:p>
      </dgm:t>
    </dgm:pt>
    <dgm:pt modelId="{2E5CBA66-8A21-4BAE-8635-F6816D367DC8}" type="pres">
      <dgm:prSet presAssocID="{3F5027C0-5832-444C-A5C4-DA43BA6BAC43}" presName="vert0" presStyleCnt="0">
        <dgm:presLayoutVars>
          <dgm:dir/>
          <dgm:animOne val="branch"/>
          <dgm:animLvl val="lvl"/>
        </dgm:presLayoutVars>
      </dgm:prSet>
      <dgm:spPr/>
    </dgm:pt>
    <dgm:pt modelId="{912E2A7C-8E11-427B-B8A2-8F6B76E9F6D7}" type="pres">
      <dgm:prSet presAssocID="{000B2E8C-4F37-48DB-A4B9-8C0A8FB550BB}" presName="thickLine" presStyleLbl="alignNode1" presStyleIdx="0" presStyleCnt="5"/>
      <dgm:spPr/>
    </dgm:pt>
    <dgm:pt modelId="{42F8D9FC-E3E6-451F-8195-59D19C9A033A}" type="pres">
      <dgm:prSet presAssocID="{000B2E8C-4F37-48DB-A4B9-8C0A8FB550BB}" presName="horz1" presStyleCnt="0"/>
      <dgm:spPr/>
    </dgm:pt>
    <dgm:pt modelId="{688DFEBA-B8A7-4BAC-9D0C-2830A3287852}" type="pres">
      <dgm:prSet presAssocID="{000B2E8C-4F37-48DB-A4B9-8C0A8FB550BB}" presName="tx1" presStyleLbl="revTx" presStyleIdx="0" presStyleCnt="5"/>
      <dgm:spPr/>
    </dgm:pt>
    <dgm:pt modelId="{9F6775C2-D19F-4F3E-B0A2-0DAB17ABBDDD}" type="pres">
      <dgm:prSet presAssocID="{000B2E8C-4F37-48DB-A4B9-8C0A8FB550BB}" presName="vert1" presStyleCnt="0"/>
      <dgm:spPr/>
    </dgm:pt>
    <dgm:pt modelId="{757D9431-4F43-4689-8EC2-056DCD80BEBE}" type="pres">
      <dgm:prSet presAssocID="{BC6BEE29-4A52-40D0-8BB8-C552FF975283}" presName="thickLine" presStyleLbl="alignNode1" presStyleIdx="1" presStyleCnt="5"/>
      <dgm:spPr/>
    </dgm:pt>
    <dgm:pt modelId="{9FC8BD65-C4F2-4681-8227-F317EA204CF3}" type="pres">
      <dgm:prSet presAssocID="{BC6BEE29-4A52-40D0-8BB8-C552FF975283}" presName="horz1" presStyleCnt="0"/>
      <dgm:spPr/>
    </dgm:pt>
    <dgm:pt modelId="{FA3FFD32-6B34-4D5A-8E31-5E9CF0B9F9C3}" type="pres">
      <dgm:prSet presAssocID="{BC6BEE29-4A52-40D0-8BB8-C552FF975283}" presName="tx1" presStyleLbl="revTx" presStyleIdx="1" presStyleCnt="5"/>
      <dgm:spPr/>
    </dgm:pt>
    <dgm:pt modelId="{3C8DE467-666E-43C0-9362-11663C51D375}" type="pres">
      <dgm:prSet presAssocID="{BC6BEE29-4A52-40D0-8BB8-C552FF975283}" presName="vert1" presStyleCnt="0"/>
      <dgm:spPr/>
    </dgm:pt>
    <dgm:pt modelId="{17ECB235-6E50-456B-B273-6488173775B5}" type="pres">
      <dgm:prSet presAssocID="{365DF1C4-9CCF-475A-94FC-7E1E8C9030F1}" presName="thickLine" presStyleLbl="alignNode1" presStyleIdx="2" presStyleCnt="5"/>
      <dgm:spPr/>
    </dgm:pt>
    <dgm:pt modelId="{33D37F66-8E9F-45E9-8950-3BF0B5B7177E}" type="pres">
      <dgm:prSet presAssocID="{365DF1C4-9CCF-475A-94FC-7E1E8C9030F1}" presName="horz1" presStyleCnt="0"/>
      <dgm:spPr/>
    </dgm:pt>
    <dgm:pt modelId="{41C66CCC-183A-4C50-984F-697994CB3B1B}" type="pres">
      <dgm:prSet presAssocID="{365DF1C4-9CCF-475A-94FC-7E1E8C9030F1}" presName="tx1" presStyleLbl="revTx" presStyleIdx="2" presStyleCnt="5"/>
      <dgm:spPr/>
    </dgm:pt>
    <dgm:pt modelId="{D0643E29-7B2E-4C54-91BA-73D35F6449F8}" type="pres">
      <dgm:prSet presAssocID="{365DF1C4-9CCF-475A-94FC-7E1E8C9030F1}" presName="vert1" presStyleCnt="0"/>
      <dgm:spPr/>
    </dgm:pt>
    <dgm:pt modelId="{AB0E913B-AB4C-47DE-A958-DA6C7DD7A53F}" type="pres">
      <dgm:prSet presAssocID="{6421CFF0-0343-4DB4-B310-84936558F511}" presName="thickLine" presStyleLbl="alignNode1" presStyleIdx="3" presStyleCnt="5"/>
      <dgm:spPr/>
    </dgm:pt>
    <dgm:pt modelId="{7037434C-7FC9-4E47-89AC-5B0AFA33EDDC}" type="pres">
      <dgm:prSet presAssocID="{6421CFF0-0343-4DB4-B310-84936558F511}" presName="horz1" presStyleCnt="0"/>
      <dgm:spPr/>
    </dgm:pt>
    <dgm:pt modelId="{7D3BA661-ED82-4D7B-AB5F-1688752AD431}" type="pres">
      <dgm:prSet presAssocID="{6421CFF0-0343-4DB4-B310-84936558F511}" presName="tx1" presStyleLbl="revTx" presStyleIdx="3" presStyleCnt="5"/>
      <dgm:spPr/>
    </dgm:pt>
    <dgm:pt modelId="{A37B4649-A9A9-456D-B126-6CF9208E1E5E}" type="pres">
      <dgm:prSet presAssocID="{6421CFF0-0343-4DB4-B310-84936558F511}" presName="vert1" presStyleCnt="0"/>
      <dgm:spPr/>
    </dgm:pt>
    <dgm:pt modelId="{D69C753D-D057-4A14-A482-A2E100B76DE4}" type="pres">
      <dgm:prSet presAssocID="{49A8F558-6268-44CC-B96A-ABC7C2D37549}" presName="thickLine" presStyleLbl="alignNode1" presStyleIdx="4" presStyleCnt="5"/>
      <dgm:spPr/>
    </dgm:pt>
    <dgm:pt modelId="{181DA7FB-ADB1-4621-9C37-F0055F46F735}" type="pres">
      <dgm:prSet presAssocID="{49A8F558-6268-44CC-B96A-ABC7C2D37549}" presName="horz1" presStyleCnt="0"/>
      <dgm:spPr/>
    </dgm:pt>
    <dgm:pt modelId="{C958EEAE-9DEF-49E4-81E5-E043140FE53A}" type="pres">
      <dgm:prSet presAssocID="{49A8F558-6268-44CC-B96A-ABC7C2D37549}" presName="tx1" presStyleLbl="revTx" presStyleIdx="4" presStyleCnt="5"/>
      <dgm:spPr/>
    </dgm:pt>
    <dgm:pt modelId="{48550571-3C6B-4226-89B2-82F5856D0CB9}" type="pres">
      <dgm:prSet presAssocID="{49A8F558-6268-44CC-B96A-ABC7C2D37549}" presName="vert1" presStyleCnt="0"/>
      <dgm:spPr/>
    </dgm:pt>
  </dgm:ptLst>
  <dgm:cxnLst>
    <dgm:cxn modelId="{ED088516-3C1F-4FEB-8557-4406857A63ED}" type="presOf" srcId="{000B2E8C-4F37-48DB-A4B9-8C0A8FB550BB}" destId="{688DFEBA-B8A7-4BAC-9D0C-2830A3287852}" srcOrd="0" destOrd="0" presId="urn:microsoft.com/office/officeart/2008/layout/LinedList"/>
    <dgm:cxn modelId="{89DB6C2B-C047-48F2-AE61-9455CB5C26CE}" type="presOf" srcId="{6421CFF0-0343-4DB4-B310-84936558F511}" destId="{7D3BA661-ED82-4D7B-AB5F-1688752AD431}" srcOrd="0" destOrd="0" presId="urn:microsoft.com/office/officeart/2008/layout/LinedList"/>
    <dgm:cxn modelId="{AC44FF33-3D7B-4890-8CD7-3101808EF536}" type="presOf" srcId="{49A8F558-6268-44CC-B96A-ABC7C2D37549}" destId="{C958EEAE-9DEF-49E4-81E5-E043140FE53A}" srcOrd="0" destOrd="0" presId="urn:microsoft.com/office/officeart/2008/layout/LinedList"/>
    <dgm:cxn modelId="{02CF3E62-E772-47EE-BD2E-99D2FDDCDF94}" srcId="{3F5027C0-5832-444C-A5C4-DA43BA6BAC43}" destId="{000B2E8C-4F37-48DB-A4B9-8C0A8FB550BB}" srcOrd="0" destOrd="0" parTransId="{1D659482-2D70-4476-97BC-F74D1544228C}" sibTransId="{8C4414BC-8AD1-4A92-8C10-C1DF5813FCF7}"/>
    <dgm:cxn modelId="{EB725546-309E-455D-BA8E-40B0A5EE904C}" srcId="{3F5027C0-5832-444C-A5C4-DA43BA6BAC43}" destId="{BC6BEE29-4A52-40D0-8BB8-C552FF975283}" srcOrd="1" destOrd="0" parTransId="{AB0E7408-E8B6-47BD-A3AA-1AE831661B3F}" sibTransId="{484EB0AF-5D7E-4487-8877-67C7F217BEA2}"/>
    <dgm:cxn modelId="{89A0098B-CF8B-476A-9223-557DB68EB70C}" srcId="{3F5027C0-5832-444C-A5C4-DA43BA6BAC43}" destId="{365DF1C4-9CCF-475A-94FC-7E1E8C9030F1}" srcOrd="2" destOrd="0" parTransId="{9EB56969-066F-47FC-B91C-5E98C5533878}" sibTransId="{177FE37B-262C-4DD3-B6F3-D2F2E469C7AF}"/>
    <dgm:cxn modelId="{FAA06EBC-B15C-4D9D-821D-2B438803A912}" srcId="{3F5027C0-5832-444C-A5C4-DA43BA6BAC43}" destId="{49A8F558-6268-44CC-B96A-ABC7C2D37549}" srcOrd="4" destOrd="0" parTransId="{126B168E-E1B4-4A6F-A4CE-E3857CDBB779}" sibTransId="{A92C7FE7-0542-47C1-9166-EA2ED1F6E85C}"/>
    <dgm:cxn modelId="{3EBF86D1-B29B-42BB-BD5D-8334B954B63E}" type="presOf" srcId="{3F5027C0-5832-444C-A5C4-DA43BA6BAC43}" destId="{2E5CBA66-8A21-4BAE-8635-F6816D367DC8}" srcOrd="0" destOrd="0" presId="urn:microsoft.com/office/officeart/2008/layout/LinedList"/>
    <dgm:cxn modelId="{A281CADA-6027-4185-A427-3A5088CB3F2A}" srcId="{3F5027C0-5832-444C-A5C4-DA43BA6BAC43}" destId="{6421CFF0-0343-4DB4-B310-84936558F511}" srcOrd="3" destOrd="0" parTransId="{71847F04-912A-46AE-A58B-11C14F443CFC}" sibTransId="{DE848CD5-5137-43F9-B815-B50C3C6A9057}"/>
    <dgm:cxn modelId="{A4D4FBF3-E4C0-476D-8B62-FC2190268466}" type="presOf" srcId="{365DF1C4-9CCF-475A-94FC-7E1E8C9030F1}" destId="{41C66CCC-183A-4C50-984F-697994CB3B1B}" srcOrd="0" destOrd="0" presId="urn:microsoft.com/office/officeart/2008/layout/LinedList"/>
    <dgm:cxn modelId="{7B2245FE-78AA-4B82-A514-363108140FAF}" type="presOf" srcId="{BC6BEE29-4A52-40D0-8BB8-C552FF975283}" destId="{FA3FFD32-6B34-4D5A-8E31-5E9CF0B9F9C3}" srcOrd="0" destOrd="0" presId="urn:microsoft.com/office/officeart/2008/layout/LinedList"/>
    <dgm:cxn modelId="{8145E8D8-9227-4544-AA1E-0B5DF3EBD889}" type="presParOf" srcId="{2E5CBA66-8A21-4BAE-8635-F6816D367DC8}" destId="{912E2A7C-8E11-427B-B8A2-8F6B76E9F6D7}" srcOrd="0" destOrd="0" presId="urn:microsoft.com/office/officeart/2008/layout/LinedList"/>
    <dgm:cxn modelId="{B1C31D24-110F-44A6-8747-0603A741EAA7}" type="presParOf" srcId="{2E5CBA66-8A21-4BAE-8635-F6816D367DC8}" destId="{42F8D9FC-E3E6-451F-8195-59D19C9A033A}" srcOrd="1" destOrd="0" presId="urn:microsoft.com/office/officeart/2008/layout/LinedList"/>
    <dgm:cxn modelId="{293F5D07-1F0A-49FD-AF09-39E1F4FDDFF4}" type="presParOf" srcId="{42F8D9FC-E3E6-451F-8195-59D19C9A033A}" destId="{688DFEBA-B8A7-4BAC-9D0C-2830A3287852}" srcOrd="0" destOrd="0" presId="urn:microsoft.com/office/officeart/2008/layout/LinedList"/>
    <dgm:cxn modelId="{CDB6F92B-C3D0-45C1-9607-B31FB72EE8AA}" type="presParOf" srcId="{42F8D9FC-E3E6-451F-8195-59D19C9A033A}" destId="{9F6775C2-D19F-4F3E-B0A2-0DAB17ABBDDD}" srcOrd="1" destOrd="0" presId="urn:microsoft.com/office/officeart/2008/layout/LinedList"/>
    <dgm:cxn modelId="{3DD40054-143A-4197-A584-8683D165C0F0}" type="presParOf" srcId="{2E5CBA66-8A21-4BAE-8635-F6816D367DC8}" destId="{757D9431-4F43-4689-8EC2-056DCD80BEBE}" srcOrd="2" destOrd="0" presId="urn:microsoft.com/office/officeart/2008/layout/LinedList"/>
    <dgm:cxn modelId="{6909A52A-16AA-41FA-959B-19075D4A2447}" type="presParOf" srcId="{2E5CBA66-8A21-4BAE-8635-F6816D367DC8}" destId="{9FC8BD65-C4F2-4681-8227-F317EA204CF3}" srcOrd="3" destOrd="0" presId="urn:microsoft.com/office/officeart/2008/layout/LinedList"/>
    <dgm:cxn modelId="{1D73B9DC-6138-4F1E-8598-5F54C6148D0E}" type="presParOf" srcId="{9FC8BD65-C4F2-4681-8227-F317EA204CF3}" destId="{FA3FFD32-6B34-4D5A-8E31-5E9CF0B9F9C3}" srcOrd="0" destOrd="0" presId="urn:microsoft.com/office/officeart/2008/layout/LinedList"/>
    <dgm:cxn modelId="{FDB0167D-AFEC-4DC2-AF9A-83CE3A6DE2B1}" type="presParOf" srcId="{9FC8BD65-C4F2-4681-8227-F317EA204CF3}" destId="{3C8DE467-666E-43C0-9362-11663C51D375}" srcOrd="1" destOrd="0" presId="urn:microsoft.com/office/officeart/2008/layout/LinedList"/>
    <dgm:cxn modelId="{592C9778-D0AD-4AF8-BB75-DA70E4256971}" type="presParOf" srcId="{2E5CBA66-8A21-4BAE-8635-F6816D367DC8}" destId="{17ECB235-6E50-456B-B273-6488173775B5}" srcOrd="4" destOrd="0" presId="urn:microsoft.com/office/officeart/2008/layout/LinedList"/>
    <dgm:cxn modelId="{CF1B02CC-FEDC-4272-96F6-4F0E50E483D7}" type="presParOf" srcId="{2E5CBA66-8A21-4BAE-8635-F6816D367DC8}" destId="{33D37F66-8E9F-45E9-8950-3BF0B5B7177E}" srcOrd="5" destOrd="0" presId="urn:microsoft.com/office/officeart/2008/layout/LinedList"/>
    <dgm:cxn modelId="{BBEA60E1-69DD-472C-80AA-7118AA3E9524}" type="presParOf" srcId="{33D37F66-8E9F-45E9-8950-3BF0B5B7177E}" destId="{41C66CCC-183A-4C50-984F-697994CB3B1B}" srcOrd="0" destOrd="0" presId="urn:microsoft.com/office/officeart/2008/layout/LinedList"/>
    <dgm:cxn modelId="{DDADA103-136C-4C22-8BBA-E015E2CD1DC5}" type="presParOf" srcId="{33D37F66-8E9F-45E9-8950-3BF0B5B7177E}" destId="{D0643E29-7B2E-4C54-91BA-73D35F6449F8}" srcOrd="1" destOrd="0" presId="urn:microsoft.com/office/officeart/2008/layout/LinedList"/>
    <dgm:cxn modelId="{B1E952C3-DD48-4A44-BA3A-DB2DCB5B7C31}" type="presParOf" srcId="{2E5CBA66-8A21-4BAE-8635-F6816D367DC8}" destId="{AB0E913B-AB4C-47DE-A958-DA6C7DD7A53F}" srcOrd="6" destOrd="0" presId="urn:microsoft.com/office/officeart/2008/layout/LinedList"/>
    <dgm:cxn modelId="{5C7893B5-E5C7-4EE5-8AEC-9267D13A5C9D}" type="presParOf" srcId="{2E5CBA66-8A21-4BAE-8635-F6816D367DC8}" destId="{7037434C-7FC9-4E47-89AC-5B0AFA33EDDC}" srcOrd="7" destOrd="0" presId="urn:microsoft.com/office/officeart/2008/layout/LinedList"/>
    <dgm:cxn modelId="{7EA19273-75F3-4D11-96BE-1F350A0E9C1A}" type="presParOf" srcId="{7037434C-7FC9-4E47-89AC-5B0AFA33EDDC}" destId="{7D3BA661-ED82-4D7B-AB5F-1688752AD431}" srcOrd="0" destOrd="0" presId="urn:microsoft.com/office/officeart/2008/layout/LinedList"/>
    <dgm:cxn modelId="{F1B64876-B87F-4400-B18C-B8AC8E1DF1B7}" type="presParOf" srcId="{7037434C-7FC9-4E47-89AC-5B0AFA33EDDC}" destId="{A37B4649-A9A9-456D-B126-6CF9208E1E5E}" srcOrd="1" destOrd="0" presId="urn:microsoft.com/office/officeart/2008/layout/LinedList"/>
    <dgm:cxn modelId="{947A5168-7B2F-4F7B-9E6F-AC1416E0ABAC}" type="presParOf" srcId="{2E5CBA66-8A21-4BAE-8635-F6816D367DC8}" destId="{D69C753D-D057-4A14-A482-A2E100B76DE4}" srcOrd="8" destOrd="0" presId="urn:microsoft.com/office/officeart/2008/layout/LinedList"/>
    <dgm:cxn modelId="{E6824F6A-097F-4B5F-949C-149FDBC57D2C}" type="presParOf" srcId="{2E5CBA66-8A21-4BAE-8635-F6816D367DC8}" destId="{181DA7FB-ADB1-4621-9C37-F0055F46F735}" srcOrd="9" destOrd="0" presId="urn:microsoft.com/office/officeart/2008/layout/LinedList"/>
    <dgm:cxn modelId="{65A7A32C-6D36-4948-BE06-BB7EA5F0E081}" type="presParOf" srcId="{181DA7FB-ADB1-4621-9C37-F0055F46F735}" destId="{C958EEAE-9DEF-49E4-81E5-E043140FE53A}" srcOrd="0" destOrd="0" presId="urn:microsoft.com/office/officeart/2008/layout/LinedList"/>
    <dgm:cxn modelId="{E2993BB9-19AF-4648-B8FA-E85F3A507EA7}" type="presParOf" srcId="{181DA7FB-ADB1-4621-9C37-F0055F46F735}" destId="{48550571-3C6B-4226-89B2-82F5856D0C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B829D-19C9-4F54-9A14-412BCF72F6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DDCE42-CBC4-4182-B056-F7286DEEAA4F}">
      <dgm:prSet/>
      <dgm:spPr/>
      <dgm:t>
        <a:bodyPr/>
        <a:lstStyle/>
        <a:p>
          <a:r>
            <a:rPr lang="cs-CZ"/>
            <a:t>Projektová výuka                      </a:t>
          </a:r>
          <a:endParaRPr lang="en-US"/>
        </a:p>
      </dgm:t>
    </dgm:pt>
    <dgm:pt modelId="{2FBEC413-5230-46D7-A8B0-3D300103D36E}" type="parTrans" cxnId="{4CEC815F-A3B1-4736-AFB5-AF6E6ECECE43}">
      <dgm:prSet/>
      <dgm:spPr/>
      <dgm:t>
        <a:bodyPr/>
        <a:lstStyle/>
        <a:p>
          <a:endParaRPr lang="en-US"/>
        </a:p>
      </dgm:t>
    </dgm:pt>
    <dgm:pt modelId="{F84374E7-EA7C-4A1A-A3E8-C195059ACE26}" type="sibTrans" cxnId="{4CEC815F-A3B1-4736-AFB5-AF6E6ECECE43}">
      <dgm:prSet/>
      <dgm:spPr/>
      <dgm:t>
        <a:bodyPr/>
        <a:lstStyle/>
        <a:p>
          <a:endParaRPr lang="en-US"/>
        </a:p>
      </dgm:t>
    </dgm:pt>
    <dgm:pt modelId="{D2242990-AB0C-4F1D-9405-6CB07DF48B32}">
      <dgm:prSet/>
      <dgm:spPr/>
      <dgm:t>
        <a:bodyPr/>
        <a:lstStyle/>
        <a:p>
          <a:r>
            <a:rPr lang="cs-CZ" dirty="0"/>
            <a:t>Výuka dramatem                      </a:t>
          </a:r>
          <a:endParaRPr lang="en-US" dirty="0"/>
        </a:p>
      </dgm:t>
    </dgm:pt>
    <dgm:pt modelId="{EB177F01-EBBC-41FB-86B1-D2ABE85A540A}" type="parTrans" cxnId="{E5B99888-6CA4-4FAD-9C0D-A1087E6D47CA}">
      <dgm:prSet/>
      <dgm:spPr/>
      <dgm:t>
        <a:bodyPr/>
        <a:lstStyle/>
        <a:p>
          <a:endParaRPr lang="en-US"/>
        </a:p>
      </dgm:t>
    </dgm:pt>
    <dgm:pt modelId="{DDCE0E88-6B24-458B-A7F3-58846D7D2763}" type="sibTrans" cxnId="{E5B99888-6CA4-4FAD-9C0D-A1087E6D47CA}">
      <dgm:prSet/>
      <dgm:spPr/>
      <dgm:t>
        <a:bodyPr/>
        <a:lstStyle/>
        <a:p>
          <a:endParaRPr lang="en-US"/>
        </a:p>
      </dgm:t>
    </dgm:pt>
    <dgm:pt modelId="{A401800D-C975-400F-B06F-C53D06E44608}">
      <dgm:prSet/>
      <dgm:spPr/>
      <dgm:t>
        <a:bodyPr/>
        <a:lstStyle/>
        <a:p>
          <a:r>
            <a:rPr lang="cs-CZ"/>
            <a:t>Otevřené učení                      </a:t>
          </a:r>
          <a:endParaRPr lang="en-US"/>
        </a:p>
      </dgm:t>
    </dgm:pt>
    <dgm:pt modelId="{68AAA447-DB45-4603-A84F-8B0FA94DB9D9}" type="parTrans" cxnId="{93836DCB-CE84-45BA-A764-DC522092018C}">
      <dgm:prSet/>
      <dgm:spPr/>
      <dgm:t>
        <a:bodyPr/>
        <a:lstStyle/>
        <a:p>
          <a:endParaRPr lang="en-US"/>
        </a:p>
      </dgm:t>
    </dgm:pt>
    <dgm:pt modelId="{5D74322E-9D91-4CB8-B312-86ABFF1C1114}" type="sibTrans" cxnId="{93836DCB-CE84-45BA-A764-DC522092018C}">
      <dgm:prSet/>
      <dgm:spPr/>
      <dgm:t>
        <a:bodyPr/>
        <a:lstStyle/>
        <a:p>
          <a:endParaRPr lang="en-US"/>
        </a:p>
      </dgm:t>
    </dgm:pt>
    <dgm:pt modelId="{8BD792BC-48CB-4E66-B53B-F517E082C333}">
      <dgm:prSet/>
      <dgm:spPr/>
      <dgm:t>
        <a:bodyPr/>
        <a:lstStyle/>
        <a:p>
          <a:r>
            <a:rPr lang="cs-CZ"/>
            <a:t>Učení v životních situacích                      </a:t>
          </a:r>
          <a:endParaRPr lang="en-US"/>
        </a:p>
      </dgm:t>
    </dgm:pt>
    <dgm:pt modelId="{F528E3F8-00ED-436A-904F-C5DDBF7D4AB8}" type="parTrans" cxnId="{5F914BEB-B5FC-46CF-A9F4-D2AE6F92F9EF}">
      <dgm:prSet/>
      <dgm:spPr/>
      <dgm:t>
        <a:bodyPr/>
        <a:lstStyle/>
        <a:p>
          <a:endParaRPr lang="en-US"/>
        </a:p>
      </dgm:t>
    </dgm:pt>
    <dgm:pt modelId="{D819AF9D-D787-47D1-BC17-493583425531}" type="sibTrans" cxnId="{5F914BEB-B5FC-46CF-A9F4-D2AE6F92F9EF}">
      <dgm:prSet/>
      <dgm:spPr/>
      <dgm:t>
        <a:bodyPr/>
        <a:lstStyle/>
        <a:p>
          <a:endParaRPr lang="en-US"/>
        </a:p>
      </dgm:t>
    </dgm:pt>
    <dgm:pt modelId="{22D63B56-8D2F-4031-A06E-6DBBEB64F452}">
      <dgm:prSet/>
      <dgm:spPr/>
      <dgm:t>
        <a:bodyPr/>
        <a:lstStyle/>
        <a:p>
          <a:r>
            <a:rPr lang="cs-CZ"/>
            <a:t>Televizní výuka a výuka podporovaná počítačem                 	                      </a:t>
          </a:r>
          <a:endParaRPr lang="en-US"/>
        </a:p>
      </dgm:t>
    </dgm:pt>
    <dgm:pt modelId="{A89A7191-452F-4D47-98FF-8DDC308E7934}" type="parTrans" cxnId="{71C81432-A914-4D20-8E6A-1F68591752E2}">
      <dgm:prSet/>
      <dgm:spPr/>
      <dgm:t>
        <a:bodyPr/>
        <a:lstStyle/>
        <a:p>
          <a:endParaRPr lang="en-US"/>
        </a:p>
      </dgm:t>
    </dgm:pt>
    <dgm:pt modelId="{4532F437-EFC0-4B41-8E37-E23304851480}" type="sibTrans" cxnId="{71C81432-A914-4D20-8E6A-1F68591752E2}">
      <dgm:prSet/>
      <dgm:spPr/>
      <dgm:t>
        <a:bodyPr/>
        <a:lstStyle/>
        <a:p>
          <a:endParaRPr lang="en-US"/>
        </a:p>
      </dgm:t>
    </dgm:pt>
    <dgm:pt modelId="{9EE5B373-5454-4D76-B8BC-B94C32F73BAD}">
      <dgm:prSet/>
      <dgm:spPr/>
      <dgm:t>
        <a:bodyPr/>
        <a:lstStyle/>
        <a:p>
          <a:r>
            <a:rPr lang="cs-CZ" dirty="0"/>
            <a:t>Manipulování, laborování a experimentování</a:t>
          </a:r>
          <a:endParaRPr lang="en-US" dirty="0"/>
        </a:p>
      </dgm:t>
    </dgm:pt>
    <dgm:pt modelId="{2812D829-3D85-488A-B255-D84C63AFB177}" type="parTrans" cxnId="{1441D346-4E17-45D8-9739-334E1DE64EE4}">
      <dgm:prSet/>
      <dgm:spPr/>
      <dgm:t>
        <a:bodyPr/>
        <a:lstStyle/>
        <a:p>
          <a:endParaRPr lang="en-US"/>
        </a:p>
      </dgm:t>
    </dgm:pt>
    <dgm:pt modelId="{7E3F65AA-7F39-4BBF-9DAF-A314CB6965F6}" type="sibTrans" cxnId="{1441D346-4E17-45D8-9739-334E1DE64EE4}">
      <dgm:prSet/>
      <dgm:spPr/>
      <dgm:t>
        <a:bodyPr/>
        <a:lstStyle/>
        <a:p>
          <a:endParaRPr lang="en-US"/>
        </a:p>
      </dgm:t>
    </dgm:pt>
    <dgm:pt modelId="{C927ADAA-3201-4ADD-B46D-B2802E026155}" type="pres">
      <dgm:prSet presAssocID="{BDBB829D-19C9-4F54-9A14-412BCF72F653}" presName="root" presStyleCnt="0">
        <dgm:presLayoutVars>
          <dgm:dir/>
          <dgm:resizeHandles val="exact"/>
        </dgm:presLayoutVars>
      </dgm:prSet>
      <dgm:spPr/>
    </dgm:pt>
    <dgm:pt modelId="{5B30B6F3-43E2-44E8-920A-4E0A65F64BB6}" type="pres">
      <dgm:prSet presAssocID="{6DDDCE42-CBC4-4182-B056-F7286DEEAA4F}" presName="compNode" presStyleCnt="0"/>
      <dgm:spPr/>
    </dgm:pt>
    <dgm:pt modelId="{49015587-0674-4043-AD50-5672BBF166DE}" type="pres">
      <dgm:prSet presAssocID="{6DDDCE42-CBC4-4182-B056-F7286DEEAA4F}" presName="bgRect" presStyleLbl="bgShp" presStyleIdx="0" presStyleCnt="6"/>
      <dgm:spPr/>
    </dgm:pt>
    <dgm:pt modelId="{8A729251-8F94-4969-9335-FFA80C409BCC}" type="pres">
      <dgm:prSet presAssocID="{6DDDCE42-CBC4-4182-B056-F7286DEEAA4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C02A09AC-C654-4CE8-B14B-4784DD2F60E2}" type="pres">
      <dgm:prSet presAssocID="{6DDDCE42-CBC4-4182-B056-F7286DEEAA4F}" presName="spaceRect" presStyleCnt="0"/>
      <dgm:spPr/>
    </dgm:pt>
    <dgm:pt modelId="{249FC4FB-308C-40A6-901C-37C9DC3E8BC7}" type="pres">
      <dgm:prSet presAssocID="{6DDDCE42-CBC4-4182-B056-F7286DEEAA4F}" presName="parTx" presStyleLbl="revTx" presStyleIdx="0" presStyleCnt="6">
        <dgm:presLayoutVars>
          <dgm:chMax val="0"/>
          <dgm:chPref val="0"/>
        </dgm:presLayoutVars>
      </dgm:prSet>
      <dgm:spPr/>
    </dgm:pt>
    <dgm:pt modelId="{574154CE-DAD0-40E8-A8E0-952CA193CAA8}" type="pres">
      <dgm:prSet presAssocID="{F84374E7-EA7C-4A1A-A3E8-C195059ACE26}" presName="sibTrans" presStyleCnt="0"/>
      <dgm:spPr/>
    </dgm:pt>
    <dgm:pt modelId="{1DA79D0B-D6B2-4836-8B46-AD913B689C81}" type="pres">
      <dgm:prSet presAssocID="{D2242990-AB0C-4F1D-9405-6CB07DF48B32}" presName="compNode" presStyleCnt="0"/>
      <dgm:spPr/>
    </dgm:pt>
    <dgm:pt modelId="{0AD3CCAE-4C5D-4F00-AD8C-0FDF590FE254}" type="pres">
      <dgm:prSet presAssocID="{D2242990-AB0C-4F1D-9405-6CB07DF48B32}" presName="bgRect" presStyleLbl="bgShp" presStyleIdx="1" presStyleCnt="6"/>
      <dgm:spPr/>
    </dgm:pt>
    <dgm:pt modelId="{237AB9C8-CB00-4C49-8E63-1B5E94ADB265}" type="pres">
      <dgm:prSet presAssocID="{D2242990-AB0C-4F1D-9405-6CB07DF48B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Černá tabule"/>
        </a:ext>
      </dgm:extLst>
    </dgm:pt>
    <dgm:pt modelId="{8A12D8BF-AD76-4866-B1C4-D9A568A104E4}" type="pres">
      <dgm:prSet presAssocID="{D2242990-AB0C-4F1D-9405-6CB07DF48B32}" presName="spaceRect" presStyleCnt="0"/>
      <dgm:spPr/>
    </dgm:pt>
    <dgm:pt modelId="{E4384D55-4294-4463-8940-CEB12FD88A5E}" type="pres">
      <dgm:prSet presAssocID="{D2242990-AB0C-4F1D-9405-6CB07DF48B32}" presName="parTx" presStyleLbl="revTx" presStyleIdx="1" presStyleCnt="6">
        <dgm:presLayoutVars>
          <dgm:chMax val="0"/>
          <dgm:chPref val="0"/>
        </dgm:presLayoutVars>
      </dgm:prSet>
      <dgm:spPr/>
    </dgm:pt>
    <dgm:pt modelId="{362F5733-96BB-46F6-913A-8BC0436EB8C0}" type="pres">
      <dgm:prSet presAssocID="{DDCE0E88-6B24-458B-A7F3-58846D7D2763}" presName="sibTrans" presStyleCnt="0"/>
      <dgm:spPr/>
    </dgm:pt>
    <dgm:pt modelId="{BA5B15CA-B6DE-4F31-B492-2C059A17E71D}" type="pres">
      <dgm:prSet presAssocID="{A401800D-C975-400F-B06F-C53D06E44608}" presName="compNode" presStyleCnt="0"/>
      <dgm:spPr/>
    </dgm:pt>
    <dgm:pt modelId="{6E4DAD73-D2BD-4212-8F40-7B2E028FFBA0}" type="pres">
      <dgm:prSet presAssocID="{A401800D-C975-400F-B06F-C53D06E44608}" presName="bgRect" presStyleLbl="bgShp" presStyleIdx="2" presStyleCnt="6"/>
      <dgm:spPr/>
    </dgm:pt>
    <dgm:pt modelId="{CBD3053A-58CE-4A22-86B1-2C9BE28C57E2}" type="pres">
      <dgm:prSet presAssocID="{A401800D-C975-400F-B06F-C53D06E4460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35CA7DAE-10CA-4C28-B9FB-74B1145F0F38}" type="pres">
      <dgm:prSet presAssocID="{A401800D-C975-400F-B06F-C53D06E44608}" presName="spaceRect" presStyleCnt="0"/>
      <dgm:spPr/>
    </dgm:pt>
    <dgm:pt modelId="{921E7A0D-FC7D-484F-8FA4-61140C453CFF}" type="pres">
      <dgm:prSet presAssocID="{A401800D-C975-400F-B06F-C53D06E44608}" presName="parTx" presStyleLbl="revTx" presStyleIdx="2" presStyleCnt="6">
        <dgm:presLayoutVars>
          <dgm:chMax val="0"/>
          <dgm:chPref val="0"/>
        </dgm:presLayoutVars>
      </dgm:prSet>
      <dgm:spPr/>
    </dgm:pt>
    <dgm:pt modelId="{7EB8C077-DEAA-4026-AB24-739F5E7239B1}" type="pres">
      <dgm:prSet presAssocID="{5D74322E-9D91-4CB8-B312-86ABFF1C1114}" presName="sibTrans" presStyleCnt="0"/>
      <dgm:spPr/>
    </dgm:pt>
    <dgm:pt modelId="{F9517F62-6120-4F35-A964-FE48B3A2A793}" type="pres">
      <dgm:prSet presAssocID="{8BD792BC-48CB-4E66-B53B-F517E082C333}" presName="compNode" presStyleCnt="0"/>
      <dgm:spPr/>
    </dgm:pt>
    <dgm:pt modelId="{5FACB615-A5E2-477F-B408-DF6FF8F6CBC1}" type="pres">
      <dgm:prSet presAssocID="{8BD792BC-48CB-4E66-B53B-F517E082C333}" presName="bgRect" presStyleLbl="bgShp" presStyleIdx="3" presStyleCnt="6"/>
      <dgm:spPr/>
    </dgm:pt>
    <dgm:pt modelId="{6EE3DFF4-580F-496B-8912-13D766301D47}" type="pres">
      <dgm:prSet presAssocID="{8BD792BC-48CB-4E66-B53B-F517E082C33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6E9D756A-F63F-460D-919B-B0C7489482AE}" type="pres">
      <dgm:prSet presAssocID="{8BD792BC-48CB-4E66-B53B-F517E082C333}" presName="spaceRect" presStyleCnt="0"/>
      <dgm:spPr/>
    </dgm:pt>
    <dgm:pt modelId="{A8BE17F3-D94F-4751-80B9-D85C3A3198FB}" type="pres">
      <dgm:prSet presAssocID="{8BD792BC-48CB-4E66-B53B-F517E082C333}" presName="parTx" presStyleLbl="revTx" presStyleIdx="3" presStyleCnt="6">
        <dgm:presLayoutVars>
          <dgm:chMax val="0"/>
          <dgm:chPref val="0"/>
        </dgm:presLayoutVars>
      </dgm:prSet>
      <dgm:spPr/>
    </dgm:pt>
    <dgm:pt modelId="{0B093C30-E7CC-449B-B2AA-322F6097710B}" type="pres">
      <dgm:prSet presAssocID="{D819AF9D-D787-47D1-BC17-493583425531}" presName="sibTrans" presStyleCnt="0"/>
      <dgm:spPr/>
    </dgm:pt>
    <dgm:pt modelId="{09EF92D7-E9B7-47BA-8E7E-A504F839DD20}" type="pres">
      <dgm:prSet presAssocID="{22D63B56-8D2F-4031-A06E-6DBBEB64F452}" presName="compNode" presStyleCnt="0"/>
      <dgm:spPr/>
    </dgm:pt>
    <dgm:pt modelId="{A98EEAA6-EF1F-4537-A554-88D76ECBFEED}" type="pres">
      <dgm:prSet presAssocID="{22D63B56-8D2F-4031-A06E-6DBBEB64F452}" presName="bgRect" presStyleLbl="bgShp" presStyleIdx="4" presStyleCnt="6"/>
      <dgm:spPr/>
    </dgm:pt>
    <dgm:pt modelId="{CDCC2361-4A3D-464A-8EA5-2D0270C5A310}" type="pres">
      <dgm:prSet presAssocID="{22D63B56-8D2F-4031-A06E-6DBBEB64F45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1C0108B1-31F2-455F-92FF-BB947277218C}" type="pres">
      <dgm:prSet presAssocID="{22D63B56-8D2F-4031-A06E-6DBBEB64F452}" presName="spaceRect" presStyleCnt="0"/>
      <dgm:spPr/>
    </dgm:pt>
    <dgm:pt modelId="{2DEE76D8-3A99-49A7-9B72-4FCFA9ABC301}" type="pres">
      <dgm:prSet presAssocID="{22D63B56-8D2F-4031-A06E-6DBBEB64F452}" presName="parTx" presStyleLbl="revTx" presStyleIdx="4" presStyleCnt="6">
        <dgm:presLayoutVars>
          <dgm:chMax val="0"/>
          <dgm:chPref val="0"/>
        </dgm:presLayoutVars>
      </dgm:prSet>
      <dgm:spPr/>
    </dgm:pt>
    <dgm:pt modelId="{3C2EE2F4-9866-46CF-874B-74CA4E2D07E0}" type="pres">
      <dgm:prSet presAssocID="{4532F437-EFC0-4B41-8E37-E23304851480}" presName="sibTrans" presStyleCnt="0"/>
      <dgm:spPr/>
    </dgm:pt>
    <dgm:pt modelId="{79258F64-5082-4B0D-AA7D-C338A981136C}" type="pres">
      <dgm:prSet presAssocID="{9EE5B373-5454-4D76-B8BC-B94C32F73BAD}" presName="compNode" presStyleCnt="0"/>
      <dgm:spPr/>
    </dgm:pt>
    <dgm:pt modelId="{C62D30AA-4950-4C41-9D65-268E5BB31C4A}" type="pres">
      <dgm:prSet presAssocID="{9EE5B373-5454-4D76-B8BC-B94C32F73BAD}" presName="bgRect" presStyleLbl="bgShp" presStyleIdx="5" presStyleCnt="6"/>
      <dgm:spPr/>
    </dgm:pt>
    <dgm:pt modelId="{6437F28C-B607-4808-BCFD-71B7E01CD827}" type="pres">
      <dgm:prSet presAssocID="{9EE5B373-5454-4D76-B8BC-B94C32F73BA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ědec"/>
        </a:ext>
      </dgm:extLst>
    </dgm:pt>
    <dgm:pt modelId="{E9E11C8B-6AD4-42F5-8594-3F442B1B30F4}" type="pres">
      <dgm:prSet presAssocID="{9EE5B373-5454-4D76-B8BC-B94C32F73BAD}" presName="spaceRect" presStyleCnt="0"/>
      <dgm:spPr/>
    </dgm:pt>
    <dgm:pt modelId="{629A8389-918B-4FE7-B39E-83C39E9E3302}" type="pres">
      <dgm:prSet presAssocID="{9EE5B373-5454-4D76-B8BC-B94C32F73BA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2200014-88D6-4857-89B5-005127DF89B1}" type="presOf" srcId="{9EE5B373-5454-4D76-B8BC-B94C32F73BAD}" destId="{629A8389-918B-4FE7-B39E-83C39E9E3302}" srcOrd="0" destOrd="0" presId="urn:microsoft.com/office/officeart/2018/2/layout/IconVerticalSolidList"/>
    <dgm:cxn modelId="{71C81432-A914-4D20-8E6A-1F68591752E2}" srcId="{BDBB829D-19C9-4F54-9A14-412BCF72F653}" destId="{22D63B56-8D2F-4031-A06E-6DBBEB64F452}" srcOrd="4" destOrd="0" parTransId="{A89A7191-452F-4D47-98FF-8DDC308E7934}" sibTransId="{4532F437-EFC0-4B41-8E37-E23304851480}"/>
    <dgm:cxn modelId="{5C6AD95B-4771-414B-B0FE-0670FF18D909}" type="presOf" srcId="{D2242990-AB0C-4F1D-9405-6CB07DF48B32}" destId="{E4384D55-4294-4463-8940-CEB12FD88A5E}" srcOrd="0" destOrd="0" presId="urn:microsoft.com/office/officeart/2018/2/layout/IconVerticalSolidList"/>
    <dgm:cxn modelId="{4CEC815F-A3B1-4736-AFB5-AF6E6ECECE43}" srcId="{BDBB829D-19C9-4F54-9A14-412BCF72F653}" destId="{6DDDCE42-CBC4-4182-B056-F7286DEEAA4F}" srcOrd="0" destOrd="0" parTransId="{2FBEC413-5230-46D7-A8B0-3D300103D36E}" sibTransId="{F84374E7-EA7C-4A1A-A3E8-C195059ACE26}"/>
    <dgm:cxn modelId="{1441D346-4E17-45D8-9739-334E1DE64EE4}" srcId="{BDBB829D-19C9-4F54-9A14-412BCF72F653}" destId="{9EE5B373-5454-4D76-B8BC-B94C32F73BAD}" srcOrd="5" destOrd="0" parTransId="{2812D829-3D85-488A-B255-D84C63AFB177}" sibTransId="{7E3F65AA-7F39-4BBF-9DAF-A314CB6965F6}"/>
    <dgm:cxn modelId="{B88C6048-E17B-4007-864C-850F4B9662CA}" type="presOf" srcId="{A401800D-C975-400F-B06F-C53D06E44608}" destId="{921E7A0D-FC7D-484F-8FA4-61140C453CFF}" srcOrd="0" destOrd="0" presId="urn:microsoft.com/office/officeart/2018/2/layout/IconVerticalSolidList"/>
    <dgm:cxn modelId="{8BB73B4A-70FE-4286-97BA-B48A9E885C47}" type="presOf" srcId="{6DDDCE42-CBC4-4182-B056-F7286DEEAA4F}" destId="{249FC4FB-308C-40A6-901C-37C9DC3E8BC7}" srcOrd="0" destOrd="0" presId="urn:microsoft.com/office/officeart/2018/2/layout/IconVerticalSolidList"/>
    <dgm:cxn modelId="{E5B99888-6CA4-4FAD-9C0D-A1087E6D47CA}" srcId="{BDBB829D-19C9-4F54-9A14-412BCF72F653}" destId="{D2242990-AB0C-4F1D-9405-6CB07DF48B32}" srcOrd="1" destOrd="0" parTransId="{EB177F01-EBBC-41FB-86B1-D2ABE85A540A}" sibTransId="{DDCE0E88-6B24-458B-A7F3-58846D7D2763}"/>
    <dgm:cxn modelId="{D613D3A7-B6D1-4E99-865E-5A60C8586D3D}" type="presOf" srcId="{22D63B56-8D2F-4031-A06E-6DBBEB64F452}" destId="{2DEE76D8-3A99-49A7-9B72-4FCFA9ABC301}" srcOrd="0" destOrd="0" presId="urn:microsoft.com/office/officeart/2018/2/layout/IconVerticalSolidList"/>
    <dgm:cxn modelId="{8B4004C4-7E15-4DA8-AE58-D44C408ACFEA}" type="presOf" srcId="{8BD792BC-48CB-4E66-B53B-F517E082C333}" destId="{A8BE17F3-D94F-4751-80B9-D85C3A3198FB}" srcOrd="0" destOrd="0" presId="urn:microsoft.com/office/officeart/2018/2/layout/IconVerticalSolidList"/>
    <dgm:cxn modelId="{93836DCB-CE84-45BA-A764-DC522092018C}" srcId="{BDBB829D-19C9-4F54-9A14-412BCF72F653}" destId="{A401800D-C975-400F-B06F-C53D06E44608}" srcOrd="2" destOrd="0" parTransId="{68AAA447-DB45-4603-A84F-8B0FA94DB9D9}" sibTransId="{5D74322E-9D91-4CB8-B312-86ABFF1C1114}"/>
    <dgm:cxn modelId="{5F914BEB-B5FC-46CF-A9F4-D2AE6F92F9EF}" srcId="{BDBB829D-19C9-4F54-9A14-412BCF72F653}" destId="{8BD792BC-48CB-4E66-B53B-F517E082C333}" srcOrd="3" destOrd="0" parTransId="{F528E3F8-00ED-436A-904F-C5DDBF7D4AB8}" sibTransId="{D819AF9D-D787-47D1-BC17-493583425531}"/>
    <dgm:cxn modelId="{C9DDDDEE-56FE-4E45-9F3B-23C646DA7F9E}" type="presOf" srcId="{BDBB829D-19C9-4F54-9A14-412BCF72F653}" destId="{C927ADAA-3201-4ADD-B46D-B2802E026155}" srcOrd="0" destOrd="0" presId="urn:microsoft.com/office/officeart/2018/2/layout/IconVerticalSolidList"/>
    <dgm:cxn modelId="{020922A0-7522-498E-9933-A88C37C593BE}" type="presParOf" srcId="{C927ADAA-3201-4ADD-B46D-B2802E026155}" destId="{5B30B6F3-43E2-44E8-920A-4E0A65F64BB6}" srcOrd="0" destOrd="0" presId="urn:microsoft.com/office/officeart/2018/2/layout/IconVerticalSolidList"/>
    <dgm:cxn modelId="{96CD9306-E64B-47D0-9B15-54D4E17EFA95}" type="presParOf" srcId="{5B30B6F3-43E2-44E8-920A-4E0A65F64BB6}" destId="{49015587-0674-4043-AD50-5672BBF166DE}" srcOrd="0" destOrd="0" presId="urn:microsoft.com/office/officeart/2018/2/layout/IconVerticalSolidList"/>
    <dgm:cxn modelId="{9AF0534C-A85C-45AE-BC0F-4DCEE1FE6C71}" type="presParOf" srcId="{5B30B6F3-43E2-44E8-920A-4E0A65F64BB6}" destId="{8A729251-8F94-4969-9335-FFA80C409BCC}" srcOrd="1" destOrd="0" presId="urn:microsoft.com/office/officeart/2018/2/layout/IconVerticalSolidList"/>
    <dgm:cxn modelId="{509F6088-15FB-4139-865B-8B789D39B07B}" type="presParOf" srcId="{5B30B6F3-43E2-44E8-920A-4E0A65F64BB6}" destId="{C02A09AC-C654-4CE8-B14B-4784DD2F60E2}" srcOrd="2" destOrd="0" presId="urn:microsoft.com/office/officeart/2018/2/layout/IconVerticalSolidList"/>
    <dgm:cxn modelId="{B84C4938-16FF-47E1-B858-AE7E1F750019}" type="presParOf" srcId="{5B30B6F3-43E2-44E8-920A-4E0A65F64BB6}" destId="{249FC4FB-308C-40A6-901C-37C9DC3E8BC7}" srcOrd="3" destOrd="0" presId="urn:microsoft.com/office/officeart/2018/2/layout/IconVerticalSolidList"/>
    <dgm:cxn modelId="{68C64E46-3845-4EDA-A612-BAC18949F1FC}" type="presParOf" srcId="{C927ADAA-3201-4ADD-B46D-B2802E026155}" destId="{574154CE-DAD0-40E8-A8E0-952CA193CAA8}" srcOrd="1" destOrd="0" presId="urn:microsoft.com/office/officeart/2018/2/layout/IconVerticalSolidList"/>
    <dgm:cxn modelId="{A49419BD-A501-40F9-B04B-87DDF0C5671D}" type="presParOf" srcId="{C927ADAA-3201-4ADD-B46D-B2802E026155}" destId="{1DA79D0B-D6B2-4836-8B46-AD913B689C81}" srcOrd="2" destOrd="0" presId="urn:microsoft.com/office/officeart/2018/2/layout/IconVerticalSolidList"/>
    <dgm:cxn modelId="{1FD8AFA0-0DE3-48D5-B430-FC967EBAB62E}" type="presParOf" srcId="{1DA79D0B-D6B2-4836-8B46-AD913B689C81}" destId="{0AD3CCAE-4C5D-4F00-AD8C-0FDF590FE254}" srcOrd="0" destOrd="0" presId="urn:microsoft.com/office/officeart/2018/2/layout/IconVerticalSolidList"/>
    <dgm:cxn modelId="{08C48EDA-F198-475F-80D5-B4B80CCB64D5}" type="presParOf" srcId="{1DA79D0B-D6B2-4836-8B46-AD913B689C81}" destId="{237AB9C8-CB00-4C49-8E63-1B5E94ADB265}" srcOrd="1" destOrd="0" presId="urn:microsoft.com/office/officeart/2018/2/layout/IconVerticalSolidList"/>
    <dgm:cxn modelId="{CA0BF2F2-E216-40D0-9E12-23C08C5A3ABD}" type="presParOf" srcId="{1DA79D0B-D6B2-4836-8B46-AD913B689C81}" destId="{8A12D8BF-AD76-4866-B1C4-D9A568A104E4}" srcOrd="2" destOrd="0" presId="urn:microsoft.com/office/officeart/2018/2/layout/IconVerticalSolidList"/>
    <dgm:cxn modelId="{986CF243-B507-4C58-B8DC-ABD309CD43BE}" type="presParOf" srcId="{1DA79D0B-D6B2-4836-8B46-AD913B689C81}" destId="{E4384D55-4294-4463-8940-CEB12FD88A5E}" srcOrd="3" destOrd="0" presId="urn:microsoft.com/office/officeart/2018/2/layout/IconVerticalSolidList"/>
    <dgm:cxn modelId="{E6F097A8-8884-4DBC-AD66-88ED53EFAA64}" type="presParOf" srcId="{C927ADAA-3201-4ADD-B46D-B2802E026155}" destId="{362F5733-96BB-46F6-913A-8BC0436EB8C0}" srcOrd="3" destOrd="0" presId="urn:microsoft.com/office/officeart/2018/2/layout/IconVerticalSolidList"/>
    <dgm:cxn modelId="{425A0B2F-C890-4EBA-9C5B-0ED398DDFE6D}" type="presParOf" srcId="{C927ADAA-3201-4ADD-B46D-B2802E026155}" destId="{BA5B15CA-B6DE-4F31-B492-2C059A17E71D}" srcOrd="4" destOrd="0" presId="urn:microsoft.com/office/officeart/2018/2/layout/IconVerticalSolidList"/>
    <dgm:cxn modelId="{85073ECF-A34D-499A-9720-49EBA964023A}" type="presParOf" srcId="{BA5B15CA-B6DE-4F31-B492-2C059A17E71D}" destId="{6E4DAD73-D2BD-4212-8F40-7B2E028FFBA0}" srcOrd="0" destOrd="0" presId="urn:microsoft.com/office/officeart/2018/2/layout/IconVerticalSolidList"/>
    <dgm:cxn modelId="{2E56F7EB-E4F2-42CF-BE38-F273CDD3798E}" type="presParOf" srcId="{BA5B15CA-B6DE-4F31-B492-2C059A17E71D}" destId="{CBD3053A-58CE-4A22-86B1-2C9BE28C57E2}" srcOrd="1" destOrd="0" presId="urn:microsoft.com/office/officeart/2018/2/layout/IconVerticalSolidList"/>
    <dgm:cxn modelId="{76DCCB44-34CB-41BF-B244-82D5DC28C23D}" type="presParOf" srcId="{BA5B15CA-B6DE-4F31-B492-2C059A17E71D}" destId="{35CA7DAE-10CA-4C28-B9FB-74B1145F0F38}" srcOrd="2" destOrd="0" presId="urn:microsoft.com/office/officeart/2018/2/layout/IconVerticalSolidList"/>
    <dgm:cxn modelId="{B3AB018C-1EEA-4223-A099-E0927BE3FDBB}" type="presParOf" srcId="{BA5B15CA-B6DE-4F31-B492-2C059A17E71D}" destId="{921E7A0D-FC7D-484F-8FA4-61140C453CFF}" srcOrd="3" destOrd="0" presId="urn:microsoft.com/office/officeart/2018/2/layout/IconVerticalSolidList"/>
    <dgm:cxn modelId="{0943C852-5E5F-4D2C-9BDA-904C6E7474ED}" type="presParOf" srcId="{C927ADAA-3201-4ADD-B46D-B2802E026155}" destId="{7EB8C077-DEAA-4026-AB24-739F5E7239B1}" srcOrd="5" destOrd="0" presId="urn:microsoft.com/office/officeart/2018/2/layout/IconVerticalSolidList"/>
    <dgm:cxn modelId="{EB222A2E-C664-433D-965A-120B1524BF5C}" type="presParOf" srcId="{C927ADAA-3201-4ADD-B46D-B2802E026155}" destId="{F9517F62-6120-4F35-A964-FE48B3A2A793}" srcOrd="6" destOrd="0" presId="urn:microsoft.com/office/officeart/2018/2/layout/IconVerticalSolidList"/>
    <dgm:cxn modelId="{DEABA31D-0264-4775-B39D-08F651E26146}" type="presParOf" srcId="{F9517F62-6120-4F35-A964-FE48B3A2A793}" destId="{5FACB615-A5E2-477F-B408-DF6FF8F6CBC1}" srcOrd="0" destOrd="0" presId="urn:microsoft.com/office/officeart/2018/2/layout/IconVerticalSolidList"/>
    <dgm:cxn modelId="{D16E5FCD-3215-4D45-9AD1-A4825D3753ED}" type="presParOf" srcId="{F9517F62-6120-4F35-A964-FE48B3A2A793}" destId="{6EE3DFF4-580F-496B-8912-13D766301D47}" srcOrd="1" destOrd="0" presId="urn:microsoft.com/office/officeart/2018/2/layout/IconVerticalSolidList"/>
    <dgm:cxn modelId="{AFA628A0-BD50-4E6E-98CF-A1D306090216}" type="presParOf" srcId="{F9517F62-6120-4F35-A964-FE48B3A2A793}" destId="{6E9D756A-F63F-460D-919B-B0C7489482AE}" srcOrd="2" destOrd="0" presId="urn:microsoft.com/office/officeart/2018/2/layout/IconVerticalSolidList"/>
    <dgm:cxn modelId="{7CDA3EFA-BD83-4660-BC6F-4D14E8D5C012}" type="presParOf" srcId="{F9517F62-6120-4F35-A964-FE48B3A2A793}" destId="{A8BE17F3-D94F-4751-80B9-D85C3A3198FB}" srcOrd="3" destOrd="0" presId="urn:microsoft.com/office/officeart/2018/2/layout/IconVerticalSolidList"/>
    <dgm:cxn modelId="{1EB54AAD-699F-41D4-9FDE-2C414811563E}" type="presParOf" srcId="{C927ADAA-3201-4ADD-B46D-B2802E026155}" destId="{0B093C30-E7CC-449B-B2AA-322F6097710B}" srcOrd="7" destOrd="0" presId="urn:microsoft.com/office/officeart/2018/2/layout/IconVerticalSolidList"/>
    <dgm:cxn modelId="{E5F9002C-CC18-41CB-A333-194C7A788D56}" type="presParOf" srcId="{C927ADAA-3201-4ADD-B46D-B2802E026155}" destId="{09EF92D7-E9B7-47BA-8E7E-A504F839DD20}" srcOrd="8" destOrd="0" presId="urn:microsoft.com/office/officeart/2018/2/layout/IconVerticalSolidList"/>
    <dgm:cxn modelId="{3943DB6F-7E62-4938-90B5-A02FACD21B33}" type="presParOf" srcId="{09EF92D7-E9B7-47BA-8E7E-A504F839DD20}" destId="{A98EEAA6-EF1F-4537-A554-88D76ECBFEED}" srcOrd="0" destOrd="0" presId="urn:microsoft.com/office/officeart/2018/2/layout/IconVerticalSolidList"/>
    <dgm:cxn modelId="{E7F569A9-C1E7-4BA7-85CD-38D5225EAF39}" type="presParOf" srcId="{09EF92D7-E9B7-47BA-8E7E-A504F839DD20}" destId="{CDCC2361-4A3D-464A-8EA5-2D0270C5A310}" srcOrd="1" destOrd="0" presId="urn:microsoft.com/office/officeart/2018/2/layout/IconVerticalSolidList"/>
    <dgm:cxn modelId="{C22B9A79-5E75-4571-B4EB-60C4146860A1}" type="presParOf" srcId="{09EF92D7-E9B7-47BA-8E7E-A504F839DD20}" destId="{1C0108B1-31F2-455F-92FF-BB947277218C}" srcOrd="2" destOrd="0" presId="urn:microsoft.com/office/officeart/2018/2/layout/IconVerticalSolidList"/>
    <dgm:cxn modelId="{A0C9EAE9-F694-426D-AA2F-510309A76523}" type="presParOf" srcId="{09EF92D7-E9B7-47BA-8E7E-A504F839DD20}" destId="{2DEE76D8-3A99-49A7-9B72-4FCFA9ABC301}" srcOrd="3" destOrd="0" presId="urn:microsoft.com/office/officeart/2018/2/layout/IconVerticalSolidList"/>
    <dgm:cxn modelId="{4D8938EF-1985-4750-AF16-8EB86DD650EA}" type="presParOf" srcId="{C927ADAA-3201-4ADD-B46D-B2802E026155}" destId="{3C2EE2F4-9866-46CF-874B-74CA4E2D07E0}" srcOrd="9" destOrd="0" presId="urn:microsoft.com/office/officeart/2018/2/layout/IconVerticalSolidList"/>
    <dgm:cxn modelId="{7E5D6B69-DFEC-4BC8-B9AE-AB6041F4FB99}" type="presParOf" srcId="{C927ADAA-3201-4ADD-B46D-B2802E026155}" destId="{79258F64-5082-4B0D-AA7D-C338A981136C}" srcOrd="10" destOrd="0" presId="urn:microsoft.com/office/officeart/2018/2/layout/IconVerticalSolidList"/>
    <dgm:cxn modelId="{64CB7C7B-8A83-45FC-B863-ABF9ECF6A410}" type="presParOf" srcId="{79258F64-5082-4B0D-AA7D-C338A981136C}" destId="{C62D30AA-4950-4C41-9D65-268E5BB31C4A}" srcOrd="0" destOrd="0" presId="urn:microsoft.com/office/officeart/2018/2/layout/IconVerticalSolidList"/>
    <dgm:cxn modelId="{3DF00FFC-599E-4540-9E2B-BF27AC619E3D}" type="presParOf" srcId="{79258F64-5082-4B0D-AA7D-C338A981136C}" destId="{6437F28C-B607-4808-BCFD-71B7E01CD827}" srcOrd="1" destOrd="0" presId="urn:microsoft.com/office/officeart/2018/2/layout/IconVerticalSolidList"/>
    <dgm:cxn modelId="{35EFC493-10FB-4AB8-98BE-FB0736865B9A}" type="presParOf" srcId="{79258F64-5082-4B0D-AA7D-C338A981136C}" destId="{E9E11C8B-6AD4-42F5-8594-3F442B1B30F4}" srcOrd="2" destOrd="0" presId="urn:microsoft.com/office/officeart/2018/2/layout/IconVerticalSolidList"/>
    <dgm:cxn modelId="{10A08E19-3555-407A-8978-01C9D5B441B8}" type="presParOf" srcId="{79258F64-5082-4B0D-AA7D-C338A981136C}" destId="{629A8389-918B-4FE7-B39E-83C39E9E33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E2A7C-8E11-427B-B8A2-8F6B76E9F6D7}">
      <dsp:nvSpPr>
        <dsp:cNvPr id="0" name=""/>
        <dsp:cNvSpPr/>
      </dsp:nvSpPr>
      <dsp:spPr>
        <a:xfrm>
          <a:off x="0" y="642"/>
          <a:ext cx="5124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8DFEBA-B8A7-4BAC-9D0C-2830A3287852}">
      <dsp:nvSpPr>
        <dsp:cNvPr id="0" name=""/>
        <dsp:cNvSpPr/>
      </dsp:nvSpPr>
      <dsp:spPr>
        <a:xfrm>
          <a:off x="0" y="642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Metody diskusní                       </a:t>
          </a:r>
          <a:endParaRPr lang="en-US" sz="2900" kern="1200"/>
        </a:p>
      </dsp:txBody>
      <dsp:txXfrm>
        <a:off x="0" y="642"/>
        <a:ext cx="5124159" cy="1052698"/>
      </dsp:txXfrm>
    </dsp:sp>
    <dsp:sp modelId="{757D9431-4F43-4689-8EC2-056DCD80BEBE}">
      <dsp:nvSpPr>
        <dsp:cNvPr id="0" name=""/>
        <dsp:cNvSpPr/>
      </dsp:nvSpPr>
      <dsp:spPr>
        <a:xfrm>
          <a:off x="0" y="1053341"/>
          <a:ext cx="5124159" cy="0"/>
        </a:xfrm>
        <a:prstGeom prst="line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13291"/>
              <a:satOff val="-11998"/>
              <a:lumOff val="-2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FFD32-6B34-4D5A-8E31-5E9CF0B9F9C3}">
      <dsp:nvSpPr>
        <dsp:cNvPr id="0" name=""/>
        <dsp:cNvSpPr/>
      </dsp:nvSpPr>
      <dsp:spPr>
        <a:xfrm>
          <a:off x="0" y="1053341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Metody heuristické, řešení problémů                       </a:t>
          </a:r>
          <a:endParaRPr lang="en-US" sz="2900" kern="1200"/>
        </a:p>
      </dsp:txBody>
      <dsp:txXfrm>
        <a:off x="0" y="1053341"/>
        <a:ext cx="5124159" cy="1052698"/>
      </dsp:txXfrm>
    </dsp:sp>
    <dsp:sp modelId="{17ECB235-6E50-456B-B273-6488173775B5}">
      <dsp:nvSpPr>
        <dsp:cNvPr id="0" name=""/>
        <dsp:cNvSpPr/>
      </dsp:nvSpPr>
      <dsp:spPr>
        <a:xfrm>
          <a:off x="0" y="2106040"/>
          <a:ext cx="5124159" cy="0"/>
        </a:xfrm>
        <a:prstGeom prst="line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66CCC-183A-4C50-984F-697994CB3B1B}">
      <dsp:nvSpPr>
        <dsp:cNvPr id="0" name=""/>
        <dsp:cNvSpPr/>
      </dsp:nvSpPr>
      <dsp:spPr>
        <a:xfrm>
          <a:off x="0" y="2106040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Metody situační                       </a:t>
          </a:r>
          <a:endParaRPr lang="en-US" sz="2900" kern="1200"/>
        </a:p>
      </dsp:txBody>
      <dsp:txXfrm>
        <a:off x="0" y="2106040"/>
        <a:ext cx="5124159" cy="1052698"/>
      </dsp:txXfrm>
    </dsp:sp>
    <dsp:sp modelId="{AB0E913B-AB4C-47DE-A958-DA6C7DD7A53F}">
      <dsp:nvSpPr>
        <dsp:cNvPr id="0" name=""/>
        <dsp:cNvSpPr/>
      </dsp:nvSpPr>
      <dsp:spPr>
        <a:xfrm>
          <a:off x="0" y="3158738"/>
          <a:ext cx="5124159" cy="0"/>
        </a:xfrm>
        <a:prstGeom prst="line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39874"/>
              <a:satOff val="-35995"/>
              <a:lumOff val="-88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BA661-ED82-4D7B-AB5F-1688752AD431}">
      <dsp:nvSpPr>
        <dsp:cNvPr id="0" name=""/>
        <dsp:cNvSpPr/>
      </dsp:nvSpPr>
      <dsp:spPr>
        <a:xfrm>
          <a:off x="0" y="3158738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Metody inscenační                     </a:t>
          </a:r>
          <a:endParaRPr lang="en-US" sz="2900" kern="1200"/>
        </a:p>
      </dsp:txBody>
      <dsp:txXfrm>
        <a:off x="0" y="3158738"/>
        <a:ext cx="5124159" cy="1052698"/>
      </dsp:txXfrm>
    </dsp:sp>
    <dsp:sp modelId="{D69C753D-D057-4A14-A482-A2E100B76DE4}">
      <dsp:nvSpPr>
        <dsp:cNvPr id="0" name=""/>
        <dsp:cNvSpPr/>
      </dsp:nvSpPr>
      <dsp:spPr>
        <a:xfrm>
          <a:off x="0" y="4211437"/>
          <a:ext cx="5124159" cy="0"/>
        </a:xfrm>
        <a:prstGeom prst="line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8EEAE-9DEF-49E4-81E5-E043140FE53A}">
      <dsp:nvSpPr>
        <dsp:cNvPr id="0" name=""/>
        <dsp:cNvSpPr/>
      </dsp:nvSpPr>
      <dsp:spPr>
        <a:xfrm>
          <a:off x="0" y="4211437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Didaktické hry</a:t>
          </a:r>
          <a:endParaRPr lang="en-US" sz="2900" kern="1200"/>
        </a:p>
      </dsp:txBody>
      <dsp:txXfrm>
        <a:off x="0" y="4211437"/>
        <a:ext cx="5124159" cy="1052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5587-0674-4043-AD50-5672BBF166DE}">
      <dsp:nvSpPr>
        <dsp:cNvPr id="0" name=""/>
        <dsp:cNvSpPr/>
      </dsp:nvSpPr>
      <dsp:spPr>
        <a:xfrm>
          <a:off x="0" y="1703"/>
          <a:ext cx="5124159" cy="7257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29251-8F94-4969-9335-FFA80C409BCC}">
      <dsp:nvSpPr>
        <dsp:cNvPr id="0" name=""/>
        <dsp:cNvSpPr/>
      </dsp:nvSpPr>
      <dsp:spPr>
        <a:xfrm>
          <a:off x="219526" y="164987"/>
          <a:ext cx="399138" cy="399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C4FB-308C-40A6-901C-37C9DC3E8BC7}">
      <dsp:nvSpPr>
        <dsp:cNvPr id="0" name=""/>
        <dsp:cNvSpPr/>
      </dsp:nvSpPr>
      <dsp:spPr>
        <a:xfrm>
          <a:off x="838191" y="1703"/>
          <a:ext cx="4285967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Projektová výuka                      </a:t>
          </a:r>
          <a:endParaRPr lang="en-US" sz="1800" kern="1200"/>
        </a:p>
      </dsp:txBody>
      <dsp:txXfrm>
        <a:off x="838191" y="1703"/>
        <a:ext cx="4285967" cy="725706"/>
      </dsp:txXfrm>
    </dsp:sp>
    <dsp:sp modelId="{0AD3CCAE-4C5D-4F00-AD8C-0FDF590FE254}">
      <dsp:nvSpPr>
        <dsp:cNvPr id="0" name=""/>
        <dsp:cNvSpPr/>
      </dsp:nvSpPr>
      <dsp:spPr>
        <a:xfrm>
          <a:off x="0" y="908836"/>
          <a:ext cx="5124159" cy="7257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AB9C8-CB00-4C49-8E63-1B5E94ADB265}">
      <dsp:nvSpPr>
        <dsp:cNvPr id="0" name=""/>
        <dsp:cNvSpPr/>
      </dsp:nvSpPr>
      <dsp:spPr>
        <a:xfrm>
          <a:off x="219526" y="1072120"/>
          <a:ext cx="399138" cy="3991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84D55-4294-4463-8940-CEB12FD88A5E}">
      <dsp:nvSpPr>
        <dsp:cNvPr id="0" name=""/>
        <dsp:cNvSpPr/>
      </dsp:nvSpPr>
      <dsp:spPr>
        <a:xfrm>
          <a:off x="838191" y="908836"/>
          <a:ext cx="4285967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Výuka dramatem                      </a:t>
          </a:r>
          <a:endParaRPr lang="en-US" sz="1800" kern="1200" dirty="0"/>
        </a:p>
      </dsp:txBody>
      <dsp:txXfrm>
        <a:off x="838191" y="908836"/>
        <a:ext cx="4285967" cy="725706"/>
      </dsp:txXfrm>
    </dsp:sp>
    <dsp:sp modelId="{6E4DAD73-D2BD-4212-8F40-7B2E028FFBA0}">
      <dsp:nvSpPr>
        <dsp:cNvPr id="0" name=""/>
        <dsp:cNvSpPr/>
      </dsp:nvSpPr>
      <dsp:spPr>
        <a:xfrm>
          <a:off x="0" y="1815969"/>
          <a:ext cx="5124159" cy="7257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3053A-58CE-4A22-86B1-2C9BE28C57E2}">
      <dsp:nvSpPr>
        <dsp:cNvPr id="0" name=""/>
        <dsp:cNvSpPr/>
      </dsp:nvSpPr>
      <dsp:spPr>
        <a:xfrm>
          <a:off x="219526" y="1979253"/>
          <a:ext cx="399138" cy="3991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E7A0D-FC7D-484F-8FA4-61140C453CFF}">
      <dsp:nvSpPr>
        <dsp:cNvPr id="0" name=""/>
        <dsp:cNvSpPr/>
      </dsp:nvSpPr>
      <dsp:spPr>
        <a:xfrm>
          <a:off x="838191" y="1815969"/>
          <a:ext cx="4285967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Otevřené učení                      </a:t>
          </a:r>
          <a:endParaRPr lang="en-US" sz="1800" kern="1200"/>
        </a:p>
      </dsp:txBody>
      <dsp:txXfrm>
        <a:off x="838191" y="1815969"/>
        <a:ext cx="4285967" cy="725706"/>
      </dsp:txXfrm>
    </dsp:sp>
    <dsp:sp modelId="{5FACB615-A5E2-477F-B408-DF6FF8F6CBC1}">
      <dsp:nvSpPr>
        <dsp:cNvPr id="0" name=""/>
        <dsp:cNvSpPr/>
      </dsp:nvSpPr>
      <dsp:spPr>
        <a:xfrm>
          <a:off x="0" y="2723102"/>
          <a:ext cx="5124159" cy="7257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3DFF4-580F-496B-8912-13D766301D47}">
      <dsp:nvSpPr>
        <dsp:cNvPr id="0" name=""/>
        <dsp:cNvSpPr/>
      </dsp:nvSpPr>
      <dsp:spPr>
        <a:xfrm>
          <a:off x="219526" y="2886386"/>
          <a:ext cx="399138" cy="3991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E17F3-D94F-4751-80B9-D85C3A3198FB}">
      <dsp:nvSpPr>
        <dsp:cNvPr id="0" name=""/>
        <dsp:cNvSpPr/>
      </dsp:nvSpPr>
      <dsp:spPr>
        <a:xfrm>
          <a:off x="838191" y="2723102"/>
          <a:ext cx="4285967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Učení v životních situacích                      </a:t>
          </a:r>
          <a:endParaRPr lang="en-US" sz="1800" kern="1200"/>
        </a:p>
      </dsp:txBody>
      <dsp:txXfrm>
        <a:off x="838191" y="2723102"/>
        <a:ext cx="4285967" cy="725706"/>
      </dsp:txXfrm>
    </dsp:sp>
    <dsp:sp modelId="{A98EEAA6-EF1F-4537-A554-88D76ECBFEED}">
      <dsp:nvSpPr>
        <dsp:cNvPr id="0" name=""/>
        <dsp:cNvSpPr/>
      </dsp:nvSpPr>
      <dsp:spPr>
        <a:xfrm>
          <a:off x="0" y="3630236"/>
          <a:ext cx="5124159" cy="7257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C2361-4A3D-464A-8EA5-2D0270C5A310}">
      <dsp:nvSpPr>
        <dsp:cNvPr id="0" name=""/>
        <dsp:cNvSpPr/>
      </dsp:nvSpPr>
      <dsp:spPr>
        <a:xfrm>
          <a:off x="219526" y="3793520"/>
          <a:ext cx="399138" cy="3991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E76D8-3A99-49A7-9B72-4FCFA9ABC301}">
      <dsp:nvSpPr>
        <dsp:cNvPr id="0" name=""/>
        <dsp:cNvSpPr/>
      </dsp:nvSpPr>
      <dsp:spPr>
        <a:xfrm>
          <a:off x="838191" y="3630236"/>
          <a:ext cx="4285967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Televizní výuka a výuka podporovaná počítačem                 	                      </a:t>
          </a:r>
          <a:endParaRPr lang="en-US" sz="1800" kern="1200"/>
        </a:p>
      </dsp:txBody>
      <dsp:txXfrm>
        <a:off x="838191" y="3630236"/>
        <a:ext cx="4285967" cy="725706"/>
      </dsp:txXfrm>
    </dsp:sp>
    <dsp:sp modelId="{C62D30AA-4950-4C41-9D65-268E5BB31C4A}">
      <dsp:nvSpPr>
        <dsp:cNvPr id="0" name=""/>
        <dsp:cNvSpPr/>
      </dsp:nvSpPr>
      <dsp:spPr>
        <a:xfrm>
          <a:off x="0" y="4537369"/>
          <a:ext cx="5124159" cy="7257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7F28C-B607-4808-BCFD-71B7E01CD827}">
      <dsp:nvSpPr>
        <dsp:cNvPr id="0" name=""/>
        <dsp:cNvSpPr/>
      </dsp:nvSpPr>
      <dsp:spPr>
        <a:xfrm>
          <a:off x="219526" y="4700653"/>
          <a:ext cx="399138" cy="3991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A8389-918B-4FE7-B39E-83C39E9E3302}">
      <dsp:nvSpPr>
        <dsp:cNvPr id="0" name=""/>
        <dsp:cNvSpPr/>
      </dsp:nvSpPr>
      <dsp:spPr>
        <a:xfrm>
          <a:off x="838191" y="4537369"/>
          <a:ext cx="4285967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Manipulování, laborování a experimentování</a:t>
          </a:r>
          <a:endParaRPr lang="en-US" sz="1800" kern="1200" dirty="0"/>
        </a:p>
      </dsp:txBody>
      <dsp:txXfrm>
        <a:off x="838191" y="4537369"/>
        <a:ext cx="4285967" cy="72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B7B6A84-C1E6-4B92-BA0C-3A7FA68C80A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89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26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73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76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4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795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5DAC9-A059-4D21-BF94-FA06473FEB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063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46905-01CC-4B6B-BFBC-00E7CA958A5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354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3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02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C8B8325-ABCA-4E85-925F-05C098FB128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3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6C529AE-1E62-4C15-B6D2-23D95B5A783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31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808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8C000-456E-4D5C-A925-DDEDFA58D3D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932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350DE-B3AF-40B4-9911-8F2E171E3E6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28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132469-D19D-489A-84EA-21EBD0E45AC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093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9D7D01A-2C88-401B-B65E-7F8FDCC7AE4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68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78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7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20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C8687D9-BE8D-47E6-B134-5E10C8020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0411" y="1318590"/>
            <a:ext cx="382661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>
                <a:solidFill>
                  <a:srgbClr val="FFFFFF"/>
                </a:solidFill>
              </a:rPr>
              <a:t>Výukové strategie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74A0459-F8C8-480D-93CA-8735E58E2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84024" y="804334"/>
            <a:ext cx="2756725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cs-CZ" sz="3600" b="1" dirty="0" err="1">
                <a:solidFill>
                  <a:schemeClr val="tx1"/>
                </a:solidFill>
              </a:rPr>
              <a:t>Přehled</a:t>
            </a:r>
            <a:r>
              <a:rPr lang="en-US" altLang="cs-CZ" sz="3600" b="1" dirty="0">
                <a:solidFill>
                  <a:schemeClr val="tx1"/>
                </a:solidFill>
              </a:rPr>
              <a:t> </a:t>
            </a:r>
            <a:r>
              <a:rPr lang="en-US" altLang="cs-CZ" sz="3600" b="1" dirty="0" err="1">
                <a:solidFill>
                  <a:schemeClr val="tx1"/>
                </a:solidFill>
              </a:rPr>
              <a:t>výukových</a:t>
            </a:r>
            <a:r>
              <a:rPr lang="en-US" altLang="cs-CZ" sz="3600" b="1" dirty="0">
                <a:solidFill>
                  <a:schemeClr val="tx1"/>
                </a:solidFill>
              </a:rPr>
              <a:t> </a:t>
            </a:r>
            <a:r>
              <a:rPr lang="en-US" altLang="cs-CZ" sz="3600" b="1" dirty="0" err="1">
                <a:solidFill>
                  <a:schemeClr val="tx1"/>
                </a:solidFill>
              </a:rPr>
              <a:t>metod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8E13371-5403-4F84-9BBD-422E82E52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b="1">
                <a:solidFill>
                  <a:schemeClr val="tx2">
                    <a:lumMod val="75000"/>
                  </a:schemeClr>
                </a:solidFill>
              </a:rPr>
              <a:t>Vysvětlování</a:t>
            </a:r>
            <a:r>
              <a:rPr lang="cs-CZ" altLang="cs-CZ" sz="2800">
                <a:solidFill>
                  <a:schemeClr val="tx2">
                    <a:lumMod val="75000"/>
                  </a:schemeClr>
                </a:solidFill>
              </a:rPr>
              <a:t> či výklad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7B2597F-515D-4CE6-B13A-1E88E0E02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endParaRPr lang="cs-CZ" altLang="cs-CZ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logický a systematický postup při zprostředkování učiva žákům,</a:t>
            </a:r>
          </a:p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respektuje jejich věkové zvláštnosti,</a:t>
            </a:r>
          </a:p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vychází z aktuálního stavu vědomostí a dovedností.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75DE8E2-3B1D-4C95-BBB4-59F56A874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Požadavky na vysvětlování</a:t>
            </a:r>
            <a:b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1B05D78-2EC1-4FB6-A27C-0AB28229B4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postupnost vyvozování 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návaznost na předchozí znalosti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srozumitelnost konkrétních příkladů 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využívání názorných pomůcek 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jasný, přesný, výstižný jazyk	</a:t>
            </a:r>
          </a:p>
          <a:p>
            <a:pPr eaLnBrk="1" hangingPunct="1"/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33BF4D-C56F-4D06-AE79-78FB1F2D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53892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600" b="1" i="1" dirty="0">
                <a:solidFill>
                  <a:schemeClr val="tx2">
                    <a:lumMod val="75000"/>
                  </a:schemeClr>
                </a:solidFill>
              </a:rPr>
              <a:t>Aplikace vyprávění do vyučování</a:t>
            </a: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B7D19BF-5E4B-49A6-BE6D-66C540E76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orientace na hlavní fakta od konkrétního k abstraktnímu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logická stavba, analogie, zobecňování 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strukturování poznatků v systému navazování na jiné předměty, obory</a:t>
            </a: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68F1686-400C-4E5E-B141-E8E8AF051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b="1" i="1">
                <a:solidFill>
                  <a:schemeClr val="tx2">
                    <a:lumMod val="75000"/>
                  </a:schemeClr>
                </a:solidFill>
              </a:rPr>
              <a:t>Aplikace vysvětlování do vyučování</a:t>
            </a:r>
            <a:br>
              <a:rPr lang="cs-CZ" altLang="cs-CZ" sz="280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sz="28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8ECA31D-BB5B-4F2F-81B2-7E2B17A10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při výkladu nového učiva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vysvětlování jako forma zkoušení (totožného příkladu, analogického příkladu)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forma práce s nadanými dětmi (referát, …)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drobné testovací otázky na porozumění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vysvětlení triviální látky slabším žákem – pocit úspěchu!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vysvětlení látky schopnějším žákem pro snazší pochopení ostatních žáků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EF88A68-1158-4058-BA3D-B4F21C4D6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365" y="942108"/>
            <a:ext cx="3023515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Práce s (didaktickým)  </a:t>
            </a:r>
            <a:b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textem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BC0826E-4F24-4DFD-9EA0-D205132C6A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metoda založená na zpracovávání textových informací, </a:t>
            </a:r>
          </a:p>
          <a:p>
            <a:pPr eaLnBrk="1" hangingPunct="1"/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jejich využití směřuje k osvojení nových poznatků, jejich rozšíření a prohloubení.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017B2CC-AEC3-4B8C-A6C4-7B2FC65FC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542" y="987474"/>
            <a:ext cx="3373108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chemeClr val="tx2">
                    <a:lumMod val="75000"/>
                  </a:schemeClr>
                </a:solidFill>
              </a:rPr>
              <a:t>Práce s (didaktickým) </a:t>
            </a:r>
            <a:br>
              <a:rPr lang="cs-CZ" altLang="cs-CZ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altLang="cs-CZ" sz="3600" b="1" dirty="0">
                <a:solidFill>
                  <a:schemeClr val="tx2">
                    <a:lumMod val="75000"/>
                  </a:schemeClr>
                </a:solidFill>
              </a:rPr>
              <a:t>textem</a:t>
            </a:r>
            <a:r>
              <a:rPr lang="cs-CZ" altLang="cs-CZ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7E1620-E208-4793-B456-551BE5841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verbální informace, instrukce, 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příklady ilustrující tyto informace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otázky a učební úlohy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klíčová slova (grafické zvýraznění)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přílohy (mapky, schémata, rozšiřující informace)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rejstříky</a:t>
            </a: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6DE30D1-DDAF-4C19-B140-0E937BB74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Žák dokáže:</a:t>
            </a:r>
            <a:br>
              <a:rPr lang="cs-CZ" alt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F8668E8-6EDC-467C-AB0D-C82C6F2F8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vyčlenit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označit v textu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(podtržením, barevným zvýrazněním)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klíčové informace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hlavní myšlenky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stanovit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vztah mezi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těmito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informacemi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(pojmy)</a:t>
            </a:r>
          </a:p>
          <a:p>
            <a:pPr eaLnBrk="1" hangingPunct="1"/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uspořádat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klíčové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informace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podle určitého kritéria</a:t>
            </a:r>
          </a:p>
          <a:p>
            <a:pPr eaLnBrk="1" hangingPunct="1"/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vyjádřit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uspořádané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</a:rPr>
              <a:t>informace graficky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54DBB59-B952-4222-BB67-48A7B24D1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Žák dokáže:</a:t>
            </a:r>
            <a:br>
              <a:rPr lang="cs-CZ" alt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CC1A8A1-57B5-47E4-B654-16285802D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prezentovat </a:t>
            </a: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obsah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 textu </a:t>
            </a: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vlastními slovy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zaujmout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 k hlavním myšlenkám textu </a:t>
            </a: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vlastní stanovisko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zformulovat otázky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 k textu</a:t>
            </a:r>
          </a:p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doplnit text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 vlastním hodnocením, </a:t>
            </a: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komentářem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AED0B1D-1B89-44A6-872A-955333D0A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Vybrané metody práce s textem - SQ4R </a:t>
            </a:r>
            <a:br>
              <a:rPr lang="cs-CZ" alt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6DE331C-85DF-43E5-ACEA-39301C177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eaLnBrk="1" hangingPunct="1"/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 (</a:t>
            </a:r>
            <a:r>
              <a:rPr lang="cs-CZ" altLang="cs-CZ" sz="2400" b="1" i="1" dirty="0" err="1">
                <a:solidFill>
                  <a:schemeClr val="tx2">
                    <a:lumMod val="75000"/>
                  </a:schemeClr>
                </a:solidFill>
              </a:rPr>
              <a:t>survey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– dělat přehled, odhadovat, prohlížet):  rychlá, předběžná orientace v textu (nadpisy, záhlaví, různá členění textu)</a:t>
            </a:r>
          </a:p>
          <a:p>
            <a:pPr eaLnBrk="1" hangingPunct="1"/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cs-CZ" altLang="cs-CZ" sz="2400" b="1" i="1" dirty="0" err="1">
                <a:solidFill>
                  <a:schemeClr val="tx2">
                    <a:lumMod val="75000"/>
                  </a:schemeClr>
                </a:solidFill>
              </a:rPr>
              <a:t>questions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– otázky): kladení si otázek, postihujících to, co již čtenář zná a co je pro něho doposud neznámé</a:t>
            </a:r>
          </a:p>
          <a:p>
            <a:pPr eaLnBrk="1" hangingPunct="1"/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4R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cs-CZ" altLang="cs-CZ" sz="2400" b="1" i="1" dirty="0" err="1">
                <a:solidFill>
                  <a:schemeClr val="tx2">
                    <a:lumMod val="75000"/>
                  </a:schemeClr>
                </a:solidFill>
              </a:rPr>
              <a:t>read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– číst, </a:t>
            </a:r>
            <a:r>
              <a:rPr lang="cs-CZ" altLang="cs-CZ" sz="2400" b="1" i="1" dirty="0" err="1">
                <a:solidFill>
                  <a:schemeClr val="tx2">
                    <a:lumMod val="75000"/>
                  </a:schemeClr>
                </a:solidFill>
              </a:rPr>
              <a:t>reflect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– uvažovat, svědčit o, </a:t>
            </a:r>
            <a:r>
              <a:rPr lang="cs-CZ" altLang="cs-CZ" sz="2400" b="1" i="1" dirty="0" err="1">
                <a:solidFill>
                  <a:schemeClr val="tx2">
                    <a:lumMod val="75000"/>
                  </a:schemeClr>
                </a:solidFill>
              </a:rPr>
              <a:t>recite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- vyjmenovat, opakovat si,  </a:t>
            </a:r>
            <a:r>
              <a:rPr lang="cs-CZ" altLang="cs-CZ" sz="2400" b="1" i="1" dirty="0" err="1">
                <a:solidFill>
                  <a:schemeClr val="tx2">
                    <a:lumMod val="75000"/>
                  </a:schemeClr>
                </a:solidFill>
              </a:rPr>
              <a:t>review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– zhodnotit, přezkoumat, posoudit): </a:t>
            </a:r>
          </a:p>
          <a:p>
            <a:pPr eaLnBrk="1" hangingPunct="1"/>
            <a:endParaRPr lang="cs-CZ" alt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145BC63-BFFA-4E68-B17E-A0B354581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Vybrané metody práce s textem - SQ4R </a:t>
            </a:r>
            <a:br>
              <a:rPr lang="cs-CZ" alt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97D4778-1EEA-40E6-9E34-754F424A7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Podrobnější čtení textu, </a:t>
            </a:r>
            <a:r>
              <a:rPr lang="cs-CZ" altLang="cs-CZ" i="1">
                <a:solidFill>
                  <a:schemeClr val="tx2">
                    <a:lumMod val="75000"/>
                  </a:schemeClr>
                </a:solidFill>
              </a:rPr>
              <a:t>pořizování stručných poznámek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a záznam průběžných otázek, </a:t>
            </a:r>
          </a:p>
          <a:p>
            <a:pPr eaLnBrk="1" hangingPunct="1"/>
            <a:r>
              <a:rPr lang="cs-CZ" altLang="cs-CZ" i="1">
                <a:solidFill>
                  <a:schemeClr val="tx2">
                    <a:lumMod val="75000"/>
                  </a:schemeClr>
                </a:solidFill>
              </a:rPr>
              <a:t>nalezení vztahů mezi informacemi,</a:t>
            </a:r>
          </a:p>
          <a:p>
            <a:pPr eaLnBrk="1" hangingPunct="1"/>
            <a:r>
              <a:rPr lang="cs-CZ" altLang="cs-CZ" i="1">
                <a:solidFill>
                  <a:schemeClr val="tx2">
                    <a:lumMod val="75000"/>
                  </a:schemeClr>
                </a:solidFill>
              </a:rPr>
              <a:t>zapamatování si klíčových informací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a jejich zpětné vybavení (na základě otázek vztahujících se k textu) </a:t>
            </a:r>
          </a:p>
          <a:p>
            <a:pPr eaLnBrk="1" hangingPunct="1"/>
            <a:r>
              <a:rPr lang="cs-CZ" altLang="cs-CZ" i="1">
                <a:solidFill>
                  <a:schemeClr val="tx2">
                    <a:lumMod val="75000"/>
                  </a:schemeClr>
                </a:solidFill>
              </a:rPr>
              <a:t>přehledné shrnutí informací získaných z textu.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A6F645D-F962-4547-B9FD-D31F2E4E0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100" b="1">
                <a:solidFill>
                  <a:schemeClr val="tx2">
                    <a:lumMod val="75000"/>
                  </a:schemeClr>
                </a:solidFill>
              </a:rPr>
              <a:t>Vyučovací metoda </a:t>
            </a:r>
            <a:r>
              <a:rPr lang="cs-CZ" altLang="cs-CZ" sz="3100" i="1">
                <a:solidFill>
                  <a:schemeClr val="tx2">
                    <a:lumMod val="75000"/>
                  </a:schemeClr>
                </a:solidFill>
              </a:rPr>
              <a:t>= postup, cesta, způsob vyučování (řec. methodos).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99" name="Rectangle 3">
            <a:extLst>
              <a:ext uri="{FF2B5EF4-FFF2-40B4-BE49-F238E27FC236}">
                <a16:creationId xmlns:a16="http://schemas.microsoft.com/office/drawing/2014/main" id="{20879773-C767-46E3-97F4-B1EF0577F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548680"/>
            <a:ext cx="4841662" cy="5362542"/>
          </a:xfrm>
        </p:spPr>
        <p:txBody>
          <a:bodyPr anchor="ctr">
            <a:noAutofit/>
          </a:bodyPr>
          <a:lstStyle/>
          <a:p>
            <a:pPr eaLnBrk="1" hangingPunct="1"/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činnost učitele a žáka k dosažení stanovených vzdělávacích cílů.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tx2">
                    <a:lumMod val="75000"/>
                  </a:schemeClr>
                </a:solidFill>
              </a:rPr>
              <a:t>    Klasifikace metod</a:t>
            </a:r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 podle:</a:t>
            </a:r>
          </a:p>
          <a:p>
            <a:pPr eaLnBrk="1" hangingPunct="1"/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fází vyučovacího procesu (utváření, upevňování, prověřování vědomostí),  </a:t>
            </a:r>
          </a:p>
          <a:p>
            <a:pPr eaLnBrk="1" hangingPunct="1"/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způsobu prezentace (slovní, názorné, praktické),</a:t>
            </a:r>
          </a:p>
          <a:p>
            <a:pPr eaLnBrk="1" hangingPunct="1"/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charakteru specifické činnosti (metody uplatňované v jednotlivých vyučovacích předmětech); </a:t>
            </a:r>
          </a:p>
          <a:p>
            <a:pPr eaLnBrk="1" hangingPunct="1"/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způsobu interakce mezi učitelem a žáky: frontální, skupinové, individuální</a:t>
            </a:r>
            <a:r>
              <a:rPr lang="cs-CZ" altLang="cs-CZ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443C65F-E36C-4B63-87A7-D06BE704D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/>
              <a:t>Vybrané metody kritického myšlení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894A38-AED3-4954-B9A9-F1C205B58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800" dirty="0"/>
              <a:t>Metoda </a:t>
            </a:r>
            <a:r>
              <a:rPr lang="cs-CZ" altLang="cs-CZ" sz="2800" b="1" dirty="0"/>
              <a:t>I.</a:t>
            </a:r>
            <a:r>
              <a:rPr lang="cs-CZ" altLang="cs-CZ" sz="2800" b="1" dirty="0">
                <a:latin typeface="Arial" panose="020B0604020202020204" pitchFamily="34" charset="0"/>
              </a:rPr>
              <a:t>N.</a:t>
            </a:r>
            <a:r>
              <a:rPr lang="cs-CZ" altLang="cs-CZ" sz="2800" b="1" dirty="0"/>
              <a:t>S.E.R.T.</a:t>
            </a:r>
          </a:p>
          <a:p>
            <a:pPr eaLnBrk="1" hangingPunct="1"/>
            <a:r>
              <a:rPr lang="cs-CZ" altLang="cs-CZ" sz="2800" dirty="0"/>
              <a:t>Podvojný deník</a:t>
            </a:r>
          </a:p>
          <a:p>
            <a:pPr eaLnBrk="1" hangingPunct="1"/>
            <a:r>
              <a:rPr lang="cs-CZ" altLang="cs-CZ" sz="2800" dirty="0"/>
              <a:t>V-CH-D</a:t>
            </a:r>
          </a:p>
          <a:p>
            <a:pPr eaLnBrk="1" hangingPunct="1"/>
            <a:r>
              <a:rPr lang="cs-CZ" altLang="cs-CZ" sz="2800" dirty="0"/>
              <a:t>Zpřeházené věty </a:t>
            </a:r>
          </a:p>
          <a:p>
            <a:pPr eaLnBrk="1" hangingPunct="1"/>
            <a:r>
              <a:rPr lang="cs-CZ" altLang="cs-CZ" sz="2800" dirty="0"/>
              <a:t>Myšlenková mapa</a:t>
            </a:r>
          </a:p>
          <a:p>
            <a:pPr eaLnBrk="1" hangingPunct="1"/>
            <a:r>
              <a:rPr lang="cs-CZ" altLang="cs-CZ" sz="2800" dirty="0"/>
              <a:t>Volné psaní</a:t>
            </a:r>
          </a:p>
        </p:txBody>
      </p:sp>
      <p:pic>
        <p:nvPicPr>
          <p:cNvPr id="22532" name="Picture 6" descr="MPj04019660000[1]">
            <a:extLst>
              <a:ext uri="{FF2B5EF4-FFF2-40B4-BE49-F238E27FC236}">
                <a16:creationId xmlns:a16="http://schemas.microsoft.com/office/drawing/2014/main" id="{23C3EEE0-137B-4DA1-B6E5-520D22B3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195513"/>
            <a:ext cx="390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777B7D2-A8C7-48AD-9FDE-FF7AF497C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Metoda  I. N. S. E. R. T.</a:t>
            </a:r>
            <a:br>
              <a:rPr lang="cs-CZ" altLang="cs-CZ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722D94A-461C-435E-AFDF-CE34FB3D5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I	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interactive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	interaktivní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N	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noting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         poznámkový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S 	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system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	systém pro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E	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effective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	efektivní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R	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reading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and	čtení a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T	</a:t>
            </a:r>
            <a:r>
              <a:rPr lang="cs-CZ" altLang="cs-CZ" sz="2400" dirty="0" err="1">
                <a:solidFill>
                  <a:schemeClr val="tx2">
                    <a:lumMod val="75000"/>
                  </a:schemeClr>
                </a:solidFill>
              </a:rPr>
              <a:t>thinking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		myšlení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0CB76F8-B27A-40BA-B89A-C75A0F1B2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300" b="1">
                <a:solidFill>
                  <a:schemeClr val="tx2">
                    <a:lumMod val="75000"/>
                  </a:schemeClr>
                </a:solidFill>
              </a:rPr>
              <a:t>Co znamenají značky</a:t>
            </a:r>
            <a:br>
              <a:rPr lang="cs-CZ" altLang="cs-CZ" sz="330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sz="33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041486-93DC-45F8-81BF-E13B2214BE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  „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√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“ - potvrzuje to, co již víme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   -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 mínus tam, kde je informace, která je v rozporu s tím, co jsme si  mysleli, že víme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   +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 plus tam, kde v textu narazíme na zajímavou novou informaci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   ? 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otazník tam, kde něčemu v textu nerozumíme nebo kde bychom rádi měli další informace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6F76AE7-0372-440E-BF4B-EE6F89FB8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Podvojný deník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0B23C66-2B6F-4B1F-B173-02B1FDA30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352997"/>
            <a:ext cx="4841662" cy="609813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působení textu na žáka - co na něj zapůsobilo (pozitivně, negativně) a proč? </a:t>
            </a:r>
            <a:r>
              <a:rPr lang="cs-CZ" altLang="cs-CZ" i="1" dirty="0">
                <a:solidFill>
                  <a:schemeClr val="tx2">
                    <a:lumMod val="75000"/>
                  </a:schemeClr>
                </a:solidFill>
              </a:rPr>
              <a:t>Nad textem přemýšlí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 a vytváří další otázky.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</a:rPr>
              <a:t>Postup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Žáci si na papír nakreslí velké 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</a:rPr>
              <a:t>Na levou stranu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75000"/>
                  </a:schemeClr>
                </a:solidFill>
              </a:rPr>
              <a:t>píšíčást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 textu, která na ně silně zapůsobila nebo jim připomněla vlastní zážitek, nebo tvrzení, s nímž se neztotožňují.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</a:rPr>
              <a:t>Na pravou stranu</a:t>
            </a: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 napíší komentář právě ke svým poznámkám na levé straně.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     PROČ? Co je přimělo napsat právě ji? Co jim to připomnělo? Jakou další otázku to v nich vyvolalo?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CO na mě zapůsobilo? S čím nesouhlasím.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Komentář PROČ; Jaké otázky to ve mně vyvolalo  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>
                    <a:lumMod val="75000"/>
                  </a:schemeClr>
                </a:solidFill>
              </a:rPr>
              <a:t> 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346FB41-EDEE-462E-85A3-071B2BB85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297" y="964138"/>
            <a:ext cx="2995471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Podtrhávání klíčových pojmů/hlavních myšlenek</a:t>
            </a:r>
            <a:b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328220D-CE0E-4005-A369-E3F8BA9D1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116632"/>
            <a:ext cx="4841662" cy="6089244"/>
          </a:xfrm>
        </p:spPr>
        <p:txBody>
          <a:bodyPr anchor="ctr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cs-CZ" altLang="cs-CZ" sz="24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zachytit a podtrhnout (barevně si označit) nejdůležitější informace v psaném textu;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z podtrhaných vět lze naučit žáky tvořit si vlastní poznámky. 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nejjednodušší varianta = přepsat podtrhané věty či hesla. </a:t>
            </a:r>
          </a:p>
          <a:p>
            <a:pPr eaLnBrk="1" hangingPunct="1"/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náročnější varianta = převedení vět do sousloví a hesel (tj. přemýšlet o jejich významu a snažit se je slovně redukovat, ovšem nikoli na úkor smyslu). </a:t>
            </a:r>
          </a:p>
          <a:p>
            <a:pPr marL="0" indent="0" eaLnBrk="1" hangingPunct="1">
              <a:buNone/>
            </a:pPr>
            <a:endParaRPr lang="cs-CZ" alt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cs-CZ" alt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827D02E-D315-402C-8FA0-B7FE61C39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Metoda V-CH-D</a:t>
            </a:r>
            <a:br>
              <a:rPr lang="cs-CZ" altLang="cs-CZ" b="1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BA16823-EEFB-4E46-9E62-AEB4E8320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140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400" b="1">
                <a:solidFill>
                  <a:schemeClr val="tx2">
                    <a:lumMod val="75000"/>
                  </a:schemeClr>
                </a:solidFill>
              </a:rPr>
              <a:t>V                             CH                                         D</a:t>
            </a:r>
            <a:endParaRPr lang="cs-CZ" altLang="cs-CZ" sz="140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    Víme                  Chceme vědět                   Dověděli jsme se      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VÍME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    - ptáme se žáků, </a:t>
            </a:r>
            <a:r>
              <a:rPr lang="cs-CZ" altLang="cs-CZ" sz="1400" b="1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k danému tématu </a:t>
            </a:r>
            <a:r>
              <a:rPr lang="cs-CZ" altLang="cs-CZ" sz="1400" b="1">
                <a:solidFill>
                  <a:schemeClr val="tx2">
                    <a:lumMod val="75000"/>
                  </a:schemeClr>
                </a:solidFill>
              </a:rPr>
              <a:t>vědí</a:t>
            </a: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oni sami (klíčová fakta)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CHCEME VĚDĚT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    - co dalšího se žáci k danému tématu </a:t>
            </a:r>
            <a:r>
              <a:rPr lang="cs-CZ" altLang="cs-CZ" sz="1400" b="1">
                <a:solidFill>
                  <a:schemeClr val="tx2">
                    <a:lumMod val="75000"/>
                  </a:schemeClr>
                </a:solidFill>
              </a:rPr>
              <a:t>chtějí dozvědět</a:t>
            </a: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– co je zajímá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CO JSME SE DOZVĚDĚLI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400">
                <a:solidFill>
                  <a:schemeClr val="tx2">
                    <a:lumMod val="75000"/>
                  </a:schemeClr>
                </a:solidFill>
              </a:rPr>
              <a:t>     - když žáci dočtou text, zapíší hlavní informace, které </a:t>
            </a:r>
            <a:r>
              <a:rPr lang="cs-CZ" altLang="cs-CZ" sz="1400" b="1">
                <a:solidFill>
                  <a:schemeClr val="tx2">
                    <a:lumMod val="75000"/>
                  </a:schemeClr>
                </a:solidFill>
              </a:rPr>
              <a:t>se dozvěděli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EC7A8A2-C5E8-47D5-B8DD-04160D7AD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Postup techniky V-CH-D:</a:t>
            </a:r>
            <a:br>
              <a:rPr lang="cs-CZ" altLang="cs-CZ" b="1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2C7E5C8-4CE3-4653-9888-A4D36027D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Žáci si rozdělí papír na tři sloupce: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cs-CZ" altLang="cs-CZ" b="1" i="1">
                <a:solidFill>
                  <a:schemeClr val="tx2">
                    <a:lumMod val="75000"/>
                  </a:schemeClr>
                </a:solidFill>
              </a:rPr>
              <a:t>Víme, Chceme vědět, Dověděli jsme se.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  Na začátku si napíší  vše, co k danému tématu vědí (</a:t>
            </a:r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sloupec V),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  dále napíší své otázky, co by se chtěli dovědět </a:t>
            </a:r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(CH),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   pak následuje čtení textu (během čtení si mohou tvořit poznámky – podtrhávat, vypisovat). Po přečtení textu doplní sloupeček</a:t>
            </a:r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 D 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o nové informace. </a:t>
            </a: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F823741-EFD8-444A-AE67-267D51941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892" y="942108"/>
            <a:ext cx="3204486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200" dirty="0">
                <a:solidFill>
                  <a:schemeClr val="tx2">
                    <a:lumMod val="75000"/>
                  </a:schemeClr>
                </a:solidFill>
              </a:rPr>
              <a:t>Zpřeházené věty/zpřeházené odstavce</a:t>
            </a:r>
            <a:br>
              <a:rPr lang="cs-CZ" altLang="cs-CZ" sz="3200" dirty="0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25FBC1-B10C-44E7-807E-959EA84AF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k porozumění textu;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žáci seřazují jednotlivé informace podle určitých pravidel (tematických, časových).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vhodné do motivační části vyučování, kdy se žáci aktivně zapojují do dešifrování nového tématu.</a:t>
            </a:r>
          </a:p>
          <a:p>
            <a:pPr eaLnBrk="1" hangingPunct="1">
              <a:lnSpc>
                <a:spcPct val="90000"/>
              </a:lnSpc>
            </a:pPr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Postup techniky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Jednotlivé lístky jsou zpřeházené. Žáci je musí nejprve přečíst samostatně. Následně se je skládají podle logické návaznosti.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žáci vymýšlí pro jednotlivé odstavce nadpisy (hesla či věty, které nejlépe vystihují obsah odstavce).</a:t>
            </a:r>
            <a:endParaRPr lang="cs-CZ" altLang="cs-CZ" b="1" i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59AF382-E1D6-4B6E-BC7B-3167178AC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b="1" i="1">
                <a:solidFill>
                  <a:schemeClr val="tx2">
                    <a:lumMod val="75000"/>
                  </a:schemeClr>
                </a:solidFill>
              </a:rPr>
              <a:t>Návrh další práce </a:t>
            </a:r>
            <a:br>
              <a:rPr lang="cs-CZ" altLang="cs-CZ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0ACF458-D70F-4AD0-BDC8-65B5A68D3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pro mladší žáky - nakreslit osnovu děje namísto vymýšlení nadpisů pro odstavce. Poté text převyprávět.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Pro osvojení techniky  zvolíme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známý text (pohádku, dětský příběh,…).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kreslenou osnovu zpřeházíme. 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nejprve ji seřazujeme a pak slovně popisujeme (nakonec lze společně vymýšlet i stěžejní myšlenky).</a:t>
            </a: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5DFDA1B-12A0-44DB-9796-65265D3D3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/>
              <a:t>Myšlenková = mentální mapa</a:t>
            </a:r>
            <a:br>
              <a:rPr lang="cs-CZ" altLang="cs-CZ" sz="2800"/>
            </a:br>
            <a:endParaRPr lang="cs-CZ" altLang="cs-CZ" sz="280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15CF1C6-53FB-4E27-A58A-7A014BCFB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nejjednodušší metod práce s textem, žák píše asociace k určenému heslu;</a:t>
            </a:r>
          </a:p>
          <a:p>
            <a:pPr eaLnBrk="1" hangingPunct="1"/>
            <a:r>
              <a:rPr lang="cs-CZ" altLang="cs-CZ"/>
              <a:t>může sloužit k diagnostice, odhalení nesprávného uvažování žáka a k poznání jeho myšlenkových pochodů;</a:t>
            </a:r>
          </a:p>
          <a:p>
            <a:pPr eaLnBrk="1" hangingPunct="1"/>
            <a:r>
              <a:rPr lang="cs-CZ" altLang="cs-CZ"/>
              <a:t>užívá se v motivační části, ke zjišťování žákova prekonceptu;</a:t>
            </a:r>
          </a:p>
          <a:p>
            <a:pPr eaLnBrk="1" hangingPunct="1"/>
            <a:r>
              <a:rPr lang="cs-CZ" altLang="cs-CZ"/>
              <a:t>formulace „strohých koster“, kde se naprosto cíleně kombinují různé typy a velikosti písma, barvy, obrázky, čáry, jednoduché náčrty, neboť cílem je vytvořit maximálně sdělné a jasné schéma, ovšem také úsporné.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8C700F5-90C8-4EA6-BEF7-558C6DC3A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br>
              <a:rPr lang="cs-CZ" altLang="cs-CZ" b="1">
                <a:solidFill>
                  <a:schemeClr val="tx2">
                    <a:lumMod val="75000"/>
                  </a:schemeClr>
                </a:solidFill>
              </a:rPr>
            </a:b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cs-CZ" b="1">
                <a:solidFill>
                  <a:schemeClr val="tx2">
                    <a:lumMod val="75000"/>
                  </a:schemeClr>
                </a:solidFill>
              </a:rPr>
              <a:t>I. Klasické výukové metody</a:t>
            </a:r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cs-CZ" altLang="cs-CZ">
                <a:solidFill>
                  <a:schemeClr val="tx2">
                    <a:lumMod val="75000"/>
                  </a:schemeClr>
                </a:solidFill>
              </a:rPr>
            </a:br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5EEE8F-211D-4594-BECF-5DFBAF4C84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Metody slovní:</a:t>
            </a: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tx2">
                    <a:lumMod val="75000"/>
                  </a:schemeClr>
                </a:solidFill>
              </a:rPr>
              <a:t>vyprávění,vysvětlování,přednáška,rozhovor</a:t>
            </a:r>
            <a:endParaRPr lang="cs-CZ" altLang="cs-CZ" sz="2400" i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i="1" dirty="0">
                <a:solidFill>
                  <a:schemeClr val="tx2">
                    <a:lumMod val="75000"/>
                  </a:schemeClr>
                </a:solidFill>
              </a:rPr>
              <a:t>   práce s textem,</a:t>
            </a:r>
          </a:p>
          <a:p>
            <a:pPr eaLnBrk="1" hangingPunct="1"/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Metody názorně-demonstrační: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cs-CZ" altLang="cs-CZ" sz="2400" i="1" dirty="0">
                <a:solidFill>
                  <a:schemeClr val="tx2">
                    <a:lumMod val="75000"/>
                  </a:schemeClr>
                </a:solidFill>
              </a:rPr>
              <a:t>předvádění a pozorování, práce s obrazem, instruktáž</a:t>
            </a:r>
          </a:p>
          <a:p>
            <a:pPr eaLnBrk="1" hangingPunct="1"/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</a:rPr>
              <a:t>Metody dovednostně-praktické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cs-CZ" altLang="cs-CZ" sz="2400" i="1" dirty="0">
                <a:solidFill>
                  <a:schemeClr val="tx2">
                    <a:lumMod val="75000"/>
                  </a:schemeClr>
                </a:solidFill>
              </a:rPr>
              <a:t>napodobování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A5CE857-513B-4D10-A46B-E7C03B84E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Volné psaní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AA1C14-FA8C-4A68-9C30-1BC3873F2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prostor pro vyjádření znalostí a  pocitů (fyzické potíže – bolest hlavy, únava,…) i emotivních postřehů (nezájem, radost, smutek…). </a:t>
            </a:r>
          </a:p>
          <a:p>
            <a:pPr eaLnBrk="1" hangingPunct="1"/>
            <a:r>
              <a:rPr lang="cs-CZ" altLang="cs-CZ"/>
              <a:t>Prioritně jde o obsahovou stránku textu (žákovy myšlenky, znalosti, postřehy, atd.).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</a:t>
            </a:r>
            <a:r>
              <a:rPr lang="cs-CZ" altLang="cs-CZ" b="1"/>
              <a:t>Postup volného psaní:</a:t>
            </a:r>
          </a:p>
          <a:p>
            <a:pPr eaLnBrk="1" hangingPunct="1"/>
            <a:r>
              <a:rPr lang="cs-CZ" altLang="cs-CZ"/>
              <a:t>V počátcích nácviku je dobré žákům určit slova, která bude nebo které by měl text obsahovat. V dalším období už vše ponecháme na vlastním rozhodnutí. Nutné je vymezení času, který musí žáci vždy dodržet.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1C2CA1B-92EB-4502-8A83-497AC4EC4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Druhy a formy otázek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8DA3B4C-416E-4157-AAA3-BB49A4C37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1.   </a:t>
            </a:r>
            <a:r>
              <a:rPr lang="cs-CZ" altLang="cs-CZ" i="1"/>
              <a:t>otázka zjišťovací</a:t>
            </a:r>
            <a:r>
              <a:rPr lang="cs-CZ" altLang="cs-CZ"/>
              <a:t> – slouží pouze k vybavení faktů (např.: Kdy byla založena UK?)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 2.   </a:t>
            </a:r>
            <a:r>
              <a:rPr lang="cs-CZ" altLang="cs-CZ" i="1"/>
              <a:t>otázka otevřená</a:t>
            </a:r>
            <a:r>
              <a:rPr lang="cs-CZ" altLang="cs-CZ"/>
              <a:t> – např.: Jak lze vysvětlit mořský příliv a odliv?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3.   </a:t>
            </a:r>
            <a:r>
              <a:rPr lang="cs-CZ" altLang="cs-CZ" i="1"/>
              <a:t>otázka zavřená</a:t>
            </a:r>
            <a:r>
              <a:rPr lang="cs-CZ" altLang="cs-CZ"/>
              <a:t> -  Jak zní odborný název pro tvarosloví?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4. </a:t>
            </a:r>
            <a:r>
              <a:rPr lang="cs-CZ" altLang="cs-CZ" i="1"/>
              <a:t>otázka konvergentní a divergentní</a:t>
            </a:r>
            <a:r>
              <a:rPr lang="cs-CZ" altLang="cs-CZ"/>
              <a:t> – v prvním případě se vyžaduje známá, jednoznačná odpověď(např.: Kolik je 4:2?), v druhém případě se očekává postižení nových souvislostí (např.: Kolik vymyslíš příkladů, aby výsledek byl 100? 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02235D9-86AD-4399-B16D-D73376AA4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Druhy a formy otázek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233DECD-827D-4C14-B2B3-C62D1A628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5.   </a:t>
            </a:r>
            <a:r>
              <a:rPr lang="cs-CZ" altLang="cs-CZ" i="1"/>
              <a:t>otázka na pozorování</a:t>
            </a:r>
            <a:r>
              <a:rPr lang="cs-CZ" altLang="cs-CZ"/>
              <a:t> – např.: Co se stane s cukrem, který vsypete do vody?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6.   </a:t>
            </a:r>
            <a:r>
              <a:rPr lang="cs-CZ" altLang="cs-CZ" i="1"/>
              <a:t>otázka problémová</a:t>
            </a:r>
            <a:r>
              <a:rPr lang="cs-CZ" altLang="cs-CZ"/>
              <a:t> – např.: Proč se u nás ve střední Evropě střídají roční období?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7.   </a:t>
            </a:r>
            <a:r>
              <a:rPr lang="cs-CZ" altLang="cs-CZ" i="1"/>
              <a:t>otázka na posouzení situace</a:t>
            </a:r>
            <a:r>
              <a:rPr lang="cs-CZ" altLang="cs-CZ"/>
              <a:t> – např.: Co by se stalo, kdyby druhou světovou válku vyhrálo Německo?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8.   o</a:t>
            </a:r>
            <a:r>
              <a:rPr lang="cs-CZ" altLang="cs-CZ" i="1"/>
              <a:t>tázka rozhodovací</a:t>
            </a:r>
            <a:r>
              <a:rPr lang="cs-CZ" altLang="cs-CZ"/>
              <a:t> – např.: Václavské náměstí najdete v Praze nebo v Plzni?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EE87842-7E12-4A64-8492-31285062A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500" b="1" dirty="0"/>
              <a:t>H. </a:t>
            </a:r>
            <a:r>
              <a:rPr lang="cs-CZ" altLang="cs-CZ" sz="2500" b="1" dirty="0" err="1"/>
              <a:t>Gardner</a:t>
            </a:r>
            <a:r>
              <a:rPr lang="cs-CZ" altLang="cs-CZ" sz="2500" dirty="0"/>
              <a:t> : teorie </a:t>
            </a:r>
            <a:r>
              <a:rPr lang="cs-CZ" altLang="cs-CZ" sz="2500" i="1" dirty="0"/>
              <a:t>7 rozmanitých typech inteligence</a:t>
            </a:r>
            <a:endParaRPr lang="cs-CZ" altLang="cs-CZ" sz="2500" b="1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035C8C4-6E82-4AC4-AC4A-9E2A74F7F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lvl="1" eaLnBrk="1" hangingPunct="1"/>
            <a:r>
              <a:rPr lang="cs-CZ" altLang="cs-CZ" b="1"/>
              <a:t>jazyková inteligence </a:t>
            </a:r>
          </a:p>
          <a:p>
            <a:pPr eaLnBrk="1" hangingPunct="1"/>
            <a:r>
              <a:rPr lang="cs-CZ" altLang="cs-CZ"/>
              <a:t>citlivost k mluvenému a psanému jazykovému projevu, schopnost použít jazykových prostředků při realizaci úkolu.</a:t>
            </a:r>
            <a:endParaRPr lang="cs-CZ" altLang="cs-CZ" b="1"/>
          </a:p>
          <a:p>
            <a:pPr lvl="1" eaLnBrk="1" hangingPunct="1"/>
            <a:r>
              <a:rPr lang="cs-CZ" altLang="cs-CZ" b="1"/>
              <a:t>logicko-matematická inteligence</a:t>
            </a:r>
          </a:p>
          <a:p>
            <a:pPr eaLnBrk="1" hangingPunct="1"/>
            <a:r>
              <a:rPr lang="cs-CZ" altLang="cs-CZ"/>
              <a:t>logická analýza problémů, pružné používání matematických operací, prvky vědeckého myšlení.</a:t>
            </a:r>
            <a:endParaRPr lang="cs-CZ" altLang="cs-CZ" b="1"/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D6E24E7-38B2-4E56-8D5B-03BC8C24F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059872"/>
            <a:ext cx="2939042" cy="4851349"/>
          </a:xfrm>
        </p:spPr>
        <p:txBody>
          <a:bodyPr>
            <a:normAutofit/>
          </a:bodyPr>
          <a:lstStyle/>
          <a:p>
            <a:pPr eaLnBrk="1" hangingPunct="1"/>
            <a:br>
              <a:rPr lang="cs-CZ" altLang="cs-CZ" sz="3600" b="1" dirty="0"/>
            </a:br>
            <a:br>
              <a:rPr lang="cs-CZ" altLang="cs-CZ" sz="3600" b="1" dirty="0"/>
            </a:br>
            <a:r>
              <a:rPr lang="cs-CZ" altLang="cs-CZ" sz="3600" b="1" dirty="0"/>
              <a:t>H. </a:t>
            </a:r>
            <a:r>
              <a:rPr lang="cs-CZ" altLang="cs-CZ" sz="3600" b="1" dirty="0" err="1"/>
              <a:t>Gardner</a:t>
            </a:r>
            <a:r>
              <a:rPr lang="cs-CZ" altLang="cs-CZ" sz="3600" dirty="0"/>
              <a:t> : teorie </a:t>
            </a:r>
            <a:r>
              <a:rPr lang="cs-CZ" altLang="cs-CZ" sz="3600" i="1" dirty="0"/>
              <a:t>7 rozmanitých typech inteligence</a:t>
            </a:r>
            <a:endParaRPr lang="cs-CZ" altLang="cs-CZ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C1B3E15-E127-415B-8AF2-784FF84F3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5249448"/>
          </a:xfrm>
        </p:spPr>
        <p:txBody>
          <a:bodyPr>
            <a:noAutofit/>
          </a:bodyPr>
          <a:lstStyle/>
          <a:p>
            <a:pPr lvl="1" eaLnBrk="1" hangingPunct="1">
              <a:buFontTx/>
              <a:buChar char="-"/>
            </a:pPr>
            <a:r>
              <a:rPr lang="cs-CZ" altLang="cs-CZ" sz="2400" b="1" dirty="0"/>
              <a:t>hudební inteligence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/>
              <a:t>smysl pro melodii a rytmus, hudební schopnosti různých stupňů (např.: chápání hudební kompozice).</a:t>
            </a:r>
            <a:endParaRPr lang="cs-CZ" altLang="cs-CZ" sz="2400" b="1" dirty="0"/>
          </a:p>
          <a:p>
            <a:pPr lvl="1" eaLnBrk="1" hangingPunct="1"/>
            <a:r>
              <a:rPr lang="cs-CZ" altLang="cs-CZ" sz="2400" b="1" dirty="0"/>
              <a:t>tělesně-pohybová inteligence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schopnost užít vlastního těla či jeho části k řešení problémů nebo při pohybových produkcích (koordinace).</a:t>
            </a:r>
            <a:endParaRPr lang="cs-CZ" altLang="cs-CZ" sz="2400" b="1" dirty="0"/>
          </a:p>
          <a:p>
            <a:pPr eaLnBrk="1" hangingPunct="1"/>
            <a:endParaRPr lang="cs-CZ" altLang="cs-CZ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29D62A4-FCEB-42F8-ACA6-51B9BB6AD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541" y="1059872"/>
            <a:ext cx="2904331" cy="4851349"/>
          </a:xfrm>
        </p:spPr>
        <p:txBody>
          <a:bodyPr>
            <a:normAutofit/>
          </a:bodyPr>
          <a:lstStyle/>
          <a:p>
            <a:pPr eaLnBrk="1" hangingPunct="1"/>
            <a:br>
              <a:rPr lang="cs-CZ" altLang="cs-CZ" sz="3600" b="1" dirty="0"/>
            </a:br>
            <a:br>
              <a:rPr lang="cs-CZ" altLang="cs-CZ" sz="3600" b="1" dirty="0"/>
            </a:br>
            <a:r>
              <a:rPr lang="cs-CZ" altLang="cs-CZ" sz="3600" b="1" dirty="0"/>
              <a:t>H. </a:t>
            </a:r>
            <a:r>
              <a:rPr lang="cs-CZ" altLang="cs-CZ" sz="3600" b="1" dirty="0" err="1"/>
              <a:t>Gardner</a:t>
            </a:r>
            <a:r>
              <a:rPr lang="cs-CZ" altLang="cs-CZ" sz="3600" dirty="0"/>
              <a:t> : teorie </a:t>
            </a:r>
            <a:r>
              <a:rPr lang="cs-CZ" altLang="cs-CZ" sz="3600" i="1" dirty="0"/>
              <a:t>7 rozmanitých typech inteligence</a:t>
            </a:r>
            <a:endParaRPr lang="cs-CZ" altLang="cs-CZ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FDDE36B-2090-4699-8C9C-EEAF4453F7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prostorová inteligence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- funkční orientace v prostoru, flexibilní řešení problémů v prostoru.</a:t>
            </a:r>
          </a:p>
          <a:p>
            <a:pPr eaLnBrk="1" hangingPunct="1"/>
            <a:r>
              <a:rPr lang="cs-CZ" altLang="cs-CZ" sz="2000" b="1" dirty="0"/>
              <a:t>interpersonální inteligence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- porozumění záměrů, motivací a přání lidí a také schopnost účinně komunikovat s ostatními.</a:t>
            </a:r>
          </a:p>
          <a:p>
            <a:pPr eaLnBrk="1" hangingPunct="1"/>
            <a:r>
              <a:rPr lang="cs-CZ" altLang="cs-CZ" sz="2000" b="1" dirty="0"/>
              <a:t>intrapersonální inteligence 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- schopnost rozumět sobě samému, reflektovat vlastní činnost a regulovat vlastní chování a emoce.</a:t>
            </a:r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Studentky hledící do mikroskopu">
            <a:extLst>
              <a:ext uri="{FF2B5EF4-FFF2-40B4-BE49-F238E27FC236}">
                <a16:creationId xmlns:a16="http://schemas.microsoft.com/office/drawing/2014/main" id="{C40B147F-D838-466B-866B-1FB6A2E8B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r="8528" b="-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38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6FEDC2F-54A0-46A0-96CB-97152055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800">
                <a:solidFill>
                  <a:srgbClr val="FEFFFF"/>
                </a:solidFill>
              </a:rPr>
              <a:t>Hodně zdaru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34A6401-76A0-412E-9E43-F00A6C653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5577" y="2017668"/>
            <a:ext cx="2812654" cy="385781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Ať se vám daří najít výukovou metodu, která přinese efekt a radost žákům i vám.</a:t>
            </a:r>
          </a:p>
          <a:p>
            <a:pPr eaLnBrk="1" hangingPunct="1"/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257CFF5-687E-4310-BC2C-B69DE14BD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>
                <a:solidFill>
                  <a:schemeClr val="bg1"/>
                </a:solidFill>
              </a:rPr>
              <a:t>II. Aktivizující metody</a:t>
            </a:r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911B02EF-6C4F-4ED4-B6A5-60DA42534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183931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C4AD99A-28FF-448C-99A7-E7C08D186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100" b="1" dirty="0"/>
              <a:t>III. Komplexní výukové metody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7924C49-87DC-4F7A-9B66-BB75D57F3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/>
              <a:t>Frontální výuka                      </a:t>
            </a:r>
          </a:p>
          <a:p>
            <a:pPr eaLnBrk="1" hangingPunct="1"/>
            <a:r>
              <a:rPr lang="cs-CZ" altLang="cs-CZ" sz="2800" dirty="0"/>
              <a:t>Skupinová a kooperativní výuka                      </a:t>
            </a:r>
          </a:p>
          <a:p>
            <a:pPr eaLnBrk="1" hangingPunct="1"/>
            <a:r>
              <a:rPr lang="cs-CZ" altLang="cs-CZ" sz="2800" dirty="0"/>
              <a:t>Partnerská výuka                      </a:t>
            </a:r>
          </a:p>
          <a:p>
            <a:pPr eaLnBrk="1" hangingPunct="1"/>
            <a:r>
              <a:rPr lang="cs-CZ" altLang="cs-CZ" sz="2800" dirty="0"/>
              <a:t>Individuální a individualizovaná výuka,                       samostatná práce žáků                      </a:t>
            </a:r>
          </a:p>
          <a:p>
            <a:pPr eaLnBrk="1" hangingPunct="1"/>
            <a:r>
              <a:rPr lang="cs-CZ" altLang="cs-CZ" sz="2800" dirty="0"/>
              <a:t>Kritické myšlení                      </a:t>
            </a:r>
          </a:p>
          <a:p>
            <a:pPr eaLnBrk="1" hangingPunct="1"/>
            <a:r>
              <a:rPr lang="cs-CZ" altLang="cs-CZ" sz="2800" dirty="0"/>
              <a:t>Brainstorming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065F8A9-9499-4A44-BDAD-F706130F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8132C2D-AFE4-478D-A86B-81059C2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5BFD52-DD96-4666-8D77-C636870F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9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D801B19-1AC6-4D29-AE53-1CBB320A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8530" y="1988840"/>
            <a:ext cx="2080900" cy="414159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Komplexní výukové metody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941746C-2C12-4564-8342-A3055D83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6099690" y="3187343"/>
            <a:ext cx="828840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153C91D6-2100-47D8-94CD-632C30EEB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263611"/>
              </p:ext>
            </p:extLst>
          </p:nvPr>
        </p:nvGraphicFramePr>
        <p:xfrm>
          <a:off x="462333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8BFA74A-1CFF-4B01-91BF-6F79D3AEE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1645" y="685800"/>
            <a:ext cx="2736814" cy="522542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b="1" dirty="0"/>
              <a:t>Metody slovní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D03F3F3-A25F-4F68-80CB-225A9B4808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165" y="685800"/>
            <a:ext cx="4477622" cy="5225422"/>
          </a:xfrm>
        </p:spPr>
        <p:txBody>
          <a:bodyPr anchor="ctr">
            <a:normAutofit/>
          </a:bodyPr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3600" dirty="0"/>
              <a:t>Vyprávění</a:t>
            </a:r>
          </a:p>
          <a:p>
            <a:pPr eaLnBrk="1" hangingPunct="1"/>
            <a:r>
              <a:rPr lang="cs-CZ" altLang="cs-CZ" sz="3600" dirty="0"/>
              <a:t>Vysvětlování</a:t>
            </a:r>
          </a:p>
          <a:p>
            <a:pPr eaLnBrk="1" hangingPunct="1"/>
            <a:r>
              <a:rPr lang="cs-CZ" altLang="cs-CZ" sz="3600" dirty="0"/>
              <a:t>Přednáška</a:t>
            </a:r>
          </a:p>
          <a:p>
            <a:pPr eaLnBrk="1" hangingPunct="1"/>
            <a:r>
              <a:rPr lang="cs-CZ" altLang="cs-CZ" sz="3600" dirty="0"/>
              <a:t>Práce s textem</a:t>
            </a:r>
          </a:p>
          <a:p>
            <a:pPr eaLnBrk="1" hangingPunct="1"/>
            <a:endParaRPr lang="cs-CZ" altLang="cs-CZ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030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13A4840-14A6-418B-BA29-4837052B0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300" b="1" i="1" dirty="0">
                <a:solidFill>
                  <a:schemeClr val="tx2">
                    <a:lumMod val="75000"/>
                  </a:schemeClr>
                </a:solidFill>
              </a:rPr>
              <a:t>Aplikace vyprávění do vyučování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FA1519-32D3-4541-9DE6-CD0602E63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motivace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při výkladu nového učiva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vyprávění podle osnovy (psané či kreslené) či klíčových slov</a:t>
            </a:r>
          </a:p>
          <a:p>
            <a:pPr eaLnBrk="1" hangingPunct="1"/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</a:rPr>
              <a:t>převyprávění pohádky, příběhu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D7C4BEB-B9CD-4017-BE2E-E5078B9B2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983" y="942108"/>
            <a:ext cx="2732080" cy="49691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600" b="1" i="1" dirty="0">
                <a:solidFill>
                  <a:schemeClr val="tx2">
                    <a:lumMod val="75000"/>
                  </a:schemeClr>
                </a:solidFill>
              </a:rPr>
              <a:t>Aplikace vyprávění do vyučování</a:t>
            </a: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A292AA3-7D23-4413-898F-E495FB73F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dokončení vyprávěného příběhu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dramatizace vyprávění 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převyprávění děje v cizím jazyce (převedení do jiného času, atd.) </a:t>
            </a:r>
          </a:p>
          <a:p>
            <a:pPr eaLnBrk="1" hangingPunct="1"/>
            <a:r>
              <a:rPr lang="cs-CZ" altLang="cs-CZ">
                <a:solidFill>
                  <a:schemeClr val="tx2">
                    <a:lumMod val="75000"/>
                  </a:schemeClr>
                </a:solidFill>
              </a:rPr>
              <a:t>vyprávění pohybově či mimicky vystihnout – nejdůležitější úseky</a:t>
            </a:r>
          </a:p>
          <a:p>
            <a:pPr eaLnBrk="1" hangingPunct="1"/>
            <a:endParaRPr lang="cs-CZ" altLang="cs-CZ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1792</Words>
  <Application>Microsoft Office PowerPoint</Application>
  <PresentationFormat>Předvádění na obrazovce (4:3)</PresentationFormat>
  <Paragraphs>219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Wingdings</vt:lpstr>
      <vt:lpstr>Wingdings 3</vt:lpstr>
      <vt:lpstr>Stébla</vt:lpstr>
      <vt:lpstr>Výukové strategie</vt:lpstr>
      <vt:lpstr>Vyučovací metoda = postup, cesta, způsob vyučování (řec. methodos).</vt:lpstr>
      <vt:lpstr>  I. Klasické výukové metody  </vt:lpstr>
      <vt:lpstr>II. Aktivizující metody</vt:lpstr>
      <vt:lpstr>III. Komplexní výukové metody</vt:lpstr>
      <vt:lpstr>Komplexní výukové metody</vt:lpstr>
      <vt:lpstr>Metody slovní</vt:lpstr>
      <vt:lpstr>Aplikace vyprávění do vyučování</vt:lpstr>
      <vt:lpstr>Aplikace vyprávění do vyučování</vt:lpstr>
      <vt:lpstr>Vysvětlování či výklad</vt:lpstr>
      <vt:lpstr>Požadavky na vysvětlování </vt:lpstr>
      <vt:lpstr>Aplikace vyprávění do vyučování</vt:lpstr>
      <vt:lpstr>Aplikace vysvětlování do vyučování </vt:lpstr>
      <vt:lpstr>Práce s (didaktickým)   textem </vt:lpstr>
      <vt:lpstr>Práce s (didaktickým)  textem </vt:lpstr>
      <vt:lpstr>Žák dokáže: </vt:lpstr>
      <vt:lpstr>Žák dokáže: </vt:lpstr>
      <vt:lpstr>Vybrané metody práce s textem - SQ4R  </vt:lpstr>
      <vt:lpstr>Vybrané metody práce s textem - SQ4R  </vt:lpstr>
      <vt:lpstr>Vybrané metody kritického myšlení </vt:lpstr>
      <vt:lpstr>Metoda  I. N. S. E. R. T. </vt:lpstr>
      <vt:lpstr>Co znamenají značky </vt:lpstr>
      <vt:lpstr>Podvojný deník</vt:lpstr>
      <vt:lpstr>Podtrhávání klíčových pojmů/hlavních myšlenek </vt:lpstr>
      <vt:lpstr>Metoda V-CH-D </vt:lpstr>
      <vt:lpstr>Postup techniky V-CH-D: </vt:lpstr>
      <vt:lpstr>Zpřeházené věty/zpřeházené odstavce </vt:lpstr>
      <vt:lpstr>Návrh další práce  </vt:lpstr>
      <vt:lpstr>Myšlenková = mentální mapa </vt:lpstr>
      <vt:lpstr>Volné psaní </vt:lpstr>
      <vt:lpstr>Druhy a formy otázek </vt:lpstr>
      <vt:lpstr>Druhy a formy otázek </vt:lpstr>
      <vt:lpstr>H. Gardner : teorie 7 rozmanitých typech inteligence</vt:lpstr>
      <vt:lpstr>  H. Gardner : teorie 7 rozmanitých typech inteligence</vt:lpstr>
      <vt:lpstr>  H. Gardner : teorie 7 rozmanitých typech inteligence</vt:lpstr>
      <vt:lpstr>Hodně zdaru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Výukové strategie</dc:title>
  <dc:creator>Hana Horká</dc:creator>
  <cp:lastModifiedBy>Hana Horká</cp:lastModifiedBy>
  <cp:revision>4</cp:revision>
  <dcterms:created xsi:type="dcterms:W3CDTF">2020-11-07T22:17:07Z</dcterms:created>
  <dcterms:modified xsi:type="dcterms:W3CDTF">2020-11-08T10:28:27Z</dcterms:modified>
</cp:coreProperties>
</file>