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2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42" r:id="rId11"/>
    <p:sldId id="343" r:id="rId12"/>
    <p:sldId id="344" r:id="rId13"/>
    <p:sldId id="345" r:id="rId14"/>
    <p:sldId id="348" r:id="rId15"/>
    <p:sldId id="333" r:id="rId16"/>
    <p:sldId id="334" r:id="rId17"/>
    <p:sldId id="336" r:id="rId18"/>
    <p:sldId id="337" r:id="rId19"/>
    <p:sldId id="338" r:id="rId20"/>
    <p:sldId id="339" r:id="rId21"/>
    <p:sldId id="34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04.11.2018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04.11.2018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04.11.2018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5D7310-8859-4BF8-8B90-E51E5672B7EC}" type="datetimeFigureOut">
              <a:rPr lang="cs-CZ" smtClean="0"/>
              <a:pPr/>
              <a:t>04.11.2018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5D7310-8859-4BF8-8B90-E51E5672B7EC}" type="datetimeFigureOut">
              <a:rPr lang="cs-CZ" smtClean="0"/>
              <a:pPr/>
              <a:t>04.11.2018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Vývojová </a:t>
            </a:r>
            <a:r>
              <a:rPr lang="cs-CZ" sz="4400"/>
              <a:t>psychologie </a:t>
            </a:r>
            <a:br>
              <a:rPr lang="cs-CZ" sz="4400" dirty="0"/>
            </a:br>
            <a:r>
              <a:rPr lang="cs-CZ" sz="4400" dirty="0"/>
              <a:t>Kognitivní vývoj kojenců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300" dirty="0"/>
              <a:t>Mgr. Jan Krása, </a:t>
            </a:r>
            <a:r>
              <a:rPr lang="cs-CZ" sz="2300" dirty="0" err="1"/>
              <a:t>Ph.D</a:t>
            </a:r>
            <a:r>
              <a:rPr lang="cs-CZ" sz="2300" dirty="0"/>
              <a:t>.</a:t>
            </a:r>
          </a:p>
          <a:p>
            <a:r>
              <a:rPr lang="cs-CZ" sz="2300" dirty="0"/>
              <a:t>Katedra psychologie, Pedagogická fakulta, MU</a:t>
            </a:r>
          </a:p>
        </p:txBody>
      </p:sp>
    </p:spTree>
    <p:extLst>
      <p:ext uri="{BB962C8B-B14F-4D97-AF65-F5344CB8AC3E}">
        <p14:creationId xmlns:p14="http://schemas.microsoft.com/office/powerpoint/2010/main" val="968835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A0C8AF-48C5-4D93-A3D7-B409FF8C4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Tvarová konstanta</a:t>
            </a:r>
          </a:p>
        </p:txBody>
      </p:sp>
      <p:pic>
        <p:nvPicPr>
          <p:cNvPr id="1026" name="Picture 2" descr="Výsledek obrázku pro aeroplane">
            <a:extLst>
              <a:ext uri="{FF2B5EF4-FFF2-40B4-BE49-F238E27FC236}">
                <a16:creationId xmlns:a16="http://schemas.microsoft.com/office/drawing/2014/main" id="{F907F94D-4FA5-43DA-BB87-D009290DFC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76" y="2060848"/>
            <a:ext cx="6347048" cy="424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468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52D8D-095F-4080-9650-F2722C692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Tvarová konstanta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96C6367-F74A-4E70-9736-236053F60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2" name="Picture 4" descr="Související obrázek">
            <a:extLst>
              <a:ext uri="{FF2B5EF4-FFF2-40B4-BE49-F238E27FC236}">
                <a16:creationId xmlns:a16="http://schemas.microsoft.com/office/drawing/2014/main" id="{5238E896-3F31-4051-80A2-4EBA45720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0"/>
            <a:ext cx="31623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43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25729-047C-4BFF-BB77-A46A494D0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Konstantnost velikosti</a:t>
            </a:r>
          </a:p>
        </p:txBody>
      </p:sp>
      <p:pic>
        <p:nvPicPr>
          <p:cNvPr id="3074" name="Picture 2" descr="Související obrázek">
            <a:extLst>
              <a:ext uri="{FF2B5EF4-FFF2-40B4-BE49-F238E27FC236}">
                <a16:creationId xmlns:a16="http://schemas.microsoft.com/office/drawing/2014/main" id="{1A019A75-B800-4EC7-A07D-DB4E3B6E8D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86094"/>
            <a:ext cx="7344816" cy="508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626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F03C4-1BCE-4DB9-AA51-B855F322D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Konstantnost barvy</a:t>
            </a:r>
          </a:p>
        </p:txBody>
      </p:sp>
      <p:pic>
        <p:nvPicPr>
          <p:cNvPr id="1026" name="Picture 2" descr="VÃ½sledek obrÃ¡zku pro illusion color">
            <a:extLst>
              <a:ext uri="{FF2B5EF4-FFF2-40B4-BE49-F238E27FC236}">
                <a16:creationId xmlns:a16="http://schemas.microsoft.com/office/drawing/2014/main" id="{A899B7A7-EC60-49E3-A485-AFC2443C30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64956"/>
            <a:ext cx="6621088" cy="4544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740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0C6956-4518-42A1-AC94-AA3A01F0E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Konstantnost barvy</a:t>
            </a:r>
          </a:p>
        </p:txBody>
      </p:sp>
      <p:pic>
        <p:nvPicPr>
          <p:cNvPr id="2050" name="Picture 2" descr="VÃ½sledek obrÃ¡zku pro illusion color">
            <a:extLst>
              <a:ext uri="{FF2B5EF4-FFF2-40B4-BE49-F238E27FC236}">
                <a16:creationId xmlns:a16="http://schemas.microsoft.com/office/drawing/2014/main" id="{ACE0E194-C14B-4A9A-98A4-72BD321239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352" y="1916832"/>
            <a:ext cx="527201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Ã½sledek obrÃ¡zku pro illusion color">
            <a:extLst>
              <a:ext uri="{FF2B5EF4-FFF2-40B4-BE49-F238E27FC236}">
                <a16:creationId xmlns:a16="http://schemas.microsoft.com/office/drawing/2014/main" id="{C1DA0955-98C0-4A35-83FE-74518E567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168" y="2467673"/>
            <a:ext cx="4063791" cy="436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86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99"/>
            <a:ext cx="8229600" cy="4679925"/>
          </a:xfrm>
        </p:spPr>
        <p:txBody>
          <a:bodyPr>
            <a:normAutofit fontScale="92500"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3. Stadium </a:t>
            </a:r>
            <a:r>
              <a:rPr lang="cs-CZ" altLang="cs-CZ" dirty="0" err="1"/>
              <a:t>terciální</a:t>
            </a:r>
            <a:r>
              <a:rPr lang="cs-CZ" altLang="cs-CZ" dirty="0"/>
              <a:t> kruhové reakce (8.-12. měsíc)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Dítě je více </a:t>
            </a:r>
            <a:r>
              <a:rPr lang="cs-CZ" altLang="cs-CZ" b="1" dirty="0"/>
              <a:t>zaměřeno na cíl </a:t>
            </a:r>
            <a:r>
              <a:rPr lang="cs-CZ" altLang="cs-CZ" dirty="0"/>
              <a:t>a dokáže určité dění anticipovat (předvídat). Nyní je schopno postupovat i opačně: </a:t>
            </a:r>
            <a:r>
              <a:rPr lang="cs-CZ" altLang="cs-CZ" b="1" dirty="0"/>
              <a:t>stanoví si cíl a hledá vhodné prostředky</a:t>
            </a:r>
            <a:r>
              <a:rPr lang="cs-CZ" altLang="cs-CZ" dirty="0"/>
              <a:t>. Nejdříve užívá osvědčené prostředky, poté experimentuje a kombinuje různé činnosti (aby si přitáhlo hračku, stáhne celý ubrus … využívá dospělého). Ke konci období dokáže překonat naučený stereotyp a hledá jiné řešení.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V 9. měsících dokáže dodržet správné pořadí dvou činností, ve 12 tří činností.</a:t>
            </a:r>
          </a:p>
        </p:txBody>
      </p:sp>
    </p:spTree>
    <p:extLst>
      <p:ext uri="{BB962C8B-B14F-4D97-AF65-F5344CB8AC3E}">
        <p14:creationId xmlns:p14="http://schemas.microsoft.com/office/powerpoint/2010/main" val="4258608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dirty="0"/>
              <a:t>16měsíční </a:t>
            </a:r>
            <a:r>
              <a:rPr lang="cs-CZ" dirty="0" err="1"/>
              <a:t>Piagetova</a:t>
            </a:r>
            <a:r>
              <a:rPr lang="cs-CZ" dirty="0"/>
              <a:t> dcera přichází k rébusu: otec schoval do krabičky od sirek pásek od hodinek. Ona dosud nezná schéma otevírání/zavírání krabičky (zná jen otočit a vytřepat a vsunout prsty do štěrbiny). To nepomáhá. Následuje pauza… </a:t>
            </a:r>
            <a:r>
              <a:rPr lang="cs-CZ" dirty="0" err="1"/>
              <a:t>Lucienne</a:t>
            </a:r>
            <a:r>
              <a:rPr lang="cs-CZ" dirty="0"/>
              <a:t> se pozorně dívá na štěrbinu, pak několikrát za sebou otvírá a zavírá ústa, nejprve mírně, pak stále víc… pak bez váhání vkládá prst do štěrbiny a štěrbinu zvětšuje. Získává pásek. (</a:t>
            </a:r>
            <a:r>
              <a:rPr lang="cs-CZ" dirty="0" err="1"/>
              <a:t>Hunt</a:t>
            </a:r>
            <a:r>
              <a:rPr lang="cs-CZ" dirty="0"/>
              <a:t>, 2000, s. 343)</a:t>
            </a:r>
          </a:p>
        </p:txBody>
      </p:sp>
    </p:spTree>
    <p:extLst>
      <p:ext uri="{BB962C8B-B14F-4D97-AF65-F5344CB8AC3E}">
        <p14:creationId xmlns:p14="http://schemas.microsoft.com/office/powerpoint/2010/main" val="2416794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Novorozence je možné </a:t>
            </a:r>
            <a:r>
              <a:rPr lang="cs-CZ" dirty="0" err="1"/>
              <a:t>napodmiňovat</a:t>
            </a:r>
            <a:r>
              <a:rPr lang="cs-CZ" dirty="0"/>
              <a:t> (zvukem na krmení; trvání minimálně 1 den)</a:t>
            </a:r>
          </a:p>
          <a:p>
            <a:pPr marL="137160" indent="0">
              <a:buNone/>
            </a:pPr>
            <a:r>
              <a:rPr lang="cs-CZ" dirty="0"/>
              <a:t>2.-4. </a:t>
            </a:r>
            <a:r>
              <a:rPr lang="cs-CZ" dirty="0" err="1"/>
              <a:t>měs</a:t>
            </a:r>
            <a:r>
              <a:rPr lang="cs-CZ" dirty="0"/>
              <a:t>.: lze je </a:t>
            </a:r>
            <a:r>
              <a:rPr lang="cs-CZ" dirty="0" err="1"/>
              <a:t>napodmiňovat</a:t>
            </a:r>
            <a:r>
              <a:rPr lang="cs-CZ" dirty="0"/>
              <a:t> (kopání nohou v očekávání pohybu hračky; po dvou týdnech vyhasíná).</a:t>
            </a:r>
          </a:p>
          <a:p>
            <a:pPr marL="137160" indent="0">
              <a:buNone/>
            </a:pPr>
            <a:r>
              <a:rPr lang="cs-CZ" dirty="0"/>
              <a:t>4. </a:t>
            </a:r>
            <a:r>
              <a:rPr lang="cs-CZ" dirty="0" err="1"/>
              <a:t>měs</a:t>
            </a:r>
            <a:r>
              <a:rPr lang="cs-CZ" dirty="0"/>
              <a:t>.: jejich srdeční tep se zvýší, když předmět mizí a když se objevuje. V protikladu k </a:t>
            </a:r>
            <a:r>
              <a:rPr lang="cs-CZ" dirty="0" err="1"/>
              <a:t>Piagetově</a:t>
            </a:r>
            <a:r>
              <a:rPr lang="cs-CZ" dirty="0"/>
              <a:t> teorii to ukazuje, že dítě naopak očekává trvání předmětu. (</a:t>
            </a:r>
            <a:r>
              <a:rPr lang="cs-CZ" dirty="0" err="1"/>
              <a:t>Cohen</a:t>
            </a:r>
            <a:r>
              <a:rPr lang="cs-CZ" dirty="0"/>
              <a:t>, 1983)</a:t>
            </a:r>
          </a:p>
          <a:p>
            <a:pPr marL="137160" indent="0">
              <a:buNone/>
            </a:pPr>
            <a:r>
              <a:rPr lang="cs-CZ" dirty="0"/>
              <a:t>8.-9. </a:t>
            </a:r>
            <a:r>
              <a:rPr lang="cs-CZ" dirty="0" err="1"/>
              <a:t>měs</a:t>
            </a:r>
            <a:r>
              <a:rPr lang="cs-CZ" dirty="0"/>
              <a:t>.: aktivnější paměť – dítě začíná hledat zakrytou či schovanou hračku, ale nechá se napálit, za pár měsíců nikoli. (</a:t>
            </a:r>
            <a:r>
              <a:rPr lang="cs-CZ" dirty="0" err="1"/>
              <a:t>Hunt</a:t>
            </a:r>
            <a:r>
              <a:rPr lang="cs-CZ" dirty="0"/>
              <a:t>, 2000)</a:t>
            </a:r>
          </a:p>
        </p:txBody>
      </p:sp>
    </p:spTree>
    <p:extLst>
      <p:ext uri="{BB962C8B-B14F-4D97-AF65-F5344CB8AC3E}">
        <p14:creationId xmlns:p14="http://schemas.microsoft.com/office/powerpoint/2010/main" val="1492807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Explorativní chování dítěte (za zády rodiče otvírají šuplíky a vyhazují věci…) není výsledkem naučeného chování, které je odměňováno (navzdory teoriím behaviorismu), ale je spontánní a vychází z iniciativy dítěte. </a:t>
            </a:r>
          </a:p>
          <a:p>
            <a:pPr marL="137160" indent="0">
              <a:buNone/>
            </a:pPr>
            <a:r>
              <a:rPr lang="cs-CZ" dirty="0"/>
              <a:t>= kojenec má potřebu zkoumat svoje schopnosti</a:t>
            </a:r>
          </a:p>
          <a:p>
            <a:pPr marL="137160" indent="0">
              <a:buNone/>
            </a:pPr>
            <a:r>
              <a:rPr lang="cs-CZ" dirty="0"/>
              <a:t>= nalezení kompetence</a:t>
            </a:r>
          </a:p>
        </p:txBody>
      </p:sp>
    </p:spTree>
    <p:extLst>
      <p:ext uri="{BB962C8B-B14F-4D97-AF65-F5344CB8AC3E}">
        <p14:creationId xmlns:p14="http://schemas.microsoft.com/office/powerpoint/2010/main" val="773049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92500"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V kojeneckém věku je </a:t>
            </a:r>
            <a:r>
              <a:rPr lang="cs-CZ" altLang="cs-CZ" b="1" dirty="0"/>
              <a:t>kategorizace předmětů </a:t>
            </a:r>
            <a:r>
              <a:rPr lang="cs-CZ" altLang="cs-CZ" dirty="0"/>
              <a:t>založena především na percepční analýze – některé objekty se vzájemně podobají, jiné méně.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 err="1"/>
              <a:t>Mandlerová</a:t>
            </a:r>
            <a:r>
              <a:rPr lang="cs-CZ" altLang="cs-CZ" dirty="0"/>
              <a:t> (2001): vývoj </a:t>
            </a:r>
            <a:r>
              <a:rPr lang="cs-CZ" altLang="cs-CZ" dirty="0" err="1"/>
              <a:t>preverbálních</a:t>
            </a:r>
            <a:r>
              <a:rPr lang="cs-CZ" altLang="cs-CZ" dirty="0"/>
              <a:t> konceptů.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Ke konci období se rozvíjí i </a:t>
            </a:r>
            <a:r>
              <a:rPr lang="cs-CZ" altLang="cs-CZ" b="1" dirty="0"/>
              <a:t>symbolické uvažování </a:t>
            </a:r>
            <a:r>
              <a:rPr lang="cs-CZ" altLang="cs-CZ" dirty="0"/>
              <a:t>např. v pasivním porozumění slovním výrazům.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V tomto období převažuje </a:t>
            </a:r>
            <a:r>
              <a:rPr lang="cs-CZ" altLang="cs-CZ" b="1" dirty="0"/>
              <a:t>implicitní, nedeklarativní (tj. neuvědomovaná) paměť </a:t>
            </a:r>
            <a:r>
              <a:rPr lang="cs-CZ" altLang="cs-CZ" dirty="0"/>
              <a:t>– resp. dítě zkušenost uchovává, horší je to s vybavením, resp. se schopností vyjádřit vzpomínku.</a:t>
            </a:r>
          </a:p>
        </p:txBody>
      </p:sp>
    </p:spTree>
    <p:extLst>
      <p:ext uri="{BB962C8B-B14F-4D97-AF65-F5344CB8AC3E}">
        <p14:creationId xmlns:p14="http://schemas.microsoft.com/office/powerpoint/2010/main" val="50031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Jean </a:t>
            </a:r>
            <a:r>
              <a:rPr lang="cs-CZ" dirty="0" err="1"/>
              <a:t>Piaget</a:t>
            </a:r>
            <a:r>
              <a:rPr lang="cs-CZ" dirty="0"/>
              <a:t> (1896-1980)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bez něj by dětská psychologie nebyla ničím.</a:t>
            </a:r>
          </a:p>
          <a:p>
            <a:pPr marL="137160" indent="0">
              <a:buNone/>
            </a:pPr>
            <a:r>
              <a:rPr lang="cs-CZ" dirty="0"/>
              <a:t>Přes své „chybějící“ dětství se věnoval dětem (v 10 začal publikovat články v zoologických časopisech, v 22 získal doktorát) : neustále se dětí vyptával a nechával je řešit různé hlavolamy.</a:t>
            </a:r>
          </a:p>
          <a:p>
            <a:pPr marL="137160" indent="0">
              <a:buNone/>
            </a:pPr>
            <a:r>
              <a:rPr lang="cs-CZ" dirty="0"/>
              <a:t>Po Freudovi nejcitovanější psycholog všech dob – aniž by kdy získal titul v psychologii!</a:t>
            </a:r>
          </a:p>
        </p:txBody>
      </p:sp>
    </p:spTree>
    <p:extLst>
      <p:ext uri="{BB962C8B-B14F-4D97-AF65-F5344CB8AC3E}">
        <p14:creationId xmlns:p14="http://schemas.microsoft.com/office/powerpoint/2010/main" val="1928358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>
          <a:xfrm>
            <a:off x="446088" y="1556792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Kolem 6.-8. měsíce se začíná rozvíjet i </a:t>
            </a:r>
            <a:r>
              <a:rPr lang="cs-CZ" altLang="cs-CZ" b="1" dirty="0"/>
              <a:t>deklarativní, explicitní paměť </a:t>
            </a:r>
            <a:r>
              <a:rPr lang="cs-CZ" altLang="cs-CZ" dirty="0"/>
              <a:t>– velkou roli v tom hraje osvojování si řeči.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Pro zapamatování nového objektu potřebuje dítě v 6 měsících 6 opakování, v 9 měsících 3 a po jednom roce již jen jednu prezentaci objektu (role </a:t>
            </a:r>
            <a:r>
              <a:rPr lang="cs-CZ" altLang="cs-CZ" dirty="0" err="1"/>
              <a:t>myelinizace</a:t>
            </a:r>
            <a:r>
              <a:rPr lang="cs-CZ" altLang="cs-CZ" dirty="0"/>
              <a:t> mozkové kůry).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b="1" dirty="0"/>
              <a:t>Episodickou deklarativní paměť </a:t>
            </a:r>
            <a:r>
              <a:rPr lang="cs-CZ" altLang="cs-CZ" dirty="0"/>
              <a:t>nemají kojenci rozvinutu – dětská amnézie. K autobiografické paměti potřebují děti: jazykové prostředky, uvědomění sebe jako aktéra, časoprostorovou orientaci (srov. dopad spánku).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58819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/>
              <a:t>Diskuze </a:t>
            </a:r>
          </a:p>
        </p:txBody>
      </p:sp>
    </p:spTree>
    <p:extLst>
      <p:ext uri="{BB962C8B-B14F-4D97-AF65-F5344CB8AC3E}">
        <p14:creationId xmlns:p14="http://schemas.microsoft.com/office/powerpoint/2010/main" val="36333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Jean </a:t>
            </a:r>
            <a:r>
              <a:rPr lang="cs-CZ" dirty="0" err="1"/>
              <a:t>Piaget</a:t>
            </a:r>
            <a:r>
              <a:rPr lang="cs-CZ" dirty="0"/>
              <a:t> (1896-1980)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5338936" cy="51845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Vývojový psycholog. Švýcar </a:t>
            </a:r>
          </a:p>
          <a:p>
            <a:pPr>
              <a:buNone/>
            </a:pPr>
            <a:r>
              <a:rPr lang="cs-CZ" dirty="0"/>
              <a:t>z frankofonního kantonu.</a:t>
            </a:r>
          </a:p>
          <a:p>
            <a:pPr>
              <a:buNone/>
            </a:pPr>
            <a:r>
              <a:rPr lang="cs-CZ" dirty="0"/>
              <a:t>„Genetická epistemologie“</a:t>
            </a:r>
          </a:p>
          <a:p>
            <a:pPr>
              <a:buNone/>
            </a:pPr>
            <a:r>
              <a:rPr lang="cs-CZ" dirty="0"/>
              <a:t>Myšlení je zvnitřněná činnost.</a:t>
            </a:r>
          </a:p>
          <a:p>
            <a:pPr>
              <a:buNone/>
            </a:pPr>
            <a:r>
              <a:rPr lang="cs-CZ" dirty="0"/>
              <a:t>Kognice je forma adaptace – snaží se reagovat na události.</a:t>
            </a:r>
          </a:p>
          <a:p>
            <a:pPr>
              <a:buNone/>
            </a:pPr>
            <a:r>
              <a:rPr lang="cs-CZ" dirty="0"/>
              <a:t>Kognitivní vývoj postupuje u všech stejně – pořadí </a:t>
            </a:r>
            <a:r>
              <a:rPr lang="cs-CZ" b="1" dirty="0"/>
              <a:t>stádií</a:t>
            </a:r>
            <a:r>
              <a:rPr lang="cs-CZ" dirty="0"/>
              <a:t> je neměnné (délka trvání je však individuální).</a:t>
            </a:r>
          </a:p>
          <a:p>
            <a:pPr>
              <a:buNone/>
            </a:pPr>
            <a:r>
              <a:rPr lang="cs-CZ" dirty="0"/>
              <a:t>Učit dítě něčemu, na co není zralé, nebo je naopak přezrálé, vede k tomu, že si d. osvojuje určité procedury, ale neprohlubuje své poznání.</a:t>
            </a:r>
          </a:p>
        </p:txBody>
      </p:sp>
      <p:pic>
        <p:nvPicPr>
          <p:cNvPr id="16386" name="Picture 2" descr="http://www.nwlink.com/~donclark/leader/ahold/piag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700808"/>
            <a:ext cx="3048000" cy="457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1169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Jean </a:t>
            </a:r>
            <a:r>
              <a:rPr lang="cs-CZ" dirty="0" err="1"/>
              <a:t>Piaget</a:t>
            </a:r>
            <a:r>
              <a:rPr lang="cs-CZ" dirty="0"/>
              <a:t> (1896-1980)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Funkcí inteligence je pomoc při adaptaci na prostředí (od reflexů ke komplexním výkonům, které vyžadují vhled, reprezentaci poznatků a schopnost manipulace s různými symboly). = evoluční přístup</a:t>
            </a:r>
          </a:p>
          <a:p>
            <a:pPr>
              <a:buNone/>
            </a:pPr>
            <a:r>
              <a:rPr lang="cs-CZ" dirty="0"/>
              <a:t>Učením se inteligence a její projevy stávají více specifikované.</a:t>
            </a:r>
          </a:p>
        </p:txBody>
      </p:sp>
    </p:spTree>
    <p:extLst>
      <p:ext uri="{BB962C8B-B14F-4D97-AF65-F5344CB8AC3E}">
        <p14:creationId xmlns:p14="http://schemas.microsoft.com/office/powerpoint/2010/main" val="323812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cs-CZ" altLang="en-US" dirty="0"/>
              <a:t>Čtyři hlavní stadia v </a:t>
            </a:r>
            <a:r>
              <a:rPr lang="cs-CZ" altLang="en-US" dirty="0" err="1"/>
              <a:t>Piagetově</a:t>
            </a:r>
            <a:r>
              <a:rPr lang="cs-CZ" altLang="en-US" dirty="0"/>
              <a:t> teorii:</a:t>
            </a:r>
          </a:p>
          <a:p>
            <a:pPr marL="651510" indent="-514350">
              <a:buAutoNum type="arabicPeriod"/>
              <a:defRPr/>
            </a:pPr>
            <a:r>
              <a:rPr lang="cs-CZ" altLang="en-US" b="1" dirty="0"/>
              <a:t>Senzomotorické</a:t>
            </a:r>
            <a:r>
              <a:rPr lang="cs-CZ" altLang="en-US" dirty="0"/>
              <a:t> (narození až 18-24 měsíců)</a:t>
            </a:r>
          </a:p>
          <a:p>
            <a:pPr marL="651510" indent="-514350">
              <a:buAutoNum type="arabicPeriod"/>
              <a:defRPr/>
            </a:pPr>
            <a:r>
              <a:rPr lang="cs-CZ" altLang="en-US" b="1" dirty="0"/>
              <a:t>Předoperační</a:t>
            </a:r>
            <a:r>
              <a:rPr lang="cs-CZ" altLang="en-US" dirty="0"/>
              <a:t> (18-24 </a:t>
            </a:r>
            <a:r>
              <a:rPr lang="cs-CZ" altLang="en-US" dirty="0" err="1"/>
              <a:t>měs</a:t>
            </a:r>
            <a:r>
              <a:rPr lang="cs-CZ" altLang="en-US" dirty="0"/>
              <a:t>. – 7 let)</a:t>
            </a:r>
          </a:p>
          <a:p>
            <a:pPr marL="651510" indent="-514350">
              <a:buAutoNum type="arabicPeriod"/>
              <a:defRPr/>
            </a:pPr>
            <a:r>
              <a:rPr lang="cs-CZ" altLang="en-US" b="1" dirty="0"/>
              <a:t>Konkrétních operací </a:t>
            </a:r>
            <a:r>
              <a:rPr lang="cs-CZ" altLang="en-US" dirty="0"/>
              <a:t>(7 let – 12 let)</a:t>
            </a:r>
          </a:p>
          <a:p>
            <a:pPr marL="651510" indent="-514350">
              <a:buAutoNum type="arabicPeriod"/>
              <a:defRPr/>
            </a:pPr>
            <a:r>
              <a:rPr lang="cs-CZ" altLang="en-US" b="1" dirty="0"/>
              <a:t>Formálních operací </a:t>
            </a:r>
            <a:r>
              <a:rPr lang="cs-CZ" altLang="en-US" dirty="0"/>
              <a:t>(12 let a dál)</a:t>
            </a:r>
          </a:p>
          <a:p>
            <a:pPr marL="137160" indent="0">
              <a:buNone/>
              <a:defRPr/>
            </a:pPr>
            <a:r>
              <a:rPr lang="cs-CZ" altLang="en-US" dirty="0"/>
              <a:t>Věky jsou pouze orientační – vývoj je individuální. Posloupnost je neměnná: každé stádium je nezbytným předpokladem stádia následujícího. – Leccos z výzkumů této představě odpovídá: např. </a:t>
            </a:r>
            <a:r>
              <a:rPr lang="cs-CZ" altLang="en-US" b="1" dirty="0" err="1"/>
              <a:t>sch</a:t>
            </a:r>
            <a:r>
              <a:rPr lang="cs-CZ" altLang="en-US" b="1" dirty="0"/>
              <a:t>. konzervace</a:t>
            </a:r>
            <a:r>
              <a:rPr lang="cs-CZ" altLang="en-US" dirty="0"/>
              <a:t>.</a:t>
            </a:r>
          </a:p>
          <a:p>
            <a:pPr>
              <a:buNone/>
              <a:defRPr/>
            </a:pP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762852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5191"/>
            <a:ext cx="8568952" cy="4625609"/>
          </a:xfrm>
        </p:spPr>
        <p:txBody>
          <a:bodyPr>
            <a:normAutofit fontScale="85000" lnSpcReduction="20000"/>
          </a:bodyPr>
          <a:lstStyle/>
          <a:p>
            <a:pPr>
              <a:buNone/>
              <a:defRPr/>
            </a:pPr>
            <a:r>
              <a:rPr lang="cs-CZ" altLang="en-US" dirty="0"/>
              <a:t>Nejdříve se rozvíjí oblast vnímání a manipulace s předměty. Senzomotorická inteligence je </a:t>
            </a:r>
            <a:r>
              <a:rPr lang="cs-CZ" altLang="en-US" dirty="0" err="1"/>
              <a:t>preverbální</a:t>
            </a:r>
            <a:r>
              <a:rPr lang="cs-CZ" altLang="en-US" dirty="0"/>
              <a:t>.</a:t>
            </a:r>
          </a:p>
          <a:p>
            <a:pPr>
              <a:buNone/>
              <a:defRPr/>
            </a:pPr>
            <a:r>
              <a:rPr lang="cs-CZ" altLang="en-US" dirty="0"/>
              <a:t>Dítě si nejdříve nespojují obrazy svých rukou s počitky pohybu – postupně se naučí obojí koordinovat, aby si přitáhlo hračku.</a:t>
            </a:r>
          </a:p>
          <a:p>
            <a:pPr>
              <a:buNone/>
              <a:defRPr/>
            </a:pPr>
            <a:r>
              <a:rPr lang="cs-CZ" altLang="en-US" dirty="0"/>
              <a:t>Neví, co mohou od okolních předmětů očekávat – jak budou předměty reagovat. Experimentují: cucají, třesou jimi, mlátí s nimi, hází je. Takto získávají zkušenosti, které vedou k dalším činnostem. </a:t>
            </a:r>
          </a:p>
          <a:p>
            <a:pPr>
              <a:buNone/>
              <a:defRPr/>
            </a:pPr>
            <a:r>
              <a:rPr lang="cs-CZ" altLang="en-US" dirty="0"/>
              <a:t>V poslední čtvrti 1. roku se rozvíjí „</a:t>
            </a:r>
            <a:r>
              <a:rPr lang="cs-CZ" altLang="en-US" b="1" dirty="0"/>
              <a:t>trvalost objektu</a:t>
            </a:r>
            <a:r>
              <a:rPr lang="cs-CZ" altLang="en-US" dirty="0"/>
              <a:t>“, tj. stálá reprezentace. Do té doby, když přikryjete předmět, dítě na něj skoro ihned zapomene. Pak spoluúčinkuje i paměť – reprezentace předmětu + </a:t>
            </a:r>
            <a:r>
              <a:rPr lang="cs-CZ" altLang="en-US" b="1" dirty="0"/>
              <a:t>zlom</a:t>
            </a:r>
            <a:r>
              <a:rPr lang="cs-CZ" altLang="en-US" dirty="0"/>
              <a:t>.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149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6525" indent="0">
              <a:buNone/>
              <a:defRPr/>
            </a:pPr>
            <a:r>
              <a:rPr lang="cs-CZ" dirty="0"/>
              <a:t>1. Stadium primární kruhové reakce (1-4 měsíce):</a:t>
            </a:r>
          </a:p>
          <a:p>
            <a:pPr marL="136525" indent="0">
              <a:buFont typeface="Wingdings 2" pitchFamily="18" charset="2"/>
              <a:buNone/>
              <a:defRPr/>
            </a:pPr>
            <a:r>
              <a:rPr lang="cs-CZ" dirty="0"/>
              <a:t>Typickým znakem je </a:t>
            </a:r>
            <a:r>
              <a:rPr lang="cs-CZ" b="1" dirty="0"/>
              <a:t>koncentrace na vlastní tělo </a:t>
            </a:r>
            <a:r>
              <a:rPr lang="cs-CZ" dirty="0"/>
              <a:t>a jeho projevy. Dítě s potěšením opakuje celkem dlouho určité pohyby (rukou, nohou). Uspokojení přitom plyne z pouhé činnosti (</a:t>
            </a:r>
            <a:r>
              <a:rPr lang="cs-CZ" b="1" dirty="0"/>
              <a:t>aktivita ještě není prostředkem k dosažení nějakého cíle</a:t>
            </a:r>
            <a:r>
              <a:rPr lang="cs-CZ" dirty="0"/>
              <a:t>).</a:t>
            </a:r>
          </a:p>
          <a:p>
            <a:pPr marL="136525" indent="0">
              <a:buFont typeface="Wingdings 2" pitchFamily="18" charset="2"/>
              <a:buNone/>
              <a:defRPr/>
            </a:pPr>
            <a:r>
              <a:rPr lang="cs-CZ" dirty="0"/>
              <a:t>Takto vlastně zdokonaluje svoji činnost.</a:t>
            </a:r>
          </a:p>
          <a:p>
            <a:pPr marL="136525" indent="0">
              <a:buFont typeface="Wingdings 2" pitchFamily="18" charset="2"/>
              <a:buNone/>
              <a:defRPr/>
            </a:pPr>
            <a:r>
              <a:rPr lang="cs-CZ" dirty="0"/>
              <a:t>Ke konci 1. trimestru odlišuje živé bytosti od neživých předmětů. Dokáže odlišit dotek sebe sama, někoho jiného a nějakého objektu (Papoušek, Papoušková, 2000)</a:t>
            </a:r>
          </a:p>
          <a:p>
            <a:pPr marL="136525" indent="0">
              <a:buFont typeface="Wingdings 2" pitchFamily="18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828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6792"/>
            <a:ext cx="8424862" cy="4780508"/>
          </a:xfrm>
        </p:spPr>
        <p:txBody>
          <a:bodyPr>
            <a:normAutofit fontScale="92500" lnSpcReduction="2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2. Stadium sekundární kruhové reakce (4.-8. měsíc)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Kojenec dovede sledovat objekt bez většího omezení. </a:t>
            </a:r>
            <a:r>
              <a:rPr lang="cs-CZ" altLang="cs-CZ" b="1" dirty="0"/>
              <a:t>Vlastní aktivita přestává být cílem a stává se prostředkem </a:t>
            </a:r>
            <a:r>
              <a:rPr lang="cs-CZ" altLang="cs-CZ" dirty="0"/>
              <a:t>(poznávání). Náhodně objevený efekt pohybu se stává cílem (zavěšené hračky, zvuky). Spoluúčinkuje zde paměť (opakuje žádoucí aktivity s pamatovanými objekty) a vzniká pojetí </a:t>
            </a:r>
            <a:r>
              <a:rPr lang="cs-CZ" altLang="cs-CZ" b="1" dirty="0"/>
              <a:t>příčinné souvislosti</a:t>
            </a:r>
            <a:r>
              <a:rPr lang="cs-CZ" altLang="cs-CZ" dirty="0"/>
              <a:t>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Rozvíjí se </a:t>
            </a:r>
            <a:r>
              <a:rPr lang="cs-CZ" altLang="cs-CZ" b="1" dirty="0"/>
              <a:t>vědomí trvalosti objektu</a:t>
            </a:r>
            <a:r>
              <a:rPr lang="cs-CZ" altLang="cs-CZ" dirty="0"/>
              <a:t> – svět a objekty existují stále nezávisle na dítěti (schování hračky – hledání v 8. měsících) – posilováno hrou.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S různými předměty dítě zachází různě.</a:t>
            </a:r>
          </a:p>
        </p:txBody>
      </p:sp>
    </p:spTree>
    <p:extLst>
      <p:ext uri="{BB962C8B-B14F-4D97-AF65-F5344CB8AC3E}">
        <p14:creationId xmlns:p14="http://schemas.microsoft.com/office/powerpoint/2010/main" val="185965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en-US" dirty="0"/>
              <a:t>Fáze senzomotorické inteligence</a:t>
            </a:r>
            <a:endParaRPr lang="cs-CZ" dirty="0"/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V této fázi se rozvíjí i základní percepční konstanty: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b="1" dirty="0"/>
              <a:t>Tvarová konstanta </a:t>
            </a:r>
            <a:r>
              <a:rPr lang="cs-CZ" altLang="cs-CZ" dirty="0"/>
              <a:t>– dítě pozná věc (hračku), i když ji vidí z jiných úhlů.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b="1" dirty="0"/>
              <a:t>Konstanta velikosti </a:t>
            </a:r>
            <a:r>
              <a:rPr lang="cs-CZ" altLang="cs-CZ" dirty="0"/>
              <a:t>– poznává předmět, i když na sítnici vrhá menší obraz, když je dále.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b="1" dirty="0"/>
              <a:t>Konstanta barvy </a:t>
            </a:r>
            <a:r>
              <a:rPr lang="cs-CZ" altLang="cs-CZ" dirty="0"/>
              <a:t>– rozpozná tentýž předmět i v rozdílném nasvětlení.</a:t>
            </a:r>
          </a:p>
        </p:txBody>
      </p:sp>
    </p:spTree>
    <p:extLst>
      <p:ext uri="{BB962C8B-B14F-4D97-AF65-F5344CB8AC3E}">
        <p14:creationId xmlns:p14="http://schemas.microsoft.com/office/powerpoint/2010/main" val="3513498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1117</TotalTime>
  <Words>1178</Words>
  <Application>Microsoft Office PowerPoint</Application>
  <PresentationFormat>Předvádění na obrazovce (4:3)</PresentationFormat>
  <Paragraphs>74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Corbel</vt:lpstr>
      <vt:lpstr>Wingdings</vt:lpstr>
      <vt:lpstr>Wingdings 2</vt:lpstr>
      <vt:lpstr>Wingdings 3</vt:lpstr>
      <vt:lpstr>Modul</vt:lpstr>
      <vt:lpstr>Vývojová psychologie  Kognitivní vývoj kojenců</vt:lpstr>
      <vt:lpstr>Jean Piaget (1896-1980)</vt:lpstr>
      <vt:lpstr>Jean Piaget (1896-1980)</vt:lpstr>
      <vt:lpstr>Jean Piaget (1896-1980)</vt:lpstr>
      <vt:lpstr>Prezentace aplikace PowerPoint</vt:lpstr>
      <vt:lpstr>Fáze senzomotorické inteligence</vt:lpstr>
      <vt:lpstr>Fáze senzomotorické inteligence</vt:lpstr>
      <vt:lpstr>Fáze senzomotorické inteligence</vt:lpstr>
      <vt:lpstr>Fáze senzomotorické inteligence</vt:lpstr>
      <vt:lpstr>Tvarová konstanta</vt:lpstr>
      <vt:lpstr>Tvarová konstanta</vt:lpstr>
      <vt:lpstr>Konstantnost velikosti</vt:lpstr>
      <vt:lpstr>Konstantnost barvy</vt:lpstr>
      <vt:lpstr>Konstantnost barvy</vt:lpstr>
      <vt:lpstr>Fáze senzomotorické inteligence</vt:lpstr>
      <vt:lpstr>Fáze senzomotorické inteligence</vt:lpstr>
      <vt:lpstr>Kognitivní vývoj</vt:lpstr>
      <vt:lpstr>Kognitivní vývoj</vt:lpstr>
      <vt:lpstr>Kognitivní vývoj</vt:lpstr>
      <vt:lpstr>Kognitivní vývoj</vt:lpstr>
      <vt:lpstr>Diskuze 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 3</dc:title>
  <dc:creator>Krasa</dc:creator>
  <cp:lastModifiedBy>Jan Krása</cp:lastModifiedBy>
  <cp:revision>93</cp:revision>
  <dcterms:created xsi:type="dcterms:W3CDTF">2015-09-23T10:51:34Z</dcterms:created>
  <dcterms:modified xsi:type="dcterms:W3CDTF">2018-11-04T06:43:01Z</dcterms:modified>
</cp:coreProperties>
</file>