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Lst>
  <p:handoutMasterIdLst>
    <p:handoutMasterId r:id="rId35"/>
  </p:handoutMasterIdLst>
  <p:sldIdLst>
    <p:sldId id="256" r:id="rId2"/>
    <p:sldId id="492" r:id="rId3"/>
    <p:sldId id="508" r:id="rId4"/>
    <p:sldId id="468" r:id="rId5"/>
    <p:sldId id="484" r:id="rId6"/>
    <p:sldId id="506" r:id="rId7"/>
    <p:sldId id="486" r:id="rId8"/>
    <p:sldId id="507" r:id="rId9"/>
    <p:sldId id="493" r:id="rId10"/>
    <p:sldId id="485" r:id="rId11"/>
    <p:sldId id="494" r:id="rId12"/>
    <p:sldId id="469" r:id="rId13"/>
    <p:sldId id="495" r:id="rId14"/>
    <p:sldId id="488" r:id="rId15"/>
    <p:sldId id="489" r:id="rId16"/>
    <p:sldId id="490" r:id="rId17"/>
    <p:sldId id="491" r:id="rId18"/>
    <p:sldId id="504" r:id="rId19"/>
    <p:sldId id="482" r:id="rId20"/>
    <p:sldId id="474" r:id="rId21"/>
    <p:sldId id="483" r:id="rId22"/>
    <p:sldId id="476" r:id="rId23"/>
    <p:sldId id="477" r:id="rId24"/>
    <p:sldId id="475" r:id="rId25"/>
    <p:sldId id="505" r:id="rId26"/>
    <p:sldId id="466" r:id="rId27"/>
    <p:sldId id="503" r:id="rId28"/>
    <p:sldId id="496" r:id="rId29"/>
    <p:sldId id="497" r:id="rId30"/>
    <p:sldId id="498" r:id="rId31"/>
    <p:sldId id="500" r:id="rId32"/>
    <p:sldId id="501" r:id="rId33"/>
    <p:sldId id="502" r:id="rId3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cs-CZ"/>
          </a:p>
        </p:txBody>
      </p:sp>
      <p:sp>
        <p:nvSpPr>
          <p:cNvPr id="1064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cs-CZ"/>
          </a:p>
        </p:txBody>
      </p:sp>
      <p:sp>
        <p:nvSpPr>
          <p:cNvPr id="1065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cs-CZ"/>
          </a:p>
        </p:txBody>
      </p:sp>
      <p:sp>
        <p:nvSpPr>
          <p:cNvPr id="1065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3A7507F-608E-4897-960C-E076F23C36CA}" type="slidenum">
              <a:rPr lang="cs-CZ"/>
              <a:pPr>
                <a:defRPr/>
              </a:pPr>
              <a:t>‹#›</a:t>
            </a:fld>
            <a:endParaRPr lang="cs-CZ"/>
          </a:p>
        </p:txBody>
      </p:sp>
    </p:spTree>
    <p:extLst>
      <p:ext uri="{BB962C8B-B14F-4D97-AF65-F5344CB8AC3E}">
        <p14:creationId xmlns:p14="http://schemas.microsoft.com/office/powerpoint/2010/main" val="18308255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smtClean="0"/>
              <a:t>Kliknutím lze upravit styl.</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smtClean="0"/>
              <a:t>Kliknutím lze upravit styl předlohy.</a:t>
            </a:r>
            <a:endParaRPr kumimoji="0" lang="en-US"/>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11F31B4-A114-4E07-978B-1C6A8E0C0ABD}" type="slidenum">
              <a:rPr lang="cs-CZ" smtClean="0"/>
              <a:pPr>
                <a:defRPr/>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3C08BCF7-C655-48E0-8E71-34A9C66E44C3}" type="slidenum">
              <a:rPr lang="cs-CZ" smtClean="0"/>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ABF12E27-6646-49BE-91B7-9A443D3C5144}" type="slidenum">
              <a:rPr lang="cs-CZ" smtClean="0"/>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13"/>
          <p:cNvSpPr>
            <a:spLocks noGrp="1"/>
          </p:cNvSpPr>
          <p:nvPr>
            <p:ph type="dt" sz="half" idx="10"/>
          </p:nvPr>
        </p:nvSpPr>
        <p:spPr/>
        <p:txBody>
          <a:bodyPr/>
          <a:lstStyle>
            <a:lvl1pPr>
              <a:defRPr/>
            </a:lvl1pPr>
          </a:lstStyle>
          <a:p>
            <a:pPr>
              <a:defRPr/>
            </a:pPr>
            <a:endParaRPr lang="cs-CZ"/>
          </a:p>
        </p:txBody>
      </p:sp>
      <p:sp>
        <p:nvSpPr>
          <p:cNvPr id="7" name="Zástupný symbol pro zápatí 2"/>
          <p:cNvSpPr>
            <a:spLocks noGrp="1"/>
          </p:cNvSpPr>
          <p:nvPr>
            <p:ph type="ftr" sz="quarter" idx="11"/>
          </p:nvPr>
        </p:nvSpPr>
        <p:spPr/>
        <p:txBody>
          <a:bodyPr/>
          <a:lstStyle>
            <a:lvl1pPr>
              <a:defRPr/>
            </a:lvl1pPr>
          </a:lstStyle>
          <a:p>
            <a:pPr>
              <a:defRPr/>
            </a:pPr>
            <a:endParaRPr lang="cs-CZ"/>
          </a:p>
        </p:txBody>
      </p:sp>
      <p:sp>
        <p:nvSpPr>
          <p:cNvPr id="8" name="Zástupný symbol pro číslo snímku 22"/>
          <p:cNvSpPr>
            <a:spLocks noGrp="1"/>
          </p:cNvSpPr>
          <p:nvPr>
            <p:ph type="sldNum" sz="quarter" idx="12"/>
          </p:nvPr>
        </p:nvSpPr>
        <p:spPr/>
        <p:txBody>
          <a:bodyPr/>
          <a:lstStyle>
            <a:lvl1pPr>
              <a:defRPr/>
            </a:lvl1pPr>
          </a:lstStyle>
          <a:p>
            <a:pPr>
              <a:defRPr/>
            </a:pPr>
            <a:fld id="{C00F9C95-7EA4-41DC-8DF4-6BEE2FA0D101}" type="slidenum">
              <a:rPr lang="cs-CZ"/>
              <a:pPr>
                <a:defRPr/>
              </a:pPr>
              <a:t>‹#›</a:t>
            </a:fld>
            <a:endParaRPr lang="cs-CZ"/>
          </a:p>
        </p:txBody>
      </p:sp>
    </p:spTree>
    <p:extLst>
      <p:ext uri="{BB962C8B-B14F-4D97-AF65-F5344CB8AC3E}">
        <p14:creationId xmlns:p14="http://schemas.microsoft.com/office/powerpoint/2010/main" val="378655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72F86EF9-2B73-4893-9F4E-40280935C7AE}" type="slidenum">
              <a:rPr lang="cs-CZ" smtClean="0"/>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CA7296DF-30DD-418F-8CAD-8130302105D3}" type="slidenum">
              <a:rPr lang="cs-CZ" smtClean="0"/>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DFACBD80-FBAA-4A8B-B131-1395F56BCAD1}" type="slidenum">
              <a:rPr lang="cs-CZ" smtClean="0"/>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Kliknutím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pPr>
              <a:defRPr/>
            </a:pPr>
            <a:endParaRPr lang="cs-CZ"/>
          </a:p>
        </p:txBody>
      </p:sp>
      <p:sp>
        <p:nvSpPr>
          <p:cNvPr id="8" name="Zástupný symbol pro zápatí 7"/>
          <p:cNvSpPr>
            <a:spLocks noGrp="1"/>
          </p:cNvSpPr>
          <p:nvPr>
            <p:ph type="ftr" sz="quarter" idx="11"/>
          </p:nvPr>
        </p:nvSpPr>
        <p:spPr/>
        <p:txBody>
          <a:bodyPr/>
          <a:lstStyle/>
          <a:p>
            <a:pPr>
              <a:defRPr/>
            </a:pPr>
            <a:endParaRPr lang="cs-CZ"/>
          </a:p>
        </p:txBody>
      </p:sp>
      <p:sp>
        <p:nvSpPr>
          <p:cNvPr id="9" name="Zástupný symbol pro číslo snímku 8"/>
          <p:cNvSpPr>
            <a:spLocks noGrp="1"/>
          </p:cNvSpPr>
          <p:nvPr>
            <p:ph type="sldNum" sz="quarter" idx="12"/>
          </p:nvPr>
        </p:nvSpPr>
        <p:spPr/>
        <p:txBody>
          <a:bodyPr/>
          <a:lstStyle/>
          <a:p>
            <a:pPr>
              <a:defRPr/>
            </a:pPr>
            <a:fld id="{5E759429-16BB-456B-B873-BD5FADD0E7AF}" type="slidenum">
              <a:rPr lang="cs-CZ" smtClean="0"/>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pPr>
              <a:defRPr/>
            </a:pPr>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p:txBody>
          <a:bodyPr/>
          <a:lstStyle/>
          <a:p>
            <a:pPr>
              <a:defRPr/>
            </a:pPr>
            <a:fld id="{539B5E2D-33E1-4337-9166-78CBD0B02E51}" type="slidenum">
              <a:rPr lang="cs-CZ" smtClean="0"/>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fld id="{DCE8C8B6-A6E5-4503-AB07-2310AA2EFF13}" type="slidenum">
              <a:rPr lang="cs-CZ" smtClean="0"/>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smtClean="0"/>
              <a:t>Kliknutím lze upravit styl.</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DB752BFB-F2F4-424E-9AC5-99048D9F818A}" type="slidenum">
              <a:rPr lang="cs-CZ" smtClean="0"/>
              <a:pPr>
                <a:defRPr/>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pPr>
              <a:defRPr/>
            </a:pPr>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pPr>
              <a:defRPr/>
            </a:pPr>
            <a:fld id="{0F825ECD-940C-4F57-96D5-BBA1B13270AF}" type="slidenum">
              <a:rPr lang="cs-CZ" smtClean="0"/>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288A6A87-7685-4BCF-9DD3-B8D69A16A808}" type="slidenum">
              <a:rPr lang="cs-CZ" smtClean="0"/>
              <a:pPr>
                <a:defRPr/>
              </a:pPr>
              <a:t>‹#›</a:t>
            </a:fld>
            <a:endParaRPr lang="cs-CZ"/>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128416"/>
            <a:ext cx="8077200" cy="1900784"/>
          </a:xfrm>
        </p:spPr>
        <p:txBody>
          <a:bodyPr>
            <a:normAutofit fontScale="90000"/>
          </a:bodyPr>
          <a:lstStyle/>
          <a:p>
            <a:pPr eaLnBrk="1" fontAlgn="auto" hangingPunct="1">
              <a:spcAft>
                <a:spcPts val="0"/>
              </a:spcAft>
              <a:defRPr/>
            </a:pPr>
            <a:r>
              <a:rPr lang="cs-CZ" dirty="0" smtClean="0"/>
              <a:t>Vývojová psychologie – Předškolní období – Hra, vývoj kresby a výchova</a:t>
            </a:r>
          </a:p>
        </p:txBody>
      </p:sp>
      <p:sp>
        <p:nvSpPr>
          <p:cNvPr id="2051" name="Rectangle 3"/>
          <p:cNvSpPr>
            <a:spLocks noGrp="1" noChangeArrowheads="1"/>
          </p:cNvSpPr>
          <p:nvPr>
            <p:ph type="subTitle" idx="1"/>
          </p:nvPr>
        </p:nvSpPr>
        <p:spPr>
          <a:xfrm>
            <a:off x="685800" y="1628800"/>
            <a:ext cx="8077200" cy="1499616"/>
          </a:xfrm>
        </p:spPr>
        <p:txBody>
          <a:bodyPr/>
          <a:lstStyle/>
          <a:p>
            <a:pPr eaLnBrk="1" hangingPunct="1"/>
            <a:r>
              <a:rPr lang="cs-CZ" altLang="en-US" dirty="0" smtClean="0"/>
              <a:t>Mgr. Jan Krása, Ph.D., Mgr. Tomáš Kohoutek, Ph.D.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anim calcmode="lin" valueType="num">
                                      <p:cBhvr>
                                        <p:cTn id="15"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„Věk hry“ – pojetí </a:t>
            </a:r>
            <a:r>
              <a:rPr lang="cs-CZ" dirty="0" smtClean="0"/>
              <a:t>hry</a:t>
            </a:r>
            <a:br>
              <a:rPr lang="cs-CZ" dirty="0" smtClean="0"/>
            </a:br>
            <a:r>
              <a:rPr lang="cs-CZ" sz="2400" dirty="0" smtClean="0">
                <a:solidFill>
                  <a:srgbClr val="F0AD00">
                    <a:satMod val="150000"/>
                  </a:srgbClr>
                </a:solidFill>
              </a:rPr>
              <a:t>(</a:t>
            </a:r>
            <a:r>
              <a:rPr lang="cs-CZ" sz="2400" dirty="0"/>
              <a:t>převzato od dr. </a:t>
            </a:r>
            <a:r>
              <a:rPr lang="cs-CZ" sz="2400" dirty="0" smtClean="0"/>
              <a:t>Kohoutka</a:t>
            </a:r>
            <a:r>
              <a:rPr lang="cs-CZ" sz="2400" dirty="0" smtClean="0">
                <a:solidFill>
                  <a:srgbClr val="F0AD00">
                    <a:satMod val="150000"/>
                  </a:srgbClr>
                </a:solidFill>
              </a:rPr>
              <a:t>)</a:t>
            </a:r>
            <a:endParaRPr lang="cs-CZ" dirty="0"/>
          </a:p>
        </p:txBody>
      </p:sp>
      <p:sp>
        <p:nvSpPr>
          <p:cNvPr id="3" name="Zástupný symbol pro obsah 2"/>
          <p:cNvSpPr>
            <a:spLocks noGrp="1"/>
          </p:cNvSpPr>
          <p:nvPr>
            <p:ph idx="1"/>
          </p:nvPr>
        </p:nvSpPr>
        <p:spPr>
          <a:xfrm>
            <a:off x="457200" y="1556793"/>
            <a:ext cx="8229600" cy="5184576"/>
          </a:xfrm>
        </p:spPr>
        <p:txBody>
          <a:bodyPr>
            <a:normAutofit fontScale="62500" lnSpcReduction="20000"/>
          </a:bodyPr>
          <a:lstStyle/>
          <a:p>
            <a:pPr marL="118872" indent="0">
              <a:buNone/>
            </a:pPr>
            <a:r>
              <a:rPr lang="cs-CZ" dirty="0"/>
              <a:t>Dominantní pojetí hry:</a:t>
            </a:r>
          </a:p>
          <a:p>
            <a:r>
              <a:rPr lang="cs-CZ" dirty="0" smtClean="0"/>
              <a:t>Hra </a:t>
            </a:r>
            <a:r>
              <a:rPr lang="cs-CZ" dirty="0"/>
              <a:t>jako </a:t>
            </a:r>
            <a:r>
              <a:rPr lang="cs-CZ" b="1" dirty="0"/>
              <a:t>„příprava“ na reálný život</a:t>
            </a:r>
            <a:r>
              <a:rPr lang="cs-CZ" dirty="0"/>
              <a:t>, nácvik, zkoušení </a:t>
            </a:r>
            <a:r>
              <a:rPr lang="cs-CZ" dirty="0" smtClean="0"/>
              <a:t>něčeho „</a:t>
            </a:r>
            <a:r>
              <a:rPr lang="cs-CZ" dirty="0"/>
              <a:t>nanečisto</a:t>
            </a:r>
            <a:r>
              <a:rPr lang="cs-CZ" dirty="0" smtClean="0"/>
              <a:t>“: Hra </a:t>
            </a:r>
            <a:r>
              <a:rPr lang="cs-CZ" dirty="0"/>
              <a:t>napomáhá rozumnému a účelnému životu (ač sama o sobě </a:t>
            </a:r>
            <a:r>
              <a:rPr lang="cs-CZ" dirty="0" smtClean="0"/>
              <a:t>může být </a:t>
            </a:r>
            <a:r>
              <a:rPr lang="cs-CZ" dirty="0"/>
              <a:t>nerozumná), vede k osvojení dovedností potřebných pro život, </a:t>
            </a:r>
            <a:r>
              <a:rPr lang="cs-CZ" dirty="0" smtClean="0"/>
              <a:t>k zotavení </a:t>
            </a:r>
            <a:r>
              <a:rPr lang="cs-CZ" dirty="0"/>
              <a:t>a uvolnění i k překonání sociálních </a:t>
            </a:r>
            <a:r>
              <a:rPr lang="cs-CZ" dirty="0" smtClean="0"/>
              <a:t>nároků </a:t>
            </a:r>
            <a:r>
              <a:rPr lang="pl-PL" dirty="0" smtClean="0"/>
              <a:t> </a:t>
            </a:r>
          </a:p>
          <a:p>
            <a:r>
              <a:rPr lang="pl-PL" dirty="0" smtClean="0"/>
              <a:t>Hra </a:t>
            </a:r>
            <a:r>
              <a:rPr lang="pl-PL" dirty="0"/>
              <a:t>jako </a:t>
            </a:r>
            <a:r>
              <a:rPr lang="pl-PL" b="1" dirty="0"/>
              <a:t>smysluplná činnost sama o </a:t>
            </a:r>
            <a:r>
              <a:rPr lang="pl-PL" b="1" dirty="0" smtClean="0"/>
              <a:t>sobě: </a:t>
            </a:r>
            <a:r>
              <a:rPr lang="cs-CZ" dirty="0" smtClean="0"/>
              <a:t>Hra </a:t>
            </a:r>
            <a:r>
              <a:rPr lang="cs-CZ" dirty="0"/>
              <a:t>jako jedna ze </a:t>
            </a:r>
            <a:r>
              <a:rPr lang="cs-CZ" b="1" dirty="0"/>
              <a:t>základních potřeb </a:t>
            </a:r>
            <a:r>
              <a:rPr lang="cs-CZ" dirty="0"/>
              <a:t>člověka ve všech společenstvích </a:t>
            </a:r>
            <a:r>
              <a:rPr lang="cs-CZ" dirty="0" smtClean="0"/>
              <a:t>a kulturách</a:t>
            </a:r>
            <a:r>
              <a:rPr lang="cs-CZ" dirty="0"/>
              <a:t>, význam nemusí být obhajován jinými důvody. Souvisí </a:t>
            </a:r>
            <a:r>
              <a:rPr lang="cs-CZ" dirty="0" smtClean="0"/>
              <a:t>se svobodou </a:t>
            </a:r>
            <a:r>
              <a:rPr lang="cs-CZ" dirty="0"/>
              <a:t>člověka a s jeho tvůrčí, fantazijní a uměleckou </a:t>
            </a:r>
            <a:r>
              <a:rPr lang="cs-CZ" dirty="0" smtClean="0"/>
              <a:t>schopností.</a:t>
            </a:r>
          </a:p>
          <a:p>
            <a:pPr marL="118872" indent="0">
              <a:buNone/>
            </a:pPr>
            <a:r>
              <a:rPr lang="cs-CZ" dirty="0" smtClean="0"/>
              <a:t>Výběr </a:t>
            </a:r>
            <a:r>
              <a:rPr lang="cs-CZ" dirty="0"/>
              <a:t>názorů:</a:t>
            </a:r>
          </a:p>
          <a:p>
            <a:r>
              <a:rPr lang="cs-CZ" dirty="0" smtClean="0"/>
              <a:t>J</a:t>
            </a:r>
            <a:r>
              <a:rPr lang="cs-CZ" dirty="0"/>
              <a:t>. A. Komenský: Hra je přirozená lidská potřeba. </a:t>
            </a:r>
            <a:endParaRPr lang="cs-CZ" dirty="0" smtClean="0"/>
          </a:p>
          <a:p>
            <a:r>
              <a:rPr lang="cs-CZ" dirty="0" smtClean="0"/>
              <a:t>H</a:t>
            </a:r>
            <a:r>
              <a:rPr lang="cs-CZ" dirty="0"/>
              <a:t>. </a:t>
            </a:r>
            <a:r>
              <a:rPr lang="cs-CZ" dirty="0" err="1"/>
              <a:t>Spencer</a:t>
            </a:r>
            <a:r>
              <a:rPr lang="cs-CZ" dirty="0"/>
              <a:t>: Hra slouží k odčerpání přebytečné energie</a:t>
            </a:r>
            <a:r>
              <a:rPr lang="cs-CZ" dirty="0" smtClean="0"/>
              <a:t>.</a:t>
            </a:r>
          </a:p>
          <a:p>
            <a:r>
              <a:rPr lang="cs-CZ" dirty="0"/>
              <a:t> J. </a:t>
            </a:r>
            <a:r>
              <a:rPr lang="cs-CZ" dirty="0" err="1"/>
              <a:t>Huizinga</a:t>
            </a:r>
            <a:r>
              <a:rPr lang="cs-CZ" dirty="0"/>
              <a:t>: kulturu stvořil „homo </a:t>
            </a:r>
            <a:r>
              <a:rPr lang="cs-CZ" dirty="0" err="1"/>
              <a:t>ludens</a:t>
            </a:r>
            <a:r>
              <a:rPr lang="cs-CZ" dirty="0"/>
              <a:t>“, ne „homo </a:t>
            </a:r>
            <a:r>
              <a:rPr lang="cs-CZ" dirty="0" err="1"/>
              <a:t>faber</a:t>
            </a:r>
            <a:r>
              <a:rPr lang="cs-CZ" dirty="0" smtClean="0"/>
              <a:t>“.</a:t>
            </a:r>
            <a:endParaRPr lang="cs-CZ" dirty="0"/>
          </a:p>
          <a:p>
            <a:r>
              <a:rPr lang="cs-CZ" dirty="0"/>
              <a:t> A. </a:t>
            </a:r>
            <a:r>
              <a:rPr lang="cs-CZ" dirty="0" err="1"/>
              <a:t>Lazarus</a:t>
            </a:r>
            <a:r>
              <a:rPr lang="cs-CZ" dirty="0"/>
              <a:t>: Hra je prostředník k přirozenému odpočinku.</a:t>
            </a:r>
          </a:p>
          <a:p>
            <a:r>
              <a:rPr lang="cs-CZ" dirty="0" smtClean="0"/>
              <a:t>G</a:t>
            </a:r>
            <a:r>
              <a:rPr lang="cs-CZ" dirty="0"/>
              <a:t>. S. </a:t>
            </a:r>
            <a:r>
              <a:rPr lang="cs-CZ" dirty="0" err="1"/>
              <a:t>Hall</a:t>
            </a:r>
            <a:r>
              <a:rPr lang="cs-CZ" dirty="0"/>
              <a:t>: Hra jako rekapitulace fylogenetických období v </a:t>
            </a:r>
            <a:r>
              <a:rPr lang="cs-CZ" dirty="0" smtClean="0"/>
              <a:t>ontogenetickém vývoji</a:t>
            </a:r>
            <a:r>
              <a:rPr lang="cs-CZ" dirty="0"/>
              <a:t>.</a:t>
            </a:r>
          </a:p>
          <a:p>
            <a:r>
              <a:rPr lang="cs-CZ" dirty="0"/>
              <a:t> K. Gross: Hra má funkci přípravy a přípravného učení na „opravdový“ život.</a:t>
            </a:r>
          </a:p>
          <a:p>
            <a:r>
              <a:rPr lang="cs-CZ" dirty="0"/>
              <a:t> Psychoanalytická tradice: Hra přináší slast </a:t>
            </a:r>
            <a:r>
              <a:rPr lang="cs-CZ" dirty="0" smtClean="0"/>
              <a:t>či </a:t>
            </a:r>
            <a:r>
              <a:rPr lang="cs-CZ" dirty="0"/>
              <a:t>funkční libost.</a:t>
            </a:r>
          </a:p>
          <a:p>
            <a:r>
              <a:rPr lang="cs-CZ" dirty="0"/>
              <a:t> E. </a:t>
            </a:r>
            <a:r>
              <a:rPr lang="cs-CZ" dirty="0" err="1"/>
              <a:t>Erikson</a:t>
            </a:r>
            <a:r>
              <a:rPr lang="cs-CZ" dirty="0"/>
              <a:t>: Hra jako </a:t>
            </a:r>
            <a:r>
              <a:rPr lang="cs-CZ" dirty="0" smtClean="0"/>
              <a:t>prostor pro hledání řešení </a:t>
            </a:r>
            <a:r>
              <a:rPr lang="cs-CZ" dirty="0"/>
              <a:t>problémů a krizí.</a:t>
            </a:r>
          </a:p>
        </p:txBody>
      </p:sp>
    </p:spTree>
    <p:extLst>
      <p:ext uri="{BB962C8B-B14F-4D97-AF65-F5344CB8AC3E}">
        <p14:creationId xmlns:p14="http://schemas.microsoft.com/office/powerpoint/2010/main" val="145450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Souvisejíc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17" y="0"/>
            <a:ext cx="9164217" cy="691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0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Fantazie </a:t>
            </a:r>
            <a:endParaRPr lang="cs-CZ" dirty="0"/>
          </a:p>
        </p:txBody>
      </p:sp>
      <p:sp>
        <p:nvSpPr>
          <p:cNvPr id="3" name="Zástupný symbol pro obsah 2"/>
          <p:cNvSpPr>
            <a:spLocks noGrp="1"/>
          </p:cNvSpPr>
          <p:nvPr>
            <p:ph idx="1"/>
          </p:nvPr>
        </p:nvSpPr>
        <p:spPr/>
        <p:txBody>
          <a:bodyPr/>
          <a:lstStyle/>
          <a:p>
            <a:pPr>
              <a:buNone/>
            </a:pPr>
            <a:r>
              <a:rPr lang="cs-CZ" dirty="0" smtClean="0"/>
              <a:t>Fantazie má velký význam pro harmonizaci jedince (psychoanalýza, </a:t>
            </a:r>
            <a:r>
              <a:rPr lang="cs-CZ" dirty="0" err="1" smtClean="0"/>
              <a:t>Bettelheim</a:t>
            </a:r>
            <a:r>
              <a:rPr lang="cs-CZ" dirty="0" smtClean="0"/>
              <a:t>, </a:t>
            </a:r>
            <a:r>
              <a:rPr lang="cs-CZ" dirty="0" err="1" smtClean="0"/>
              <a:t>Erikson</a:t>
            </a:r>
            <a:r>
              <a:rPr lang="cs-CZ" dirty="0" smtClean="0"/>
              <a:t>), ale i pro rozvoj hry.</a:t>
            </a:r>
          </a:p>
          <a:p>
            <a:r>
              <a:rPr lang="cs-CZ" dirty="0" smtClean="0"/>
              <a:t>Předškolní děti mají sklon ke </a:t>
            </a:r>
            <a:r>
              <a:rPr lang="cs-CZ" b="1" dirty="0" err="1" smtClean="0"/>
              <a:t>konfabulaci</a:t>
            </a:r>
            <a:r>
              <a:rPr lang="cs-CZ" b="1" dirty="0" smtClean="0"/>
              <a:t> – „vymýšlení si</a:t>
            </a:r>
            <a:r>
              <a:rPr lang="cs-CZ" dirty="0" smtClean="0"/>
              <a:t>“ (nikoli lhaní).</a:t>
            </a:r>
            <a:endParaRPr lang="cs-CZ" dirty="0"/>
          </a:p>
        </p:txBody>
      </p:sp>
    </p:spTree>
    <p:extLst>
      <p:ext uri="{BB962C8B-B14F-4D97-AF65-F5344CB8AC3E}">
        <p14:creationId xmlns:p14="http://schemas.microsoft.com/office/powerpoint/2010/main" val="1514185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5" name="Zástupný symbol pro obsah 4"/>
          <p:cNvSpPr>
            <a:spLocks noGrp="1"/>
          </p:cNvSpPr>
          <p:nvPr>
            <p:ph idx="1"/>
          </p:nvPr>
        </p:nvSpPr>
        <p:spPr/>
        <p:txBody>
          <a:bodyPr/>
          <a:lstStyle/>
          <a:p>
            <a:endParaRPr lang="cs-CZ"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828" y="0"/>
            <a:ext cx="7668344" cy="69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a:xfrm>
            <a:off x="6361094" y="6400800"/>
            <a:ext cx="2466020" cy="369332"/>
          </a:xfrm>
          <a:prstGeom prst="rect">
            <a:avLst/>
          </a:prstGeom>
          <a:noFill/>
        </p:spPr>
        <p:txBody>
          <a:bodyPr wrap="square" rtlCol="0">
            <a:spAutoFit/>
          </a:bodyPr>
          <a:lstStyle/>
          <a:p>
            <a:r>
              <a:rPr lang="cs-CZ" dirty="0" smtClean="0"/>
              <a:t>Vágnerová, 2012, s. 189</a:t>
            </a:r>
            <a:endParaRPr lang="cs-CZ" dirty="0"/>
          </a:p>
        </p:txBody>
      </p:sp>
    </p:spTree>
    <p:extLst>
      <p:ext uri="{BB962C8B-B14F-4D97-AF65-F5344CB8AC3E}">
        <p14:creationId xmlns:p14="http://schemas.microsoft.com/office/powerpoint/2010/main" val="44296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pPr>
              <a:defRPr/>
            </a:pPr>
            <a:r>
              <a:rPr lang="cs-CZ" dirty="0" smtClean="0"/>
              <a:t>Kresba</a:t>
            </a:r>
            <a:endParaRPr lang="cs-CZ" dirty="0"/>
          </a:p>
        </p:txBody>
      </p:sp>
      <p:sp>
        <p:nvSpPr>
          <p:cNvPr id="21507" name="Zástupný symbol pro obsah 2"/>
          <p:cNvSpPr>
            <a:spLocks noGrp="1"/>
          </p:cNvSpPr>
          <p:nvPr>
            <p:ph idx="1"/>
          </p:nvPr>
        </p:nvSpPr>
        <p:spPr>
          <a:xfrm>
            <a:off x="457200" y="1628799"/>
            <a:ext cx="8229600" cy="4679925"/>
          </a:xfrm>
        </p:spPr>
        <p:txBody>
          <a:bodyPr>
            <a:normAutofit fontScale="85000" lnSpcReduction="10000"/>
          </a:bodyPr>
          <a:lstStyle/>
          <a:p>
            <a:pPr>
              <a:buFont typeface="Wingdings 2" pitchFamily="18" charset="2"/>
              <a:buNone/>
            </a:pPr>
            <a:r>
              <a:rPr lang="cs-CZ" altLang="cs-CZ" dirty="0" smtClean="0"/>
              <a:t>Vlastně také druh (konstrukční) hry.</a:t>
            </a:r>
          </a:p>
          <a:p>
            <a:pPr>
              <a:buFont typeface="Wingdings 2" pitchFamily="18" charset="2"/>
              <a:buNone/>
            </a:pPr>
            <a:r>
              <a:rPr lang="cs-CZ" altLang="cs-CZ" dirty="0" smtClean="0"/>
              <a:t>Vágnerová (2012, s. 187) rozlišuje:</a:t>
            </a:r>
          </a:p>
          <a:p>
            <a:pPr>
              <a:buFont typeface="Wingdings 2" pitchFamily="18" charset="2"/>
              <a:buNone/>
            </a:pPr>
            <a:r>
              <a:rPr lang="cs-CZ" altLang="cs-CZ" dirty="0" smtClean="0"/>
              <a:t>1. presymbolická, senzomotorická fáze: dítě čmárá, ale málo jej zajímá výsledek.</a:t>
            </a:r>
          </a:p>
          <a:p>
            <a:pPr>
              <a:buFont typeface="Wingdings 2" pitchFamily="18" charset="2"/>
              <a:buNone/>
            </a:pPr>
            <a:r>
              <a:rPr lang="cs-CZ" altLang="cs-CZ" dirty="0" smtClean="0"/>
              <a:t>2. Fáze přechodu na symbolickou úroveň – dítě postupně zjistí (je učeno), že čmáráním může něco napodobit. - Výtvor bývá pojmenován.</a:t>
            </a:r>
          </a:p>
          <a:p>
            <a:pPr>
              <a:buFont typeface="Wingdings 2" pitchFamily="18" charset="2"/>
              <a:buNone/>
            </a:pPr>
            <a:r>
              <a:rPr lang="cs-CZ" altLang="cs-CZ" dirty="0" smtClean="0"/>
              <a:t>3. Fáze primárního symbolického vyjádření – dítě dokáže uskutečnit záměr něco zobrazit. Kreslí subjektivně významné rysy.</a:t>
            </a:r>
          </a:p>
          <a:p>
            <a:pPr>
              <a:buFont typeface="Wingdings 2" pitchFamily="18" charset="2"/>
              <a:buNone/>
            </a:pPr>
            <a:r>
              <a:rPr lang="cs-CZ" altLang="cs-CZ" dirty="0" smtClean="0"/>
              <a:t>Vývoj kresby má svůj typický průběh, v němž se určitým způsobem odráží i vývoj dětské psychiky. </a:t>
            </a:r>
          </a:p>
        </p:txBody>
      </p:sp>
    </p:spTree>
    <p:extLst>
      <p:ext uri="{BB962C8B-B14F-4D97-AF65-F5344CB8AC3E}">
        <p14:creationId xmlns:p14="http://schemas.microsoft.com/office/powerpoint/2010/main" val="281465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Kresba – vývoj realismu</a:t>
            </a:r>
            <a:endParaRPr lang="cs-CZ" dirty="0"/>
          </a:p>
        </p:txBody>
      </p:sp>
      <p:sp>
        <p:nvSpPr>
          <p:cNvPr id="3" name="Zástupný symbol pro obsah 2"/>
          <p:cNvSpPr>
            <a:spLocks noGrp="1"/>
          </p:cNvSpPr>
          <p:nvPr>
            <p:ph idx="1"/>
          </p:nvPr>
        </p:nvSpPr>
        <p:spPr/>
        <p:txBody>
          <a:bodyPr>
            <a:normAutofit fontScale="92500" lnSpcReduction="20000"/>
          </a:bodyPr>
          <a:lstStyle/>
          <a:p>
            <a:pPr marL="118872" indent="0">
              <a:buNone/>
            </a:pPr>
            <a:r>
              <a:rPr lang="cs-CZ" dirty="0" smtClean="0"/>
              <a:t>Dítě zprvu kreslí to, co ví o osobě či předmětu; teprve mnohem později kreslí to, co na ní skutečně vidí (</a:t>
            </a:r>
            <a:r>
              <a:rPr lang="cs-CZ" dirty="0" err="1" smtClean="0"/>
              <a:t>Piaget</a:t>
            </a:r>
            <a:r>
              <a:rPr lang="cs-CZ" dirty="0" smtClean="0"/>
              <a:t>, </a:t>
            </a:r>
            <a:r>
              <a:rPr lang="cs-CZ" dirty="0" err="1" smtClean="0"/>
              <a:t>Inhelderová</a:t>
            </a:r>
            <a:r>
              <a:rPr lang="cs-CZ" dirty="0" smtClean="0"/>
              <a:t>, 2014).</a:t>
            </a:r>
          </a:p>
          <a:p>
            <a:pPr marL="118872" indent="0">
              <a:buNone/>
            </a:pPr>
            <a:endParaRPr lang="cs-CZ" dirty="0"/>
          </a:p>
          <a:p>
            <a:pPr marL="118872" indent="0">
              <a:buNone/>
            </a:pPr>
            <a:r>
              <a:rPr lang="cs-CZ" dirty="0" smtClean="0"/>
              <a:t>Tj. vývoj </a:t>
            </a:r>
            <a:r>
              <a:rPr lang="cs-CZ" i="1" dirty="0" smtClean="0"/>
              <a:t>realismu</a:t>
            </a:r>
            <a:r>
              <a:rPr lang="cs-CZ" dirty="0" smtClean="0"/>
              <a:t> v kresbě (</a:t>
            </a:r>
            <a:r>
              <a:rPr lang="cs-CZ" dirty="0" err="1" smtClean="0"/>
              <a:t>Luquet</a:t>
            </a:r>
            <a:r>
              <a:rPr lang="cs-CZ" dirty="0" smtClean="0"/>
              <a:t>):</a:t>
            </a:r>
          </a:p>
          <a:p>
            <a:pPr marL="118872" indent="0">
              <a:buNone/>
            </a:pPr>
            <a:r>
              <a:rPr lang="cs-CZ" dirty="0" smtClean="0"/>
              <a:t>1. Nahodilý realismus - čmáranice</a:t>
            </a:r>
          </a:p>
          <a:p>
            <a:pPr marL="118872" indent="0">
              <a:buNone/>
            </a:pPr>
            <a:r>
              <a:rPr lang="cs-CZ" dirty="0" smtClean="0"/>
              <a:t>2. Nepochopený realismus – kreslí věci vedle sebe: klobouk nad hlavu, meč vedle ruky…</a:t>
            </a:r>
          </a:p>
          <a:p>
            <a:pPr marL="118872" indent="0">
              <a:buNone/>
            </a:pPr>
            <a:r>
              <a:rPr lang="cs-CZ" dirty="0" smtClean="0"/>
              <a:t>3. Intelektuální realismus – znázorňuje pojmové vlastnosti předmětu, nezná perspektivu a metrické vlastnosti.</a:t>
            </a:r>
            <a:endParaRPr lang="cs-CZ" dirty="0"/>
          </a:p>
        </p:txBody>
      </p:sp>
    </p:spTree>
    <p:extLst>
      <p:ext uri="{BB962C8B-B14F-4D97-AF65-F5344CB8AC3E}">
        <p14:creationId xmlns:p14="http://schemas.microsoft.com/office/powerpoint/2010/main" val="390627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1560" y="260648"/>
            <a:ext cx="6789440" cy="1143000"/>
          </a:xfrm>
        </p:spPr>
        <p:txBody>
          <a:bodyPr/>
          <a:lstStyle/>
          <a:p>
            <a:pPr eaLnBrk="1" fontAlgn="auto" hangingPunct="1">
              <a:spcAft>
                <a:spcPts val="0"/>
              </a:spcAft>
              <a:defRPr/>
            </a:pPr>
            <a:r>
              <a:rPr lang="cs-CZ" dirty="0" smtClean="0"/>
              <a:t>Kresba</a:t>
            </a:r>
          </a:p>
        </p:txBody>
      </p:sp>
      <p:sp>
        <p:nvSpPr>
          <p:cNvPr id="22532" name="Rectangle 3"/>
          <p:cNvSpPr>
            <a:spLocks noGrp="1" noChangeArrowheads="1"/>
          </p:cNvSpPr>
          <p:nvPr>
            <p:ph idx="1"/>
          </p:nvPr>
        </p:nvSpPr>
        <p:spPr>
          <a:xfrm>
            <a:off x="250825" y="1556792"/>
            <a:ext cx="5617319" cy="5040560"/>
          </a:xfrm>
        </p:spPr>
        <p:txBody>
          <a:bodyPr>
            <a:normAutofit/>
          </a:bodyPr>
          <a:lstStyle/>
          <a:p>
            <a:pPr eaLnBrk="1" hangingPunct="1">
              <a:lnSpc>
                <a:spcPct val="80000"/>
              </a:lnSpc>
            </a:pPr>
            <a:r>
              <a:rPr lang="cs-CZ" altLang="en-US" dirty="0" smtClean="0"/>
              <a:t>3-5 let obličej</a:t>
            </a:r>
          </a:p>
          <a:p>
            <a:pPr eaLnBrk="1" hangingPunct="1">
              <a:lnSpc>
                <a:spcPct val="80000"/>
              </a:lnSpc>
            </a:pPr>
            <a:r>
              <a:rPr lang="cs-CZ" altLang="en-US" dirty="0" smtClean="0"/>
              <a:t>ruce, nohy</a:t>
            </a:r>
          </a:p>
          <a:p>
            <a:pPr eaLnBrk="1" hangingPunct="1">
              <a:lnSpc>
                <a:spcPct val="80000"/>
              </a:lnSpc>
            </a:pPr>
            <a:r>
              <a:rPr lang="cs-CZ" altLang="en-US" dirty="0" smtClean="0"/>
              <a:t>oči, ústa, nos, vlasy</a:t>
            </a:r>
          </a:p>
          <a:p>
            <a:pPr eaLnBrk="1" hangingPunct="1">
              <a:lnSpc>
                <a:spcPct val="80000"/>
              </a:lnSpc>
            </a:pPr>
            <a:r>
              <a:rPr lang="cs-CZ" altLang="en-US" dirty="0" smtClean="0"/>
              <a:t>trup – ne vždy</a:t>
            </a:r>
          </a:p>
          <a:p>
            <a:pPr eaLnBrk="1" hangingPunct="1">
              <a:lnSpc>
                <a:spcPct val="80000"/>
              </a:lnSpc>
            </a:pPr>
            <a:r>
              <a:rPr lang="cs-CZ" altLang="en-US" dirty="0" smtClean="0"/>
              <a:t>5 let – dvojdimenzionální</a:t>
            </a:r>
          </a:p>
          <a:p>
            <a:pPr eaLnBrk="1" hangingPunct="1">
              <a:lnSpc>
                <a:spcPct val="80000"/>
              </a:lnSpc>
              <a:buFont typeface="Wingdings 2" pitchFamily="18" charset="2"/>
              <a:buNone/>
            </a:pPr>
            <a:r>
              <a:rPr lang="cs-CZ" altLang="en-US" dirty="0" smtClean="0"/>
              <a:t>			  trup</a:t>
            </a:r>
          </a:p>
          <a:p>
            <a:pPr eaLnBrk="1" hangingPunct="1">
              <a:lnSpc>
                <a:spcPct val="80000"/>
              </a:lnSpc>
            </a:pPr>
            <a:r>
              <a:rPr lang="cs-CZ" altLang="en-US" dirty="0" smtClean="0"/>
              <a:t>6 let – detaily – oblečení, znaky průhlednosti</a:t>
            </a:r>
          </a:p>
          <a:p>
            <a:pPr eaLnBrk="1" hangingPunct="1">
              <a:lnSpc>
                <a:spcPct val="80000"/>
              </a:lnSpc>
            </a:pPr>
            <a:r>
              <a:rPr lang="cs-CZ" altLang="en-US" dirty="0" smtClean="0"/>
              <a:t>7 let – zpřesnění proporcí</a:t>
            </a:r>
          </a:p>
          <a:p>
            <a:pPr eaLnBrk="1" hangingPunct="1">
              <a:lnSpc>
                <a:spcPct val="80000"/>
              </a:lnSpc>
            </a:pPr>
            <a:r>
              <a:rPr lang="cs-CZ" altLang="en-US" dirty="0" smtClean="0"/>
              <a:t>8 let – profil</a:t>
            </a:r>
          </a:p>
          <a:p>
            <a:pPr eaLnBrk="1" hangingPunct="1">
              <a:lnSpc>
                <a:spcPct val="80000"/>
              </a:lnSpc>
            </a:pPr>
            <a:r>
              <a:rPr lang="cs-CZ" altLang="en-US" dirty="0" smtClean="0"/>
              <a:t>9 let – pohyb</a:t>
            </a:r>
          </a:p>
          <a:p>
            <a:pPr eaLnBrk="1" hangingPunct="1">
              <a:lnSpc>
                <a:spcPct val="80000"/>
              </a:lnSpc>
            </a:pPr>
            <a:r>
              <a:rPr lang="cs-CZ" altLang="en-US" dirty="0" smtClean="0"/>
              <a:t>10 let – stínování, perspektiva</a:t>
            </a:r>
          </a:p>
        </p:txBody>
      </p:sp>
      <p:pic>
        <p:nvPicPr>
          <p:cNvPr id="22533" name="Picture 8" descr="http://www.pyramidacek.cz/img/vyvoj-kresby-lidske-postav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9758" y="1700808"/>
            <a:ext cx="3938487"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583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p:tgtEl>
                                          <p:spTgt spid="70658"/>
                                        </p:tgtEl>
                                      </p:cBhvr>
                                    </p:animEffect>
                                    <p:animScale>
                                      <p:cBhvr>
                                        <p:cTn id="7" dur="250" autoRev="1" fill="hold"/>
                                        <p:tgtEl>
                                          <p:spTgt spid="706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a:p>
        </p:txBody>
      </p:sp>
      <p:sp>
        <p:nvSpPr>
          <p:cNvPr id="23555" name="Zástupný symbol pro obsah 2"/>
          <p:cNvSpPr>
            <a:spLocks noGrp="1"/>
          </p:cNvSpPr>
          <p:nvPr>
            <p:ph idx="1"/>
          </p:nvPr>
        </p:nvSpPr>
        <p:spPr/>
        <p:txBody>
          <a:bodyPr/>
          <a:lstStyle/>
          <a:p>
            <a:endParaRPr lang="cs-CZ" altLang="cs-CZ" dirty="0" smtClean="0"/>
          </a:p>
        </p:txBody>
      </p:sp>
      <p:pic>
        <p:nvPicPr>
          <p:cNvPr id="2355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97" y="12700"/>
            <a:ext cx="9161797"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6226584" y="5949280"/>
            <a:ext cx="2466020" cy="369332"/>
          </a:xfrm>
          <a:prstGeom prst="rect">
            <a:avLst/>
          </a:prstGeom>
          <a:noFill/>
        </p:spPr>
        <p:txBody>
          <a:bodyPr wrap="square" rtlCol="0">
            <a:spAutoFit/>
          </a:bodyPr>
          <a:lstStyle/>
          <a:p>
            <a:r>
              <a:rPr lang="cs-CZ" dirty="0" smtClean="0"/>
              <a:t>Vágnerová, 2012, s. 188</a:t>
            </a:r>
            <a:endParaRPr lang="cs-CZ" dirty="0"/>
          </a:p>
        </p:txBody>
      </p:sp>
    </p:spTree>
    <p:extLst>
      <p:ext uri="{BB962C8B-B14F-4D97-AF65-F5344CB8AC3E}">
        <p14:creationId xmlns:p14="http://schemas.microsoft.com/office/powerpoint/2010/main" val="2464734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otka uživatele Honza Krás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43408"/>
            <a:ext cx="5314258" cy="9465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7164288" y="5949280"/>
            <a:ext cx="1728192" cy="369332"/>
          </a:xfrm>
          <a:prstGeom prst="rect">
            <a:avLst/>
          </a:prstGeom>
          <a:noFill/>
        </p:spPr>
        <p:txBody>
          <a:bodyPr wrap="square" rtlCol="0">
            <a:spAutoFit/>
          </a:bodyPr>
          <a:lstStyle/>
          <a:p>
            <a:r>
              <a:rPr lang="cs-CZ" dirty="0" smtClean="0"/>
              <a:t>Chlapec, 6 let</a:t>
            </a:r>
            <a:endParaRPr lang="cs-CZ" dirty="0"/>
          </a:p>
        </p:txBody>
      </p:sp>
    </p:spTree>
    <p:extLst>
      <p:ext uri="{BB962C8B-B14F-4D97-AF65-F5344CB8AC3E}">
        <p14:creationId xmlns:p14="http://schemas.microsoft.com/office/powerpoint/2010/main" val="41213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Sociální </a:t>
            </a:r>
            <a:r>
              <a:rPr lang="cs-CZ" dirty="0" smtClean="0"/>
              <a:t>vývoj </a:t>
            </a:r>
            <a:br>
              <a:rPr lang="cs-CZ" dirty="0" smtClean="0"/>
            </a:br>
            <a:r>
              <a:rPr lang="cs-CZ" sz="1800" dirty="0" smtClean="0"/>
              <a:t>(převzato z materiálů dr. T. Kohoutka)</a:t>
            </a:r>
            <a:endParaRPr lang="cs-CZ" sz="1800" dirty="0"/>
          </a:p>
        </p:txBody>
      </p:sp>
      <p:sp>
        <p:nvSpPr>
          <p:cNvPr id="3" name="Zástupný symbol pro obsah 2"/>
          <p:cNvSpPr>
            <a:spLocks noGrp="1"/>
          </p:cNvSpPr>
          <p:nvPr>
            <p:ph idx="1"/>
          </p:nvPr>
        </p:nvSpPr>
        <p:spPr>
          <a:xfrm>
            <a:off x="457200" y="1556793"/>
            <a:ext cx="8229600" cy="5184576"/>
          </a:xfrm>
        </p:spPr>
        <p:txBody>
          <a:bodyPr>
            <a:noAutofit/>
          </a:bodyPr>
          <a:lstStyle/>
          <a:p>
            <a:pPr marL="118872" indent="0">
              <a:buNone/>
            </a:pPr>
            <a:r>
              <a:rPr lang="cs-CZ" sz="1700" b="1" dirty="0" smtClean="0"/>
              <a:t>Vztahy </a:t>
            </a:r>
            <a:r>
              <a:rPr lang="cs-CZ" sz="1700" dirty="0" smtClean="0"/>
              <a:t>k druhým:</a:t>
            </a:r>
          </a:p>
          <a:p>
            <a:r>
              <a:rPr lang="es-ES" sz="1700" dirty="0" smtClean="0"/>
              <a:t> diferencují se vztahy </a:t>
            </a:r>
            <a:r>
              <a:rPr lang="es-ES" sz="1700" b="1" dirty="0" smtClean="0"/>
              <a:t>k rodičům</a:t>
            </a:r>
          </a:p>
          <a:p>
            <a:r>
              <a:rPr lang="cs-CZ" sz="1700" dirty="0" smtClean="0"/>
              <a:t> rozvíjejí se vztahy </a:t>
            </a:r>
            <a:r>
              <a:rPr lang="cs-CZ" sz="1700" b="1" dirty="0" smtClean="0"/>
              <a:t>k dalším dospělým</a:t>
            </a:r>
          </a:p>
          <a:p>
            <a:r>
              <a:rPr lang="pt-BR" sz="1700" dirty="0" smtClean="0"/>
              <a:t> dítě proniká do </a:t>
            </a:r>
            <a:r>
              <a:rPr lang="pt-BR" sz="1700" b="1" dirty="0" smtClean="0"/>
              <a:t>„světa mimo rodinu“ </a:t>
            </a:r>
            <a:r>
              <a:rPr lang="pt-BR" sz="1700" dirty="0" smtClean="0"/>
              <a:t>– počátky „fáze veřejné socializace“</a:t>
            </a:r>
          </a:p>
          <a:p>
            <a:r>
              <a:rPr lang="cs-CZ" sz="1700" dirty="0" smtClean="0"/>
              <a:t> velký </a:t>
            </a:r>
            <a:r>
              <a:rPr lang="cs-CZ" sz="1700" b="1" dirty="0" smtClean="0"/>
              <a:t>význam kontaktu s vrstevníky </a:t>
            </a:r>
            <a:r>
              <a:rPr lang="cs-CZ" sz="1700" dirty="0" smtClean="0"/>
              <a:t>i se staršími dětmi (už od konce batolecího období)</a:t>
            </a:r>
          </a:p>
          <a:p>
            <a:pPr marL="118872" indent="0">
              <a:buNone/>
            </a:pPr>
            <a:r>
              <a:rPr lang="cs-CZ" sz="1700" dirty="0" smtClean="0"/>
              <a:t>Utváření vlastní </a:t>
            </a:r>
            <a:r>
              <a:rPr lang="cs-CZ" sz="1700" b="1" dirty="0" smtClean="0"/>
              <a:t>role:</a:t>
            </a:r>
          </a:p>
          <a:p>
            <a:r>
              <a:rPr lang="cs-CZ" sz="1700" dirty="0" smtClean="0"/>
              <a:t> Na počátku předškolního věku by již dítě mělo znát své jméno a správně určit své pohlaví.</a:t>
            </a:r>
          </a:p>
          <a:p>
            <a:r>
              <a:rPr lang="cs-CZ" sz="1700" dirty="0" smtClean="0"/>
              <a:t> Součástí identity předškolního dítěte se stává i tzv. </a:t>
            </a:r>
            <a:r>
              <a:rPr lang="cs-CZ" sz="1700" b="1" dirty="0" smtClean="0"/>
              <a:t>osobní teritorium</a:t>
            </a:r>
            <a:r>
              <a:rPr lang="cs-CZ" sz="1700" dirty="0" smtClean="0"/>
              <a:t>, do kterého spadají blízké osoby, věci a místa.</a:t>
            </a:r>
          </a:p>
          <a:p>
            <a:r>
              <a:rPr lang="cs-CZ" sz="1700" dirty="0" smtClean="0"/>
              <a:t> + </a:t>
            </a:r>
            <a:r>
              <a:rPr lang="cs-CZ" sz="1700" b="1" dirty="0" smtClean="0"/>
              <a:t>rodová role</a:t>
            </a:r>
            <a:r>
              <a:rPr lang="cs-CZ" sz="1700" dirty="0" smtClean="0"/>
              <a:t>: postupné osvojování významu a obsahu dívčí a chlapecké (mužské a ženské) role</a:t>
            </a:r>
          </a:p>
          <a:p>
            <a:pPr marL="118872" indent="0">
              <a:buNone/>
            </a:pPr>
            <a:r>
              <a:rPr lang="cs-CZ" sz="1700" dirty="0" smtClean="0"/>
              <a:t>Velký význam začíná mít </a:t>
            </a:r>
            <a:r>
              <a:rPr lang="cs-CZ" sz="1700" b="1" dirty="0" smtClean="0"/>
              <a:t>sociální učení</a:t>
            </a:r>
          </a:p>
          <a:p>
            <a:r>
              <a:rPr lang="cs-CZ" sz="1700" dirty="0" smtClean="0"/>
              <a:t>důležitým aspektem chování předškoláka je </a:t>
            </a:r>
            <a:r>
              <a:rPr lang="cs-CZ" sz="1700" b="1" dirty="0" smtClean="0"/>
              <a:t>nápodoba</a:t>
            </a:r>
          </a:p>
          <a:p>
            <a:r>
              <a:rPr lang="cs-CZ" sz="1700" dirty="0" smtClean="0"/>
              <a:t>Dítě se v tomto věku dobře zabaví činností podobnou té, kterou vykonává vzor (např. rodič, ale i pohádková postava), rádo se podílí na drobných pracích a úkolech (upravených pro něj tak, aby mohlo být v jejich vykonávání úspěšné).</a:t>
            </a:r>
            <a:endParaRPr lang="cs-CZ" sz="1700" dirty="0"/>
          </a:p>
        </p:txBody>
      </p:sp>
    </p:spTree>
    <p:extLst>
      <p:ext uri="{BB962C8B-B14F-4D97-AF65-F5344CB8AC3E}">
        <p14:creationId xmlns:p14="http://schemas.microsoft.com/office/powerpoint/2010/main" val="174679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Výsledek obrázku pro preschoo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92" y="1772816"/>
            <a:ext cx="9201992" cy="460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2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fontAlgn="auto" hangingPunct="1">
              <a:spcAft>
                <a:spcPts val="0"/>
              </a:spcAft>
              <a:defRPr/>
            </a:pPr>
            <a:r>
              <a:rPr lang="cs-CZ" smtClean="0"/>
              <a:t>Strachy</a:t>
            </a:r>
          </a:p>
        </p:txBody>
      </p:sp>
      <p:sp>
        <p:nvSpPr>
          <p:cNvPr id="71683" name="Rectangle 3"/>
          <p:cNvSpPr>
            <a:spLocks noGrp="1" noChangeArrowheads="1"/>
          </p:cNvSpPr>
          <p:nvPr>
            <p:ph idx="1"/>
          </p:nvPr>
        </p:nvSpPr>
        <p:spPr>
          <a:xfrm>
            <a:off x="457200" y="1700808"/>
            <a:ext cx="8229600" cy="4683224"/>
          </a:xfrm>
        </p:spPr>
        <p:txBody>
          <a:bodyPr>
            <a:normAutofit fontScale="92500"/>
          </a:bodyPr>
          <a:lstStyle/>
          <a:p>
            <a:pPr marL="548640" indent="-411480" eaLnBrk="1" fontAlgn="auto" hangingPunct="1">
              <a:lnSpc>
                <a:spcPct val="80000"/>
              </a:lnSpc>
              <a:spcAft>
                <a:spcPts val="0"/>
              </a:spcAft>
              <a:buClr>
                <a:schemeClr val="tx1">
                  <a:shade val="95000"/>
                </a:schemeClr>
              </a:buClr>
              <a:buFont typeface="Wingdings 2"/>
              <a:buChar char=""/>
              <a:defRPr/>
            </a:pPr>
            <a:r>
              <a:rPr lang="cs-CZ" dirty="0" smtClean="0"/>
              <a:t>0-12 </a:t>
            </a:r>
            <a:r>
              <a:rPr lang="cs-CZ" dirty="0" err="1" smtClean="0"/>
              <a:t>měs</a:t>
            </a:r>
            <a:r>
              <a:rPr lang="cs-CZ" dirty="0" smtClean="0"/>
              <a:t>. – hlasité zvuky, neznámé předměty</a:t>
            </a:r>
          </a:p>
          <a:p>
            <a:pPr marL="548640" indent="-411480" eaLnBrk="1" fontAlgn="auto" hangingPunct="1">
              <a:lnSpc>
                <a:spcPct val="80000"/>
              </a:lnSpc>
              <a:spcAft>
                <a:spcPts val="0"/>
              </a:spcAft>
              <a:buClr>
                <a:schemeClr val="tx1">
                  <a:shade val="95000"/>
                </a:schemeClr>
              </a:buClr>
              <a:buFont typeface="Wingdings 2"/>
              <a:buChar char=""/>
              <a:defRPr/>
            </a:pPr>
            <a:r>
              <a:rPr lang="cs-CZ" dirty="0" smtClean="0"/>
              <a:t>1 rok – separace od matky</a:t>
            </a:r>
          </a:p>
          <a:p>
            <a:pPr marL="548640" indent="-411480" eaLnBrk="1" fontAlgn="auto" hangingPunct="1">
              <a:lnSpc>
                <a:spcPct val="80000"/>
              </a:lnSpc>
              <a:spcAft>
                <a:spcPts val="0"/>
              </a:spcAft>
              <a:buClr>
                <a:schemeClr val="tx1">
                  <a:shade val="95000"/>
                </a:schemeClr>
              </a:buClr>
              <a:buFont typeface="Wingdings 2"/>
              <a:buChar char=""/>
              <a:defRPr/>
            </a:pPr>
            <a:r>
              <a:rPr lang="cs-CZ" dirty="0" smtClean="0"/>
              <a:t>2 roky – hlasité podněty (siréna), zvířata, tmavé místnosti, separace od rodičů</a:t>
            </a:r>
          </a:p>
          <a:p>
            <a:pPr marL="548640" indent="-411480" eaLnBrk="1" fontAlgn="auto" hangingPunct="1">
              <a:lnSpc>
                <a:spcPct val="80000"/>
              </a:lnSpc>
              <a:spcAft>
                <a:spcPts val="0"/>
              </a:spcAft>
              <a:buClr>
                <a:schemeClr val="tx1">
                  <a:shade val="95000"/>
                </a:schemeClr>
              </a:buClr>
              <a:buFont typeface="Wingdings 2"/>
              <a:buChar char=""/>
              <a:defRPr/>
            </a:pPr>
            <a:r>
              <a:rPr lang="cs-CZ" dirty="0" smtClean="0"/>
              <a:t>3-5 let – masky, tma, zvířata, separace od rodičů</a:t>
            </a:r>
          </a:p>
          <a:p>
            <a:pPr marL="548640" indent="-411480" eaLnBrk="1" fontAlgn="auto" hangingPunct="1">
              <a:lnSpc>
                <a:spcPct val="80000"/>
              </a:lnSpc>
              <a:spcAft>
                <a:spcPts val="0"/>
              </a:spcAft>
              <a:buClr>
                <a:schemeClr val="tx1">
                  <a:shade val="95000"/>
                </a:schemeClr>
              </a:buClr>
              <a:buFont typeface="Wingdings 2"/>
              <a:buChar char=""/>
              <a:defRPr/>
            </a:pPr>
            <a:r>
              <a:rPr lang="cs-CZ" dirty="0" smtClean="0"/>
              <a:t>6 let – nadpřirozené bytosti, bouřka, blesk, spát nebo zůstat sám, separace od rodičů</a:t>
            </a:r>
          </a:p>
          <a:p>
            <a:pPr marL="548640" indent="-411480" eaLnBrk="1" fontAlgn="auto" hangingPunct="1">
              <a:lnSpc>
                <a:spcPct val="80000"/>
              </a:lnSpc>
              <a:spcAft>
                <a:spcPts val="0"/>
              </a:spcAft>
              <a:buClr>
                <a:schemeClr val="tx1">
                  <a:shade val="95000"/>
                </a:schemeClr>
              </a:buClr>
              <a:buFont typeface="Wingdings 2"/>
              <a:buChar char=""/>
              <a:defRPr/>
            </a:pPr>
            <a:r>
              <a:rPr lang="cs-CZ" dirty="0" smtClean="0"/>
              <a:t>7-8 let – tma, úraz, nadpřirozené bytosti, nebezpečí, ohrožení, smrt</a:t>
            </a:r>
          </a:p>
          <a:p>
            <a:pPr marL="548640" indent="-411480" eaLnBrk="1" fontAlgn="auto" hangingPunct="1">
              <a:lnSpc>
                <a:spcPct val="80000"/>
              </a:lnSpc>
              <a:spcAft>
                <a:spcPts val="0"/>
              </a:spcAft>
              <a:buClr>
                <a:schemeClr val="tx1">
                  <a:shade val="95000"/>
                </a:schemeClr>
              </a:buClr>
              <a:buFont typeface="Wingdings 2"/>
              <a:buChar char=""/>
              <a:defRPr/>
            </a:pPr>
            <a:r>
              <a:rPr lang="cs-CZ" dirty="0" smtClean="0"/>
              <a:t>9-12 let – zkoušení ve škole, vysvědčení, úraz, vzhled</a:t>
            </a:r>
          </a:p>
          <a:p>
            <a:pPr marL="548640" indent="-411480" eaLnBrk="1" fontAlgn="auto" hangingPunct="1">
              <a:lnSpc>
                <a:spcPct val="80000"/>
              </a:lnSpc>
              <a:spcAft>
                <a:spcPts val="0"/>
              </a:spcAft>
              <a:buClr>
                <a:schemeClr val="tx1">
                  <a:shade val="95000"/>
                </a:schemeClr>
              </a:buClr>
              <a:buFont typeface="Wingdings 2"/>
              <a:buChar char=""/>
              <a:defRPr/>
            </a:pPr>
            <a:r>
              <a:rPr lang="cs-CZ" dirty="0" smtClean="0"/>
              <a:t>náctiletí – soc. začlenění, přijetí skupinou</a:t>
            </a:r>
          </a:p>
        </p:txBody>
      </p:sp>
    </p:spTree>
    <p:extLst>
      <p:ext uri="{BB962C8B-B14F-4D97-AF65-F5344CB8AC3E}">
        <p14:creationId xmlns:p14="http://schemas.microsoft.com/office/powerpoint/2010/main" val="644969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078123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Styl </a:t>
            </a:r>
            <a:r>
              <a:rPr lang="cs-CZ" dirty="0" smtClean="0"/>
              <a:t>výchovy (</a:t>
            </a:r>
            <a:r>
              <a:rPr lang="cs-CZ" dirty="0" err="1"/>
              <a:t>Shaffer</a:t>
            </a:r>
            <a:r>
              <a:rPr lang="cs-CZ" dirty="0"/>
              <a:t>, </a:t>
            </a:r>
            <a:r>
              <a:rPr lang="cs-CZ" dirty="0" smtClean="0"/>
              <a:t>1985)</a:t>
            </a:r>
            <a:endParaRPr lang="cs-CZ" dirty="0"/>
          </a:p>
        </p:txBody>
      </p:sp>
      <p:sp>
        <p:nvSpPr>
          <p:cNvPr id="3" name="Zástupný symbol pro obsah 2"/>
          <p:cNvSpPr>
            <a:spLocks noGrp="1"/>
          </p:cNvSpPr>
          <p:nvPr>
            <p:ph idx="1"/>
          </p:nvPr>
        </p:nvSpPr>
        <p:spPr/>
        <p:txBody>
          <a:bodyPr>
            <a:normAutofit fontScale="92500" lnSpcReduction="20000"/>
          </a:bodyPr>
          <a:lstStyle/>
          <a:p>
            <a:pPr marL="137160" indent="0">
              <a:buNone/>
            </a:pPr>
            <a:r>
              <a:rPr lang="cs-CZ" dirty="0" smtClean="0"/>
              <a:t>Děti </a:t>
            </a:r>
            <a:r>
              <a:rPr lang="cs-CZ" b="1" dirty="0" smtClean="0"/>
              <a:t>diktátorských</a:t>
            </a:r>
            <a:r>
              <a:rPr lang="cs-CZ" dirty="0" smtClean="0"/>
              <a:t> rodičů mají sklony  k uzavřenosti, nízké vitalitě, průměrnosti v sociálních dovednostech a často k zaujatosti, u chlapců navíc k nízké míře kognitivních dovedností.</a:t>
            </a:r>
          </a:p>
          <a:p>
            <a:pPr marL="137160" indent="0">
              <a:buNone/>
            </a:pPr>
            <a:r>
              <a:rPr lang="cs-CZ" dirty="0" smtClean="0"/>
              <a:t>Děti </a:t>
            </a:r>
            <a:r>
              <a:rPr lang="cs-CZ" b="1" dirty="0" smtClean="0"/>
              <a:t>liberálních</a:t>
            </a:r>
            <a:r>
              <a:rPr lang="cs-CZ" dirty="0" smtClean="0"/>
              <a:t> rodičů mají více vitality a častěji jsou ve veselé náladě, avšak jsou slabé v sociálních a kognitivních dovednostech (hlavně u chlapců).</a:t>
            </a:r>
          </a:p>
          <a:p>
            <a:pPr marL="137160" indent="0">
              <a:buNone/>
            </a:pPr>
            <a:r>
              <a:rPr lang="cs-CZ" dirty="0" smtClean="0"/>
              <a:t>Děti </a:t>
            </a:r>
            <a:r>
              <a:rPr lang="cs-CZ" b="1" dirty="0" smtClean="0"/>
              <a:t>autoritativních</a:t>
            </a:r>
            <a:r>
              <a:rPr lang="cs-CZ" dirty="0" smtClean="0"/>
              <a:t> (pevně vládnoucích, ale demokratických) rodičů bývají průbojné, nezávislé, přátelské a dobré jak v sociálních, tak v kognitivních dovednostech. (</a:t>
            </a:r>
            <a:r>
              <a:rPr lang="cs-CZ" dirty="0" err="1" smtClean="0"/>
              <a:t>Hunt</a:t>
            </a:r>
            <a:r>
              <a:rPr lang="cs-CZ" dirty="0" smtClean="0"/>
              <a:t>, 2000, s. 355)</a:t>
            </a:r>
            <a:endParaRPr lang="cs-CZ" dirty="0"/>
          </a:p>
        </p:txBody>
      </p:sp>
    </p:spTree>
    <p:extLst>
      <p:ext uri="{BB962C8B-B14F-4D97-AF65-F5344CB8AC3E}">
        <p14:creationId xmlns:p14="http://schemas.microsoft.com/office/powerpoint/2010/main" val="2912469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a:t>Interakce rodič </a:t>
            </a:r>
            <a:r>
              <a:rPr lang="cs-CZ" sz="3600" dirty="0" smtClean="0"/>
              <a:t>– dítě (</a:t>
            </a:r>
            <a:r>
              <a:rPr lang="cs-CZ" sz="3600" dirty="0" err="1"/>
              <a:t>Mussen</a:t>
            </a:r>
            <a:r>
              <a:rPr lang="cs-CZ" sz="3600" dirty="0"/>
              <a:t> &amp; </a:t>
            </a:r>
            <a:r>
              <a:rPr lang="cs-CZ" sz="3600" dirty="0" err="1"/>
              <a:t>Conger</a:t>
            </a:r>
            <a:r>
              <a:rPr lang="cs-CZ" sz="3600" dirty="0"/>
              <a:t>, </a:t>
            </a:r>
            <a:r>
              <a:rPr lang="cs-CZ" sz="3600" dirty="0" smtClean="0"/>
              <a:t>1979)</a:t>
            </a:r>
            <a:endParaRPr lang="cs-CZ" sz="3600" dirty="0"/>
          </a:p>
        </p:txBody>
      </p:sp>
      <p:sp>
        <p:nvSpPr>
          <p:cNvPr id="3" name="Zástupný symbol pro obsah 2"/>
          <p:cNvSpPr>
            <a:spLocks noGrp="1"/>
          </p:cNvSpPr>
          <p:nvPr>
            <p:ph idx="1"/>
          </p:nvPr>
        </p:nvSpPr>
        <p:spPr/>
        <p:txBody>
          <a:bodyPr/>
          <a:lstStyle/>
          <a:p>
            <a:pPr marL="137160" indent="0">
              <a:buNone/>
            </a:pPr>
            <a:r>
              <a:rPr lang="cs-CZ" dirty="0" smtClean="0"/>
              <a:t>Děti, jejichž rodiče na ně hodně mluví, si osvojí více slovní a sociální dovednosti.</a:t>
            </a:r>
          </a:p>
          <a:p>
            <a:pPr marL="137160" indent="0">
              <a:buNone/>
            </a:pPr>
            <a:r>
              <a:rPr lang="cs-CZ" dirty="0" smtClean="0"/>
              <a:t>Děti, jejichž rodiče si s nimi hodně hrají, bývají oblíbené u druhých dětí a dovedou rozpoznávat a interpretovat nálady a emoční výrazy druhých dětí. Způsob, jak spolu rodič a dítě interagují, se pravděpodobně stane vzorem pro další vztahy dítěte. (</a:t>
            </a:r>
            <a:r>
              <a:rPr lang="cs-CZ" dirty="0" err="1" smtClean="0"/>
              <a:t>Hunt</a:t>
            </a:r>
            <a:r>
              <a:rPr lang="cs-CZ" dirty="0" smtClean="0"/>
              <a:t>, 2000, s. 355)</a:t>
            </a:r>
            <a:endParaRPr lang="cs-CZ" dirty="0"/>
          </a:p>
        </p:txBody>
      </p:sp>
    </p:spTree>
    <p:extLst>
      <p:ext uri="{BB962C8B-B14F-4D97-AF65-F5344CB8AC3E}">
        <p14:creationId xmlns:p14="http://schemas.microsoft.com/office/powerpoint/2010/main" val="1027490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Kázeň (</a:t>
            </a:r>
            <a:r>
              <a:rPr lang="cs-CZ" dirty="0" err="1"/>
              <a:t>Staub</a:t>
            </a:r>
            <a:r>
              <a:rPr lang="cs-CZ" dirty="0"/>
              <a:t>, </a:t>
            </a:r>
            <a:r>
              <a:rPr lang="cs-CZ" dirty="0" smtClean="0"/>
              <a:t>1979)</a:t>
            </a:r>
            <a:endParaRPr lang="cs-CZ" dirty="0"/>
          </a:p>
        </p:txBody>
      </p:sp>
      <p:sp>
        <p:nvSpPr>
          <p:cNvPr id="3" name="Zástupný symbol pro obsah 2"/>
          <p:cNvSpPr>
            <a:spLocks noGrp="1"/>
          </p:cNvSpPr>
          <p:nvPr>
            <p:ph idx="1"/>
          </p:nvPr>
        </p:nvSpPr>
        <p:spPr/>
        <p:txBody>
          <a:bodyPr>
            <a:normAutofit lnSpcReduction="10000"/>
          </a:bodyPr>
          <a:lstStyle/>
          <a:p>
            <a:pPr marL="137160" indent="0">
              <a:buNone/>
            </a:pPr>
            <a:r>
              <a:rPr lang="cs-CZ" dirty="0" smtClean="0"/>
              <a:t>Použití trestů a odnětí lásky může vynutit poslušnost, ale fungují jen, když se rodiče dívají nebo když mohou uplatnit sankce. </a:t>
            </a:r>
          </a:p>
          <a:p>
            <a:pPr marL="137160" indent="0">
              <a:buNone/>
            </a:pPr>
            <a:r>
              <a:rPr lang="cs-CZ" dirty="0" smtClean="0"/>
              <a:t>Kázeň navozená vysvětlením (proč je určitý čin špatný, jak porušuje zásady, jak se při něm cítí druhý člověk) vede dítě k tomu, aby přijalo hodnoty rodičů a aby je zabudovalo do vlastních zásad. (</a:t>
            </a:r>
            <a:r>
              <a:rPr lang="cs-CZ" dirty="0" err="1" smtClean="0"/>
              <a:t>Hunt</a:t>
            </a:r>
            <a:r>
              <a:rPr lang="cs-CZ" dirty="0" smtClean="0"/>
              <a:t>, 2000, s. 355)</a:t>
            </a:r>
          </a:p>
          <a:p>
            <a:pPr marL="137160" indent="0">
              <a:buNone/>
            </a:pPr>
            <a:r>
              <a:rPr lang="cs-CZ" dirty="0" smtClean="0"/>
              <a:t>Srov. konformitu vnější (vyhovění) a vnitřní (akceptace).</a:t>
            </a:r>
            <a:endParaRPr lang="cs-CZ" dirty="0"/>
          </a:p>
        </p:txBody>
      </p:sp>
    </p:spTree>
    <p:extLst>
      <p:ext uri="{BB962C8B-B14F-4D97-AF65-F5344CB8AC3E}">
        <p14:creationId xmlns:p14="http://schemas.microsoft.com/office/powerpoint/2010/main" val="2316995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Výsledek obrázku pro child's draw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584" y="1628800"/>
            <a:ext cx="10513167" cy="503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5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DISKUZE</a:t>
            </a:r>
            <a:endParaRPr lang="cs-CZ" dirty="0"/>
          </a:p>
        </p:txBody>
      </p:sp>
      <p:sp>
        <p:nvSpPr>
          <p:cNvPr id="3" name="Zástupný symbol pro obsah 2"/>
          <p:cNvSpPr>
            <a:spLocks noGrp="1"/>
          </p:cNvSpPr>
          <p:nvPr>
            <p:ph idx="1"/>
          </p:nvPr>
        </p:nvSpPr>
        <p:spPr/>
        <p:txBody>
          <a:bodyPr/>
          <a:lstStyle/>
          <a:p>
            <a:pPr marL="118872" indent="0">
              <a:buNone/>
            </a:pPr>
            <a:r>
              <a:rPr lang="cs-CZ" dirty="0" smtClean="0"/>
              <a:t>Jaký styl výchovy vlastního dítěte se Vám zdá nejlepší?</a:t>
            </a:r>
            <a:endParaRPr lang="cs-CZ" dirty="0"/>
          </a:p>
        </p:txBody>
      </p:sp>
    </p:spTree>
    <p:extLst>
      <p:ext uri="{BB962C8B-B14F-4D97-AF65-F5344CB8AC3E}">
        <p14:creationId xmlns:p14="http://schemas.microsoft.com/office/powerpoint/2010/main" val="107564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Jaký styl výchovy </a:t>
            </a:r>
            <a:r>
              <a:rPr lang="cs-CZ" dirty="0" smtClean="0"/>
              <a:t>cizího dítěte (jako učitel) se </a:t>
            </a:r>
            <a:r>
              <a:rPr lang="cs-CZ" dirty="0"/>
              <a:t>Vám zdá nejlepší</a:t>
            </a:r>
            <a:r>
              <a:rPr lang="cs-CZ" dirty="0" smtClean="0"/>
              <a:t>?</a:t>
            </a:r>
          </a:p>
          <a:p>
            <a:pPr marL="118872" indent="0">
              <a:buNone/>
            </a:pPr>
            <a:r>
              <a:rPr lang="cs-CZ" dirty="0" smtClean="0"/>
              <a:t>Jaké parametry podle Vás má mít výuka předmětu (</a:t>
            </a:r>
            <a:r>
              <a:rPr lang="cs-CZ" dirty="0" err="1" smtClean="0"/>
              <a:t>zš</a:t>
            </a:r>
            <a:r>
              <a:rPr lang="cs-CZ" dirty="0" smtClean="0"/>
              <a:t>. nebo odborného)? (</a:t>
            </a:r>
            <a:r>
              <a:rPr lang="cs-CZ" i="1" dirty="0" smtClean="0"/>
              <a:t>napsat</a:t>
            </a:r>
            <a:r>
              <a:rPr lang="cs-CZ" dirty="0" smtClean="0"/>
              <a:t>)</a:t>
            </a:r>
          </a:p>
          <a:p>
            <a:pPr marL="118872" indent="0">
              <a:buNone/>
            </a:pPr>
            <a:r>
              <a:rPr lang="cs-CZ" dirty="0" smtClean="0"/>
              <a:t>Co má uč. dělat? O co má dbát? Co nemusí řešit? Čeho se má zbavit?</a:t>
            </a:r>
            <a:endParaRPr lang="cs-CZ" dirty="0"/>
          </a:p>
          <a:p>
            <a:pPr marL="118872" indent="0">
              <a:buNone/>
            </a:pPr>
            <a:endParaRPr lang="cs-CZ" dirty="0" smtClean="0"/>
          </a:p>
          <a:p>
            <a:pPr marL="118872" indent="0">
              <a:buNone/>
            </a:pPr>
            <a:r>
              <a:rPr lang="cs-CZ" dirty="0" smtClean="0"/>
              <a:t>?věku žáků, </a:t>
            </a:r>
          </a:p>
          <a:p>
            <a:pPr marL="118872" indent="0">
              <a:buNone/>
            </a:pPr>
            <a:endParaRPr lang="cs-CZ" dirty="0"/>
          </a:p>
          <a:p>
            <a:endParaRPr lang="cs-CZ" dirty="0"/>
          </a:p>
        </p:txBody>
      </p:sp>
    </p:spTree>
    <p:extLst>
      <p:ext uri="{BB962C8B-B14F-4D97-AF65-F5344CB8AC3E}">
        <p14:creationId xmlns:p14="http://schemas.microsoft.com/office/powerpoint/2010/main" val="2021852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Jaké tresty jsou podle Vás oprávněné?</a:t>
            </a:r>
            <a:endParaRPr lang="cs-CZ" dirty="0"/>
          </a:p>
        </p:txBody>
      </p:sp>
    </p:spTree>
    <p:extLst>
      <p:ext uri="{BB962C8B-B14F-4D97-AF65-F5344CB8AC3E}">
        <p14:creationId xmlns:p14="http://schemas.microsoft.com/office/powerpoint/2010/main" val="1687627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Proč se na VŠ nepoužívají tresty?</a:t>
            </a:r>
            <a:endParaRPr lang="cs-CZ" dirty="0"/>
          </a:p>
        </p:txBody>
      </p:sp>
    </p:spTree>
    <p:extLst>
      <p:ext uri="{BB962C8B-B14F-4D97-AF65-F5344CB8AC3E}">
        <p14:creationId xmlns:p14="http://schemas.microsoft.com/office/powerpoint/2010/main" val="224036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2 letý chlapec: „couváme“, jedinečné auto, značku Nissan, „kolona zase“ aj.</a:t>
            </a:r>
          </a:p>
          <a:p>
            <a:endParaRPr lang="cs-CZ" dirty="0" smtClean="0"/>
          </a:p>
          <a:p>
            <a:r>
              <a:rPr lang="cs-CZ" dirty="0" smtClean="0"/>
              <a:t>Co (jaké komunikační signály) od dětí od počátku požadujeme?: </a:t>
            </a:r>
          </a:p>
          <a:p>
            <a:r>
              <a:rPr lang="cs-CZ" dirty="0" smtClean="0"/>
              <a:t>1. (0;1) pochvala </a:t>
            </a:r>
          </a:p>
          <a:p>
            <a:r>
              <a:rPr lang="cs-CZ" dirty="0" smtClean="0"/>
              <a:t>2. (0;5) „</a:t>
            </a:r>
            <a:r>
              <a:rPr lang="cs-CZ" dirty="0" err="1" smtClean="0"/>
              <a:t>nenene</a:t>
            </a:r>
            <a:r>
              <a:rPr lang="cs-CZ" dirty="0"/>
              <a:t>“, „</a:t>
            </a:r>
            <a:r>
              <a:rPr lang="cs-CZ" dirty="0" err="1"/>
              <a:t>malá-malá</a:t>
            </a:r>
            <a:r>
              <a:rPr lang="cs-CZ" dirty="0" smtClean="0"/>
              <a:t>“, </a:t>
            </a:r>
            <a:r>
              <a:rPr lang="cs-CZ" dirty="0"/>
              <a:t>„kočička</a:t>
            </a:r>
            <a:r>
              <a:rPr lang="cs-CZ" dirty="0" smtClean="0"/>
              <a:t>“</a:t>
            </a:r>
            <a:endParaRPr lang="cs-CZ" dirty="0" smtClean="0"/>
          </a:p>
          <a:p>
            <a:r>
              <a:rPr lang="cs-CZ" dirty="0" smtClean="0"/>
              <a:t>3. </a:t>
            </a:r>
            <a:r>
              <a:rPr lang="cs-CZ" dirty="0"/>
              <a:t>(0;6</a:t>
            </a:r>
            <a:r>
              <a:rPr lang="cs-CZ" dirty="0" smtClean="0"/>
              <a:t>) </a:t>
            </a:r>
            <a:r>
              <a:rPr lang="cs-CZ" dirty="0" smtClean="0"/>
              <a:t>„fuj“, </a:t>
            </a:r>
            <a:r>
              <a:rPr lang="cs-CZ" dirty="0" smtClean="0"/>
              <a:t>„</a:t>
            </a:r>
            <a:r>
              <a:rPr lang="cs-CZ" dirty="0" smtClean="0"/>
              <a:t>ham“, „počkej“, „šplouchy-šplouchy“ … </a:t>
            </a:r>
            <a:endParaRPr lang="cs-CZ" dirty="0"/>
          </a:p>
        </p:txBody>
      </p:sp>
    </p:spTree>
    <p:extLst>
      <p:ext uri="{BB962C8B-B14F-4D97-AF65-F5344CB8AC3E}">
        <p14:creationId xmlns:p14="http://schemas.microsoft.com/office/powerpoint/2010/main" val="363511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545163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Předoperační stádium</a:t>
            </a:r>
          </a:p>
        </p:txBody>
      </p:sp>
      <p:sp>
        <p:nvSpPr>
          <p:cNvPr id="3" name="Zástupný symbol pro obsah 2"/>
          <p:cNvSpPr>
            <a:spLocks noGrp="1"/>
          </p:cNvSpPr>
          <p:nvPr>
            <p:ph idx="1"/>
          </p:nvPr>
        </p:nvSpPr>
        <p:spPr/>
        <p:txBody>
          <a:bodyPr>
            <a:normAutofit fontScale="92500" lnSpcReduction="20000"/>
          </a:bodyPr>
          <a:lstStyle/>
          <a:p>
            <a:pPr marL="118872" indent="0">
              <a:buNone/>
            </a:pPr>
            <a:r>
              <a:rPr lang="cs-CZ" dirty="0" smtClean="0"/>
              <a:t>Nástup sémiotické funkce (</a:t>
            </a:r>
            <a:r>
              <a:rPr lang="cs-CZ" dirty="0" err="1" smtClean="0"/>
              <a:t>Piaget</a:t>
            </a:r>
            <a:r>
              <a:rPr lang="cs-CZ" dirty="0" smtClean="0"/>
              <a:t> &amp; </a:t>
            </a:r>
            <a:r>
              <a:rPr lang="cs-CZ" dirty="0" err="1" smtClean="0"/>
              <a:t>Inhelderová</a:t>
            </a:r>
            <a:r>
              <a:rPr lang="cs-CZ" dirty="0" smtClean="0"/>
              <a:t>, 2001):</a:t>
            </a:r>
          </a:p>
          <a:p>
            <a:pPr marL="118872" indent="0">
              <a:buNone/>
            </a:pPr>
            <a:endParaRPr lang="cs-CZ" dirty="0" smtClean="0"/>
          </a:p>
          <a:p>
            <a:pPr marL="118872" indent="0">
              <a:buNone/>
            </a:pPr>
            <a:r>
              <a:rPr lang="cs-CZ" dirty="0" smtClean="0"/>
              <a:t>1. </a:t>
            </a:r>
            <a:r>
              <a:rPr lang="cs-CZ" dirty="0"/>
              <a:t>o</a:t>
            </a:r>
            <a:r>
              <a:rPr lang="cs-CZ" dirty="0" smtClean="0"/>
              <a:t>ddálená nápodoba (imitace úkonu v nepřítomnosti předlohy)</a:t>
            </a:r>
          </a:p>
          <a:p>
            <a:pPr marL="118872" indent="0">
              <a:buNone/>
            </a:pPr>
            <a:r>
              <a:rPr lang="cs-CZ" dirty="0" smtClean="0"/>
              <a:t>2. symbolická (fiktivní) hra: dítě dělá, že spí; dává spát </a:t>
            </a:r>
            <a:r>
              <a:rPr lang="cs-CZ" dirty="0" err="1" smtClean="0"/>
              <a:t>plyšáka</a:t>
            </a:r>
            <a:r>
              <a:rPr lang="cs-CZ" dirty="0" smtClean="0"/>
              <a:t>. Dítě asimiluje svět ve hře. </a:t>
            </a:r>
          </a:p>
          <a:p>
            <a:pPr marL="118872" indent="0">
              <a:buNone/>
            </a:pPr>
            <a:r>
              <a:rPr lang="cs-CZ" dirty="0" smtClean="0"/>
              <a:t>3. kresba/modelace</a:t>
            </a:r>
          </a:p>
          <a:p>
            <a:pPr marL="118872" indent="0">
              <a:buNone/>
            </a:pPr>
            <a:r>
              <a:rPr lang="cs-CZ" dirty="0" smtClean="0"/>
              <a:t>4. obrazná představa: zvnitřněná nápodoba</a:t>
            </a:r>
          </a:p>
          <a:p>
            <a:pPr marL="118872" indent="0">
              <a:buNone/>
            </a:pPr>
            <a:r>
              <a:rPr lang="cs-CZ" dirty="0" smtClean="0"/>
              <a:t>5. rodící se řeč dovoluje označovat představy (plná sémiotická funkce)</a:t>
            </a:r>
            <a:endParaRPr lang="cs-CZ" dirty="0"/>
          </a:p>
        </p:txBody>
      </p:sp>
    </p:spTree>
    <p:extLst>
      <p:ext uri="{BB962C8B-B14F-4D97-AF65-F5344CB8AC3E}">
        <p14:creationId xmlns:p14="http://schemas.microsoft.com/office/powerpoint/2010/main" val="4196531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fontAlgn="auto" hangingPunct="1">
              <a:spcAft>
                <a:spcPts val="0"/>
              </a:spcAft>
              <a:defRPr/>
            </a:pPr>
            <a:r>
              <a:rPr lang="cs-CZ" dirty="0" smtClean="0"/>
              <a:t>Omezení dětského světa</a:t>
            </a:r>
          </a:p>
        </p:txBody>
      </p:sp>
      <p:sp>
        <p:nvSpPr>
          <p:cNvPr id="66566" name="Rectangle 6"/>
          <p:cNvSpPr>
            <a:spLocks noGrp="1" noChangeArrowheads="1"/>
          </p:cNvSpPr>
          <p:nvPr>
            <p:ph type="body" sz="half" idx="1"/>
          </p:nvPr>
        </p:nvSpPr>
        <p:spPr>
          <a:xfrm>
            <a:off x="457200" y="1556792"/>
            <a:ext cx="4038600" cy="5301208"/>
          </a:xfrm>
        </p:spPr>
        <p:txBody>
          <a:bodyPr>
            <a:normAutofit/>
          </a:bodyPr>
          <a:lstStyle/>
          <a:p>
            <a:pPr marL="137160" indent="0" eaLnBrk="1" fontAlgn="auto" hangingPunct="1">
              <a:lnSpc>
                <a:spcPct val="80000"/>
              </a:lnSpc>
              <a:spcAft>
                <a:spcPts val="0"/>
              </a:spcAft>
              <a:buClr>
                <a:schemeClr val="tx1">
                  <a:shade val="95000"/>
                </a:schemeClr>
              </a:buClr>
              <a:buNone/>
              <a:defRPr/>
            </a:pPr>
            <a:r>
              <a:rPr lang="cs-CZ" sz="2400" dirty="0" smtClean="0"/>
              <a:t>Vágnerová (2012, s. 178-179):</a:t>
            </a:r>
          </a:p>
          <a:p>
            <a:pPr marL="868680" lvl="1" indent="-283464" eaLnBrk="1" fontAlgn="auto" hangingPunct="1">
              <a:lnSpc>
                <a:spcPct val="80000"/>
              </a:lnSpc>
              <a:spcAft>
                <a:spcPts val="0"/>
              </a:spcAft>
              <a:buFont typeface="Wingdings 2"/>
              <a:buChar char=""/>
              <a:defRPr/>
            </a:pPr>
            <a:r>
              <a:rPr lang="cs-CZ" sz="2000" b="1" dirty="0" smtClean="0"/>
              <a:t>egocentrismus</a:t>
            </a:r>
            <a:r>
              <a:rPr lang="cs-CZ" sz="2000" dirty="0" smtClean="0"/>
              <a:t> – svět je takový, jakým ho dítě vidí – není schopno jiného pohledu</a:t>
            </a:r>
          </a:p>
          <a:p>
            <a:pPr marL="868680" lvl="1" indent="-283464" eaLnBrk="1" fontAlgn="auto" hangingPunct="1">
              <a:lnSpc>
                <a:spcPct val="80000"/>
              </a:lnSpc>
              <a:spcAft>
                <a:spcPts val="0"/>
              </a:spcAft>
              <a:buFont typeface="Wingdings 2"/>
              <a:buChar char=""/>
              <a:defRPr/>
            </a:pPr>
            <a:r>
              <a:rPr lang="cs-CZ" sz="2000" b="1" dirty="0" smtClean="0"/>
              <a:t>animismus</a:t>
            </a:r>
            <a:r>
              <a:rPr lang="cs-CZ" sz="2000" dirty="0" smtClean="0"/>
              <a:t> – neživé předměty mají živé vlastnosti</a:t>
            </a:r>
          </a:p>
          <a:p>
            <a:pPr marL="868680" lvl="1" indent="-283464" eaLnBrk="1" fontAlgn="auto" hangingPunct="1">
              <a:lnSpc>
                <a:spcPct val="80000"/>
              </a:lnSpc>
              <a:spcAft>
                <a:spcPts val="0"/>
              </a:spcAft>
              <a:buFont typeface="Wingdings 2"/>
              <a:buChar char=""/>
              <a:defRPr/>
            </a:pPr>
            <a:r>
              <a:rPr lang="cs-CZ" sz="2000" b="1" dirty="0" err="1" smtClean="0"/>
              <a:t>fenomenismus</a:t>
            </a:r>
            <a:r>
              <a:rPr lang="cs-CZ" sz="2000" dirty="0" smtClean="0"/>
              <a:t> – děti kladou důraz na svět jaký je právě teď (počítání)</a:t>
            </a:r>
          </a:p>
          <a:p>
            <a:pPr marL="868680" lvl="1" indent="-283464" eaLnBrk="1" fontAlgn="auto" hangingPunct="1">
              <a:lnSpc>
                <a:spcPct val="80000"/>
              </a:lnSpc>
              <a:spcAft>
                <a:spcPts val="0"/>
              </a:spcAft>
              <a:buFont typeface="Wingdings 2"/>
              <a:buChar char=""/>
              <a:defRPr/>
            </a:pPr>
            <a:r>
              <a:rPr lang="cs-CZ" sz="2000" b="1" dirty="0" smtClean="0"/>
              <a:t>magičnost</a:t>
            </a:r>
            <a:r>
              <a:rPr lang="cs-CZ" sz="2000" dirty="0" smtClean="0"/>
              <a:t> – zdůvodňují pohádkově logické souvislosti</a:t>
            </a:r>
          </a:p>
          <a:p>
            <a:pPr marL="868680" lvl="1" indent="-283464" eaLnBrk="1" fontAlgn="auto" hangingPunct="1">
              <a:lnSpc>
                <a:spcPct val="80000"/>
              </a:lnSpc>
              <a:spcAft>
                <a:spcPts val="0"/>
              </a:spcAft>
              <a:buFont typeface="Wingdings 2"/>
              <a:buChar char=""/>
              <a:defRPr/>
            </a:pPr>
            <a:r>
              <a:rPr lang="cs-CZ" sz="2000" b="1" dirty="0" smtClean="0"/>
              <a:t>antropomorfismus</a:t>
            </a:r>
            <a:r>
              <a:rPr lang="cs-CZ" sz="2000" dirty="0" smtClean="0"/>
              <a:t> – polidšťování</a:t>
            </a:r>
          </a:p>
          <a:p>
            <a:pPr marL="868680" lvl="1" indent="-283464" eaLnBrk="1" fontAlgn="auto" hangingPunct="1">
              <a:lnSpc>
                <a:spcPct val="80000"/>
              </a:lnSpc>
              <a:spcAft>
                <a:spcPts val="0"/>
              </a:spcAft>
              <a:buFont typeface="Wingdings 2"/>
              <a:buChar char=""/>
              <a:defRPr/>
            </a:pPr>
            <a:r>
              <a:rPr lang="cs-CZ" sz="2000" b="1" dirty="0" err="1" smtClean="0"/>
              <a:t>artificialismus</a:t>
            </a:r>
            <a:r>
              <a:rPr lang="cs-CZ" sz="2000" dirty="0" smtClean="0"/>
              <a:t> – vše se děje samo o sobě</a:t>
            </a:r>
          </a:p>
          <a:p>
            <a:pPr marL="868680" lvl="1" indent="-283464" eaLnBrk="1" fontAlgn="auto" hangingPunct="1">
              <a:lnSpc>
                <a:spcPct val="80000"/>
              </a:lnSpc>
              <a:spcAft>
                <a:spcPts val="0"/>
              </a:spcAft>
              <a:buFont typeface="Wingdings 2"/>
              <a:buChar char=""/>
              <a:defRPr/>
            </a:pPr>
            <a:r>
              <a:rPr lang="cs-CZ" sz="2000" b="1" dirty="0" smtClean="0"/>
              <a:t>absolutismus</a:t>
            </a:r>
            <a:r>
              <a:rPr lang="cs-CZ" sz="2000" dirty="0" smtClean="0"/>
              <a:t> – jak se mi to jeví, tak to určitě je</a:t>
            </a:r>
          </a:p>
          <a:p>
            <a:pPr marL="585216" lvl="1" indent="0" eaLnBrk="1" fontAlgn="auto" hangingPunct="1">
              <a:lnSpc>
                <a:spcPct val="80000"/>
              </a:lnSpc>
              <a:spcAft>
                <a:spcPts val="0"/>
              </a:spcAft>
              <a:buNone/>
              <a:defRPr/>
            </a:pPr>
            <a:endParaRPr lang="cs-CZ" sz="2000" dirty="0" smtClean="0"/>
          </a:p>
        </p:txBody>
      </p:sp>
      <p:pic>
        <p:nvPicPr>
          <p:cNvPr id="26631" name="Picture 7" descr="Draw-a-child-test-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823864"/>
            <a:ext cx="400050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36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endParaRPr lang="cs-CZ"/>
          </a:p>
        </p:txBody>
      </p:sp>
      <p:sp>
        <p:nvSpPr>
          <p:cNvPr id="19459" name="Zástupný symbol pro obsah 2"/>
          <p:cNvSpPr>
            <a:spLocks noGrp="1"/>
          </p:cNvSpPr>
          <p:nvPr>
            <p:ph idx="1"/>
          </p:nvPr>
        </p:nvSpPr>
        <p:spPr/>
        <p:txBody>
          <a:bodyPr/>
          <a:lstStyle/>
          <a:p>
            <a:r>
              <a:rPr lang="cs-CZ" altLang="cs-CZ" sz="2400" dirty="0" smtClean="0"/>
              <a:t>(</a:t>
            </a:r>
            <a:r>
              <a:rPr lang="cs-CZ" altLang="cs-CZ" sz="2400" dirty="0" err="1" smtClean="0"/>
              <a:t>Oakley</a:t>
            </a:r>
            <a:r>
              <a:rPr lang="cs-CZ" altLang="cs-CZ" sz="2400" dirty="0" smtClean="0"/>
              <a:t>, 2004, s. 31): </a:t>
            </a:r>
            <a:r>
              <a:rPr lang="en-US" altLang="cs-CZ" sz="2400" dirty="0" smtClean="0"/>
              <a:t>Piaget introduced child-</a:t>
            </a:r>
            <a:r>
              <a:rPr lang="en-US" altLang="cs-CZ" sz="2400" dirty="0" err="1" smtClean="0"/>
              <a:t>centred</a:t>
            </a:r>
            <a:r>
              <a:rPr lang="en-US" altLang="cs-CZ" sz="2400" dirty="0" smtClean="0"/>
              <a:t> learning. It was his view that children</a:t>
            </a:r>
            <a:r>
              <a:rPr lang="cs-CZ" altLang="cs-CZ" sz="2400" dirty="0" smtClean="0"/>
              <a:t> </a:t>
            </a:r>
            <a:r>
              <a:rPr lang="en-US" altLang="cs-CZ" sz="2400" dirty="0" smtClean="0"/>
              <a:t>differed from adults in the manner in which they acquired knowledge.</a:t>
            </a:r>
            <a:r>
              <a:rPr lang="cs-CZ" altLang="cs-CZ" sz="2400" dirty="0" smtClean="0"/>
              <a:t> </a:t>
            </a:r>
            <a:r>
              <a:rPr lang="en-US" altLang="cs-CZ" sz="2400" dirty="0" smtClean="0"/>
              <a:t>Therefore, teaching has to be focused upon the child, taking into</a:t>
            </a:r>
            <a:r>
              <a:rPr lang="cs-CZ" altLang="cs-CZ" sz="2400" dirty="0" smtClean="0"/>
              <a:t> </a:t>
            </a:r>
            <a:r>
              <a:rPr lang="en-US" altLang="cs-CZ" sz="2400" dirty="0" smtClean="0"/>
              <a:t>account their developmental stage and level. Piaget felt that the child</a:t>
            </a:r>
            <a:r>
              <a:rPr lang="cs-CZ" altLang="cs-CZ" sz="2400" dirty="0" smtClean="0"/>
              <a:t> </a:t>
            </a:r>
            <a:r>
              <a:rPr lang="en-US" altLang="cs-CZ" sz="2400" dirty="0" smtClean="0"/>
              <a:t>should not have free will over their learning, but </a:t>
            </a:r>
            <a:r>
              <a:rPr lang="en-US" altLang="cs-CZ" sz="2400" b="1" dirty="0" smtClean="0"/>
              <a:t>learning should be</a:t>
            </a:r>
            <a:r>
              <a:rPr lang="cs-CZ" altLang="cs-CZ" sz="2400" b="1" dirty="0" smtClean="0"/>
              <a:t> </a:t>
            </a:r>
            <a:r>
              <a:rPr lang="en-US" altLang="cs-CZ" sz="2400" b="1" dirty="0" smtClean="0"/>
              <a:t>teacher-directed</a:t>
            </a:r>
            <a:r>
              <a:rPr lang="en-US" altLang="cs-CZ" sz="2400" dirty="0" smtClean="0"/>
              <a:t>. The teacher initiates and </a:t>
            </a:r>
            <a:r>
              <a:rPr lang="cs-CZ" altLang="cs-CZ" sz="2400" dirty="0" smtClean="0"/>
              <a:t>d</a:t>
            </a:r>
            <a:r>
              <a:rPr lang="en-US" altLang="cs-CZ" sz="2400" dirty="0" err="1" smtClean="0"/>
              <a:t>etermines</a:t>
            </a:r>
            <a:r>
              <a:rPr lang="en-US" altLang="cs-CZ" sz="2400" dirty="0" smtClean="0"/>
              <a:t> the activities.</a:t>
            </a:r>
            <a:r>
              <a:rPr lang="cs-CZ" altLang="cs-CZ" sz="2400" dirty="0" smtClean="0"/>
              <a:t> </a:t>
            </a:r>
            <a:r>
              <a:rPr lang="en-US" altLang="cs-CZ" sz="2400" dirty="0" smtClean="0"/>
              <a:t>The role of the teacher is to create a situation in which the child can</a:t>
            </a:r>
            <a:r>
              <a:rPr lang="cs-CZ" altLang="cs-CZ" sz="2400" dirty="0" smtClean="0"/>
              <a:t> </a:t>
            </a:r>
            <a:r>
              <a:rPr lang="en-US" altLang="cs-CZ" sz="2400" dirty="0" smtClean="0"/>
              <a:t>learn and to encourage questions, experiments and speculation (</a:t>
            </a:r>
            <a:r>
              <a:rPr lang="en-US" altLang="cs-CZ" sz="2400" dirty="0" err="1" smtClean="0"/>
              <a:t>Slavin</a:t>
            </a:r>
            <a:r>
              <a:rPr lang="en-US" altLang="cs-CZ" sz="2400" dirty="0" smtClean="0"/>
              <a:t>,</a:t>
            </a:r>
            <a:r>
              <a:rPr lang="cs-CZ" altLang="cs-CZ" sz="2400" dirty="0" smtClean="0"/>
              <a:t> 1994).</a:t>
            </a:r>
          </a:p>
        </p:txBody>
      </p:sp>
    </p:spTree>
    <p:extLst>
      <p:ext uri="{BB962C8B-B14F-4D97-AF65-F5344CB8AC3E}">
        <p14:creationId xmlns:p14="http://schemas.microsoft.com/office/powerpoint/2010/main" val="128107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 </a:t>
            </a:r>
            <a:endParaRPr lang="cs-CZ" dirty="0"/>
          </a:p>
        </p:txBody>
      </p:sp>
      <p:sp>
        <p:nvSpPr>
          <p:cNvPr id="3" name="Zástupný symbol pro obsah 2"/>
          <p:cNvSpPr>
            <a:spLocks noGrp="1"/>
          </p:cNvSpPr>
          <p:nvPr>
            <p:ph idx="1"/>
          </p:nvPr>
        </p:nvSpPr>
        <p:spPr/>
        <p:txBody>
          <a:bodyPr/>
          <a:lstStyle/>
          <a:p>
            <a:pPr marL="136525" indent="0">
              <a:buNone/>
            </a:pPr>
            <a:r>
              <a:rPr lang="cs-CZ" dirty="0" smtClean="0"/>
              <a:t>Dítě je schopno </a:t>
            </a:r>
            <a:r>
              <a:rPr lang="cs-CZ" dirty="0"/>
              <a:t>už kolem 1,5 let naučit </a:t>
            </a:r>
            <a:r>
              <a:rPr lang="cs-CZ" dirty="0" smtClean="0"/>
              <a:t>se reakci na ukázané jevy (např. rozpoznat kopřivu či Nissan a ukázat na ni). Ovšem, pokud danou situaci dlouho neopakuje, zapomene na ni. </a:t>
            </a:r>
          </a:p>
          <a:p>
            <a:pPr marL="136525" indent="0">
              <a:buNone/>
            </a:pPr>
            <a:r>
              <a:rPr lang="cs-CZ" dirty="0" smtClean="0"/>
              <a:t>Teprve v předškolním věku si dítě (pod pokyny rodiče) začne budovat trvalejší paměťové stopy, které však také podléhají po čase nepoužívání zkáze.</a:t>
            </a:r>
            <a:endParaRPr lang="cs-CZ" dirty="0"/>
          </a:p>
        </p:txBody>
      </p:sp>
    </p:spTree>
    <p:extLst>
      <p:ext uri="{BB962C8B-B14F-4D97-AF65-F5344CB8AC3E}">
        <p14:creationId xmlns:p14="http://schemas.microsoft.com/office/powerpoint/2010/main" val="23663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„Věk hry“ – typy </a:t>
            </a:r>
            <a:r>
              <a:rPr lang="cs-CZ" dirty="0" smtClean="0"/>
              <a:t>hry</a:t>
            </a:r>
            <a:br>
              <a:rPr lang="cs-CZ" dirty="0" smtClean="0"/>
            </a:br>
            <a:r>
              <a:rPr lang="cs-CZ" sz="2400" dirty="0" smtClean="0"/>
              <a:t>(převzato od dr. T. Kohoutka)</a:t>
            </a:r>
            <a:endParaRPr lang="cs-CZ" sz="2400" dirty="0"/>
          </a:p>
        </p:txBody>
      </p:sp>
      <p:sp>
        <p:nvSpPr>
          <p:cNvPr id="3" name="Zástupný symbol pro obsah 2"/>
          <p:cNvSpPr>
            <a:spLocks noGrp="1"/>
          </p:cNvSpPr>
          <p:nvPr>
            <p:ph idx="1"/>
          </p:nvPr>
        </p:nvSpPr>
        <p:spPr>
          <a:xfrm>
            <a:off x="457200" y="1556793"/>
            <a:ext cx="8229600" cy="5112568"/>
          </a:xfrm>
        </p:spPr>
        <p:txBody>
          <a:bodyPr>
            <a:normAutofit fontScale="70000" lnSpcReduction="20000"/>
          </a:bodyPr>
          <a:lstStyle/>
          <a:p>
            <a:pPr marL="118872" indent="0">
              <a:buNone/>
            </a:pPr>
            <a:r>
              <a:rPr lang="cs-CZ" dirty="0"/>
              <a:t>Rozlišení </a:t>
            </a:r>
            <a:r>
              <a:rPr lang="cs-CZ" b="1" dirty="0"/>
              <a:t>hry vs. experimentace </a:t>
            </a:r>
            <a:r>
              <a:rPr lang="cs-CZ" dirty="0"/>
              <a:t>(V. Příhoda</a:t>
            </a:r>
            <a:r>
              <a:rPr lang="cs-CZ" dirty="0" smtClean="0"/>
              <a:t>): </a:t>
            </a:r>
            <a:r>
              <a:rPr lang="pl-PL" dirty="0" smtClean="0"/>
              <a:t>experimentace </a:t>
            </a:r>
            <a:r>
              <a:rPr lang="pl-PL" dirty="0"/>
              <a:t>vzniká sama ze situace, </a:t>
            </a:r>
            <a:r>
              <a:rPr lang="pl-PL" dirty="0" smtClean="0"/>
              <a:t>je </a:t>
            </a:r>
            <a:r>
              <a:rPr lang="cs-CZ" dirty="0" smtClean="0"/>
              <a:t>nepředvídaná</a:t>
            </a:r>
            <a:r>
              <a:rPr lang="cs-CZ" dirty="0"/>
              <a:t>, </a:t>
            </a:r>
            <a:r>
              <a:rPr lang="cs-CZ" dirty="0" smtClean="0"/>
              <a:t>nahodilá; </a:t>
            </a:r>
            <a:r>
              <a:rPr lang="cs-CZ" dirty="0"/>
              <a:t>hra má cíl, souvislosti</a:t>
            </a:r>
            <a:r>
              <a:rPr lang="cs-CZ" dirty="0" smtClean="0"/>
              <a:t>, průběh </a:t>
            </a:r>
            <a:r>
              <a:rPr lang="cs-CZ" dirty="0"/>
              <a:t>včetně </a:t>
            </a:r>
            <a:r>
              <a:rPr lang="cs-CZ" dirty="0" smtClean="0"/>
              <a:t>ukončení.</a:t>
            </a:r>
          </a:p>
          <a:p>
            <a:pPr marL="118872" indent="0">
              <a:buNone/>
            </a:pPr>
            <a:endParaRPr lang="cs-CZ" dirty="0" smtClean="0"/>
          </a:p>
          <a:p>
            <a:pPr marL="118872" indent="0">
              <a:buNone/>
            </a:pPr>
            <a:r>
              <a:rPr lang="cs-CZ" dirty="0" smtClean="0"/>
              <a:t>Různá dělení:</a:t>
            </a:r>
          </a:p>
          <a:p>
            <a:r>
              <a:rPr lang="cs-CZ" dirty="0" smtClean="0"/>
              <a:t>Hry </a:t>
            </a:r>
            <a:r>
              <a:rPr lang="cs-CZ" b="1" dirty="0"/>
              <a:t>s materiálem</a:t>
            </a:r>
          </a:p>
          <a:p>
            <a:r>
              <a:rPr lang="cs-CZ" b="1" dirty="0" smtClean="0"/>
              <a:t>Funkční </a:t>
            </a:r>
            <a:r>
              <a:rPr lang="cs-CZ" b="1" dirty="0"/>
              <a:t>a činnostní </a:t>
            </a:r>
            <a:r>
              <a:rPr lang="cs-CZ" dirty="0"/>
              <a:t>hry: procvičování </a:t>
            </a:r>
            <a:r>
              <a:rPr lang="cs-CZ" dirty="0" smtClean="0"/>
              <a:t>tělesných funkcí </a:t>
            </a:r>
            <a:r>
              <a:rPr lang="cs-CZ" dirty="0"/>
              <a:t>ve složitějších formách; důležitá je </a:t>
            </a:r>
            <a:r>
              <a:rPr lang="cs-CZ" b="1" dirty="0" smtClean="0"/>
              <a:t>funkční libost</a:t>
            </a:r>
          </a:p>
          <a:p>
            <a:pPr marL="118872" indent="0">
              <a:buNone/>
            </a:pPr>
            <a:endParaRPr lang="cs-CZ" b="1" dirty="0" smtClean="0"/>
          </a:p>
          <a:p>
            <a:r>
              <a:rPr lang="cs-CZ" b="1" dirty="0" smtClean="0"/>
              <a:t>Konstrukční </a:t>
            </a:r>
            <a:r>
              <a:rPr lang="cs-CZ" dirty="0" smtClean="0"/>
              <a:t>– realistická </a:t>
            </a:r>
            <a:r>
              <a:rPr lang="cs-CZ" dirty="0"/>
              <a:t>hra (stavění, </a:t>
            </a:r>
            <a:r>
              <a:rPr lang="cs-CZ" dirty="0" smtClean="0"/>
              <a:t>kreslení) </a:t>
            </a:r>
          </a:p>
          <a:p>
            <a:r>
              <a:rPr lang="cs-CZ" b="1" dirty="0" smtClean="0"/>
              <a:t>Symbolická </a:t>
            </a:r>
            <a:r>
              <a:rPr lang="cs-CZ" dirty="0"/>
              <a:t>– iluzívní, fantazijní hra („kuchyně </a:t>
            </a:r>
            <a:r>
              <a:rPr lang="cs-CZ" dirty="0" smtClean="0"/>
              <a:t>se </a:t>
            </a:r>
            <a:r>
              <a:rPr lang="nn-NO" dirty="0" smtClean="0"/>
              <a:t>stane </a:t>
            </a:r>
            <a:r>
              <a:rPr lang="nn-NO" dirty="0"/>
              <a:t>lesem a štokrdle </a:t>
            </a:r>
            <a:r>
              <a:rPr lang="nn-NO" dirty="0" smtClean="0"/>
              <a:t>medvěděm“)</a:t>
            </a:r>
            <a:r>
              <a:rPr lang="cs-CZ" dirty="0" smtClean="0"/>
              <a:t> </a:t>
            </a:r>
          </a:p>
          <a:p>
            <a:r>
              <a:rPr lang="cs-CZ" b="1" dirty="0" smtClean="0"/>
              <a:t>Rolová </a:t>
            </a:r>
            <a:r>
              <a:rPr lang="cs-CZ" b="1" dirty="0"/>
              <a:t>– úkolová </a:t>
            </a:r>
            <a:r>
              <a:rPr lang="cs-CZ" dirty="0"/>
              <a:t>hra (</a:t>
            </a:r>
            <a:r>
              <a:rPr lang="cs-CZ" dirty="0" smtClean="0"/>
              <a:t>máma, </a:t>
            </a:r>
            <a:r>
              <a:rPr lang="cs-CZ" dirty="0"/>
              <a:t>prodavač, popelář, princezna</a:t>
            </a:r>
            <a:r>
              <a:rPr lang="cs-CZ" dirty="0" smtClean="0"/>
              <a:t>, prezident) </a:t>
            </a:r>
          </a:p>
          <a:p>
            <a:pPr marL="118872" indent="0">
              <a:buNone/>
            </a:pPr>
            <a:endParaRPr lang="cs-CZ" dirty="0" smtClean="0"/>
          </a:p>
          <a:p>
            <a:pPr marL="118872" indent="0">
              <a:buNone/>
            </a:pPr>
            <a:r>
              <a:rPr lang="cs-CZ" dirty="0" smtClean="0"/>
              <a:t>Sociálně</a:t>
            </a:r>
            <a:r>
              <a:rPr lang="cs-CZ" dirty="0"/>
              <a:t>: hra </a:t>
            </a:r>
            <a:r>
              <a:rPr lang="cs-CZ" b="1" dirty="0"/>
              <a:t>paralelní, </a:t>
            </a:r>
            <a:r>
              <a:rPr lang="cs-CZ" dirty="0"/>
              <a:t>společná </a:t>
            </a:r>
            <a:r>
              <a:rPr lang="cs-CZ" b="1" dirty="0" smtClean="0"/>
              <a:t>asociativní/kooperativní</a:t>
            </a:r>
            <a:r>
              <a:rPr lang="cs-CZ" dirty="0"/>
              <a:t>, hra </a:t>
            </a:r>
            <a:r>
              <a:rPr lang="cs-CZ" b="1" dirty="0" smtClean="0"/>
              <a:t>soutěživá.</a:t>
            </a:r>
            <a:endParaRPr lang="cs-CZ" dirty="0"/>
          </a:p>
        </p:txBody>
      </p:sp>
    </p:spTree>
    <p:extLst>
      <p:ext uri="{BB962C8B-B14F-4D97-AF65-F5344CB8AC3E}">
        <p14:creationId xmlns:p14="http://schemas.microsoft.com/office/powerpoint/2010/main" val="161262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Předoperační stádium</a:t>
            </a:r>
          </a:p>
        </p:txBody>
      </p:sp>
      <p:sp>
        <p:nvSpPr>
          <p:cNvPr id="3" name="Zástupný symbol pro obsah 2"/>
          <p:cNvSpPr>
            <a:spLocks noGrp="1"/>
          </p:cNvSpPr>
          <p:nvPr>
            <p:ph idx="1"/>
          </p:nvPr>
        </p:nvSpPr>
        <p:spPr/>
        <p:txBody>
          <a:bodyPr>
            <a:normAutofit fontScale="85000" lnSpcReduction="10000"/>
          </a:bodyPr>
          <a:lstStyle/>
          <a:p>
            <a:pPr>
              <a:buNone/>
            </a:pPr>
            <a:r>
              <a:rPr lang="cs-CZ" altLang="cs-CZ" dirty="0" smtClean="0"/>
              <a:t>Předoperační stadium (2. stádium dle </a:t>
            </a:r>
            <a:r>
              <a:rPr lang="cs-CZ" altLang="cs-CZ" dirty="0" err="1" smtClean="0"/>
              <a:t>Piageta</a:t>
            </a:r>
            <a:r>
              <a:rPr lang="cs-CZ" altLang="cs-CZ" dirty="0" smtClean="0"/>
              <a:t>) je nazýváno </a:t>
            </a:r>
            <a:r>
              <a:rPr lang="cs-CZ" altLang="cs-CZ" dirty="0"/>
              <a:t>věkem her (Vágnerová, 2012). </a:t>
            </a:r>
            <a:endParaRPr lang="cs-CZ" altLang="cs-CZ" dirty="0" smtClean="0"/>
          </a:p>
          <a:p>
            <a:pPr>
              <a:buNone/>
            </a:pPr>
            <a:r>
              <a:rPr lang="cs-CZ" altLang="cs-CZ" dirty="0" smtClean="0"/>
              <a:t>Hry </a:t>
            </a:r>
            <a:r>
              <a:rPr lang="cs-CZ" altLang="cs-CZ" dirty="0"/>
              <a:t>dětí se nicméně vyvíjejí dál (Kučera, Klusák, 2010</a:t>
            </a:r>
            <a:r>
              <a:rPr lang="cs-CZ" altLang="cs-CZ" dirty="0" smtClean="0"/>
              <a:t>) a jejich vrchol spadá do dospělosti! </a:t>
            </a:r>
            <a:r>
              <a:rPr lang="cs-CZ" altLang="cs-CZ" dirty="0"/>
              <a:t>Srov. hry v </a:t>
            </a:r>
            <a:r>
              <a:rPr lang="cs-CZ" altLang="cs-CZ" dirty="0" smtClean="0"/>
              <a:t>dospělosti (</a:t>
            </a:r>
            <a:r>
              <a:rPr lang="cs-CZ" altLang="cs-CZ" dirty="0" err="1" smtClean="0"/>
              <a:t>Huizinga</a:t>
            </a:r>
            <a:r>
              <a:rPr lang="cs-CZ" altLang="cs-CZ" dirty="0" smtClean="0"/>
              <a:t>, 1949): </a:t>
            </a:r>
            <a:r>
              <a:rPr lang="cs-CZ" altLang="cs-CZ" dirty="0"/>
              <a:t>hry o </a:t>
            </a:r>
            <a:r>
              <a:rPr lang="cs-CZ" altLang="cs-CZ" dirty="0" smtClean="0"/>
              <a:t>peníze (zápasy či loterie), </a:t>
            </a:r>
            <a:r>
              <a:rPr lang="cs-CZ" altLang="cs-CZ" dirty="0"/>
              <a:t>hry za peníze, hry bez </a:t>
            </a:r>
            <a:r>
              <a:rPr lang="cs-CZ" altLang="cs-CZ" dirty="0" smtClean="0"/>
              <a:t>peněz (komunikační, deskové), </a:t>
            </a:r>
            <a:r>
              <a:rPr lang="cs-CZ" altLang="cs-CZ" dirty="0"/>
              <a:t>hry </a:t>
            </a:r>
            <a:r>
              <a:rPr lang="cs-CZ" altLang="cs-CZ" dirty="0" smtClean="0"/>
              <a:t>společenské (Vánoce, jiné svátky) </a:t>
            </a:r>
            <a:r>
              <a:rPr lang="cs-CZ" altLang="cs-CZ" dirty="0"/>
              <a:t>a kulturní </a:t>
            </a:r>
            <a:r>
              <a:rPr lang="cs-CZ" altLang="cs-CZ" dirty="0" smtClean="0"/>
              <a:t>hry (divadlo, televizní pořady).</a:t>
            </a:r>
          </a:p>
          <a:p>
            <a:pPr>
              <a:buNone/>
            </a:pPr>
            <a:r>
              <a:rPr lang="cs-CZ" altLang="cs-CZ" dirty="0" smtClean="0"/>
              <a:t>R. </a:t>
            </a:r>
            <a:r>
              <a:rPr lang="cs-CZ" altLang="cs-CZ" dirty="0" err="1" smtClean="0"/>
              <a:t>Caillois</a:t>
            </a:r>
            <a:r>
              <a:rPr lang="cs-CZ" altLang="cs-CZ" dirty="0" smtClean="0"/>
              <a:t> (1958): čtyři zcela odlišné herní typy: agón, </a:t>
            </a:r>
            <a:r>
              <a:rPr lang="cs-CZ" altLang="cs-CZ" dirty="0" err="1" smtClean="0"/>
              <a:t>alea</a:t>
            </a:r>
            <a:r>
              <a:rPr lang="cs-CZ" altLang="cs-CZ" dirty="0" smtClean="0"/>
              <a:t>, mimikry a </a:t>
            </a:r>
            <a:r>
              <a:rPr lang="cs-CZ" altLang="cs-CZ" dirty="0" err="1" smtClean="0"/>
              <a:t>vertigo</a:t>
            </a:r>
            <a:r>
              <a:rPr lang="cs-CZ" altLang="cs-CZ" dirty="0" smtClean="0"/>
              <a:t> (</a:t>
            </a:r>
            <a:r>
              <a:rPr lang="cs-CZ" altLang="cs-CZ" dirty="0" err="1" smtClean="0"/>
              <a:t>illinx</a:t>
            </a:r>
            <a:r>
              <a:rPr lang="cs-CZ" altLang="cs-CZ" dirty="0" smtClean="0"/>
              <a:t>).</a:t>
            </a:r>
            <a:endParaRPr lang="cs-CZ" altLang="cs-CZ" dirty="0"/>
          </a:p>
          <a:p>
            <a:pPr>
              <a:buNone/>
            </a:pPr>
            <a:r>
              <a:rPr lang="cs-CZ" altLang="cs-CZ" dirty="0"/>
              <a:t>Herní pud – na </a:t>
            </a:r>
            <a:r>
              <a:rPr lang="cs-CZ" altLang="cs-CZ" dirty="0" err="1"/>
              <a:t>subhumánní</a:t>
            </a:r>
            <a:r>
              <a:rPr lang="cs-CZ" altLang="cs-CZ" dirty="0"/>
              <a:t> </a:t>
            </a:r>
            <a:r>
              <a:rPr lang="cs-CZ" altLang="cs-CZ" dirty="0" smtClean="0"/>
              <a:t>úrovni hlavně v období dětství!</a:t>
            </a:r>
            <a:endParaRPr lang="cs-CZ" altLang="cs-CZ" dirty="0"/>
          </a:p>
          <a:p>
            <a:pPr marL="136525" indent="0">
              <a:buNone/>
            </a:pPr>
            <a:endParaRPr lang="cs-CZ" dirty="0"/>
          </a:p>
        </p:txBody>
      </p:sp>
    </p:spTree>
    <p:extLst>
      <p:ext uri="{BB962C8B-B14F-4D97-AF65-F5344CB8AC3E}">
        <p14:creationId xmlns:p14="http://schemas.microsoft.com/office/powerpoint/2010/main" val="351095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„Věk hry“ – význam her ve </a:t>
            </a:r>
            <a:r>
              <a:rPr lang="cs-CZ" dirty="0" smtClean="0"/>
              <a:t>vývoji</a:t>
            </a:r>
            <a:br>
              <a:rPr lang="cs-CZ" dirty="0" smtClean="0"/>
            </a:br>
            <a:r>
              <a:rPr lang="cs-CZ" sz="2400" dirty="0">
                <a:solidFill>
                  <a:srgbClr val="F0AD00">
                    <a:satMod val="150000"/>
                  </a:srgbClr>
                </a:solidFill>
              </a:rPr>
              <a:t>(převzato z materiálů dr. Kohoutka)</a:t>
            </a:r>
            <a:endParaRPr lang="cs-CZ" dirty="0"/>
          </a:p>
        </p:txBody>
      </p:sp>
      <p:sp>
        <p:nvSpPr>
          <p:cNvPr id="3" name="Zástupný symbol pro obsah 2"/>
          <p:cNvSpPr>
            <a:spLocks noGrp="1"/>
          </p:cNvSpPr>
          <p:nvPr>
            <p:ph idx="1"/>
          </p:nvPr>
        </p:nvSpPr>
        <p:spPr>
          <a:xfrm>
            <a:off x="457200" y="1628801"/>
            <a:ext cx="8229600" cy="5040560"/>
          </a:xfrm>
        </p:spPr>
        <p:txBody>
          <a:bodyPr>
            <a:normAutofit fontScale="70000" lnSpcReduction="20000"/>
          </a:bodyPr>
          <a:lstStyle/>
          <a:p>
            <a:pPr marL="118872" indent="0">
              <a:buNone/>
            </a:pPr>
            <a:r>
              <a:rPr lang="cs-CZ" dirty="0"/>
              <a:t>Hraje si každé zdravé dítě; hra je základní potřebou, je </a:t>
            </a:r>
            <a:r>
              <a:rPr lang="cs-CZ" b="1" dirty="0" smtClean="0"/>
              <a:t>nezbytná pro </a:t>
            </a:r>
            <a:r>
              <a:rPr lang="cs-CZ" b="1" dirty="0"/>
              <a:t>psychický vývoj </a:t>
            </a:r>
            <a:r>
              <a:rPr lang="cs-CZ" dirty="0"/>
              <a:t>(po stránce motorické, kognitivní, emoční </a:t>
            </a:r>
            <a:r>
              <a:rPr lang="cs-CZ" dirty="0" smtClean="0"/>
              <a:t>i sociální</a:t>
            </a:r>
            <a:r>
              <a:rPr lang="cs-CZ" dirty="0"/>
              <a:t>)</a:t>
            </a:r>
          </a:p>
          <a:p>
            <a:pPr marL="118872" indent="0">
              <a:buNone/>
            </a:pPr>
            <a:r>
              <a:rPr lang="cs-CZ" dirty="0" smtClean="0"/>
              <a:t>Hra </a:t>
            </a:r>
            <a:r>
              <a:rPr lang="cs-CZ" dirty="0"/>
              <a:t>= činnost, která je vykonávána proto, že je libá, přináší </a:t>
            </a:r>
            <a:r>
              <a:rPr lang="cs-CZ" dirty="0" smtClean="0"/>
              <a:t>dítěti </a:t>
            </a:r>
            <a:r>
              <a:rPr lang="cs-CZ" b="1" dirty="0" smtClean="0"/>
              <a:t>uspokojení </a:t>
            </a:r>
            <a:r>
              <a:rPr lang="cs-CZ" b="1" dirty="0"/>
              <a:t>sama o sobě </a:t>
            </a:r>
            <a:r>
              <a:rPr lang="cs-CZ" dirty="0"/>
              <a:t>bez vnějšího uloženého </a:t>
            </a:r>
            <a:r>
              <a:rPr lang="cs-CZ" dirty="0" smtClean="0"/>
              <a:t>cíle .</a:t>
            </a:r>
          </a:p>
          <a:p>
            <a:pPr marL="118872" indent="0">
              <a:buNone/>
            </a:pPr>
            <a:r>
              <a:rPr lang="cs-CZ" dirty="0" smtClean="0"/>
              <a:t>Jednotlivé </a:t>
            </a:r>
            <a:r>
              <a:rPr lang="cs-CZ" dirty="0"/>
              <a:t>fáze:</a:t>
            </a:r>
          </a:p>
          <a:p>
            <a:r>
              <a:rPr lang="cs-CZ" dirty="0"/>
              <a:t> </a:t>
            </a:r>
            <a:r>
              <a:rPr lang="cs-CZ" b="1" dirty="0"/>
              <a:t>Kojenec: </a:t>
            </a:r>
            <a:r>
              <a:rPr lang="cs-CZ" dirty="0"/>
              <a:t>procvičování pohybů, hra s </a:t>
            </a:r>
            <a:r>
              <a:rPr lang="cs-CZ" dirty="0" smtClean="0"/>
              <a:t>jednoduchými předměty, “</a:t>
            </a:r>
            <a:r>
              <a:rPr lang="cs-CZ" dirty="0"/>
              <a:t>prozkoumávání“, zájem o detaily, později </a:t>
            </a:r>
            <a:r>
              <a:rPr lang="cs-CZ" dirty="0" smtClean="0"/>
              <a:t>o vztahy </a:t>
            </a:r>
            <a:r>
              <a:rPr lang="cs-CZ" dirty="0"/>
              <a:t>mezi předměty, pohyb, </a:t>
            </a:r>
            <a:r>
              <a:rPr lang="cs-CZ" dirty="0" smtClean="0"/>
              <a:t>zvuk… </a:t>
            </a:r>
            <a:r>
              <a:rPr lang="cs-CZ" dirty="0"/>
              <a:t>(„není – kuk</a:t>
            </a:r>
            <a:r>
              <a:rPr lang="cs-CZ" dirty="0" smtClean="0"/>
              <a:t>“, = </a:t>
            </a:r>
            <a:r>
              <a:rPr lang="cs-CZ" dirty="0" err="1" smtClean="0"/>
              <a:t>Fort</a:t>
            </a:r>
            <a:r>
              <a:rPr lang="cs-CZ" dirty="0" smtClean="0"/>
              <a:t> – Da!), přechod </a:t>
            </a:r>
            <a:r>
              <a:rPr lang="cs-CZ" b="1" dirty="0"/>
              <a:t>od </a:t>
            </a:r>
            <a:r>
              <a:rPr lang="cs-CZ" b="1" dirty="0" smtClean="0"/>
              <a:t>náhodného chování </a:t>
            </a:r>
            <a:r>
              <a:rPr lang="cs-CZ" b="1" dirty="0"/>
              <a:t>k </a:t>
            </a:r>
            <a:r>
              <a:rPr lang="cs-CZ" b="1" dirty="0" smtClean="0"/>
              <a:t>záměrnému.</a:t>
            </a:r>
            <a:endParaRPr lang="cs-CZ" b="1" dirty="0"/>
          </a:p>
          <a:p>
            <a:r>
              <a:rPr lang="cs-CZ" dirty="0"/>
              <a:t> </a:t>
            </a:r>
            <a:r>
              <a:rPr lang="cs-CZ" b="1" dirty="0"/>
              <a:t>Batole: </a:t>
            </a:r>
            <a:r>
              <a:rPr lang="cs-CZ" dirty="0"/>
              <a:t>procvičování nově získaných schopností, </a:t>
            </a:r>
            <a:r>
              <a:rPr lang="cs-CZ" dirty="0" smtClean="0"/>
              <a:t>počátky </a:t>
            </a:r>
            <a:r>
              <a:rPr lang="pl-PL" dirty="0" smtClean="0"/>
              <a:t>nápodoby</a:t>
            </a:r>
            <a:r>
              <a:rPr lang="pl-PL" dirty="0"/>
              <a:t>, manipulace s předměty a materiály, </a:t>
            </a:r>
            <a:r>
              <a:rPr lang="pl-PL" dirty="0" smtClean="0"/>
              <a:t>zkoumání </a:t>
            </a:r>
            <a:r>
              <a:rPr lang="cs-CZ" dirty="0" smtClean="0"/>
              <a:t>funkčnosti</a:t>
            </a:r>
            <a:r>
              <a:rPr lang="cs-CZ" dirty="0"/>
              <a:t>, hra </a:t>
            </a:r>
            <a:r>
              <a:rPr lang="cs-CZ" dirty="0" smtClean="0"/>
              <a:t>destruktivní, </a:t>
            </a:r>
            <a:r>
              <a:rPr lang="cs-CZ" dirty="0"/>
              <a:t>i počátky hry konstruktivní</a:t>
            </a:r>
            <a:r>
              <a:rPr lang="cs-CZ" dirty="0" smtClean="0"/>
              <a:t>, počátky </a:t>
            </a:r>
            <a:r>
              <a:rPr lang="cs-CZ" dirty="0"/>
              <a:t>čmárání, dětské hříčky (</a:t>
            </a:r>
            <a:r>
              <a:rPr lang="cs-CZ" dirty="0" err="1"/>
              <a:t>říkadla,“paci</a:t>
            </a:r>
            <a:r>
              <a:rPr lang="cs-CZ" dirty="0"/>
              <a:t>-paci“), hra </a:t>
            </a:r>
            <a:r>
              <a:rPr lang="cs-CZ" dirty="0" smtClean="0"/>
              <a:t>s </a:t>
            </a:r>
            <a:r>
              <a:rPr lang="pl-PL" dirty="0" smtClean="0"/>
              <a:t>ostatními </a:t>
            </a:r>
            <a:r>
              <a:rPr lang="pl-PL" dirty="0"/>
              <a:t>– od </a:t>
            </a:r>
            <a:r>
              <a:rPr lang="pl-PL" b="1" dirty="0"/>
              <a:t>paralelní </a:t>
            </a:r>
            <a:r>
              <a:rPr lang="pl-PL" dirty="0"/>
              <a:t>postupně ke </a:t>
            </a:r>
            <a:r>
              <a:rPr lang="pl-PL" dirty="0" smtClean="0"/>
              <a:t>společné </a:t>
            </a:r>
            <a:r>
              <a:rPr lang="cs-CZ" b="1" dirty="0" smtClean="0"/>
              <a:t>asociativní</a:t>
            </a:r>
            <a:r>
              <a:rPr lang="cs-CZ" dirty="0"/>
              <a:t>, zárodky </a:t>
            </a:r>
            <a:r>
              <a:rPr lang="cs-CZ" b="1" dirty="0"/>
              <a:t>kooperace, </a:t>
            </a:r>
            <a:r>
              <a:rPr lang="cs-CZ" dirty="0"/>
              <a:t>popř. i </a:t>
            </a:r>
            <a:r>
              <a:rPr lang="cs-CZ" b="1" dirty="0"/>
              <a:t>fantazijní </a:t>
            </a:r>
            <a:r>
              <a:rPr lang="cs-CZ" dirty="0" smtClean="0"/>
              <a:t>hry.</a:t>
            </a:r>
            <a:endParaRPr lang="cs-CZ" dirty="0"/>
          </a:p>
          <a:p>
            <a:r>
              <a:rPr lang="cs-CZ" b="1" dirty="0" smtClean="0"/>
              <a:t>Předškolák</a:t>
            </a:r>
            <a:r>
              <a:rPr lang="cs-CZ" b="1" dirty="0"/>
              <a:t>: </a:t>
            </a:r>
            <a:r>
              <a:rPr lang="cs-CZ" dirty="0"/>
              <a:t>hra jako hlavní činnost; kooperace </a:t>
            </a:r>
            <a:r>
              <a:rPr lang="cs-CZ" dirty="0" smtClean="0"/>
              <a:t>a soupeření</a:t>
            </a:r>
            <a:r>
              <a:rPr lang="cs-CZ" dirty="0"/>
              <a:t>, konstruktivní hra, nápodoba, námětová hra</a:t>
            </a:r>
            <a:r>
              <a:rPr lang="cs-CZ" dirty="0" smtClean="0"/>
              <a:t>, rolová </a:t>
            </a:r>
            <a:r>
              <a:rPr lang="cs-CZ" dirty="0"/>
              <a:t>hra, kresba, vyprávění, počátky her s pravidly</a:t>
            </a:r>
          </a:p>
        </p:txBody>
      </p:sp>
    </p:spTree>
    <p:extLst>
      <p:ext uri="{BB962C8B-B14F-4D97-AF65-F5344CB8AC3E}">
        <p14:creationId xmlns:p14="http://schemas.microsoft.com/office/powerpoint/2010/main" val="136854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mtClean="0"/>
              <a:t>SYMBOLICKÁ HRA</a:t>
            </a:r>
            <a:endParaRPr lang="cs-CZ" dirty="0"/>
          </a:p>
        </p:txBody>
      </p:sp>
      <p:sp>
        <p:nvSpPr>
          <p:cNvPr id="24579" name="Zástupný symbol pro obsah 2"/>
          <p:cNvSpPr>
            <a:spLocks noGrp="1"/>
          </p:cNvSpPr>
          <p:nvPr>
            <p:ph idx="1"/>
          </p:nvPr>
        </p:nvSpPr>
        <p:spPr>
          <a:xfrm>
            <a:off x="457200" y="1556792"/>
            <a:ext cx="8229600" cy="5112567"/>
          </a:xfrm>
        </p:spPr>
        <p:txBody>
          <a:bodyPr>
            <a:normAutofit fontScale="92500" lnSpcReduction="10000"/>
          </a:bodyPr>
          <a:lstStyle/>
          <a:p>
            <a:pPr>
              <a:buFont typeface="Wingdings 2" pitchFamily="18" charset="2"/>
              <a:buNone/>
            </a:pPr>
            <a:r>
              <a:rPr lang="cs-CZ" altLang="cs-CZ" b="1" dirty="0" smtClean="0"/>
              <a:t>Rolová hra</a:t>
            </a:r>
            <a:r>
              <a:rPr lang="cs-CZ" altLang="cs-CZ" dirty="0" smtClean="0"/>
              <a:t>: ve hrách „na…“ si dítě zkouší různé role (maminka, tatínek, doktor, učitel…).</a:t>
            </a:r>
          </a:p>
          <a:p>
            <a:pPr>
              <a:buNone/>
            </a:pPr>
            <a:r>
              <a:rPr lang="cs-CZ" altLang="cs-CZ" dirty="0" smtClean="0"/>
              <a:t>Symbolická </a:t>
            </a:r>
            <a:r>
              <a:rPr lang="cs-CZ" altLang="cs-CZ" b="1" dirty="0"/>
              <a:t>hra </a:t>
            </a:r>
            <a:r>
              <a:rPr lang="cs-CZ" altLang="cs-CZ" dirty="0"/>
              <a:t>dle Vágnerové </a:t>
            </a:r>
            <a:r>
              <a:rPr lang="cs-CZ" altLang="cs-CZ" dirty="0" smtClean="0"/>
              <a:t>(2012</a:t>
            </a:r>
            <a:r>
              <a:rPr lang="cs-CZ" altLang="cs-CZ" dirty="0"/>
              <a:t>, s. 189</a:t>
            </a:r>
            <a:r>
              <a:rPr lang="cs-CZ" altLang="cs-CZ" dirty="0" smtClean="0"/>
              <a:t>) </a:t>
            </a:r>
            <a:r>
              <a:rPr lang="cs-CZ" altLang="cs-CZ" dirty="0"/>
              <a:t>slouží mj. jako prostředek vyrovnání s realitou, která pro ně může být zatěžující. Hra dítěti umožňuje (alespoň symbolicky) uspokojit přání, která ve skutečnosti splnit nelze. Hra mu umožňuje přizpůsobit si realitu svým potřebám. Mj. si dítě může vyzkoušet i negativní role, které jsou mu jinak odpírány.</a:t>
            </a:r>
          </a:p>
          <a:p>
            <a:pPr>
              <a:buFont typeface="Wingdings 2" pitchFamily="18" charset="2"/>
              <a:buNone/>
            </a:pPr>
            <a:endParaRPr lang="cs-CZ" altLang="cs-CZ" dirty="0" smtClean="0"/>
          </a:p>
          <a:p>
            <a:pPr>
              <a:buNone/>
            </a:pPr>
            <a:r>
              <a:rPr lang="cs-CZ" dirty="0"/>
              <a:t>Dítě se snaží ve hře zobrazit část světa</a:t>
            </a:r>
            <a:r>
              <a:rPr lang="cs-CZ" dirty="0" smtClean="0"/>
              <a:t>.</a:t>
            </a:r>
            <a:endParaRPr lang="cs-CZ" dirty="0"/>
          </a:p>
        </p:txBody>
      </p:sp>
    </p:spTree>
    <p:extLst>
      <p:ext uri="{BB962C8B-B14F-4D97-AF65-F5344CB8AC3E}">
        <p14:creationId xmlns:p14="http://schemas.microsoft.com/office/powerpoint/2010/main" val="203119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Výsledek obrázku pro construction pl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99392"/>
            <a:ext cx="7139136" cy="713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06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3185</TotalTime>
  <Words>2033</Words>
  <Application>Microsoft Office PowerPoint</Application>
  <PresentationFormat>Předvádění na obrazovce (4:3)</PresentationFormat>
  <Paragraphs>145</Paragraphs>
  <Slides>33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33</vt:i4>
      </vt:variant>
    </vt:vector>
  </HeadingPairs>
  <TitlesOfParts>
    <vt:vector size="40" baseType="lpstr">
      <vt:lpstr>Arial</vt:lpstr>
      <vt:lpstr>Corbel</vt:lpstr>
      <vt:lpstr>Garamond</vt:lpstr>
      <vt:lpstr>Wingdings</vt:lpstr>
      <vt:lpstr>Wingdings 2</vt:lpstr>
      <vt:lpstr>Wingdings 3</vt:lpstr>
      <vt:lpstr>Modul</vt:lpstr>
      <vt:lpstr>Vývojová psychologie – Předškolní období – Hra, vývoj kresby a výchova</vt:lpstr>
      <vt:lpstr>Prezentace aplikace PowerPoint</vt:lpstr>
      <vt:lpstr>Prezentace aplikace PowerPoint</vt:lpstr>
      <vt:lpstr>Paměť </vt:lpstr>
      <vt:lpstr>„Věk hry“ – typy hry (převzato od dr. T. Kohoutka)</vt:lpstr>
      <vt:lpstr>Předoperační stádium</vt:lpstr>
      <vt:lpstr>„Věk hry“ – význam her ve vývoji (převzato z materiálů dr. Kohoutka)</vt:lpstr>
      <vt:lpstr>SYMBOLICKÁ HRA</vt:lpstr>
      <vt:lpstr>Prezentace aplikace PowerPoint</vt:lpstr>
      <vt:lpstr>„Věk hry“ – pojetí hry (převzato od dr. Kohoutka)</vt:lpstr>
      <vt:lpstr>Prezentace aplikace PowerPoint</vt:lpstr>
      <vt:lpstr>Fantazie </vt:lpstr>
      <vt:lpstr>Prezentace aplikace PowerPoint</vt:lpstr>
      <vt:lpstr>Kresba</vt:lpstr>
      <vt:lpstr>Kresba – vývoj realismu</vt:lpstr>
      <vt:lpstr>Kresba</vt:lpstr>
      <vt:lpstr>Prezentace aplikace PowerPoint</vt:lpstr>
      <vt:lpstr>Prezentace aplikace PowerPoint</vt:lpstr>
      <vt:lpstr>Sociální vývoj  (převzato z materiálů dr. T. Kohoutka)</vt:lpstr>
      <vt:lpstr>Strachy</vt:lpstr>
      <vt:lpstr>Prezentace aplikace PowerPoint</vt:lpstr>
      <vt:lpstr>Styl výchovy (Shaffer, 1985)</vt:lpstr>
      <vt:lpstr>Interakce rodič – dítě (Mussen &amp; Conger, 1979)</vt:lpstr>
      <vt:lpstr>Kázeň (Staub, 1979)</vt:lpstr>
      <vt:lpstr>Prezentace aplikace PowerPoint</vt:lpstr>
      <vt:lpstr>DISKUZE</vt:lpstr>
      <vt:lpstr>Prezentace aplikace PowerPoint</vt:lpstr>
      <vt:lpstr>Prezentace aplikace PowerPoint</vt:lpstr>
      <vt:lpstr>Prezentace aplikace PowerPoint</vt:lpstr>
      <vt:lpstr>Prezentace aplikace PowerPoint</vt:lpstr>
      <vt:lpstr>Předoperační stádium</vt:lpstr>
      <vt:lpstr>Omezení dětského světa</vt:lpstr>
      <vt:lpstr>Prezentace aplikace PowerPoint</vt:lpstr>
    </vt:vector>
  </TitlesOfParts>
  <Company>VUT 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Vývoj a formování osobnosti</dc:title>
  <dc:creator>Jana</dc:creator>
  <cp:lastModifiedBy>Jan Krása</cp:lastModifiedBy>
  <cp:revision>288</cp:revision>
  <dcterms:created xsi:type="dcterms:W3CDTF">2007-10-19T05:59:20Z</dcterms:created>
  <dcterms:modified xsi:type="dcterms:W3CDTF">2018-11-26T07:58:25Z</dcterms:modified>
</cp:coreProperties>
</file>