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93" r:id="rId3"/>
    <p:sldId id="261" r:id="rId4"/>
    <p:sldId id="279" r:id="rId5"/>
    <p:sldId id="263" r:id="rId6"/>
    <p:sldId id="280" r:id="rId7"/>
    <p:sldId id="283" r:id="rId8"/>
    <p:sldId id="281" r:id="rId9"/>
    <p:sldId id="259" r:id="rId10"/>
    <p:sldId id="260" r:id="rId11"/>
    <p:sldId id="304" r:id="rId12"/>
    <p:sldId id="265" r:id="rId13"/>
    <p:sldId id="266" r:id="rId14"/>
    <p:sldId id="267" r:id="rId15"/>
    <p:sldId id="284" r:id="rId16"/>
    <p:sldId id="268" r:id="rId17"/>
    <p:sldId id="270" r:id="rId18"/>
    <p:sldId id="298" r:id="rId19"/>
    <p:sldId id="299" r:id="rId20"/>
    <p:sldId id="302" r:id="rId21"/>
    <p:sldId id="272" r:id="rId22"/>
    <p:sldId id="288" r:id="rId23"/>
    <p:sldId id="273" r:id="rId24"/>
    <p:sldId id="289" r:id="rId25"/>
    <p:sldId id="290" r:id="rId26"/>
    <p:sldId id="309" r:id="rId27"/>
    <p:sldId id="308" r:id="rId28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B60B4-16B5-4CF6-A753-4CC7D2E7177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551C263-D484-4CD3-A20E-00F60E4F23F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 hodinách určitého učitele je sice kázeň, ale žáci se cítí být ponižováni či zastrašováni. </a:t>
          </a:r>
          <a:endParaRPr lang="en-US" dirty="0"/>
        </a:p>
      </dgm:t>
    </dgm:pt>
    <dgm:pt modelId="{5CBC5395-5A0A-4A26-9861-49D39449DA08}" type="parTrans" cxnId="{A48F10F4-1758-4D01-B899-6903003BA049}">
      <dgm:prSet/>
      <dgm:spPr/>
      <dgm:t>
        <a:bodyPr/>
        <a:lstStyle/>
        <a:p>
          <a:endParaRPr lang="en-US"/>
        </a:p>
      </dgm:t>
    </dgm:pt>
    <dgm:pt modelId="{CC6BF062-6A67-439B-B3CF-EA5923334786}" type="sibTrans" cxnId="{A48F10F4-1758-4D01-B899-6903003BA049}">
      <dgm:prSet/>
      <dgm:spPr/>
      <dgm:t>
        <a:bodyPr/>
        <a:lstStyle/>
        <a:p>
          <a:endParaRPr lang="en-US"/>
        </a:p>
      </dgm:t>
    </dgm:pt>
    <dgm:pt modelId="{43F216ED-F97C-4049-A8CD-D5485E091E4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Každý učitel musí najít svou cestu, jak rušivé chování řešit s ohledem na svoji osobnost a hodnotový systém, který zastává. Zaručené rady nefungují. </a:t>
          </a:r>
          <a:endParaRPr lang="en-US" dirty="0"/>
        </a:p>
      </dgm:t>
    </dgm:pt>
    <dgm:pt modelId="{B4EF27DC-40D4-4C3A-B27B-378C7028C045}" type="parTrans" cxnId="{8EE08AAF-825C-419A-A052-ED185239F65F}">
      <dgm:prSet/>
      <dgm:spPr/>
      <dgm:t>
        <a:bodyPr/>
        <a:lstStyle/>
        <a:p>
          <a:endParaRPr lang="en-US"/>
        </a:p>
      </dgm:t>
    </dgm:pt>
    <dgm:pt modelId="{EDA0BC1B-3BA4-4C13-99A9-03D376092DC0}" type="sibTrans" cxnId="{8EE08AAF-825C-419A-A052-ED185239F65F}">
      <dgm:prSet/>
      <dgm:spPr/>
      <dgm:t>
        <a:bodyPr/>
        <a:lstStyle/>
        <a:p>
          <a:endParaRPr lang="en-US"/>
        </a:p>
      </dgm:t>
    </dgm:pt>
    <dgm:pt modelId="{4494943D-68B0-477D-B394-AA148F0C433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Neexistují žádná jednoduchá řešení a všeobecná doporučení.</a:t>
          </a:r>
          <a:endParaRPr lang="en-US"/>
        </a:p>
      </dgm:t>
    </dgm:pt>
    <dgm:pt modelId="{C7E2A203-7713-4806-A215-D026967011F6}" type="parTrans" cxnId="{9B6D113F-1E71-48AF-876E-2ADBB6F13994}">
      <dgm:prSet/>
      <dgm:spPr/>
      <dgm:t>
        <a:bodyPr/>
        <a:lstStyle/>
        <a:p>
          <a:endParaRPr lang="en-US"/>
        </a:p>
      </dgm:t>
    </dgm:pt>
    <dgm:pt modelId="{E5F6982B-1BBB-4CEE-844A-3B2AAD30A59C}" type="sibTrans" cxnId="{9B6D113F-1E71-48AF-876E-2ADBB6F13994}">
      <dgm:prSet/>
      <dgm:spPr/>
      <dgm:t>
        <a:bodyPr/>
        <a:lstStyle/>
        <a:p>
          <a:endParaRPr lang="en-US"/>
        </a:p>
      </dgm:t>
    </dgm:pt>
    <dgm:pt modelId="{C62E74C2-5972-456D-9397-A4D58FC0C24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Každému učiteli fungují jiné postupy, navíc ke každému žákovi je nutné přistoupit jinak.</a:t>
          </a:r>
          <a:endParaRPr lang="en-US" dirty="0"/>
        </a:p>
      </dgm:t>
    </dgm:pt>
    <dgm:pt modelId="{7BA4AFF2-5659-4844-A78C-3C113092969A}" type="parTrans" cxnId="{57B781DC-5C05-4B5E-9560-D0164D049BDA}">
      <dgm:prSet/>
      <dgm:spPr/>
      <dgm:t>
        <a:bodyPr/>
        <a:lstStyle/>
        <a:p>
          <a:endParaRPr lang="en-US"/>
        </a:p>
      </dgm:t>
    </dgm:pt>
    <dgm:pt modelId="{AAA0E7A1-0492-46CE-BEEE-CA706C7F1244}" type="sibTrans" cxnId="{57B781DC-5C05-4B5E-9560-D0164D049BDA}">
      <dgm:prSet/>
      <dgm:spPr/>
      <dgm:t>
        <a:bodyPr/>
        <a:lstStyle/>
        <a:p>
          <a:endParaRPr lang="en-US"/>
        </a:p>
      </dgm:t>
    </dgm:pt>
    <dgm:pt modelId="{CE670869-E80D-4052-9B90-F0DDF04CF119}" type="pres">
      <dgm:prSet presAssocID="{5EBB60B4-16B5-4CF6-A753-4CC7D2E71773}" presName="vert0" presStyleCnt="0">
        <dgm:presLayoutVars>
          <dgm:dir/>
          <dgm:animOne val="branch"/>
          <dgm:animLvl val="lvl"/>
        </dgm:presLayoutVars>
      </dgm:prSet>
      <dgm:spPr/>
    </dgm:pt>
    <dgm:pt modelId="{B671AD4B-6870-4A35-B98A-E0DE4FF1067F}" type="pres">
      <dgm:prSet presAssocID="{A551C263-D484-4CD3-A20E-00F60E4F23FE}" presName="thickLine" presStyleLbl="alignNode1" presStyleIdx="0" presStyleCnt="4"/>
      <dgm:spPr/>
    </dgm:pt>
    <dgm:pt modelId="{0C328A5E-10E6-4E83-BD89-1F369453CCED}" type="pres">
      <dgm:prSet presAssocID="{A551C263-D484-4CD3-A20E-00F60E4F23FE}" presName="horz1" presStyleCnt="0"/>
      <dgm:spPr/>
    </dgm:pt>
    <dgm:pt modelId="{F75518C5-FF96-463E-BF6D-B00DC19BB6DB}" type="pres">
      <dgm:prSet presAssocID="{A551C263-D484-4CD3-A20E-00F60E4F23FE}" presName="tx1" presStyleLbl="revTx" presStyleIdx="0" presStyleCnt="4"/>
      <dgm:spPr/>
    </dgm:pt>
    <dgm:pt modelId="{4B08C294-305C-4F61-8DE3-6AD540F0240C}" type="pres">
      <dgm:prSet presAssocID="{A551C263-D484-4CD3-A20E-00F60E4F23FE}" presName="vert1" presStyleCnt="0"/>
      <dgm:spPr/>
    </dgm:pt>
    <dgm:pt modelId="{DA04B29C-08BD-460A-A0B5-B7CC319BB28A}" type="pres">
      <dgm:prSet presAssocID="{43F216ED-F97C-4049-A8CD-D5485E091E49}" presName="thickLine" presStyleLbl="alignNode1" presStyleIdx="1" presStyleCnt="4"/>
      <dgm:spPr/>
    </dgm:pt>
    <dgm:pt modelId="{7C0518BE-7A46-44C9-B5EB-566714C6A971}" type="pres">
      <dgm:prSet presAssocID="{43F216ED-F97C-4049-A8CD-D5485E091E49}" presName="horz1" presStyleCnt="0"/>
      <dgm:spPr/>
    </dgm:pt>
    <dgm:pt modelId="{024A084F-5738-4A02-AD0A-E1D0D103719A}" type="pres">
      <dgm:prSet presAssocID="{43F216ED-F97C-4049-A8CD-D5485E091E49}" presName="tx1" presStyleLbl="revTx" presStyleIdx="1" presStyleCnt="4"/>
      <dgm:spPr/>
    </dgm:pt>
    <dgm:pt modelId="{E5DD1E65-3CA3-4066-B805-3A2E39415791}" type="pres">
      <dgm:prSet presAssocID="{43F216ED-F97C-4049-A8CD-D5485E091E49}" presName="vert1" presStyleCnt="0"/>
      <dgm:spPr/>
    </dgm:pt>
    <dgm:pt modelId="{99A1713A-F8F0-4738-A8A2-FC6BA2E7BB09}" type="pres">
      <dgm:prSet presAssocID="{4494943D-68B0-477D-B394-AA148F0C433D}" presName="thickLine" presStyleLbl="alignNode1" presStyleIdx="2" presStyleCnt="4"/>
      <dgm:spPr/>
    </dgm:pt>
    <dgm:pt modelId="{B7756477-76A9-4639-B22C-0684EF0ACF8B}" type="pres">
      <dgm:prSet presAssocID="{4494943D-68B0-477D-B394-AA148F0C433D}" presName="horz1" presStyleCnt="0"/>
      <dgm:spPr/>
    </dgm:pt>
    <dgm:pt modelId="{3F2940C9-EDB3-40AA-B8B4-520C3FD9C34C}" type="pres">
      <dgm:prSet presAssocID="{4494943D-68B0-477D-B394-AA148F0C433D}" presName="tx1" presStyleLbl="revTx" presStyleIdx="2" presStyleCnt="4"/>
      <dgm:spPr/>
    </dgm:pt>
    <dgm:pt modelId="{00B4E2CD-4303-45D0-AF5A-73927C0DFFDB}" type="pres">
      <dgm:prSet presAssocID="{4494943D-68B0-477D-B394-AA148F0C433D}" presName="vert1" presStyleCnt="0"/>
      <dgm:spPr/>
    </dgm:pt>
    <dgm:pt modelId="{7D535ECF-6D68-4634-A4D2-FD60BE6ABF81}" type="pres">
      <dgm:prSet presAssocID="{C62E74C2-5972-456D-9397-A4D58FC0C24F}" presName="thickLine" presStyleLbl="alignNode1" presStyleIdx="3" presStyleCnt="4"/>
      <dgm:spPr/>
    </dgm:pt>
    <dgm:pt modelId="{B12ADCF8-23BB-49D2-8A76-545FC6B99ECD}" type="pres">
      <dgm:prSet presAssocID="{C62E74C2-5972-456D-9397-A4D58FC0C24F}" presName="horz1" presStyleCnt="0"/>
      <dgm:spPr/>
    </dgm:pt>
    <dgm:pt modelId="{5F62022E-8CCA-4F28-98A5-E6DE3DCAAC56}" type="pres">
      <dgm:prSet presAssocID="{C62E74C2-5972-456D-9397-A4D58FC0C24F}" presName="tx1" presStyleLbl="revTx" presStyleIdx="3" presStyleCnt="4"/>
      <dgm:spPr/>
    </dgm:pt>
    <dgm:pt modelId="{20074B1A-55AF-4B03-94FC-D8077E0A6C95}" type="pres">
      <dgm:prSet presAssocID="{C62E74C2-5972-456D-9397-A4D58FC0C24F}" presName="vert1" presStyleCnt="0"/>
      <dgm:spPr/>
    </dgm:pt>
  </dgm:ptLst>
  <dgm:cxnLst>
    <dgm:cxn modelId="{4BC22B35-8406-4918-92F5-D81C854D0AE7}" type="presOf" srcId="{43F216ED-F97C-4049-A8CD-D5485E091E49}" destId="{024A084F-5738-4A02-AD0A-E1D0D103719A}" srcOrd="0" destOrd="0" presId="urn:microsoft.com/office/officeart/2008/layout/LinedList"/>
    <dgm:cxn modelId="{9B6D113F-1E71-48AF-876E-2ADBB6F13994}" srcId="{5EBB60B4-16B5-4CF6-A753-4CC7D2E71773}" destId="{4494943D-68B0-477D-B394-AA148F0C433D}" srcOrd="2" destOrd="0" parTransId="{C7E2A203-7713-4806-A215-D026967011F6}" sibTransId="{E5F6982B-1BBB-4CEE-844A-3B2AAD30A59C}"/>
    <dgm:cxn modelId="{959BA242-BB09-4633-B973-5AAC670560B1}" type="presOf" srcId="{A551C263-D484-4CD3-A20E-00F60E4F23FE}" destId="{F75518C5-FF96-463E-BF6D-B00DC19BB6DB}" srcOrd="0" destOrd="0" presId="urn:microsoft.com/office/officeart/2008/layout/LinedList"/>
    <dgm:cxn modelId="{87D902A8-44EE-4DBE-8892-8115362E697C}" type="presOf" srcId="{C62E74C2-5972-456D-9397-A4D58FC0C24F}" destId="{5F62022E-8CCA-4F28-98A5-E6DE3DCAAC56}" srcOrd="0" destOrd="0" presId="urn:microsoft.com/office/officeart/2008/layout/LinedList"/>
    <dgm:cxn modelId="{8EE08AAF-825C-419A-A052-ED185239F65F}" srcId="{5EBB60B4-16B5-4CF6-A753-4CC7D2E71773}" destId="{43F216ED-F97C-4049-A8CD-D5485E091E49}" srcOrd="1" destOrd="0" parTransId="{B4EF27DC-40D4-4C3A-B27B-378C7028C045}" sibTransId="{EDA0BC1B-3BA4-4C13-99A9-03D376092DC0}"/>
    <dgm:cxn modelId="{B59000B1-00F0-4CC0-AB55-7ACE534FFB2A}" type="presOf" srcId="{4494943D-68B0-477D-B394-AA148F0C433D}" destId="{3F2940C9-EDB3-40AA-B8B4-520C3FD9C34C}" srcOrd="0" destOrd="0" presId="urn:microsoft.com/office/officeart/2008/layout/LinedList"/>
    <dgm:cxn modelId="{57B781DC-5C05-4B5E-9560-D0164D049BDA}" srcId="{5EBB60B4-16B5-4CF6-A753-4CC7D2E71773}" destId="{C62E74C2-5972-456D-9397-A4D58FC0C24F}" srcOrd="3" destOrd="0" parTransId="{7BA4AFF2-5659-4844-A78C-3C113092969A}" sibTransId="{AAA0E7A1-0492-46CE-BEEE-CA706C7F1244}"/>
    <dgm:cxn modelId="{A48F10F4-1758-4D01-B899-6903003BA049}" srcId="{5EBB60B4-16B5-4CF6-A753-4CC7D2E71773}" destId="{A551C263-D484-4CD3-A20E-00F60E4F23FE}" srcOrd="0" destOrd="0" parTransId="{5CBC5395-5A0A-4A26-9861-49D39449DA08}" sibTransId="{CC6BF062-6A67-439B-B3CF-EA5923334786}"/>
    <dgm:cxn modelId="{FE65EFFB-7B03-4990-8FE0-08EED03E074A}" type="presOf" srcId="{5EBB60B4-16B5-4CF6-A753-4CC7D2E71773}" destId="{CE670869-E80D-4052-9B90-F0DDF04CF119}" srcOrd="0" destOrd="0" presId="urn:microsoft.com/office/officeart/2008/layout/LinedList"/>
    <dgm:cxn modelId="{4386A6EF-6F09-4C32-A75D-0D2D0B97CA02}" type="presParOf" srcId="{CE670869-E80D-4052-9B90-F0DDF04CF119}" destId="{B671AD4B-6870-4A35-B98A-E0DE4FF1067F}" srcOrd="0" destOrd="0" presId="urn:microsoft.com/office/officeart/2008/layout/LinedList"/>
    <dgm:cxn modelId="{F94736BE-FAD6-4A01-B3DA-39E5EE04EBC0}" type="presParOf" srcId="{CE670869-E80D-4052-9B90-F0DDF04CF119}" destId="{0C328A5E-10E6-4E83-BD89-1F369453CCED}" srcOrd="1" destOrd="0" presId="urn:microsoft.com/office/officeart/2008/layout/LinedList"/>
    <dgm:cxn modelId="{B5FD3667-130C-47D0-A247-622897D06744}" type="presParOf" srcId="{0C328A5E-10E6-4E83-BD89-1F369453CCED}" destId="{F75518C5-FF96-463E-BF6D-B00DC19BB6DB}" srcOrd="0" destOrd="0" presId="urn:microsoft.com/office/officeart/2008/layout/LinedList"/>
    <dgm:cxn modelId="{872BF1EF-5387-46FE-8571-AF94CEA1E162}" type="presParOf" srcId="{0C328A5E-10E6-4E83-BD89-1F369453CCED}" destId="{4B08C294-305C-4F61-8DE3-6AD540F0240C}" srcOrd="1" destOrd="0" presId="urn:microsoft.com/office/officeart/2008/layout/LinedList"/>
    <dgm:cxn modelId="{63B44D24-708D-47DF-8DE7-82DF3FAB30A0}" type="presParOf" srcId="{CE670869-E80D-4052-9B90-F0DDF04CF119}" destId="{DA04B29C-08BD-460A-A0B5-B7CC319BB28A}" srcOrd="2" destOrd="0" presId="urn:microsoft.com/office/officeart/2008/layout/LinedList"/>
    <dgm:cxn modelId="{5C711156-E988-47B4-9816-CEA736955BAE}" type="presParOf" srcId="{CE670869-E80D-4052-9B90-F0DDF04CF119}" destId="{7C0518BE-7A46-44C9-B5EB-566714C6A971}" srcOrd="3" destOrd="0" presId="urn:microsoft.com/office/officeart/2008/layout/LinedList"/>
    <dgm:cxn modelId="{FE219512-93D2-497A-99C7-AF82F4F8CA06}" type="presParOf" srcId="{7C0518BE-7A46-44C9-B5EB-566714C6A971}" destId="{024A084F-5738-4A02-AD0A-E1D0D103719A}" srcOrd="0" destOrd="0" presId="urn:microsoft.com/office/officeart/2008/layout/LinedList"/>
    <dgm:cxn modelId="{4F7F3192-2C04-4126-A3C0-65557101C557}" type="presParOf" srcId="{7C0518BE-7A46-44C9-B5EB-566714C6A971}" destId="{E5DD1E65-3CA3-4066-B805-3A2E39415791}" srcOrd="1" destOrd="0" presId="urn:microsoft.com/office/officeart/2008/layout/LinedList"/>
    <dgm:cxn modelId="{19E40064-0B4D-4EF8-9998-6DAF2F1F3963}" type="presParOf" srcId="{CE670869-E80D-4052-9B90-F0DDF04CF119}" destId="{99A1713A-F8F0-4738-A8A2-FC6BA2E7BB09}" srcOrd="4" destOrd="0" presId="urn:microsoft.com/office/officeart/2008/layout/LinedList"/>
    <dgm:cxn modelId="{8D66B228-B0B6-4DD3-B4DA-390591456DFC}" type="presParOf" srcId="{CE670869-E80D-4052-9B90-F0DDF04CF119}" destId="{B7756477-76A9-4639-B22C-0684EF0ACF8B}" srcOrd="5" destOrd="0" presId="urn:microsoft.com/office/officeart/2008/layout/LinedList"/>
    <dgm:cxn modelId="{8B810CBB-474F-4710-B93C-FD3C9D20F43F}" type="presParOf" srcId="{B7756477-76A9-4639-B22C-0684EF0ACF8B}" destId="{3F2940C9-EDB3-40AA-B8B4-520C3FD9C34C}" srcOrd="0" destOrd="0" presId="urn:microsoft.com/office/officeart/2008/layout/LinedList"/>
    <dgm:cxn modelId="{63B67C1C-DD32-4708-A331-7AAE3DF2C5D7}" type="presParOf" srcId="{B7756477-76A9-4639-B22C-0684EF0ACF8B}" destId="{00B4E2CD-4303-45D0-AF5A-73927C0DFFDB}" srcOrd="1" destOrd="0" presId="urn:microsoft.com/office/officeart/2008/layout/LinedList"/>
    <dgm:cxn modelId="{37B69338-4473-4F58-B272-B2B22BCAC99A}" type="presParOf" srcId="{CE670869-E80D-4052-9B90-F0DDF04CF119}" destId="{7D535ECF-6D68-4634-A4D2-FD60BE6ABF81}" srcOrd="6" destOrd="0" presId="urn:microsoft.com/office/officeart/2008/layout/LinedList"/>
    <dgm:cxn modelId="{ADFCA5A7-79DD-4301-96A1-166A09DCF0EB}" type="presParOf" srcId="{CE670869-E80D-4052-9B90-F0DDF04CF119}" destId="{B12ADCF8-23BB-49D2-8A76-545FC6B99ECD}" srcOrd="7" destOrd="0" presId="urn:microsoft.com/office/officeart/2008/layout/LinedList"/>
    <dgm:cxn modelId="{A7B70732-1FDD-472C-81FD-81549D2CC972}" type="presParOf" srcId="{B12ADCF8-23BB-49D2-8A76-545FC6B99ECD}" destId="{5F62022E-8CCA-4F28-98A5-E6DE3DCAAC56}" srcOrd="0" destOrd="0" presId="urn:microsoft.com/office/officeart/2008/layout/LinedList"/>
    <dgm:cxn modelId="{9E793223-C538-44B1-91A2-EC53A30C34E8}" type="presParOf" srcId="{B12ADCF8-23BB-49D2-8A76-545FC6B99ECD}" destId="{20074B1A-55AF-4B03-94FC-D8077E0A6C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FBA764-8FE1-44B7-A93D-2E1047C8F2D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DCBFC8-5C02-46D7-BDD7-114B1C78B36B}">
      <dgm:prSet/>
      <dgm:spPr/>
      <dgm:t>
        <a:bodyPr/>
        <a:lstStyle/>
        <a:p>
          <a:r>
            <a:rPr lang="cs-CZ" dirty="0"/>
            <a:t>dostatek příležitostí komunikovat </a:t>
          </a:r>
          <a:endParaRPr lang="en-US" dirty="0"/>
        </a:p>
      </dgm:t>
    </dgm:pt>
    <dgm:pt modelId="{B847237C-2AE5-44F0-AD3F-75C4D89CA3E8}" type="parTrans" cxnId="{812A2B8D-947E-484C-BEC5-216445755FAE}">
      <dgm:prSet/>
      <dgm:spPr/>
      <dgm:t>
        <a:bodyPr/>
        <a:lstStyle/>
        <a:p>
          <a:endParaRPr lang="en-US"/>
        </a:p>
      </dgm:t>
    </dgm:pt>
    <dgm:pt modelId="{6652EC51-5A9C-4DC1-8A7E-61B9E8DDCC72}" type="sibTrans" cxnId="{812A2B8D-947E-484C-BEC5-216445755FAE}">
      <dgm:prSet/>
      <dgm:spPr/>
      <dgm:t>
        <a:bodyPr/>
        <a:lstStyle/>
        <a:p>
          <a:endParaRPr lang="en-US"/>
        </a:p>
      </dgm:t>
    </dgm:pt>
    <dgm:pt modelId="{EE4912F9-5468-4100-898D-957FBCFB0554}">
      <dgm:prSet/>
      <dgm:spPr/>
      <dgm:t>
        <a:bodyPr/>
        <a:lstStyle/>
        <a:p>
          <a:r>
            <a:rPr lang="cs-CZ" dirty="0"/>
            <a:t>poznávat se </a:t>
          </a:r>
          <a:endParaRPr lang="en-US" dirty="0"/>
        </a:p>
      </dgm:t>
    </dgm:pt>
    <dgm:pt modelId="{DE08B509-3AD7-4867-8AF1-D4C01E5B5E83}" type="parTrans" cxnId="{48C3BA96-190B-4FCB-BB17-E9595D974535}">
      <dgm:prSet/>
      <dgm:spPr/>
      <dgm:t>
        <a:bodyPr/>
        <a:lstStyle/>
        <a:p>
          <a:endParaRPr lang="en-US"/>
        </a:p>
      </dgm:t>
    </dgm:pt>
    <dgm:pt modelId="{C0F09A1E-B7C4-44FD-831E-CCA7DFD10AEA}" type="sibTrans" cxnId="{48C3BA96-190B-4FCB-BB17-E9595D974535}">
      <dgm:prSet/>
      <dgm:spPr/>
      <dgm:t>
        <a:bodyPr/>
        <a:lstStyle/>
        <a:p>
          <a:endParaRPr lang="en-US"/>
        </a:p>
      </dgm:t>
    </dgm:pt>
    <dgm:pt modelId="{24FECAA8-0679-4578-93A5-D49DE28667F6}">
      <dgm:prSet/>
      <dgm:spPr/>
      <dgm:t>
        <a:bodyPr/>
        <a:lstStyle/>
        <a:p>
          <a:r>
            <a:rPr lang="cs-CZ" dirty="0"/>
            <a:t>spolupracovat </a:t>
          </a:r>
          <a:endParaRPr lang="en-US" dirty="0"/>
        </a:p>
      </dgm:t>
    </dgm:pt>
    <dgm:pt modelId="{77C5CD78-25A5-4D6F-B6E0-90D3DF1EFB90}" type="parTrans" cxnId="{454E6B8C-B599-499D-8A76-83225955767D}">
      <dgm:prSet/>
      <dgm:spPr/>
      <dgm:t>
        <a:bodyPr/>
        <a:lstStyle/>
        <a:p>
          <a:endParaRPr lang="en-US"/>
        </a:p>
      </dgm:t>
    </dgm:pt>
    <dgm:pt modelId="{D00893F9-5EBF-4C22-9292-9B1EE1529797}" type="sibTrans" cxnId="{454E6B8C-B599-499D-8A76-83225955767D}">
      <dgm:prSet/>
      <dgm:spPr/>
      <dgm:t>
        <a:bodyPr/>
        <a:lstStyle/>
        <a:p>
          <a:endParaRPr lang="en-US"/>
        </a:p>
      </dgm:t>
    </dgm:pt>
    <dgm:pt modelId="{A99BFD43-7F78-4DFA-83C9-EB7E67A884D0}">
      <dgm:prSet/>
      <dgm:spPr/>
      <dgm:t>
        <a:bodyPr/>
        <a:lstStyle/>
        <a:p>
          <a:r>
            <a:rPr lang="cs-CZ" dirty="0"/>
            <a:t>zažívat společné oslavy, úspěchy</a:t>
          </a:r>
          <a:endParaRPr lang="en-US" dirty="0"/>
        </a:p>
      </dgm:t>
    </dgm:pt>
    <dgm:pt modelId="{B01E8FD7-008B-46A9-A4F6-66914B1D3B28}" type="parTrans" cxnId="{880AEC57-F967-46B6-8971-68BCD7EF39F0}">
      <dgm:prSet/>
      <dgm:spPr/>
      <dgm:t>
        <a:bodyPr/>
        <a:lstStyle/>
        <a:p>
          <a:endParaRPr lang="en-US"/>
        </a:p>
      </dgm:t>
    </dgm:pt>
    <dgm:pt modelId="{F0F47628-C16E-4BCB-9C01-3EBB486BD397}" type="sibTrans" cxnId="{880AEC57-F967-46B6-8971-68BCD7EF39F0}">
      <dgm:prSet/>
      <dgm:spPr/>
      <dgm:t>
        <a:bodyPr/>
        <a:lstStyle/>
        <a:p>
          <a:endParaRPr lang="en-US"/>
        </a:p>
      </dgm:t>
    </dgm:pt>
    <dgm:pt modelId="{B69F4659-9A0B-4E83-93F8-26032CA41D11}">
      <dgm:prSet/>
      <dgm:spPr/>
      <dgm:t>
        <a:bodyPr/>
        <a:lstStyle/>
        <a:p>
          <a:r>
            <a:rPr lang="cs-CZ" dirty="0"/>
            <a:t>řešit společné problémy</a:t>
          </a:r>
          <a:endParaRPr lang="en-US" dirty="0"/>
        </a:p>
      </dgm:t>
    </dgm:pt>
    <dgm:pt modelId="{73EBCEF9-493C-4944-9D8C-44F4073077F7}" type="parTrans" cxnId="{3C78C194-137C-488D-BC6E-61F02A71444E}">
      <dgm:prSet/>
      <dgm:spPr/>
      <dgm:t>
        <a:bodyPr/>
        <a:lstStyle/>
        <a:p>
          <a:endParaRPr lang="en-US"/>
        </a:p>
      </dgm:t>
    </dgm:pt>
    <dgm:pt modelId="{71DFF5FD-BCD2-4902-9415-7BDD778D19CA}" type="sibTrans" cxnId="{3C78C194-137C-488D-BC6E-61F02A71444E}">
      <dgm:prSet/>
      <dgm:spPr/>
      <dgm:t>
        <a:bodyPr/>
        <a:lstStyle/>
        <a:p>
          <a:endParaRPr lang="en-US"/>
        </a:p>
      </dgm:t>
    </dgm:pt>
    <dgm:pt modelId="{92FBF65B-8CE2-40E4-842A-439B15F6A7A2}" type="pres">
      <dgm:prSet presAssocID="{29FBA764-8FE1-44B7-A93D-2E1047C8F2D1}" presName="linear" presStyleCnt="0">
        <dgm:presLayoutVars>
          <dgm:animLvl val="lvl"/>
          <dgm:resizeHandles val="exact"/>
        </dgm:presLayoutVars>
      </dgm:prSet>
      <dgm:spPr/>
    </dgm:pt>
    <dgm:pt modelId="{CAC8BE73-39E7-4C75-8AD1-003D3F3E0344}" type="pres">
      <dgm:prSet presAssocID="{B3DCBFC8-5C02-46D7-BDD7-114B1C78B36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0331E05-51C7-45AA-898C-E242D8CEE408}" type="pres">
      <dgm:prSet presAssocID="{6652EC51-5A9C-4DC1-8A7E-61B9E8DDCC72}" presName="spacer" presStyleCnt="0"/>
      <dgm:spPr/>
    </dgm:pt>
    <dgm:pt modelId="{AA2B1D8E-435D-4985-8634-4CDB610E9037}" type="pres">
      <dgm:prSet presAssocID="{EE4912F9-5468-4100-898D-957FBCFB055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AF87107-FE3E-4331-956C-F2BC55CEF96B}" type="pres">
      <dgm:prSet presAssocID="{C0F09A1E-B7C4-44FD-831E-CCA7DFD10AEA}" presName="spacer" presStyleCnt="0"/>
      <dgm:spPr/>
    </dgm:pt>
    <dgm:pt modelId="{42829C17-184D-4389-BE7A-3CB684C10D1D}" type="pres">
      <dgm:prSet presAssocID="{24FECAA8-0679-4578-93A5-D49DE28667F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249D414-8267-43EC-B1FA-BDA9288FB7F1}" type="pres">
      <dgm:prSet presAssocID="{D00893F9-5EBF-4C22-9292-9B1EE1529797}" presName="spacer" presStyleCnt="0"/>
      <dgm:spPr/>
    </dgm:pt>
    <dgm:pt modelId="{E0873FDE-81A8-4C0C-BE90-AA272E319341}" type="pres">
      <dgm:prSet presAssocID="{A99BFD43-7F78-4DFA-83C9-EB7E67A884D0}" presName="parentText" presStyleLbl="node1" presStyleIdx="3" presStyleCnt="5" custLinFactY="5038" custLinFactNeighborX="764" custLinFactNeighborY="100000">
        <dgm:presLayoutVars>
          <dgm:chMax val="0"/>
          <dgm:bulletEnabled val="1"/>
        </dgm:presLayoutVars>
      </dgm:prSet>
      <dgm:spPr/>
    </dgm:pt>
    <dgm:pt modelId="{7E10A5C1-8297-4A0C-830C-167B6F2843B5}" type="pres">
      <dgm:prSet presAssocID="{F0F47628-C16E-4BCB-9C01-3EBB486BD397}" presName="spacer" presStyleCnt="0"/>
      <dgm:spPr/>
    </dgm:pt>
    <dgm:pt modelId="{4EFC71C7-C91D-438F-A220-D8FEC934BE4B}" type="pres">
      <dgm:prSet presAssocID="{B69F4659-9A0B-4E83-93F8-26032CA41D11}" presName="parentText" presStyleLbl="node1" presStyleIdx="4" presStyleCnt="5" custAng="0" custLinFactNeighborX="764" custLinFactNeighborY="42747">
        <dgm:presLayoutVars>
          <dgm:chMax val="0"/>
          <dgm:bulletEnabled val="1"/>
        </dgm:presLayoutVars>
      </dgm:prSet>
      <dgm:spPr/>
    </dgm:pt>
  </dgm:ptLst>
  <dgm:cxnLst>
    <dgm:cxn modelId="{C4B36871-8BB1-4FE4-A564-427CEC6CEA33}" type="presOf" srcId="{24FECAA8-0679-4578-93A5-D49DE28667F6}" destId="{42829C17-184D-4389-BE7A-3CB684C10D1D}" srcOrd="0" destOrd="0" presId="urn:microsoft.com/office/officeart/2005/8/layout/vList2"/>
    <dgm:cxn modelId="{880AEC57-F967-46B6-8971-68BCD7EF39F0}" srcId="{29FBA764-8FE1-44B7-A93D-2E1047C8F2D1}" destId="{A99BFD43-7F78-4DFA-83C9-EB7E67A884D0}" srcOrd="3" destOrd="0" parTransId="{B01E8FD7-008B-46A9-A4F6-66914B1D3B28}" sibTransId="{F0F47628-C16E-4BCB-9C01-3EBB486BD397}"/>
    <dgm:cxn modelId="{1C3A6459-8742-41B2-8054-94A1461A3C2E}" type="presOf" srcId="{B3DCBFC8-5C02-46D7-BDD7-114B1C78B36B}" destId="{CAC8BE73-39E7-4C75-8AD1-003D3F3E0344}" srcOrd="0" destOrd="0" presId="urn:microsoft.com/office/officeart/2005/8/layout/vList2"/>
    <dgm:cxn modelId="{CD3FF67D-BB92-4E00-AC76-587DBCFC9ADD}" type="presOf" srcId="{B69F4659-9A0B-4E83-93F8-26032CA41D11}" destId="{4EFC71C7-C91D-438F-A220-D8FEC934BE4B}" srcOrd="0" destOrd="0" presId="urn:microsoft.com/office/officeart/2005/8/layout/vList2"/>
    <dgm:cxn modelId="{D6CCDE8B-B624-45FA-B2CF-F5135CE02B99}" type="presOf" srcId="{A99BFD43-7F78-4DFA-83C9-EB7E67A884D0}" destId="{E0873FDE-81A8-4C0C-BE90-AA272E319341}" srcOrd="0" destOrd="0" presId="urn:microsoft.com/office/officeart/2005/8/layout/vList2"/>
    <dgm:cxn modelId="{454E6B8C-B599-499D-8A76-83225955767D}" srcId="{29FBA764-8FE1-44B7-A93D-2E1047C8F2D1}" destId="{24FECAA8-0679-4578-93A5-D49DE28667F6}" srcOrd="2" destOrd="0" parTransId="{77C5CD78-25A5-4D6F-B6E0-90D3DF1EFB90}" sibTransId="{D00893F9-5EBF-4C22-9292-9B1EE1529797}"/>
    <dgm:cxn modelId="{812A2B8D-947E-484C-BEC5-216445755FAE}" srcId="{29FBA764-8FE1-44B7-A93D-2E1047C8F2D1}" destId="{B3DCBFC8-5C02-46D7-BDD7-114B1C78B36B}" srcOrd="0" destOrd="0" parTransId="{B847237C-2AE5-44F0-AD3F-75C4D89CA3E8}" sibTransId="{6652EC51-5A9C-4DC1-8A7E-61B9E8DDCC72}"/>
    <dgm:cxn modelId="{3C78C194-137C-488D-BC6E-61F02A71444E}" srcId="{29FBA764-8FE1-44B7-A93D-2E1047C8F2D1}" destId="{B69F4659-9A0B-4E83-93F8-26032CA41D11}" srcOrd="4" destOrd="0" parTransId="{73EBCEF9-493C-4944-9D8C-44F4073077F7}" sibTransId="{71DFF5FD-BCD2-4902-9415-7BDD778D19CA}"/>
    <dgm:cxn modelId="{48C3BA96-190B-4FCB-BB17-E9595D974535}" srcId="{29FBA764-8FE1-44B7-A93D-2E1047C8F2D1}" destId="{EE4912F9-5468-4100-898D-957FBCFB0554}" srcOrd="1" destOrd="0" parTransId="{DE08B509-3AD7-4867-8AF1-D4C01E5B5E83}" sibTransId="{C0F09A1E-B7C4-44FD-831E-CCA7DFD10AEA}"/>
    <dgm:cxn modelId="{CD05B2AE-A4E3-44B0-BF58-969D9A3CFFC0}" type="presOf" srcId="{EE4912F9-5468-4100-898D-957FBCFB0554}" destId="{AA2B1D8E-435D-4985-8634-4CDB610E9037}" srcOrd="0" destOrd="0" presId="urn:microsoft.com/office/officeart/2005/8/layout/vList2"/>
    <dgm:cxn modelId="{536047BD-D186-4656-BE29-77D743A274B5}" type="presOf" srcId="{29FBA764-8FE1-44B7-A93D-2E1047C8F2D1}" destId="{92FBF65B-8CE2-40E4-842A-439B15F6A7A2}" srcOrd="0" destOrd="0" presId="urn:microsoft.com/office/officeart/2005/8/layout/vList2"/>
    <dgm:cxn modelId="{D5A2C267-2E36-4EA1-AF9B-4D407EE44CA9}" type="presParOf" srcId="{92FBF65B-8CE2-40E4-842A-439B15F6A7A2}" destId="{CAC8BE73-39E7-4C75-8AD1-003D3F3E0344}" srcOrd="0" destOrd="0" presId="urn:microsoft.com/office/officeart/2005/8/layout/vList2"/>
    <dgm:cxn modelId="{B965CB40-5ED2-4990-8346-CA8D1FA3806A}" type="presParOf" srcId="{92FBF65B-8CE2-40E4-842A-439B15F6A7A2}" destId="{F0331E05-51C7-45AA-898C-E242D8CEE408}" srcOrd="1" destOrd="0" presId="urn:microsoft.com/office/officeart/2005/8/layout/vList2"/>
    <dgm:cxn modelId="{60DA49C0-A9A0-4A73-87AF-80F6498382FD}" type="presParOf" srcId="{92FBF65B-8CE2-40E4-842A-439B15F6A7A2}" destId="{AA2B1D8E-435D-4985-8634-4CDB610E9037}" srcOrd="2" destOrd="0" presId="urn:microsoft.com/office/officeart/2005/8/layout/vList2"/>
    <dgm:cxn modelId="{072993E8-58AC-48F8-89C2-F2A95B05A366}" type="presParOf" srcId="{92FBF65B-8CE2-40E4-842A-439B15F6A7A2}" destId="{7AF87107-FE3E-4331-956C-F2BC55CEF96B}" srcOrd="3" destOrd="0" presId="urn:microsoft.com/office/officeart/2005/8/layout/vList2"/>
    <dgm:cxn modelId="{B9259209-66A5-4CD0-B70C-1E4C625FAC75}" type="presParOf" srcId="{92FBF65B-8CE2-40E4-842A-439B15F6A7A2}" destId="{42829C17-184D-4389-BE7A-3CB684C10D1D}" srcOrd="4" destOrd="0" presId="urn:microsoft.com/office/officeart/2005/8/layout/vList2"/>
    <dgm:cxn modelId="{F8369C7D-6126-45FD-8ED7-4E109CFC1658}" type="presParOf" srcId="{92FBF65B-8CE2-40E4-842A-439B15F6A7A2}" destId="{A249D414-8267-43EC-B1FA-BDA9288FB7F1}" srcOrd="5" destOrd="0" presId="urn:microsoft.com/office/officeart/2005/8/layout/vList2"/>
    <dgm:cxn modelId="{2568ED0C-41BD-45F2-9B4C-676075F75FD2}" type="presParOf" srcId="{92FBF65B-8CE2-40E4-842A-439B15F6A7A2}" destId="{E0873FDE-81A8-4C0C-BE90-AA272E319341}" srcOrd="6" destOrd="0" presId="urn:microsoft.com/office/officeart/2005/8/layout/vList2"/>
    <dgm:cxn modelId="{3BEFB407-9A38-4C9F-A29D-A162760557A6}" type="presParOf" srcId="{92FBF65B-8CE2-40E4-842A-439B15F6A7A2}" destId="{7E10A5C1-8297-4A0C-830C-167B6F2843B5}" srcOrd="7" destOrd="0" presId="urn:microsoft.com/office/officeart/2005/8/layout/vList2"/>
    <dgm:cxn modelId="{2DC6EB5C-C17E-44F3-ABED-553270A9096C}" type="presParOf" srcId="{92FBF65B-8CE2-40E4-842A-439B15F6A7A2}" destId="{4EFC71C7-C91D-438F-A220-D8FEC934BE4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2998EF-15C8-4F35-AC44-F476994273EE}" type="doc">
      <dgm:prSet loTypeId="urn:microsoft.com/office/officeart/2008/layout/LinedList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8877824-2F07-493B-BA8D-0768380D975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800"/>
            <a:t>Zařadit určité rituály (přání každému k svátku či narozeninám, říci něco o sobě, přání či dárek „šitý na míru“). </a:t>
          </a:r>
        </a:p>
        <a:p>
          <a:pPr>
            <a:lnSpc>
              <a:spcPct val="100000"/>
            </a:lnSpc>
          </a:pPr>
          <a:endParaRPr lang="en-US" sz="2800" dirty="0"/>
        </a:p>
      </dgm:t>
    </dgm:pt>
    <dgm:pt modelId="{577BD729-6941-4641-ABC5-19FB8EC12859}" type="parTrans" cxnId="{694238C8-0148-4F9A-AB78-A3DCC0C28B25}">
      <dgm:prSet/>
      <dgm:spPr/>
      <dgm:t>
        <a:bodyPr/>
        <a:lstStyle/>
        <a:p>
          <a:endParaRPr lang="en-US"/>
        </a:p>
      </dgm:t>
    </dgm:pt>
    <dgm:pt modelId="{BFA4BF37-D041-4C17-8350-71F616B83E08}" type="sibTrans" cxnId="{694238C8-0148-4F9A-AB78-A3DCC0C28B2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B05BA12-06EE-4AB7-A0DC-62EF5B98655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800"/>
            <a:t>Účast na sportovním utkání, koncertech či výstavách svých žáků a ocenění jejich činností a úspěchů.</a:t>
          </a:r>
          <a:endParaRPr lang="en-US" sz="2800" dirty="0"/>
        </a:p>
      </dgm:t>
    </dgm:pt>
    <dgm:pt modelId="{94D6EAA8-E092-43FF-9AFC-F4BC548D6E4E}" type="parTrans" cxnId="{B4040C02-02C3-4207-B805-F4C331620C49}">
      <dgm:prSet/>
      <dgm:spPr/>
      <dgm:t>
        <a:bodyPr/>
        <a:lstStyle/>
        <a:p>
          <a:endParaRPr lang="en-US"/>
        </a:p>
      </dgm:t>
    </dgm:pt>
    <dgm:pt modelId="{F2C1FD58-A4DE-403C-9998-31DB7832E415}" type="sibTrans" cxnId="{B4040C02-02C3-4207-B805-F4C331620C4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EB1BAF3-5532-431A-A4FD-127BCA425C8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800"/>
            <a:t>Pomoc nemocnému spolužákovi, dopis nepřítomné spolužačce, překvapení pro úspěšného žáka.</a:t>
          </a:r>
          <a:br>
            <a:rPr lang="cs-CZ" sz="2800"/>
          </a:br>
          <a:endParaRPr lang="en-US" sz="2800" dirty="0"/>
        </a:p>
      </dgm:t>
    </dgm:pt>
    <dgm:pt modelId="{9F0B92A3-C17C-46F8-BCA0-0F83245A6D14}" type="parTrans" cxnId="{F80F6B76-70BF-4677-89BD-C2AC94210B37}">
      <dgm:prSet/>
      <dgm:spPr/>
      <dgm:t>
        <a:bodyPr/>
        <a:lstStyle/>
        <a:p>
          <a:endParaRPr lang="en-US"/>
        </a:p>
      </dgm:t>
    </dgm:pt>
    <dgm:pt modelId="{C88B0FD2-FBE3-4E2D-813D-783796D53BA7}" type="sibTrans" cxnId="{F80F6B76-70BF-4677-89BD-C2AC94210B3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6D5F2B2-7472-4FF0-B4A9-A14E36489E4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Pořizování záznamů o těchto činnostech.</a:t>
          </a:r>
          <a:br>
            <a:rPr lang="cs-CZ"/>
          </a:br>
          <a:endParaRPr lang="en-US" dirty="0"/>
        </a:p>
      </dgm:t>
    </dgm:pt>
    <dgm:pt modelId="{BDABC03A-25D2-4991-9BC5-D755D8713EEC}" type="parTrans" cxnId="{A2A61AA8-E50E-41EF-B201-670EE88AB484}">
      <dgm:prSet/>
      <dgm:spPr/>
      <dgm:t>
        <a:bodyPr/>
        <a:lstStyle/>
        <a:p>
          <a:endParaRPr lang="en-US"/>
        </a:p>
      </dgm:t>
    </dgm:pt>
    <dgm:pt modelId="{9DF59823-BCB8-4A08-BCDE-A26AF94C961C}" type="sibTrans" cxnId="{A2A61AA8-E50E-41EF-B201-670EE88AB484}">
      <dgm:prSet/>
      <dgm:spPr/>
      <dgm:t>
        <a:bodyPr/>
        <a:lstStyle/>
        <a:p>
          <a:endParaRPr lang="en-US"/>
        </a:p>
      </dgm:t>
    </dgm:pt>
    <dgm:pt modelId="{00B15734-7901-4F67-AA1B-2E7B7E6DE4D5}" type="pres">
      <dgm:prSet presAssocID="{142998EF-15C8-4F35-AC44-F476994273EE}" presName="vert0" presStyleCnt="0">
        <dgm:presLayoutVars>
          <dgm:dir/>
          <dgm:animOne val="branch"/>
          <dgm:animLvl val="lvl"/>
        </dgm:presLayoutVars>
      </dgm:prSet>
      <dgm:spPr/>
    </dgm:pt>
    <dgm:pt modelId="{F366B205-1A4A-48BC-B1B9-1D6468371592}" type="pres">
      <dgm:prSet presAssocID="{68877824-2F07-493B-BA8D-0768380D975F}" presName="thickLine" presStyleLbl="alignNode1" presStyleIdx="0" presStyleCnt="4"/>
      <dgm:spPr/>
    </dgm:pt>
    <dgm:pt modelId="{5E6FE502-652B-491E-AC80-3D27628FAF54}" type="pres">
      <dgm:prSet presAssocID="{68877824-2F07-493B-BA8D-0768380D975F}" presName="horz1" presStyleCnt="0"/>
      <dgm:spPr/>
    </dgm:pt>
    <dgm:pt modelId="{FDA48893-18F1-44C9-B358-2DBD96E72770}" type="pres">
      <dgm:prSet presAssocID="{68877824-2F07-493B-BA8D-0768380D975F}" presName="tx1" presStyleLbl="revTx" presStyleIdx="0" presStyleCnt="4"/>
      <dgm:spPr/>
    </dgm:pt>
    <dgm:pt modelId="{7821AB71-6717-4EC7-9C04-B9C1B35413AA}" type="pres">
      <dgm:prSet presAssocID="{68877824-2F07-493B-BA8D-0768380D975F}" presName="vert1" presStyleCnt="0"/>
      <dgm:spPr/>
    </dgm:pt>
    <dgm:pt modelId="{CB21E874-E461-4D1F-8FC2-DFFB3CE9DCC0}" type="pres">
      <dgm:prSet presAssocID="{7B05BA12-06EE-4AB7-A0DC-62EF5B986559}" presName="thickLine" presStyleLbl="alignNode1" presStyleIdx="1" presStyleCnt="4"/>
      <dgm:spPr/>
    </dgm:pt>
    <dgm:pt modelId="{EB6070E9-856A-4694-8DB8-D97BDC324147}" type="pres">
      <dgm:prSet presAssocID="{7B05BA12-06EE-4AB7-A0DC-62EF5B986559}" presName="horz1" presStyleCnt="0"/>
      <dgm:spPr/>
    </dgm:pt>
    <dgm:pt modelId="{32C9766B-AC55-4525-9286-5C76C84895D0}" type="pres">
      <dgm:prSet presAssocID="{7B05BA12-06EE-4AB7-A0DC-62EF5B986559}" presName="tx1" presStyleLbl="revTx" presStyleIdx="1" presStyleCnt="4"/>
      <dgm:spPr/>
    </dgm:pt>
    <dgm:pt modelId="{854261F6-7991-4C12-AD07-83962108E0B3}" type="pres">
      <dgm:prSet presAssocID="{7B05BA12-06EE-4AB7-A0DC-62EF5B986559}" presName="vert1" presStyleCnt="0"/>
      <dgm:spPr/>
    </dgm:pt>
    <dgm:pt modelId="{A17EA722-31DF-4AB1-BEE5-0D6322E2CA92}" type="pres">
      <dgm:prSet presAssocID="{AEB1BAF3-5532-431A-A4FD-127BCA425C85}" presName="thickLine" presStyleLbl="alignNode1" presStyleIdx="2" presStyleCnt="4"/>
      <dgm:spPr/>
    </dgm:pt>
    <dgm:pt modelId="{4F4BF4CE-5D45-4EA5-AFF3-A487824E6917}" type="pres">
      <dgm:prSet presAssocID="{AEB1BAF3-5532-431A-A4FD-127BCA425C85}" presName="horz1" presStyleCnt="0"/>
      <dgm:spPr/>
    </dgm:pt>
    <dgm:pt modelId="{AEFAB969-5654-4FE3-84A1-1829A75B6F36}" type="pres">
      <dgm:prSet presAssocID="{AEB1BAF3-5532-431A-A4FD-127BCA425C85}" presName="tx1" presStyleLbl="revTx" presStyleIdx="2" presStyleCnt="4"/>
      <dgm:spPr/>
    </dgm:pt>
    <dgm:pt modelId="{C8D5F032-AAA9-4432-BFF3-1E7D26C1A8BD}" type="pres">
      <dgm:prSet presAssocID="{AEB1BAF3-5532-431A-A4FD-127BCA425C85}" presName="vert1" presStyleCnt="0"/>
      <dgm:spPr/>
    </dgm:pt>
    <dgm:pt modelId="{9DBF1072-58E5-4615-9FE4-9C1BEB35C16E}" type="pres">
      <dgm:prSet presAssocID="{A6D5F2B2-7472-4FF0-B4A9-A14E36489E4F}" presName="thickLine" presStyleLbl="alignNode1" presStyleIdx="3" presStyleCnt="4"/>
      <dgm:spPr/>
    </dgm:pt>
    <dgm:pt modelId="{AF180302-0D55-4833-BBA8-72CCFFA7C9E2}" type="pres">
      <dgm:prSet presAssocID="{A6D5F2B2-7472-4FF0-B4A9-A14E36489E4F}" presName="horz1" presStyleCnt="0"/>
      <dgm:spPr/>
    </dgm:pt>
    <dgm:pt modelId="{9DF90BF2-7E8E-47A5-B847-A12A2BD434BA}" type="pres">
      <dgm:prSet presAssocID="{A6D5F2B2-7472-4FF0-B4A9-A14E36489E4F}" presName="tx1" presStyleLbl="revTx" presStyleIdx="3" presStyleCnt="4"/>
      <dgm:spPr/>
    </dgm:pt>
    <dgm:pt modelId="{400CDE81-3465-446A-BF96-C89B59BADA91}" type="pres">
      <dgm:prSet presAssocID="{A6D5F2B2-7472-4FF0-B4A9-A14E36489E4F}" presName="vert1" presStyleCnt="0"/>
      <dgm:spPr/>
    </dgm:pt>
  </dgm:ptLst>
  <dgm:cxnLst>
    <dgm:cxn modelId="{B4040C02-02C3-4207-B805-F4C331620C49}" srcId="{142998EF-15C8-4F35-AC44-F476994273EE}" destId="{7B05BA12-06EE-4AB7-A0DC-62EF5B986559}" srcOrd="1" destOrd="0" parTransId="{94D6EAA8-E092-43FF-9AFC-F4BC548D6E4E}" sibTransId="{F2C1FD58-A4DE-403C-9998-31DB7832E415}"/>
    <dgm:cxn modelId="{0AE29506-C7B0-4847-B9FD-011C7622988C}" type="presOf" srcId="{142998EF-15C8-4F35-AC44-F476994273EE}" destId="{00B15734-7901-4F67-AA1B-2E7B7E6DE4D5}" srcOrd="0" destOrd="0" presId="urn:microsoft.com/office/officeart/2008/layout/LinedList"/>
    <dgm:cxn modelId="{F518ED06-0EE9-47C3-8711-A931BFED1C94}" type="presOf" srcId="{68877824-2F07-493B-BA8D-0768380D975F}" destId="{FDA48893-18F1-44C9-B358-2DBD96E72770}" srcOrd="0" destOrd="0" presId="urn:microsoft.com/office/officeart/2008/layout/LinedList"/>
    <dgm:cxn modelId="{36E9EE1F-E3DE-49DC-80FB-CEB9F5C0C621}" type="presOf" srcId="{AEB1BAF3-5532-431A-A4FD-127BCA425C85}" destId="{AEFAB969-5654-4FE3-84A1-1829A75B6F36}" srcOrd="0" destOrd="0" presId="urn:microsoft.com/office/officeart/2008/layout/LinedList"/>
    <dgm:cxn modelId="{2C5C2A68-4542-4CA5-A0C9-1ADF70957021}" type="presOf" srcId="{A6D5F2B2-7472-4FF0-B4A9-A14E36489E4F}" destId="{9DF90BF2-7E8E-47A5-B847-A12A2BD434BA}" srcOrd="0" destOrd="0" presId="urn:microsoft.com/office/officeart/2008/layout/LinedList"/>
    <dgm:cxn modelId="{F80F6B76-70BF-4677-89BD-C2AC94210B37}" srcId="{142998EF-15C8-4F35-AC44-F476994273EE}" destId="{AEB1BAF3-5532-431A-A4FD-127BCA425C85}" srcOrd="2" destOrd="0" parTransId="{9F0B92A3-C17C-46F8-BCA0-0F83245A6D14}" sibTransId="{C88B0FD2-FBE3-4E2D-813D-783796D53BA7}"/>
    <dgm:cxn modelId="{A2A61AA8-E50E-41EF-B201-670EE88AB484}" srcId="{142998EF-15C8-4F35-AC44-F476994273EE}" destId="{A6D5F2B2-7472-4FF0-B4A9-A14E36489E4F}" srcOrd="3" destOrd="0" parTransId="{BDABC03A-25D2-4991-9BC5-D755D8713EEC}" sibTransId="{9DF59823-BCB8-4A08-BCDE-A26AF94C961C}"/>
    <dgm:cxn modelId="{694238C8-0148-4F9A-AB78-A3DCC0C28B25}" srcId="{142998EF-15C8-4F35-AC44-F476994273EE}" destId="{68877824-2F07-493B-BA8D-0768380D975F}" srcOrd="0" destOrd="0" parTransId="{577BD729-6941-4641-ABC5-19FB8EC12859}" sibTransId="{BFA4BF37-D041-4C17-8350-71F616B83E08}"/>
    <dgm:cxn modelId="{6B20EFE2-60B2-42E9-AADB-C172B53BA0B7}" type="presOf" srcId="{7B05BA12-06EE-4AB7-A0DC-62EF5B986559}" destId="{32C9766B-AC55-4525-9286-5C76C84895D0}" srcOrd="0" destOrd="0" presId="urn:microsoft.com/office/officeart/2008/layout/LinedList"/>
    <dgm:cxn modelId="{F16BBB80-DAF2-4353-B9E5-67985A04474F}" type="presParOf" srcId="{00B15734-7901-4F67-AA1B-2E7B7E6DE4D5}" destId="{F366B205-1A4A-48BC-B1B9-1D6468371592}" srcOrd="0" destOrd="0" presId="urn:microsoft.com/office/officeart/2008/layout/LinedList"/>
    <dgm:cxn modelId="{F9D11255-8D76-471D-97DD-2D9625914A14}" type="presParOf" srcId="{00B15734-7901-4F67-AA1B-2E7B7E6DE4D5}" destId="{5E6FE502-652B-491E-AC80-3D27628FAF54}" srcOrd="1" destOrd="0" presId="urn:microsoft.com/office/officeart/2008/layout/LinedList"/>
    <dgm:cxn modelId="{2701EB8A-0D77-49D3-9DB6-E6482FDA413F}" type="presParOf" srcId="{5E6FE502-652B-491E-AC80-3D27628FAF54}" destId="{FDA48893-18F1-44C9-B358-2DBD96E72770}" srcOrd="0" destOrd="0" presId="urn:microsoft.com/office/officeart/2008/layout/LinedList"/>
    <dgm:cxn modelId="{15775019-AEA8-4EB8-8661-F73DD53BFCD2}" type="presParOf" srcId="{5E6FE502-652B-491E-AC80-3D27628FAF54}" destId="{7821AB71-6717-4EC7-9C04-B9C1B35413AA}" srcOrd="1" destOrd="0" presId="urn:microsoft.com/office/officeart/2008/layout/LinedList"/>
    <dgm:cxn modelId="{8AF32878-206F-4063-9906-F6FC73699CE5}" type="presParOf" srcId="{00B15734-7901-4F67-AA1B-2E7B7E6DE4D5}" destId="{CB21E874-E461-4D1F-8FC2-DFFB3CE9DCC0}" srcOrd="2" destOrd="0" presId="urn:microsoft.com/office/officeart/2008/layout/LinedList"/>
    <dgm:cxn modelId="{BED48DD0-480C-497F-B9DC-55CDF7FADBF8}" type="presParOf" srcId="{00B15734-7901-4F67-AA1B-2E7B7E6DE4D5}" destId="{EB6070E9-856A-4694-8DB8-D97BDC324147}" srcOrd="3" destOrd="0" presId="urn:microsoft.com/office/officeart/2008/layout/LinedList"/>
    <dgm:cxn modelId="{87957D2D-5954-46AC-920A-E1DAE217C4FE}" type="presParOf" srcId="{EB6070E9-856A-4694-8DB8-D97BDC324147}" destId="{32C9766B-AC55-4525-9286-5C76C84895D0}" srcOrd="0" destOrd="0" presId="urn:microsoft.com/office/officeart/2008/layout/LinedList"/>
    <dgm:cxn modelId="{D8ACF111-6365-4306-99B0-0C30960EA2D9}" type="presParOf" srcId="{EB6070E9-856A-4694-8DB8-D97BDC324147}" destId="{854261F6-7991-4C12-AD07-83962108E0B3}" srcOrd="1" destOrd="0" presId="urn:microsoft.com/office/officeart/2008/layout/LinedList"/>
    <dgm:cxn modelId="{EDB7A2FE-7DDE-41F9-AAC3-C2A6C5305EE8}" type="presParOf" srcId="{00B15734-7901-4F67-AA1B-2E7B7E6DE4D5}" destId="{A17EA722-31DF-4AB1-BEE5-0D6322E2CA92}" srcOrd="4" destOrd="0" presId="urn:microsoft.com/office/officeart/2008/layout/LinedList"/>
    <dgm:cxn modelId="{66E96CFC-BEB1-412C-A17D-53A997EA6C3F}" type="presParOf" srcId="{00B15734-7901-4F67-AA1B-2E7B7E6DE4D5}" destId="{4F4BF4CE-5D45-4EA5-AFF3-A487824E6917}" srcOrd="5" destOrd="0" presId="urn:microsoft.com/office/officeart/2008/layout/LinedList"/>
    <dgm:cxn modelId="{1CA83E4F-098C-4C98-BA35-FCB217F35588}" type="presParOf" srcId="{4F4BF4CE-5D45-4EA5-AFF3-A487824E6917}" destId="{AEFAB969-5654-4FE3-84A1-1829A75B6F36}" srcOrd="0" destOrd="0" presId="urn:microsoft.com/office/officeart/2008/layout/LinedList"/>
    <dgm:cxn modelId="{A524DA43-A214-4EEB-A72A-6A277BCC0BE8}" type="presParOf" srcId="{4F4BF4CE-5D45-4EA5-AFF3-A487824E6917}" destId="{C8D5F032-AAA9-4432-BFF3-1E7D26C1A8BD}" srcOrd="1" destOrd="0" presId="urn:microsoft.com/office/officeart/2008/layout/LinedList"/>
    <dgm:cxn modelId="{C1560E30-6806-4A04-BB78-B2813C8B8E52}" type="presParOf" srcId="{00B15734-7901-4F67-AA1B-2E7B7E6DE4D5}" destId="{9DBF1072-58E5-4615-9FE4-9C1BEB35C16E}" srcOrd="6" destOrd="0" presId="urn:microsoft.com/office/officeart/2008/layout/LinedList"/>
    <dgm:cxn modelId="{CE96CB3E-4007-4464-82DB-827DB3C0097A}" type="presParOf" srcId="{00B15734-7901-4F67-AA1B-2E7B7E6DE4D5}" destId="{AF180302-0D55-4833-BBA8-72CCFFA7C9E2}" srcOrd="7" destOrd="0" presId="urn:microsoft.com/office/officeart/2008/layout/LinedList"/>
    <dgm:cxn modelId="{159F6AFB-859C-45C8-8823-25178120A025}" type="presParOf" srcId="{AF180302-0D55-4833-BBA8-72CCFFA7C9E2}" destId="{9DF90BF2-7E8E-47A5-B847-A12A2BD434BA}" srcOrd="0" destOrd="0" presId="urn:microsoft.com/office/officeart/2008/layout/LinedList"/>
    <dgm:cxn modelId="{2B68A2CD-143F-42D5-82CC-04C79DCB982F}" type="presParOf" srcId="{AF180302-0D55-4833-BBA8-72CCFFA7C9E2}" destId="{400CDE81-3465-446A-BF96-C89B59BADA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1AD4B-6870-4A35-B98A-E0DE4FF1067F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518C5-FF96-463E-BF6D-B00DC19BB6DB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 hodinách určitého učitele je sice kázeň, ale žáci se cítí být ponižováni či zastrašováni. </a:t>
          </a:r>
          <a:endParaRPr lang="en-US" sz="2600" kern="1200" dirty="0"/>
        </a:p>
      </dsp:txBody>
      <dsp:txXfrm>
        <a:off x="0" y="0"/>
        <a:ext cx="10515600" cy="1087834"/>
      </dsp:txXfrm>
    </dsp:sp>
    <dsp:sp modelId="{DA04B29C-08BD-460A-A0B5-B7CC319BB28A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A084F-5738-4A02-AD0A-E1D0D103719A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Každý učitel musí najít svou cestu, jak rušivé chování řešit s ohledem na svoji osobnost a hodnotový systém, který zastává. Zaručené rady nefungují. </a:t>
          </a:r>
          <a:endParaRPr lang="en-US" sz="2600" kern="1200" dirty="0"/>
        </a:p>
      </dsp:txBody>
      <dsp:txXfrm>
        <a:off x="0" y="1087834"/>
        <a:ext cx="10515600" cy="1087834"/>
      </dsp:txXfrm>
    </dsp:sp>
    <dsp:sp modelId="{99A1713A-F8F0-4738-A8A2-FC6BA2E7BB09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940C9-EDB3-40AA-B8B4-520C3FD9C34C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Neexistují žádná jednoduchá řešení a všeobecná doporučení.</a:t>
          </a:r>
          <a:endParaRPr lang="en-US" sz="2600" kern="1200"/>
        </a:p>
      </dsp:txBody>
      <dsp:txXfrm>
        <a:off x="0" y="2175669"/>
        <a:ext cx="10515600" cy="1087834"/>
      </dsp:txXfrm>
    </dsp:sp>
    <dsp:sp modelId="{7D535ECF-6D68-4634-A4D2-FD60BE6ABF81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2022E-8CCA-4F28-98A5-E6DE3DCAAC56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Každému učiteli fungují jiné postupy, navíc ke každému žákovi je nutné přistoupit jinak.</a:t>
          </a:r>
          <a:endParaRPr lang="en-US" sz="2600" kern="1200" dirty="0"/>
        </a:p>
      </dsp:txBody>
      <dsp:txXfrm>
        <a:off x="0" y="3263503"/>
        <a:ext cx="10515600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8BE73-39E7-4C75-8AD1-003D3F3E0344}">
      <dsp:nvSpPr>
        <dsp:cNvPr id="0" name=""/>
        <dsp:cNvSpPr/>
      </dsp:nvSpPr>
      <dsp:spPr>
        <a:xfrm>
          <a:off x="0" y="642425"/>
          <a:ext cx="6513603" cy="8394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dostatek příležitostí komunikovat </a:t>
          </a:r>
          <a:endParaRPr lang="en-US" sz="3500" kern="1200" dirty="0"/>
        </a:p>
      </dsp:txBody>
      <dsp:txXfrm>
        <a:off x="40980" y="683405"/>
        <a:ext cx="6431643" cy="757514"/>
      </dsp:txXfrm>
    </dsp:sp>
    <dsp:sp modelId="{AA2B1D8E-435D-4985-8634-4CDB610E9037}">
      <dsp:nvSpPr>
        <dsp:cNvPr id="0" name=""/>
        <dsp:cNvSpPr/>
      </dsp:nvSpPr>
      <dsp:spPr>
        <a:xfrm>
          <a:off x="0" y="1582700"/>
          <a:ext cx="6513603" cy="839474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poznávat se </a:t>
          </a:r>
          <a:endParaRPr lang="en-US" sz="3500" kern="1200" dirty="0"/>
        </a:p>
      </dsp:txBody>
      <dsp:txXfrm>
        <a:off x="40980" y="1623680"/>
        <a:ext cx="6431643" cy="757514"/>
      </dsp:txXfrm>
    </dsp:sp>
    <dsp:sp modelId="{42829C17-184D-4389-BE7A-3CB684C10D1D}">
      <dsp:nvSpPr>
        <dsp:cNvPr id="0" name=""/>
        <dsp:cNvSpPr/>
      </dsp:nvSpPr>
      <dsp:spPr>
        <a:xfrm>
          <a:off x="0" y="2522975"/>
          <a:ext cx="6513603" cy="83947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spolupracovat </a:t>
          </a:r>
          <a:endParaRPr lang="en-US" sz="3500" kern="1200" dirty="0"/>
        </a:p>
      </dsp:txBody>
      <dsp:txXfrm>
        <a:off x="40980" y="2563955"/>
        <a:ext cx="6431643" cy="757514"/>
      </dsp:txXfrm>
    </dsp:sp>
    <dsp:sp modelId="{E0873FDE-81A8-4C0C-BE90-AA272E319341}">
      <dsp:nvSpPr>
        <dsp:cNvPr id="0" name=""/>
        <dsp:cNvSpPr/>
      </dsp:nvSpPr>
      <dsp:spPr>
        <a:xfrm>
          <a:off x="0" y="3606343"/>
          <a:ext cx="6513603" cy="83947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zažívat společné oslavy, úspěchy</a:t>
          </a:r>
          <a:endParaRPr lang="en-US" sz="3500" kern="1200" dirty="0"/>
        </a:p>
      </dsp:txBody>
      <dsp:txXfrm>
        <a:off x="40980" y="3647323"/>
        <a:ext cx="6431643" cy="757514"/>
      </dsp:txXfrm>
    </dsp:sp>
    <dsp:sp modelId="{4EFC71C7-C91D-438F-A220-D8FEC934BE4B}">
      <dsp:nvSpPr>
        <dsp:cNvPr id="0" name=""/>
        <dsp:cNvSpPr/>
      </dsp:nvSpPr>
      <dsp:spPr>
        <a:xfrm>
          <a:off x="0" y="4446614"/>
          <a:ext cx="6513603" cy="83947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řešit společné problémy</a:t>
          </a:r>
          <a:endParaRPr lang="en-US" sz="3500" kern="1200" dirty="0"/>
        </a:p>
      </dsp:txBody>
      <dsp:txXfrm>
        <a:off x="40980" y="4487594"/>
        <a:ext cx="6431643" cy="7575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6B205-1A4A-48BC-B1B9-1D6468371592}">
      <dsp:nvSpPr>
        <dsp:cNvPr id="0" name=""/>
        <dsp:cNvSpPr/>
      </dsp:nvSpPr>
      <dsp:spPr>
        <a:xfrm>
          <a:off x="0" y="0"/>
          <a:ext cx="91328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DA48893-18F1-44C9-B358-2DBD96E72770}">
      <dsp:nvSpPr>
        <dsp:cNvPr id="0" name=""/>
        <dsp:cNvSpPr/>
      </dsp:nvSpPr>
      <dsp:spPr>
        <a:xfrm>
          <a:off x="0" y="0"/>
          <a:ext cx="9132840" cy="111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Zařadit určité rituály (přání každému k svátku či narozeninám, říci něco o sobě, přání či dárek „šitý na míru“). </a:t>
          </a:r>
        </a:p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0" y="0"/>
        <a:ext cx="9132840" cy="1111779"/>
      </dsp:txXfrm>
    </dsp:sp>
    <dsp:sp modelId="{CB21E874-E461-4D1F-8FC2-DFFB3CE9DCC0}">
      <dsp:nvSpPr>
        <dsp:cNvPr id="0" name=""/>
        <dsp:cNvSpPr/>
      </dsp:nvSpPr>
      <dsp:spPr>
        <a:xfrm>
          <a:off x="0" y="1111779"/>
          <a:ext cx="91328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C9766B-AC55-4525-9286-5C76C84895D0}">
      <dsp:nvSpPr>
        <dsp:cNvPr id="0" name=""/>
        <dsp:cNvSpPr/>
      </dsp:nvSpPr>
      <dsp:spPr>
        <a:xfrm>
          <a:off x="0" y="1111779"/>
          <a:ext cx="9132840" cy="111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Účast na sportovním utkání, koncertech či výstavách svých žáků a ocenění jejich činností a úspěchů.</a:t>
          </a:r>
          <a:endParaRPr lang="en-US" sz="2800" kern="1200" dirty="0"/>
        </a:p>
      </dsp:txBody>
      <dsp:txXfrm>
        <a:off x="0" y="1111779"/>
        <a:ext cx="9132840" cy="1111779"/>
      </dsp:txXfrm>
    </dsp:sp>
    <dsp:sp modelId="{A17EA722-31DF-4AB1-BEE5-0D6322E2CA92}">
      <dsp:nvSpPr>
        <dsp:cNvPr id="0" name=""/>
        <dsp:cNvSpPr/>
      </dsp:nvSpPr>
      <dsp:spPr>
        <a:xfrm>
          <a:off x="0" y="2223558"/>
          <a:ext cx="91328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EFAB969-5654-4FE3-84A1-1829A75B6F36}">
      <dsp:nvSpPr>
        <dsp:cNvPr id="0" name=""/>
        <dsp:cNvSpPr/>
      </dsp:nvSpPr>
      <dsp:spPr>
        <a:xfrm>
          <a:off x="0" y="2223558"/>
          <a:ext cx="9132840" cy="111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Pomoc nemocnému spolužákovi, dopis nepřítomné spolužačce, překvapení pro úspěšného žáka.</a:t>
          </a:r>
          <a:br>
            <a:rPr lang="cs-CZ" sz="2800" kern="1200"/>
          </a:br>
          <a:endParaRPr lang="en-US" sz="2800" kern="1200" dirty="0"/>
        </a:p>
      </dsp:txBody>
      <dsp:txXfrm>
        <a:off x="0" y="2223558"/>
        <a:ext cx="9132840" cy="1111779"/>
      </dsp:txXfrm>
    </dsp:sp>
    <dsp:sp modelId="{9DBF1072-58E5-4615-9FE4-9C1BEB35C16E}">
      <dsp:nvSpPr>
        <dsp:cNvPr id="0" name=""/>
        <dsp:cNvSpPr/>
      </dsp:nvSpPr>
      <dsp:spPr>
        <a:xfrm>
          <a:off x="0" y="3335337"/>
          <a:ext cx="91328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F90BF2-7E8E-47A5-B847-A12A2BD434BA}">
      <dsp:nvSpPr>
        <dsp:cNvPr id="0" name=""/>
        <dsp:cNvSpPr/>
      </dsp:nvSpPr>
      <dsp:spPr>
        <a:xfrm>
          <a:off x="0" y="3335337"/>
          <a:ext cx="9132840" cy="111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Pořizování záznamů o těchto činnostech.</a:t>
          </a:r>
          <a:br>
            <a:rPr lang="cs-CZ" sz="2800" kern="1200"/>
          </a:br>
          <a:endParaRPr lang="en-US" sz="2800" kern="1200" dirty="0"/>
        </a:p>
      </dsp:txBody>
      <dsp:txXfrm>
        <a:off x="0" y="3335337"/>
        <a:ext cx="9132840" cy="1111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A505D-A344-4372-AA6B-591BE8FEC6AB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CE217-3C7C-4064-B4BB-03BA3C342D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227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59F82-CB7B-4659-8FE8-E169B1747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4CA582-9502-43C8-BE6D-846DFEAB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DF5569-E300-409D-B67D-E633DEBF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028759-824F-4B9A-9D71-107E1637A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7794ED-8BE9-4372-AC6A-1B73C512E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07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45AC1-6F16-4C00-803C-1DD2D302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5FE22A-ECCE-449E-8D74-E0BD39E6A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6FD5EC-6337-4F59-81B3-2B8EB9E1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12BEE1-8A19-4EB9-95E3-28A19186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DECAA-5DEE-4086-8E87-86A30ADC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55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2278A8-918B-4A83-B3D2-9014869EA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3CDC82-CBE7-4DC7-8696-C55F93B92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3119C0-9351-4459-AC70-9A917FD4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64F25B-655D-48FB-A94A-3683DE575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06B948-8C20-4FBF-8A00-8840B3ED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80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13C9C-13EA-4A81-9786-EE083EA37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18240-C40D-4C03-8122-F4E90C0F6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109BBE-879F-4C9B-BA02-A286D04B9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BE3937-5DA1-4D3B-8FA4-B04FB7FD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E715B9-61D7-4CA7-ACBA-4FBB5BD4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9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A44A9-1C1C-41F2-93B5-38A31F2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FDFD09-80AB-4B94-81FD-5B659E441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192F1D-6057-486D-BA47-6BD06847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38E6C0-4F20-4598-B082-98D35052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4575B0-BCCB-474E-BF44-FF188F73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85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AC17E-466C-489F-BF2C-35A46E5E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B798A7-1F26-409F-9223-A92B6964F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7EA528-D00F-45E9-AE03-E731F4F4A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443E43-EBFB-41DB-A010-A0CB1D10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51F884-BAEA-40E5-B7E2-B31D57EB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E1923D-F1C3-4204-AF78-8BB7408B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7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7CB83-8E28-4106-8A73-E2494E698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BA0266-1A71-4773-B696-EA7BF443F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735217-4558-4133-99BC-F9B19C8AF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69F0CD-E6D9-46C3-895E-A5B27F84C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B42DA27-03D8-444C-B3AE-F57DDC858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499A73-CBFA-4F4A-88BB-8DFB0E1A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5B02C0-9948-48E4-84F1-39C01D2D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5A5A9C-4530-4196-80A7-1E158FE41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19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83F4F-4208-4749-B3D0-839E410DE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8B8C0A2-2FF1-4246-82FE-9F276D3F1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141ABC-A098-472D-BDA6-E1BBAAFD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6CC5D7-4E3D-4F11-91AF-B5D5AD6C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BCB196-3B5D-4838-B67D-25E59AFC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95C4B33-BDEF-4090-B4F8-71E51DD0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C25805-D67B-469E-B927-9F411114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4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BA407-F445-4C60-BC92-EF2A2B3C3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E6D4D-0823-421D-B4BD-5F55EB901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D8CF8B-BEA1-420D-A419-10D3BF48D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731E4F-A917-4929-A768-E0BFC427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41606A-4A08-47FE-B083-DA7B5959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6DE32B-5CC3-4C70-B78F-9E43A57E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97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B9E49-9E06-4BBF-8422-4ECB17B9F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D282F4-07A8-458D-A988-8AD6A5EFC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A0F997-E79C-427F-926A-F6FF4CF6E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49D8B1-577A-43B2-9329-2B49CFEF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2CFBE0-A864-4BC8-8DEA-D9B23A37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8CC7FE-88DA-4B8B-9977-CE5ECCC9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01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C2C7004-5CD3-418E-A55D-4B68EE3FE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DCDC3B-EF4B-4244-9901-1A1DC4479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B12D37-4C9F-4D9D-A9A1-4190E5EDD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3A92-6258-46E4-A17A-5050D0CBCA2A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01DA09-FF8E-4D91-90C5-50690E6CA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FD63CB-8B6E-4585-97E7-FD5EC510B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5BEA7-AF5E-48F1-A388-EB639432C6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69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6BYvqYIFxI?feature=oembed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agogicke.info/2018/12/ministr-skolstvi-robert-plaga-skoly-s.html" TargetMode="External"/><Relationship Id="rId2" Type="http://schemas.openxmlformats.org/officeDocument/2006/relationships/hyperlink" Target="https://www.madio.cz/blog-ucitel/jednotny-pristup-ucitel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ll.tv/martyisdead" TargetMode="External"/><Relationship Id="rId4" Type="http://schemas.openxmlformats.org/officeDocument/2006/relationships/hyperlink" Target="https://www.youtube.com/watch?v=mZv6mGxtw3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tn.nova.cz/clanek/rodice-se-divi-ze-policie-resi-detske-rvacky-zmenila-taktiku.html" TargetMode="External"/><Relationship Id="rId2" Type="http://schemas.openxmlformats.org/officeDocument/2006/relationships/hyperlink" Target="https://tn.nova.cz/clanek/sikany-na-skolach-pribyva-deti-si-uz-troufaji-i-na-sve-ucitele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4AC6C68-F125-48AD-A5B4-89AD5E797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4C0E5DA-5624-49BC-AC1E-30229AA5B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05709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5E157ED-E992-43F3-9A84-96C30A5C4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301542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EAF392-0674-4040-8F46-32E2C93EB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812" y="1533463"/>
            <a:ext cx="4101152" cy="3514294"/>
          </a:xfrm>
        </p:spPr>
        <p:txBody>
          <a:bodyPr anchor="ctr">
            <a:normAutofit/>
          </a:bodyPr>
          <a:lstStyle/>
          <a:p>
            <a:pPr algn="l"/>
            <a:r>
              <a:rPr lang="cs-CZ" sz="6200" dirty="0"/>
              <a:t>Přístup </a:t>
            </a:r>
            <a:br>
              <a:rPr lang="cs-CZ" sz="6200" dirty="0"/>
            </a:br>
            <a:r>
              <a:rPr lang="cs-CZ" sz="6200" dirty="0"/>
              <a:t>k řešení rušivého chování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8EC816-2DF5-4D03-9FC0-F436DE5CB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3305" y="2569757"/>
            <a:ext cx="3988244" cy="1441706"/>
          </a:xfrm>
        </p:spPr>
        <p:txBody>
          <a:bodyPr anchor="ctr">
            <a:normAutofit/>
          </a:bodyPr>
          <a:lstStyle/>
          <a:p>
            <a:pPr algn="l"/>
            <a:r>
              <a:rPr lang="cs-CZ" sz="3200" dirty="0"/>
              <a:t>TMV LF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EFD253A-9BCA-430B-979A-AA2F8445D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8360" y="3024171"/>
            <a:ext cx="435428" cy="435428"/>
          </a:xfrm>
          <a:prstGeom prst="ellipse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7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FA285-8655-42B8-ACC7-99AA39CD9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Co vadí mně, nemusí vadit jiným, a proto doporučuje si říci:</a:t>
            </a:r>
            <a:br>
              <a:rPr lang="cs-CZ">
                <a:solidFill>
                  <a:schemeClr val="accent1"/>
                </a:solidFill>
              </a:rPr>
            </a:br>
            <a:br>
              <a:rPr lang="cs-CZ">
                <a:solidFill>
                  <a:schemeClr val="accent1"/>
                </a:solidFill>
              </a:rPr>
            </a:br>
            <a:r>
              <a:rPr lang="cs-CZ">
                <a:solidFill>
                  <a:schemeClr val="accent1"/>
                </a:solidFill>
              </a:rPr>
              <a:t>(Fontana 2003, s. 338)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116CB7-3B64-4E47-ABB0-51F14BCB0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endParaRPr lang="cs-CZ" sz="2600" dirty="0"/>
          </a:p>
          <a:p>
            <a:r>
              <a:rPr lang="cs-CZ" sz="2600" dirty="0"/>
              <a:t>Proč mi to vadí? </a:t>
            </a:r>
          </a:p>
          <a:p>
            <a:r>
              <a:rPr lang="cs-CZ" sz="2600" dirty="0"/>
              <a:t>Není to známka vlastní nejistoty? </a:t>
            </a:r>
          </a:p>
          <a:p>
            <a:r>
              <a:rPr lang="cs-CZ" sz="2600" dirty="0"/>
              <a:t>Neberu si jejich vtípky, které souvisí s jejich věkem, příliš osobně?</a:t>
            </a:r>
          </a:p>
          <a:p>
            <a:r>
              <a:rPr lang="cs-CZ" sz="2600" dirty="0"/>
              <a:t>Nestanovila jsem přehnaně náročná pravidla a teď se bojím, že přijdu o autoritu? </a:t>
            </a:r>
          </a:p>
          <a:p>
            <a:r>
              <a:rPr lang="cs-CZ" sz="2600" dirty="0"/>
              <a:t>Nemám tak odlišné zásady od svých kolegů, že se žáci v mých hodinách cítí nejistí, a mě se dotýká, že si neuvědomují, že to myslím dobře? </a:t>
            </a:r>
          </a:p>
          <a:p>
            <a:r>
              <a:rPr lang="cs-CZ" sz="2600" dirty="0"/>
              <a:t>Byl bych schopen jako dítě dodržovat to, co od svých žáků chci? </a:t>
            </a:r>
            <a:br>
              <a:rPr lang="cs-CZ" sz="2600" dirty="0"/>
            </a:b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50657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D2E47-46B6-420B-9D21-24C911859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Společenství (komunita) ve třídě</a:t>
            </a:r>
            <a:r>
              <a:rPr lang="cs-CZ" dirty="0">
                <a:solidFill>
                  <a:srgbClr val="FFFFFF"/>
                </a:solidFill>
              </a:rPr>
              <a:t>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3E49A80-7C49-454A-8252-CA7F72CE71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264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65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67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0"/>
            <a:ext cx="1158503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507257-582D-4D4E-A67C-D5EFC002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721805"/>
            <a:ext cx="10258732" cy="1169688"/>
          </a:xfrm>
        </p:spPr>
        <p:txBody>
          <a:bodyPr anchor="b">
            <a:normAutofit fontScale="90000"/>
          </a:bodyPr>
          <a:lstStyle/>
          <a:p>
            <a:r>
              <a:rPr lang="cs-CZ" sz="4000" b="1" dirty="0">
                <a:latin typeface="+mn-lt"/>
              </a:rPr>
              <a:t>Základem jsou pravidla a jejich důsledné uplatňování</a:t>
            </a:r>
            <a:br>
              <a:rPr lang="cs-CZ" sz="4000" b="1" dirty="0">
                <a:latin typeface="+mn-lt"/>
              </a:rPr>
            </a:br>
            <a:endParaRPr lang="cs-CZ" sz="4000" b="1" dirty="0">
              <a:latin typeface="+mn-lt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71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Zástupný obsah 2">
            <a:extLst>
              <a:ext uri="{FF2B5EF4-FFF2-40B4-BE49-F238E27FC236}">
                <a16:creationId xmlns:a16="http://schemas.microsoft.com/office/drawing/2014/main" id="{7F3D2E1E-E551-467E-8BD0-3D6FC0A1B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2613298"/>
            <a:ext cx="10258733" cy="395304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cs-CZ" b="1" dirty="0"/>
              <a:t>Tvorba </a:t>
            </a:r>
            <a:r>
              <a:rPr lang="cs-CZ" dirty="0"/>
              <a:t>pravidel třídy </a:t>
            </a:r>
            <a:r>
              <a:rPr lang="cs-CZ" b="1" dirty="0"/>
              <a:t>společně, </a:t>
            </a:r>
            <a:r>
              <a:rPr lang="cs-CZ" dirty="0"/>
              <a:t>spoluodpovědnost za dodržování (lze </a:t>
            </a:r>
            <a:r>
              <a:rPr lang="cs-CZ" b="1" dirty="0"/>
              <a:t>stvrdit podpisy</a:t>
            </a:r>
            <a:r>
              <a:rPr lang="cs-CZ" dirty="0"/>
              <a:t> učitelů i žáků). </a:t>
            </a:r>
          </a:p>
          <a:p>
            <a:r>
              <a:rPr lang="cs-CZ" dirty="0"/>
              <a:t>Formulace </a:t>
            </a:r>
            <a:r>
              <a:rPr lang="cs-CZ" b="1" dirty="0"/>
              <a:t>jazykem žáků;</a:t>
            </a:r>
            <a:endParaRPr lang="cs-CZ" dirty="0"/>
          </a:p>
          <a:p>
            <a:r>
              <a:rPr lang="cs-CZ" dirty="0"/>
              <a:t>dostatečně </a:t>
            </a:r>
            <a:r>
              <a:rPr lang="cs-CZ" b="1" dirty="0"/>
              <a:t>probrat, jak „vypadá“ </a:t>
            </a:r>
            <a:r>
              <a:rPr lang="cs-CZ" dirty="0"/>
              <a:t>jeho ne/dodržování; </a:t>
            </a:r>
          </a:p>
          <a:p>
            <a:r>
              <a:rPr lang="cs-CZ" dirty="0"/>
              <a:t>ve dvojici </a:t>
            </a:r>
            <a:r>
              <a:rPr lang="cs-CZ" b="1" dirty="0"/>
              <a:t>trénovat</a:t>
            </a:r>
            <a:r>
              <a:rPr lang="cs-CZ" dirty="0"/>
              <a:t>, jak vypadá „naslouchání“ druhému a zažít si i opak; </a:t>
            </a:r>
          </a:p>
          <a:p>
            <a:r>
              <a:rPr lang="cs-CZ" b="1" dirty="0"/>
              <a:t>rozhovor nad zkušenostmi žáků </a:t>
            </a:r>
            <a:r>
              <a:rPr lang="cs-CZ" dirty="0"/>
              <a:t>(o podobách aktivního naslouchání a jeho porušení); </a:t>
            </a:r>
          </a:p>
          <a:p>
            <a:r>
              <a:rPr lang="cs-CZ" dirty="0"/>
              <a:t>prodiskutovat </a:t>
            </a:r>
            <a:r>
              <a:rPr lang="cs-CZ" b="1" dirty="0"/>
              <a:t>tresty</a:t>
            </a:r>
            <a:r>
              <a:rPr lang="cs-CZ" dirty="0"/>
              <a:t> po nedodržování pravidel a</a:t>
            </a:r>
            <a:r>
              <a:rPr lang="cs-CZ" b="1" dirty="0"/>
              <a:t> důsledně </a:t>
            </a:r>
            <a:r>
              <a:rPr lang="cs-CZ" dirty="0"/>
              <a:t>je</a:t>
            </a:r>
            <a:r>
              <a:rPr lang="cs-CZ" b="1" dirty="0"/>
              <a:t> </a:t>
            </a:r>
            <a:r>
              <a:rPr lang="cs-CZ" dirty="0"/>
              <a:t>uplatňovat.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693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8" name="Freeform: Shape 97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0" name="Freeform: Shape 99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3E502F-10C2-492E-A614-5D4D3B18E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 b="1"/>
              <a:t>Prevence rušivého chování</a:t>
            </a:r>
            <a:endParaRPr lang="cs-CZ" sz="400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F75DACBF-BC7C-4878-9EF9-4E253E043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1780027"/>
            <a:ext cx="10515600" cy="42702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Podporujeme </a:t>
            </a:r>
            <a:r>
              <a:rPr lang="cs-CZ" dirty="0"/>
              <a:t>vznik a rozvoj </a:t>
            </a:r>
            <a:r>
              <a:rPr lang="cs-CZ" b="1" dirty="0"/>
              <a:t>třídního společenství - potřebu</a:t>
            </a:r>
            <a:r>
              <a:rPr lang="cs-CZ" dirty="0"/>
              <a:t> někam </a:t>
            </a:r>
            <a:r>
              <a:rPr lang="cs-CZ" b="1" dirty="0"/>
              <a:t>náležet:</a:t>
            </a:r>
          </a:p>
          <a:p>
            <a:r>
              <a:rPr lang="cs-CZ" dirty="0"/>
              <a:t>navázat a udržovat důvěryplné vztahy se svými vrstevníky i dalšími lidmi,  </a:t>
            </a:r>
          </a:p>
          <a:p>
            <a:r>
              <a:rPr lang="cs-CZ" dirty="0"/>
              <a:t>životní spokojenost je závislá na úspěšnosti ve vztazích,</a:t>
            </a:r>
          </a:p>
          <a:p>
            <a:r>
              <a:rPr lang="cs-CZ" dirty="0"/>
              <a:t>osvojování hodnotového systému společenství, navazování a udržování vztahů pro další život. </a:t>
            </a:r>
          </a:p>
          <a:p>
            <a:pPr marL="0" indent="0">
              <a:buNone/>
            </a:pPr>
            <a:r>
              <a:rPr lang="cs-CZ" b="1" dirty="0"/>
              <a:t>Problémoví žáci</a:t>
            </a:r>
            <a:r>
              <a:rPr lang="cs-CZ" dirty="0"/>
              <a:t> často potřebují </a:t>
            </a:r>
            <a:r>
              <a:rPr lang="cs-CZ" b="1" dirty="0"/>
              <a:t>pomoc učitele</a:t>
            </a:r>
            <a:r>
              <a:rPr lang="cs-CZ" dirty="0"/>
              <a:t> při nastolení situací pro pozitivní přátelské vztahy.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066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D1155B-ABD1-453F-A6AE-7695AE719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cs-CZ" sz="5000" b="1" dirty="0"/>
              <a:t>Třídní rituály zaměřené na pocit důležitosti všech jejich členů</a:t>
            </a:r>
            <a:endParaRPr lang="cs-CZ" sz="5000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100847-3CCD-421C-BC05-2E3D4F6BF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100" y="497823"/>
            <a:ext cx="6744877" cy="560578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Problémoví žáci - pocit nízké hodnoty pro ostatní . </a:t>
            </a:r>
          </a:p>
          <a:p>
            <a:pPr marL="0" indent="0">
              <a:buNone/>
            </a:pPr>
            <a:r>
              <a:rPr lang="cs-CZ" dirty="0"/>
              <a:t>Pocit nedostatečnosti a nízké hodnoty posilují provokativním chováním k U i Ž.</a:t>
            </a:r>
          </a:p>
          <a:p>
            <a:pPr marL="0" indent="0">
              <a:buNone/>
            </a:pPr>
            <a:r>
              <a:rPr lang="cs-CZ" dirty="0"/>
              <a:t>Málokdy „poučí“, ale utvrdí se ve svém „nedobrém“ chování.</a:t>
            </a:r>
            <a:br>
              <a:rPr lang="cs-CZ" dirty="0"/>
            </a:br>
            <a:r>
              <a:rPr lang="cs-CZ" b="1" dirty="0"/>
              <a:t>Pro budování třídního společenství i pro rozvoj identity každého jedince: </a:t>
            </a:r>
          </a:p>
          <a:p>
            <a:r>
              <a:rPr lang="cs-CZ" dirty="0"/>
              <a:t>podporovat a rozvíjet vnímání hodnoty sebe sama a druhých. </a:t>
            </a:r>
          </a:p>
          <a:p>
            <a:r>
              <a:rPr lang="cs-CZ" dirty="0"/>
              <a:t>důstojné jednání s každým žákem a vysoké nároky na jeho chování.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748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3FDCA-EBFD-4577-A3C6-3FD39B1D8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962465"/>
          </a:xfrm>
        </p:spPr>
        <p:txBody>
          <a:bodyPr anchor="b">
            <a:normAutofit/>
          </a:bodyPr>
          <a:lstStyle/>
          <a:p>
            <a:r>
              <a:rPr lang="cs-CZ"/>
              <a:t>Jakým způsobem?</a:t>
            </a:r>
            <a:endParaRPr lang="cs-CZ" dirty="0"/>
          </a:p>
        </p:txBody>
      </p:sp>
      <p:cxnSp>
        <p:nvCxnSpPr>
          <p:cNvPr id="18" name="Straight Connector 15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41A8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1B61F2A-DF21-49FF-A0C2-15629B7FF6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532311"/>
              </p:ext>
            </p:extLst>
          </p:nvPr>
        </p:nvGraphicFramePr>
        <p:xfrm>
          <a:off x="2419081" y="1591733"/>
          <a:ext cx="9132840" cy="4447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325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126078-9D53-41D1-B9D8-7235721EA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cs-CZ" sz="5400" b="1"/>
              <a:t>Pomáhání si</a:t>
            </a:r>
            <a:endParaRPr lang="cs-CZ" sz="54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2B8C1-7FF4-48E8-AA3E-8CE55A0F3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987" y="1237387"/>
            <a:ext cx="5786933" cy="486622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cs-CZ" sz="2400" dirty="0"/>
              <a:t>Třídní společenství - na principu </a:t>
            </a:r>
            <a:r>
              <a:rPr lang="cs-CZ" sz="2400" b="1" dirty="0"/>
              <a:t>vzájemné závislosti</a:t>
            </a:r>
            <a:r>
              <a:rPr lang="cs-CZ" sz="2400" dirty="0"/>
              <a:t> jeho členů a pomoci (např. doučování).</a:t>
            </a:r>
            <a:br>
              <a:rPr lang="cs-CZ" sz="2400" dirty="0"/>
            </a:br>
            <a:r>
              <a:rPr lang="cs-CZ" sz="2400" b="1" dirty="0"/>
              <a:t>Pomoc</a:t>
            </a:r>
            <a:r>
              <a:rPr lang="cs-CZ" sz="2400" dirty="0"/>
              <a:t> lidem i mimo třídu.</a:t>
            </a:r>
          </a:p>
          <a:p>
            <a:pPr marL="0" indent="0">
              <a:buNone/>
            </a:pPr>
            <a:r>
              <a:rPr lang="cs-CZ" sz="2400" dirty="0"/>
              <a:t>Pocit </a:t>
            </a:r>
            <a:r>
              <a:rPr lang="cs-CZ" sz="2400" b="1" dirty="0"/>
              <a:t>radost</a:t>
            </a:r>
            <a:r>
              <a:rPr lang="cs-CZ" sz="2400" dirty="0"/>
              <a:t>i z „dobré věci“ - problémovým žákům pomáhá vybudovat úctu ostatních a vědomí vlastní hodnoty. </a:t>
            </a:r>
          </a:p>
          <a:p>
            <a:pPr marL="0" indent="0">
              <a:buNone/>
            </a:pPr>
            <a:r>
              <a:rPr lang="cs-CZ" sz="2400" dirty="0"/>
              <a:t>Učitelé jako </a:t>
            </a:r>
            <a:r>
              <a:rPr lang="cs-CZ" sz="2400" b="1" dirty="0"/>
              <a:t>vzor chování</a:t>
            </a:r>
            <a:r>
              <a:rPr lang="cs-CZ" sz="2400" dirty="0"/>
              <a:t> – být vstřícní a nápomocní svým žákům i jiným lidem.</a:t>
            </a:r>
          </a:p>
          <a:p>
            <a:pPr marL="0" indent="0">
              <a:buNone/>
            </a:pPr>
            <a:r>
              <a:rPr lang="cs-CZ" sz="2400" dirty="0"/>
              <a:t>Význam </a:t>
            </a:r>
            <a:r>
              <a:rPr lang="cs-CZ" sz="2400" b="1" dirty="0"/>
              <a:t>spolupráce </a:t>
            </a:r>
            <a:r>
              <a:rPr lang="cs-CZ" sz="2400" dirty="0"/>
              <a:t>pro předcházení rušivého chování.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19995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B07BC8-6107-48E8-9BFD-13F6B6BEB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cs-CZ" sz="5400" b="1" dirty="0"/>
              <a:t>Komunitní kruhy</a:t>
            </a:r>
            <a:br>
              <a:rPr lang="cs-CZ" sz="5400" dirty="0"/>
            </a:br>
            <a:endParaRPr lang="cs-CZ" sz="54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129C6-B1E9-4DD7-8239-9ADC0E529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1665" y="1336329"/>
            <a:ext cx="5475184" cy="438258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cs-CZ" sz="3200" dirty="0"/>
              <a:t>1. Naplánovat zaměření. </a:t>
            </a:r>
            <a:br>
              <a:rPr lang="cs-CZ" sz="3200" dirty="0"/>
            </a:br>
            <a:r>
              <a:rPr lang="cs-CZ" sz="3200" dirty="0"/>
              <a:t>2. Úvodní promluva k tématu.</a:t>
            </a:r>
            <a:br>
              <a:rPr lang="cs-CZ" sz="3200" dirty="0"/>
            </a:br>
            <a:r>
              <a:rPr lang="cs-CZ" sz="3200" dirty="0"/>
              <a:t>3. Prostor (kruh) – všichni na sebe vidí.</a:t>
            </a:r>
            <a:br>
              <a:rPr lang="cs-CZ" sz="3200" dirty="0"/>
            </a:br>
            <a:r>
              <a:rPr lang="cs-CZ" sz="3200" dirty="0"/>
              <a:t>4. Pravidla pro jednotlivé promluvy (délka, předávání slova apod.)</a:t>
            </a:r>
            <a:br>
              <a:rPr lang="cs-CZ" sz="3200" dirty="0"/>
            </a:br>
            <a:r>
              <a:rPr lang="cs-CZ" sz="3200" dirty="0"/>
              <a:t>5. Kruh s vyjádřením neverbálním a/nebo  uměleckými prostředky.</a:t>
            </a:r>
            <a:br>
              <a:rPr lang="cs-CZ" sz="3200" dirty="0"/>
            </a:br>
            <a:r>
              <a:rPr lang="cs-CZ" sz="3200" dirty="0"/>
              <a:t>6. Reflexe.</a:t>
            </a:r>
            <a:br>
              <a:rPr lang="cs-CZ" sz="3200" dirty="0"/>
            </a:b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79960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C108C-5222-48DA-88EF-1B69E1D1F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Navrhneme opatření k prevenci rušivého chování</a:t>
            </a:r>
          </a:p>
        </p:txBody>
      </p:sp>
      <p:pic>
        <p:nvPicPr>
          <p:cNvPr id="4" name="Online médium 3" title="Prￃﾡce se tￅﾙￃﾭdou - ￅﾠkola pro demokracii 2013 (Zￅﾠ a G Vￃﾭtkov)">
            <a:hlinkClick r:id="" action="ppaction://media"/>
            <a:extLst>
              <a:ext uri="{FF2B5EF4-FFF2-40B4-BE49-F238E27FC236}">
                <a16:creationId xmlns:a16="http://schemas.microsoft.com/office/drawing/2014/main" id="{C6F3E692-9B88-41AE-AF7D-54D833E84CD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63785" y="1416944"/>
            <a:ext cx="7188199" cy="404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79DB6-265A-496F-91C1-8CAB6001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EE7CA-1858-48AB-A784-18DAF276D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>
                <a:hlinkClick r:id="rId2"/>
              </a:rPr>
              <a:t>https://www.madio.cz/blog-ucitel/jednotny-pristup-ucitelu/</a:t>
            </a:r>
            <a:endParaRPr lang="cs-CZ" u="sng" dirty="0"/>
          </a:p>
          <a:p>
            <a:endParaRPr lang="cs-CZ" u="sng" dirty="0"/>
          </a:p>
          <a:p>
            <a:r>
              <a:rPr lang="cs-CZ" u="sng" dirty="0"/>
              <a:t>https://www.youtube.com/watch?v=H-Y-gHvmdLc</a:t>
            </a:r>
          </a:p>
          <a:p>
            <a:r>
              <a:rPr lang="cs-CZ" dirty="0">
                <a:hlinkClick r:id="rId3"/>
              </a:rPr>
              <a:t>http://www.pedagogicke.info/2018/12/ministr-skolstvi-robert-plaga-skoly-s.html</a:t>
            </a:r>
            <a:endParaRPr lang="cs-CZ" dirty="0"/>
          </a:p>
          <a:p>
            <a:endParaRPr lang="cs-CZ" dirty="0"/>
          </a:p>
          <a:p>
            <a:pPr fontAlgn="base"/>
            <a:r>
              <a:rPr lang="cs-CZ" dirty="0"/>
              <a:t> </a:t>
            </a:r>
            <a:r>
              <a:rPr lang="cs-CZ" dirty="0">
                <a:hlinkClick r:id="rId4"/>
              </a:rPr>
              <a:t>https://www.youtube.com/watch?v=mZv6mGxtw3g</a:t>
            </a:r>
            <a:endParaRPr lang="cs-CZ" dirty="0"/>
          </a:p>
          <a:p>
            <a:pPr fontAlgn="base"/>
            <a:r>
              <a:rPr lang="cs-CZ" dirty="0"/>
              <a:t>seriál: </a:t>
            </a:r>
            <a:r>
              <a:rPr lang="cs-CZ" dirty="0">
                <a:hlinkClick r:id="rId5"/>
              </a:rPr>
              <a:t>https://www.mall.tv/martyisdead</a:t>
            </a:r>
            <a:endParaRPr lang="cs-CZ" dirty="0"/>
          </a:p>
          <a:p>
            <a:pPr fontAlgn="base"/>
            <a:r>
              <a:rPr lang="cs-CZ" dirty="0"/>
              <a:t>https://www.youtube.com/watch?v=AoVaL0m-_Gk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8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F6CEED-23DF-41AC-8509-6AD100086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1">
                    <a:lumMod val="95000"/>
                    <a:lumOff val="5000"/>
                  </a:schemeClr>
                </a:solidFill>
              </a:rPr>
              <a:t>Použitá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9ED69-8180-488C-B359-92CD609D7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109" y="1431041"/>
            <a:ext cx="4884467" cy="467419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Auger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M. T., </a:t>
            </a:r>
            <a:r>
              <a:rPr lang="cs-CZ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Boucharlat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Ch.(2005). </a:t>
            </a:r>
            <a:r>
              <a:rPr lang="cs-CZ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Učitel a problémový žák.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Praha: Portál.</a:t>
            </a:r>
            <a:b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</a:br>
            <a:r>
              <a:rPr lang="cs-CZ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Cangelosi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J. S. (1994). </a:t>
            </a:r>
            <a:r>
              <a:rPr lang="cs-CZ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Strategie řízení třídy.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Praha: Portál.</a:t>
            </a:r>
            <a:b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</a:br>
            <a:r>
              <a:rPr lang="cs-CZ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Fontana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 D. (2003). </a:t>
            </a:r>
            <a:r>
              <a:rPr lang="cs-CZ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Psychologie ve školní praxi.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Praha: Portál.</a:t>
            </a:r>
            <a:b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</a:b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Pasch, M. a kol. (1998). </a:t>
            </a:r>
            <a:r>
              <a:rPr lang="cs-CZ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Od vzdělávacího programu k vyučovací hodině. 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Praha: Portál.</a:t>
            </a:r>
          </a:p>
        </p:txBody>
      </p:sp>
    </p:spTree>
    <p:extLst>
      <p:ext uri="{BB962C8B-B14F-4D97-AF65-F5344CB8AC3E}">
        <p14:creationId xmlns:p14="http://schemas.microsoft.com/office/powerpoint/2010/main" val="1341121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346BC4-A139-40C4-9F93-785592B9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Pamatujme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033CD6-1784-4695-9B10-E8CCCB786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5732320"/>
          </a:xfrm>
        </p:spPr>
        <p:txBody>
          <a:bodyPr anchor="t">
            <a:normAutofit/>
          </a:bodyPr>
          <a:lstStyle/>
          <a:p>
            <a:r>
              <a:rPr lang="cs-CZ" sz="2200" dirty="0"/>
              <a:t>Jak </a:t>
            </a:r>
            <a:r>
              <a:rPr lang="cs-CZ" sz="2200" b="1" dirty="0"/>
              <a:t>vnímá</a:t>
            </a:r>
            <a:r>
              <a:rPr lang="cs-CZ" sz="2200" dirty="0"/>
              <a:t> učitel </a:t>
            </a:r>
            <a:r>
              <a:rPr lang="cs-CZ" sz="2200" b="1" dirty="0"/>
              <a:t>sám sebe </a:t>
            </a:r>
            <a:r>
              <a:rPr lang="cs-CZ" sz="2200" dirty="0"/>
              <a:t>a jaké má </a:t>
            </a:r>
            <a:r>
              <a:rPr lang="cs-CZ" sz="2200" b="1" dirty="0"/>
              <a:t>pocity a vztah </a:t>
            </a:r>
            <a:r>
              <a:rPr lang="cs-CZ" sz="2200" dirty="0"/>
              <a:t>sám k sobě, tak jsou také utvářeny </a:t>
            </a:r>
            <a:r>
              <a:rPr lang="cs-CZ" sz="2200" b="1" dirty="0"/>
              <a:t>vztahy k problémovému žákovi</a:t>
            </a:r>
            <a:r>
              <a:rPr lang="cs-CZ" sz="2200" dirty="0"/>
              <a:t>. </a:t>
            </a:r>
          </a:p>
          <a:p>
            <a:r>
              <a:rPr lang="cs-CZ" sz="2200" dirty="0"/>
              <a:t>Pokud </a:t>
            </a:r>
            <a:r>
              <a:rPr lang="cs-CZ" sz="2200" b="1" dirty="0"/>
              <a:t>porozumíme </a:t>
            </a:r>
            <a:r>
              <a:rPr lang="cs-CZ" sz="2200" dirty="0"/>
              <a:t>svým </a:t>
            </a:r>
            <a:r>
              <a:rPr lang="cs-CZ" sz="2200" b="1" dirty="0"/>
              <a:t>pocitům, </a:t>
            </a:r>
            <a:r>
              <a:rPr lang="cs-CZ" sz="2200" dirty="0"/>
              <a:t>budeme je </a:t>
            </a:r>
            <a:r>
              <a:rPr lang="cs-CZ" sz="2200" b="1" dirty="0"/>
              <a:t>moci</a:t>
            </a:r>
            <a:r>
              <a:rPr lang="cs-CZ" sz="2200" dirty="0"/>
              <a:t> také </a:t>
            </a:r>
            <a:r>
              <a:rPr lang="cs-CZ" sz="2200" b="1" dirty="0"/>
              <a:t>zvládnout. </a:t>
            </a:r>
          </a:p>
          <a:p>
            <a:r>
              <a:rPr lang="cs-CZ" sz="2200" dirty="0"/>
              <a:t>Když si uvědomíme, jak „fungují“ naše skutečné </a:t>
            </a:r>
            <a:r>
              <a:rPr lang="cs-CZ" sz="2200" b="1" dirty="0"/>
              <a:t>pocity </a:t>
            </a:r>
            <a:r>
              <a:rPr lang="cs-CZ" sz="2200" dirty="0"/>
              <a:t>(vztek, strach) a jaká jsou naše </a:t>
            </a:r>
            <a:r>
              <a:rPr lang="cs-CZ" sz="2200" b="1" dirty="0"/>
              <a:t>přání, potřeby a zábrany</a:t>
            </a:r>
            <a:r>
              <a:rPr lang="cs-CZ" sz="2200" dirty="0"/>
              <a:t>, které tyto pocity způsobují, můžeme si od těchto pocitů </a:t>
            </a:r>
            <a:r>
              <a:rPr lang="cs-CZ" sz="2200" b="1" dirty="0"/>
              <a:t>udržet určitý odstup</a:t>
            </a:r>
            <a:r>
              <a:rPr lang="cs-CZ" sz="2200" dirty="0"/>
              <a:t>, uvědomit si své předpoklady a hranice, zbavit se svých obav a </a:t>
            </a:r>
            <a:r>
              <a:rPr lang="cs-CZ" sz="2200" b="1" dirty="0"/>
              <a:t>jednat s větší jistotou</a:t>
            </a:r>
            <a:r>
              <a:rPr lang="cs-CZ" sz="2200" dirty="0"/>
              <a:t>.</a:t>
            </a:r>
            <a:br>
              <a:rPr lang="cs-CZ" sz="2200" dirty="0"/>
            </a:br>
            <a:r>
              <a:rPr lang="cs-CZ" sz="2200" dirty="0"/>
              <a:t>Po přezkoumání vlastních pocitů, přání a chování může učitel dojít k závěru: </a:t>
            </a:r>
          </a:p>
          <a:p>
            <a:r>
              <a:rPr lang="cs-CZ" sz="2200" b="1" dirty="0"/>
              <a:t>když změním pohled na to, co je rušivé, může se situace ve třídě rapidně zlepšit. </a:t>
            </a:r>
          </a:p>
          <a:p>
            <a:endParaRPr lang="cs-CZ" sz="220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89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DEB961-39E2-4B11-AB7D-C6335002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Žáci, kteří vyrušují, něco sdělují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D1E30-589C-4BB3-ABA8-E10F7B421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552277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cs-CZ" sz="2000" dirty="0" err="1"/>
              <a:t>Dreikurs</a:t>
            </a:r>
            <a:r>
              <a:rPr lang="cs-CZ" sz="2000" dirty="0"/>
              <a:t> (in Pasch a kol. 1995, s. 363) klasifikuje 4 základní vzorce rušivého chování: </a:t>
            </a:r>
            <a:r>
              <a:rPr lang="cs-CZ" sz="2000" b="1" dirty="0"/>
              <a:t>usilování o pozornost, boj o moc, snaha pomstít se a usilování o soucit.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Žák </a:t>
            </a:r>
            <a:r>
              <a:rPr lang="cs-CZ" sz="2000" b="1" dirty="0"/>
              <a:t>usiluje o pozornost: </a:t>
            </a:r>
            <a:r>
              <a:rPr lang="cs-CZ" sz="2000" dirty="0"/>
              <a:t>na pokyn učitele přestane vyrušovat, ale za chvíli zase začne. I hněvivá pozornost je lepší než nezájem. </a:t>
            </a:r>
          </a:p>
          <a:p>
            <a:r>
              <a:rPr lang="cs-CZ" sz="2000" dirty="0"/>
              <a:t>Chování takovýchto žáků je pravděpodobně  </a:t>
            </a:r>
            <a:r>
              <a:rPr lang="cs-CZ" sz="2000" b="1" dirty="0"/>
              <a:t>zpevňováno v rodině</a:t>
            </a:r>
            <a:r>
              <a:rPr lang="cs-CZ" sz="2000" dirty="0"/>
              <a:t>, kde se mu dostávalo pozornosti pouze, když si o ní „říkal“ zlobením či křikem. </a:t>
            </a:r>
          </a:p>
          <a:p>
            <a:r>
              <a:rPr lang="cs-CZ" sz="2000" dirty="0"/>
              <a:t>Žáci usilující o pozornost vyvolávají </a:t>
            </a:r>
            <a:r>
              <a:rPr lang="cs-CZ" sz="2000" b="1" dirty="0"/>
              <a:t>u učitelů beznaděj</a:t>
            </a:r>
            <a:r>
              <a:rPr lang="cs-CZ" sz="2000" dirty="0"/>
              <a:t>. Mohou být podráždění a frustrovaní. Chtějí přimět žáka, aby se začal chovat jinak.</a:t>
            </a: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endParaRPr lang="cs-CZ" sz="200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37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5B714F-8C12-4910-89B4-BCDAC89B0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Žák </a:t>
            </a:r>
            <a:r>
              <a:rPr lang="cs-CZ" b="1">
                <a:solidFill>
                  <a:srgbClr val="FFFFFF"/>
                </a:solidFill>
              </a:rPr>
              <a:t>bojující o moc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346B31-C3D9-4ADB-8A2C-551B7DB45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 lnSpcReduction="10000"/>
          </a:bodyPr>
          <a:lstStyle/>
          <a:p>
            <a:endParaRPr lang="cs-CZ" sz="2400" dirty="0"/>
          </a:p>
          <a:p>
            <a:r>
              <a:rPr lang="cs-CZ" sz="2400" dirty="0"/>
              <a:t>Žák pokračuje v chování, i když s ním má přestat. Často jej ještě </a:t>
            </a:r>
            <a:r>
              <a:rPr lang="cs-CZ" sz="2400" b="1" dirty="0"/>
              <a:t>stupňuje.</a:t>
            </a:r>
            <a:r>
              <a:rPr lang="cs-CZ" sz="2400" dirty="0"/>
              <a:t> </a:t>
            </a:r>
          </a:p>
          <a:p>
            <a:r>
              <a:rPr lang="cs-CZ" sz="2400" dirty="0"/>
              <a:t>Chce ukázat, že je </a:t>
            </a:r>
            <a:r>
              <a:rPr lang="cs-CZ" sz="2400" b="1" dirty="0"/>
              <a:t>silný,</a:t>
            </a:r>
            <a:r>
              <a:rPr lang="cs-CZ" sz="2400" dirty="0"/>
              <a:t> umí se </a:t>
            </a:r>
            <a:r>
              <a:rPr lang="cs-CZ" sz="2400" b="1" dirty="0"/>
              <a:t>vzepřít autoritě </a:t>
            </a:r>
            <a:r>
              <a:rPr lang="cs-CZ" sz="2400" dirty="0"/>
              <a:t>a </a:t>
            </a:r>
            <a:r>
              <a:rPr lang="cs-CZ" sz="2400" b="1" dirty="0"/>
              <a:t>rozhoduje</a:t>
            </a:r>
            <a:r>
              <a:rPr lang="cs-CZ" sz="2400" dirty="0"/>
              <a:t>, co se bude ve třídě dít. </a:t>
            </a:r>
          </a:p>
          <a:p>
            <a:r>
              <a:rPr lang="cs-CZ" sz="2400" dirty="0"/>
              <a:t>Kdyby se takto nechoval, mohl by mít pocit, že je nezajímavý, nikdo o něj nestojí, nemá pro ostatní hodnotu. </a:t>
            </a:r>
          </a:p>
          <a:p>
            <a:r>
              <a:rPr lang="cs-CZ" sz="2400" b="1" dirty="0"/>
              <a:t>Učitel</a:t>
            </a:r>
            <a:r>
              <a:rPr lang="cs-CZ" sz="2400" dirty="0"/>
              <a:t> často </a:t>
            </a:r>
            <a:r>
              <a:rPr lang="cs-CZ" sz="2400" b="1" dirty="0"/>
              <a:t>cítí hněv, výzvu, provokaci. </a:t>
            </a:r>
            <a:r>
              <a:rPr lang="cs-CZ" sz="2400" dirty="0"/>
              <a:t>Má potřebu ukázat, kdo tady rozhoduje.</a:t>
            </a:r>
          </a:p>
          <a:p>
            <a:r>
              <a:rPr lang="cs-CZ" sz="2400" dirty="0" err="1"/>
              <a:t>xxx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58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D3AB3E-343B-4360-8207-560A43341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Žák touží po pomstě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227FFE-C730-4A6C-AFDE-5869C5CA5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cs-CZ" b="1"/>
              <a:t>Pomsta</a:t>
            </a:r>
            <a:r>
              <a:rPr lang="cs-CZ"/>
              <a:t> nemusí být zaměřena na konkrétní osobu, ale může být podvědomá. </a:t>
            </a:r>
          </a:p>
          <a:p>
            <a:r>
              <a:rPr lang="cs-CZ"/>
              <a:t>Žák ostatním </a:t>
            </a:r>
            <a:r>
              <a:rPr lang="cs-CZ" b="1"/>
              <a:t>nadává, posmívá se </a:t>
            </a:r>
            <a:r>
              <a:rPr lang="cs-CZ"/>
              <a:t>jim, snaží se jim verbálně nebo fyzicky </a:t>
            </a:r>
            <a:r>
              <a:rPr lang="cs-CZ" b="1"/>
              <a:t>ublížit. </a:t>
            </a:r>
          </a:p>
          <a:p>
            <a:r>
              <a:rPr lang="cs-CZ"/>
              <a:t>Nečeká, že ho bude mít někdo rád. Je přesvědčen, že je „zlý“ a tak se cítí lépe. Strach je pro něho </a:t>
            </a:r>
            <a:r>
              <a:rPr lang="cs-CZ" b="1"/>
              <a:t>hodnota</a:t>
            </a:r>
            <a:r>
              <a:rPr lang="cs-CZ"/>
              <a:t>, není jim lhostejný.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04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5ECD3D-2FAC-4060-A6A3-B0E6515EE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Žák </a:t>
            </a:r>
            <a:r>
              <a:rPr lang="cs-CZ" b="1">
                <a:solidFill>
                  <a:srgbClr val="FFFFFF"/>
                </a:solidFill>
              </a:rPr>
              <a:t>usilující o soucit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A112D-B30F-4AF5-8041-945863AC9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cs-CZ" sz="2200" b="1"/>
              <a:t> Žák </a:t>
            </a:r>
            <a:r>
              <a:rPr lang="cs-CZ" sz="2200"/>
              <a:t>se </a:t>
            </a:r>
            <a:r>
              <a:rPr lang="cs-CZ" sz="2200" b="1"/>
              <a:t>nesnaží </a:t>
            </a:r>
            <a:r>
              <a:rPr lang="cs-CZ" sz="2200"/>
              <a:t>projevit iniciativu a stále </a:t>
            </a:r>
            <a:r>
              <a:rPr lang="cs-CZ" sz="2200" b="1"/>
              <a:t>prosí o pomoc. </a:t>
            </a:r>
          </a:p>
          <a:p>
            <a:r>
              <a:rPr lang="cs-CZ" sz="2200" b="1"/>
              <a:t>Stěžuje si, </a:t>
            </a:r>
            <a:r>
              <a:rPr lang="cs-CZ" sz="2200"/>
              <a:t>že nerozumí úloze, i když učitel ví, že by s jejím řešením neměl mít problémy. </a:t>
            </a:r>
          </a:p>
          <a:p>
            <a:r>
              <a:rPr lang="cs-CZ" sz="2200"/>
              <a:t>Projevování vlastní nedostatečnosti, závislosti a bezmocnosti je pro něho prostředkem </a:t>
            </a:r>
            <a:r>
              <a:rPr lang="cs-CZ" sz="2200" b="1"/>
              <a:t>k přijetí </a:t>
            </a:r>
            <a:r>
              <a:rPr lang="cs-CZ" sz="2200"/>
              <a:t>ostatních. </a:t>
            </a:r>
          </a:p>
          <a:p>
            <a:r>
              <a:rPr lang="cs-CZ" sz="2200" b="1"/>
              <a:t>Učitel bývá zoufalý </a:t>
            </a:r>
            <a:r>
              <a:rPr lang="cs-CZ" sz="2200"/>
              <a:t>a nevidí východisko. Neví, co by měl „víc“ udělat, aby žák s takovým chováním přestal.</a:t>
            </a:r>
            <a:br>
              <a:rPr lang="cs-CZ" sz="2200"/>
            </a:br>
            <a:br>
              <a:rPr lang="cs-CZ" sz="2200"/>
            </a:br>
            <a:endParaRPr lang="cs-CZ" sz="22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44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2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43C37D-01BA-4421-814F-5A1B1B63D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804064" cy="5571065"/>
          </a:xfrm>
        </p:spPr>
        <p:txBody>
          <a:bodyPr>
            <a:normAutofit/>
          </a:bodyPr>
          <a:lstStyle/>
          <a:p>
            <a:r>
              <a:rPr lang="cs-CZ" sz="3600" b="1"/>
              <a:t>Žáci si obvykle neuvědomují, proč se chovají určitým způsobem:</a:t>
            </a:r>
            <a:endParaRPr lang="cs-CZ" sz="3600"/>
          </a:p>
        </p:txBody>
      </p:sp>
      <p:sp>
        <p:nvSpPr>
          <p:cNvPr id="25" name="Freeform: Shape 14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17FDC-217A-4415-8450-F1EFC8F80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998" y="643467"/>
            <a:ext cx="5457533" cy="5571065"/>
          </a:xfrm>
        </p:spPr>
        <p:txBody>
          <a:bodyPr anchor="ctr">
            <a:normAutofit/>
          </a:bodyPr>
          <a:lstStyle/>
          <a:p>
            <a:r>
              <a:rPr lang="cs-CZ" sz="2000"/>
              <a:t>jednají podvědomě, nesnaží se úmyslně ublížit učiteli či spolužákům; </a:t>
            </a:r>
          </a:p>
          <a:p>
            <a:r>
              <a:rPr lang="cs-CZ" sz="2000"/>
              <a:t>vnímají pozornost dospělých jako nepostradatelnou také proto, že jim dává pocit, že </a:t>
            </a:r>
            <a:r>
              <a:rPr lang="cs-CZ" sz="2000" b="1"/>
              <a:t>se s nimi počítá jako s lidmi; </a:t>
            </a:r>
          </a:p>
          <a:p>
            <a:r>
              <a:rPr lang="cs-CZ" sz="2000"/>
              <a:t>umožňuje jim </a:t>
            </a:r>
            <a:r>
              <a:rPr lang="cs-CZ" sz="2000" b="1"/>
              <a:t>cítit se významnými </a:t>
            </a:r>
            <a:r>
              <a:rPr lang="cs-CZ" sz="2000"/>
              <a:t>a zvýšit si </a:t>
            </a:r>
            <a:r>
              <a:rPr lang="cs-CZ" sz="2000" b="1"/>
              <a:t>sebevědomí.</a:t>
            </a:r>
            <a:r>
              <a:rPr lang="cs-CZ" sz="2000"/>
              <a:t> </a:t>
            </a:r>
          </a:p>
          <a:p>
            <a:r>
              <a:rPr lang="cs-CZ" sz="2000"/>
              <a:t>zájem, pozornost, i když hněvivá, je pro ně přijatelnější než nezájem. </a:t>
            </a:r>
          </a:p>
          <a:p>
            <a:pPr marL="0" indent="0">
              <a:buNone/>
            </a:pPr>
            <a:r>
              <a:rPr lang="cs-CZ" sz="2000"/>
              <a:t> </a:t>
            </a:r>
          </a:p>
          <a:p>
            <a:pPr marL="0" indent="0">
              <a:buNone/>
            </a:pPr>
            <a:r>
              <a:rPr lang="cs-CZ" sz="2000"/>
              <a:t>Často to bývají děti z méně šťastnějších domovů (Fontana 203, s.340–341).</a:t>
            </a:r>
            <a:br>
              <a:rPr lang="cs-CZ" sz="2000"/>
            </a:br>
            <a:br>
              <a:rPr lang="cs-CZ" sz="2000"/>
            </a:br>
            <a:endParaRPr lang="cs-CZ" sz="2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39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41E6A-B635-4E7D-A1E3-BC188933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DOPORUČUJI SHLÉDNOUT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EBB50D-40CD-46F7-81B2-2E62C6E6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https://tn.nova.cz/clanek/sikany-na-skolach-pribyva-deti-si-uz-troufaji-i-na-sve-ucitele.html</a:t>
            </a:r>
            <a:endParaRPr lang="cs-CZ" dirty="0"/>
          </a:p>
          <a:p>
            <a:r>
              <a:rPr lang="cs-CZ" u="sng" dirty="0">
                <a:hlinkClick r:id="rId3"/>
              </a:rPr>
              <a:t>https://tn.nova.cz/clanek/rodice-se-divi-ze-policie-resi-detske-rvacky-zmenila-taktiku.html</a:t>
            </a:r>
            <a:endParaRPr lang="cs-CZ" u="sng" dirty="0"/>
          </a:p>
          <a:p>
            <a:endParaRPr lang="cs-CZ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839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7D6C5-1BD4-409C-9394-F19B353C8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22AFB-F91B-4615-9F0D-FF8825AB6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/>
              <a:t>Ať se vám daří řešit problémové chování, nejen ve škole…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/>
              <a:t>A na viděnou u zkoušky!</a:t>
            </a:r>
          </a:p>
        </p:txBody>
      </p:sp>
    </p:spTree>
    <p:extLst>
      <p:ext uri="{BB962C8B-B14F-4D97-AF65-F5344CB8AC3E}">
        <p14:creationId xmlns:p14="http://schemas.microsoft.com/office/powerpoint/2010/main" val="415871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2D0F17-5800-42BD-8BC9-CD924E8E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cs-CZ" sz="3700" dirty="0">
                <a:solidFill>
                  <a:schemeClr val="accent1"/>
                </a:solidFill>
              </a:rPr>
            </a:br>
            <a:br>
              <a:rPr lang="cs-CZ" sz="3700" b="1" dirty="0">
                <a:solidFill>
                  <a:schemeClr val="accent1"/>
                </a:solidFill>
              </a:rPr>
            </a:br>
            <a:r>
              <a:rPr lang="cs-CZ" sz="3700" b="1" dirty="0">
                <a:solidFill>
                  <a:schemeClr val="accent1"/>
                </a:solidFill>
              </a:rPr>
              <a:t>Proč se žáci chovají nevhodně ve výuce?</a:t>
            </a:r>
            <a:br>
              <a:rPr lang="cs-CZ" sz="3700" b="1" dirty="0">
                <a:solidFill>
                  <a:schemeClr val="accent1"/>
                </a:solidFill>
              </a:rPr>
            </a:br>
            <a:br>
              <a:rPr lang="cs-CZ" sz="3700" b="1" dirty="0">
                <a:solidFill>
                  <a:schemeClr val="accent1"/>
                </a:solidFill>
              </a:rPr>
            </a:br>
            <a:r>
              <a:rPr lang="cs-CZ" sz="3700" b="1" dirty="0">
                <a:solidFill>
                  <a:schemeClr val="accent1"/>
                </a:solidFill>
              </a:rPr>
              <a:t>Nuda</a:t>
            </a:r>
            <a:r>
              <a:rPr lang="cs-CZ" sz="3700" dirty="0">
                <a:solidFill>
                  <a:schemeClr val="accent1"/>
                </a:solidFill>
              </a:rPr>
              <a:t> </a:t>
            </a:r>
            <a:br>
              <a:rPr lang="cs-CZ" sz="3700" dirty="0">
                <a:solidFill>
                  <a:schemeClr val="accent1"/>
                </a:solidFill>
              </a:rPr>
            </a:br>
            <a:r>
              <a:rPr lang="cs-CZ" sz="3700" b="1" dirty="0">
                <a:solidFill>
                  <a:schemeClr val="accent1"/>
                </a:solidFill>
              </a:rPr>
              <a:t> </a:t>
            </a:r>
            <a:br>
              <a:rPr lang="cs-CZ" sz="3700" dirty="0">
                <a:solidFill>
                  <a:schemeClr val="accent1"/>
                </a:solidFill>
              </a:rPr>
            </a:br>
            <a:endParaRPr lang="cs-CZ" sz="3700" dirty="0">
              <a:solidFill>
                <a:schemeClr val="accent1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DA3BF7-D027-49C7-9F5E-7994F7A0C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Nebyl úkol příliš dlouhý? </a:t>
            </a:r>
          </a:p>
          <a:p>
            <a:pPr marL="0" indent="0">
              <a:buNone/>
            </a:pPr>
            <a:r>
              <a:rPr lang="cs-CZ" sz="3600" dirty="0"/>
              <a:t>Nebyl moc snadný či přehnaně náročný? </a:t>
            </a:r>
          </a:p>
          <a:p>
            <a:pPr marL="0" indent="0">
              <a:buNone/>
            </a:pPr>
            <a:r>
              <a:rPr lang="cs-CZ" sz="3600" dirty="0"/>
              <a:t>Byl pro žáky dostatečně výzvou? </a:t>
            </a:r>
          </a:p>
          <a:p>
            <a:pPr marL="0" indent="0">
              <a:buNone/>
            </a:pPr>
            <a:r>
              <a:rPr lang="cs-CZ" sz="3600" dirty="0"/>
              <a:t>Byla metoda, kterou jsem použila, pro žáky dostatečně pestrá? </a:t>
            </a:r>
          </a:p>
          <a:p>
            <a:pPr marL="0" indent="0">
              <a:buNone/>
            </a:pPr>
            <a:r>
              <a:rPr lang="cs-CZ" sz="3600" dirty="0"/>
              <a:t>Mohli být žáci v převážné části hodiny aktivní?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5589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9376CB-0BEA-49A1-B0B3-8BC8E94C2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>
                <a:solidFill>
                  <a:schemeClr val="accent1"/>
                </a:solidFill>
              </a:rPr>
              <a:t>Dlouhotrvající duševní námaha</a:t>
            </a:r>
            <a:r>
              <a:rPr lang="cs-CZ">
                <a:solidFill>
                  <a:schemeClr val="accent1"/>
                </a:solidFill>
              </a:rPr>
              <a:t>: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obsah 2">
            <a:extLst>
              <a:ext uri="{FF2B5EF4-FFF2-40B4-BE49-F238E27FC236}">
                <a16:creationId xmlns:a16="http://schemas.microsoft.com/office/drawing/2014/main" id="{2EBA2C76-5C4C-45D3-9CFB-F74CFBEB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8" y="963877"/>
            <a:ext cx="6377769" cy="493024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Nejsou žáci po hodině mého kolegy příliš vyčerpaní? </a:t>
            </a:r>
          </a:p>
          <a:p>
            <a:pPr marL="0" indent="0">
              <a:buNone/>
            </a:pPr>
            <a:r>
              <a:rPr lang="cs-CZ" sz="3600" dirty="0"/>
              <a:t>Nevyžaduji po žákovi C., aby intelektuálně pracoval po příliš dlouhou dobu? </a:t>
            </a:r>
          </a:p>
          <a:p>
            <a:pPr marL="0" indent="0">
              <a:buNone/>
            </a:pPr>
            <a:r>
              <a:rPr lang="cs-CZ" sz="3600" dirty="0"/>
              <a:t>Nemohl bych mu zadat více praktický a dovednostně orientovaný úkol?</a:t>
            </a:r>
            <a:br>
              <a:rPr lang="cs-CZ" sz="3600" dirty="0"/>
            </a:br>
            <a:br>
              <a:rPr lang="cs-CZ" sz="3600" dirty="0"/>
            </a:b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3029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2DC56B-06D0-4EAF-86A5-FBF3D950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 dirty="0">
                <a:solidFill>
                  <a:schemeClr val="accent1"/>
                </a:solidFill>
              </a:rPr>
              <a:t>Nízká sebedůvěra žáků</a:t>
            </a:r>
            <a:r>
              <a:rPr lang="cs-CZ" dirty="0">
                <a:solidFill>
                  <a:schemeClr val="accent1"/>
                </a:solidFill>
              </a:rPr>
              <a:t> (obava ze selhání):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4CCA61-7CC9-46DB-8EEE-BF5AA4AC8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Pomohl jsem nemotivovaným žákům zaměřit se na úkol, ne na riziko neúspěchu? </a:t>
            </a:r>
          </a:p>
          <a:p>
            <a:r>
              <a:rPr lang="cs-CZ" sz="3600" dirty="0"/>
              <a:t>Poskytuji jim dost podpory, aby se cítili jistější? </a:t>
            </a:r>
          </a:p>
          <a:p>
            <a:r>
              <a:rPr lang="cs-CZ" sz="3600" dirty="0"/>
              <a:t>Posiluji u žáků víru v úspěch? </a:t>
            </a:r>
          </a:p>
          <a:p>
            <a:r>
              <a:rPr lang="cs-CZ" sz="3600" dirty="0"/>
              <a:t>Nepodporuji u nich obavu z chyby?</a:t>
            </a:r>
            <a:br>
              <a:rPr lang="cs-CZ" sz="3600" dirty="0"/>
            </a:b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8609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7469D5-A470-45DA-98F5-7CFA7A0D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>
                <a:solidFill>
                  <a:schemeClr val="accent1"/>
                </a:solidFill>
              </a:rPr>
              <a:t>Špatný příklad učitele</a:t>
            </a:r>
            <a:endParaRPr lang="cs-CZ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CC9D5-5512-4FAC-96D6-FBD373FFB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r>
              <a:rPr lang="cs-CZ" sz="3200" dirty="0"/>
              <a:t>Chci po žácích to, co sama dodržuji? </a:t>
            </a:r>
          </a:p>
          <a:p>
            <a:r>
              <a:rPr lang="cs-CZ" sz="3200" dirty="0"/>
              <a:t>Chodím do hodin včas a připravený? </a:t>
            </a:r>
          </a:p>
          <a:p>
            <a:r>
              <a:rPr lang="cs-CZ" sz="3200" dirty="0"/>
              <a:t>Nevyjadřuji se neuctivě o jiných lidech? </a:t>
            </a:r>
          </a:p>
          <a:p>
            <a:r>
              <a:rPr lang="cs-CZ" sz="3200" dirty="0"/>
              <a:t>Zajímám se o úspěchy a problémy každého žáka? </a:t>
            </a:r>
          </a:p>
          <a:p>
            <a:r>
              <a:rPr lang="cs-CZ" sz="3200" dirty="0"/>
              <a:t>Nemohou žáci mé ironické poznámky hodnotit jako urážky?</a:t>
            </a:r>
            <a:br>
              <a:rPr lang="cs-CZ" sz="3200" dirty="0"/>
            </a:br>
            <a:br>
              <a:rPr lang="cs-CZ" sz="3200" dirty="0"/>
            </a:b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0571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4B4F22-0A7A-45AD-ACF9-F6B6CDB69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>
                <a:solidFill>
                  <a:schemeClr val="accent1"/>
                </a:solidFill>
              </a:rPr>
              <a:t>Nejistota žáků</a:t>
            </a:r>
            <a:endParaRPr lang="cs-CZ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44682-CF5C-483B-A081-FB6A483A4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r>
              <a:rPr lang="cs-CZ" sz="3200" dirty="0"/>
              <a:t>Vědí žáci, co ode mě mohou očekávat? </a:t>
            </a:r>
          </a:p>
          <a:p>
            <a:r>
              <a:rPr lang="cs-CZ" sz="3200" dirty="0"/>
              <a:t>Nechovám se záludně? </a:t>
            </a:r>
          </a:p>
          <a:p>
            <a:r>
              <a:rPr lang="cs-CZ" sz="3200" dirty="0"/>
              <a:t>Nepoužívám ironii? </a:t>
            </a:r>
          </a:p>
          <a:p>
            <a:r>
              <a:rPr lang="cs-CZ" sz="3200" dirty="0"/>
              <a:t>Nebojí se mě? </a:t>
            </a:r>
          </a:p>
          <a:p>
            <a:r>
              <a:rPr lang="cs-CZ" sz="3200" dirty="0"/>
              <a:t>Máme ve třídě určité rituály, u kterých je všem naprosto jasné, jak budou probíhat (pozdrav, kontrola domácích úkolů, rozdávání sešitů, odchod ze třídy?</a:t>
            </a:r>
          </a:p>
        </p:txBody>
      </p:sp>
    </p:spTree>
    <p:extLst>
      <p:ext uri="{BB962C8B-B14F-4D97-AF65-F5344CB8AC3E}">
        <p14:creationId xmlns:p14="http://schemas.microsoft.com/office/powerpoint/2010/main" val="254383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BE54D4-617B-4E13-927A-9941A1E41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 dirty="0">
                <a:solidFill>
                  <a:schemeClr val="accent1"/>
                </a:solidFill>
              </a:rPr>
              <a:t>Nereagování na nevhodné chování</a:t>
            </a:r>
            <a:r>
              <a:rPr lang="cs-CZ" dirty="0">
                <a:solidFill>
                  <a:schemeClr val="accent1"/>
                </a:solidFill>
              </a:rPr>
              <a:t>: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49A3C1-2F16-45BB-B074-8EFD9B2D8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r>
              <a:rPr lang="cs-CZ" sz="3600" dirty="0"/>
              <a:t>Mám promyšlené, kdy reaguji a kdy nereaguji na nevhodné chování žáků? </a:t>
            </a:r>
          </a:p>
          <a:p>
            <a:r>
              <a:rPr lang="cs-CZ" sz="3600" dirty="0"/>
              <a:t>Máme ve třídě stanovena jasná pravidla chování a poukazuji na ně?</a:t>
            </a:r>
          </a:p>
          <a:p>
            <a:r>
              <a:rPr lang="cs-CZ" sz="3600" dirty="0"/>
              <a:t>Vědí (cítí) žáci důvod, proč chování určitého žáka ignoruji?</a:t>
            </a:r>
            <a:br>
              <a:rPr lang="cs-CZ" sz="3600" dirty="0"/>
            </a:b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62403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B2DFC-E836-45D6-A423-921B033E3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/>
              <a:t>Není možné dát jednoduché návody</a:t>
            </a:r>
            <a:endParaRPr lang="cs-CZ"/>
          </a:p>
        </p:txBody>
      </p:sp>
      <p:graphicFrame>
        <p:nvGraphicFramePr>
          <p:cNvPr id="9" name="Zástupný obsah 2">
            <a:extLst>
              <a:ext uri="{FF2B5EF4-FFF2-40B4-BE49-F238E27FC236}">
                <a16:creationId xmlns:a16="http://schemas.microsoft.com/office/drawing/2014/main" id="{04D6484C-6C0D-40A1-B245-D4FE51724B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5813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3667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1691</Words>
  <Application>Microsoft Office PowerPoint</Application>
  <PresentationFormat>Širokoúhlá obrazovka</PresentationFormat>
  <Paragraphs>139</Paragraphs>
  <Slides>27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Přístup  k řešení rušivého chování  </vt:lpstr>
      <vt:lpstr>Použitá literatura</vt:lpstr>
      <vt:lpstr>  Proč se žáci chovají nevhodně ve výuce?  Nuda    </vt:lpstr>
      <vt:lpstr>Dlouhotrvající duševní námaha: </vt:lpstr>
      <vt:lpstr>Nízká sebedůvěra žáků (obava ze selhání): </vt:lpstr>
      <vt:lpstr>Špatný příklad učitele</vt:lpstr>
      <vt:lpstr>Nejistota žáků</vt:lpstr>
      <vt:lpstr>Nereagování na nevhodné chování: </vt:lpstr>
      <vt:lpstr>Není možné dát jednoduché návody</vt:lpstr>
      <vt:lpstr>Co vadí mně, nemusí vadit jiným, a proto doporučuje si říci:  (Fontana 2003, s. 338)</vt:lpstr>
      <vt:lpstr>Společenství (komunita) ve třídě </vt:lpstr>
      <vt:lpstr>Základem jsou pravidla a jejich důsledné uplatňování </vt:lpstr>
      <vt:lpstr>Prevence rušivého chování</vt:lpstr>
      <vt:lpstr>Třídní rituály zaměřené na pocit důležitosti všech jejich členů</vt:lpstr>
      <vt:lpstr>Jakým způsobem?</vt:lpstr>
      <vt:lpstr>Pomáhání si</vt:lpstr>
      <vt:lpstr>Komunitní kruhy </vt:lpstr>
      <vt:lpstr>Navrhneme opatření k prevenci rušivého chování</vt:lpstr>
      <vt:lpstr>Prezentace aplikace PowerPoint</vt:lpstr>
      <vt:lpstr>Pamatujme </vt:lpstr>
      <vt:lpstr>Žáci, kteří vyrušují, něco sdělují</vt:lpstr>
      <vt:lpstr>Žák bojující o moc</vt:lpstr>
      <vt:lpstr>Žák touží po pomstě</vt:lpstr>
      <vt:lpstr>Žák usilující o soucit</vt:lpstr>
      <vt:lpstr>Žáci si obvykle neuvědomují, proč se chovají určitým způsobem:</vt:lpstr>
      <vt:lpstr>DOPORUČUJI SHLÉDNOUT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Přístup  k řešení rušivého chování žáků</dc:title>
  <dc:creator>Hana Horká</dc:creator>
  <cp:lastModifiedBy>Hana Horká</cp:lastModifiedBy>
  <cp:revision>13</cp:revision>
  <dcterms:created xsi:type="dcterms:W3CDTF">2020-03-07T15:59:21Z</dcterms:created>
  <dcterms:modified xsi:type="dcterms:W3CDTF">2021-01-06T18:14:19Z</dcterms:modified>
</cp:coreProperties>
</file>