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310" r:id="rId2"/>
    <p:sldId id="262" r:id="rId3"/>
    <p:sldId id="305" r:id="rId4"/>
    <p:sldId id="29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1E215-A895-422B-8EFA-CCDCB02BD61E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BB8CEF4-DF54-4A18-817C-02C76EA80510}">
      <dgm:prSet/>
      <dgm:spPr/>
      <dgm:t>
        <a:bodyPr/>
        <a:lstStyle/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Učitelova perfektní znalost obsahu učiva versus funkčně nastavené mocenské vztahy ve třídě. </a:t>
          </a:r>
        </a:p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Mocenské vztahy a bezpečné učební prostředí.</a:t>
          </a:r>
        </a:p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Problematika vztahů mezi učiteli a žáky ze strany učitele z hlediska </a:t>
          </a:r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autority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 (Pařízek, 1988); </a:t>
          </a:r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autoritativnosti 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(Čáp &amp; Mareš, 2007), </a:t>
          </a:r>
        </a:p>
        <a:p>
          <a:pPr>
            <a:buNone/>
          </a:pP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ze strany žáků a jejich chování jako </a:t>
          </a:r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kázeň/nekázeň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 (Bendl, 2001), příp. </a:t>
          </a:r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disciplína 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(Malach, 2007); </a:t>
          </a:r>
        </a:p>
        <a:p>
          <a:pPr>
            <a:buNone/>
          </a:pP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Moc jako determinanta vyučovacího procesu:</a:t>
          </a:r>
        </a:p>
        <a:p>
          <a:pPr>
            <a:buNone/>
          </a:pPr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regulativní diskurs 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(pravidla sociálního chování </a:t>
          </a:r>
          <a:r>
            <a:rPr lang="es-ES" dirty="0">
              <a:latin typeface="Times New Roman" panose="02020603050405020304" pitchFamily="18" charset="0"/>
              <a:cs typeface="Times New Roman" panose="02020603050405020304" pitchFamily="18" charset="0"/>
            </a:rPr>
            <a:t>a vztahů ve škole) určují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didaktický diskurs 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(jaké znalosti budou žákům předávány).</a:t>
          </a:r>
        </a:p>
      </dgm:t>
    </dgm:pt>
    <dgm:pt modelId="{6D4D667F-19BB-4C2D-9F6F-687B69BF3591}" type="parTrans" cxnId="{8B503AEF-D7AC-4333-8E40-B2C041208EA2}">
      <dgm:prSet/>
      <dgm:spPr/>
      <dgm:t>
        <a:bodyPr/>
        <a:lstStyle/>
        <a:p>
          <a:endParaRPr lang="en-US"/>
        </a:p>
      </dgm:t>
    </dgm:pt>
    <dgm:pt modelId="{810C1BB0-0D16-44E0-A435-960F644FD017}" type="sibTrans" cxnId="{8B503AEF-D7AC-4333-8E40-B2C041208EA2}">
      <dgm:prSet/>
      <dgm:spPr/>
      <dgm:t>
        <a:bodyPr/>
        <a:lstStyle/>
        <a:p>
          <a:endParaRPr lang="en-US"/>
        </a:p>
      </dgm:t>
    </dgm:pt>
    <dgm:pt modelId="{3A98A5E6-2BE4-4F21-9D45-84A90500E552}">
      <dgm:prSet/>
      <dgm:spPr/>
      <dgm:t>
        <a:bodyPr/>
        <a:lstStyle/>
        <a:p>
          <a:endParaRPr lang="cs-CZ" dirty="0"/>
        </a:p>
      </dgm:t>
    </dgm:pt>
    <dgm:pt modelId="{C36C5D74-1FA0-47D6-A3E1-EE6AC5FA6617}" type="parTrans" cxnId="{1938D09A-A8C8-4577-97EC-3FCE0E6EF28F}">
      <dgm:prSet/>
      <dgm:spPr/>
      <dgm:t>
        <a:bodyPr/>
        <a:lstStyle/>
        <a:p>
          <a:endParaRPr lang="en-US"/>
        </a:p>
      </dgm:t>
    </dgm:pt>
    <dgm:pt modelId="{5240CEAD-2F6F-4C53-B44A-6AD20F7A63C8}" type="sibTrans" cxnId="{1938D09A-A8C8-4577-97EC-3FCE0E6EF28F}">
      <dgm:prSet/>
      <dgm:spPr/>
      <dgm:t>
        <a:bodyPr/>
        <a:lstStyle/>
        <a:p>
          <a:endParaRPr lang="en-US"/>
        </a:p>
      </dgm:t>
    </dgm:pt>
    <dgm:pt modelId="{CA87B33D-B20D-49C3-A0F5-34BCD35776A9}">
      <dgm:prSet/>
      <dgm:spPr/>
      <dgm:t>
        <a:bodyPr/>
        <a:lstStyle/>
        <a:p>
          <a:endParaRPr lang="cs-CZ" dirty="0"/>
        </a:p>
      </dgm:t>
    </dgm:pt>
    <dgm:pt modelId="{418F9FC5-0065-4AC8-A0BB-D7D0835A74E9}" type="parTrans" cxnId="{A53ADC62-7BAB-4B71-952A-395B7F997DCF}">
      <dgm:prSet/>
      <dgm:spPr/>
      <dgm:t>
        <a:bodyPr/>
        <a:lstStyle/>
        <a:p>
          <a:endParaRPr lang="en-US"/>
        </a:p>
      </dgm:t>
    </dgm:pt>
    <dgm:pt modelId="{60E5AD6F-F98D-468A-B809-9D985A6E5D0E}" type="sibTrans" cxnId="{A53ADC62-7BAB-4B71-952A-395B7F997DCF}">
      <dgm:prSet/>
      <dgm:spPr/>
      <dgm:t>
        <a:bodyPr/>
        <a:lstStyle/>
        <a:p>
          <a:endParaRPr lang="en-US"/>
        </a:p>
      </dgm:t>
    </dgm:pt>
    <dgm:pt modelId="{ACCBA015-8E56-4F87-81DA-6FB68D9D7244}" type="pres">
      <dgm:prSet presAssocID="{0981E215-A895-422B-8EFA-CCDCB02BD61E}" presName="vert0" presStyleCnt="0">
        <dgm:presLayoutVars>
          <dgm:dir/>
          <dgm:animOne val="branch"/>
          <dgm:animLvl val="lvl"/>
        </dgm:presLayoutVars>
      </dgm:prSet>
      <dgm:spPr/>
    </dgm:pt>
    <dgm:pt modelId="{FED50158-402B-48ED-9204-8D0A95B1AACC}" type="pres">
      <dgm:prSet presAssocID="{DBB8CEF4-DF54-4A18-817C-02C76EA80510}" presName="thickLine" presStyleLbl="alignNode1" presStyleIdx="0" presStyleCnt="3"/>
      <dgm:spPr/>
    </dgm:pt>
    <dgm:pt modelId="{641605F3-55EA-4964-B259-585F305BC177}" type="pres">
      <dgm:prSet presAssocID="{DBB8CEF4-DF54-4A18-817C-02C76EA80510}" presName="horz1" presStyleCnt="0"/>
      <dgm:spPr/>
    </dgm:pt>
    <dgm:pt modelId="{4052416A-7883-4629-8109-2ED0A8D37B1D}" type="pres">
      <dgm:prSet presAssocID="{DBB8CEF4-DF54-4A18-817C-02C76EA80510}" presName="tx1" presStyleLbl="revTx" presStyleIdx="0" presStyleCnt="3" custScaleY="1985939"/>
      <dgm:spPr/>
    </dgm:pt>
    <dgm:pt modelId="{9532C89D-AF88-47CE-98E6-619C400595B8}" type="pres">
      <dgm:prSet presAssocID="{DBB8CEF4-DF54-4A18-817C-02C76EA80510}" presName="vert1" presStyleCnt="0"/>
      <dgm:spPr/>
    </dgm:pt>
    <dgm:pt modelId="{20048F67-1541-4AB3-8AF3-054E8A575745}" type="pres">
      <dgm:prSet presAssocID="{3A98A5E6-2BE4-4F21-9D45-84A90500E552}" presName="thickLine" presStyleLbl="alignNode1" presStyleIdx="1" presStyleCnt="3"/>
      <dgm:spPr/>
    </dgm:pt>
    <dgm:pt modelId="{34595B53-EE5E-443F-889B-0CBB373C5590}" type="pres">
      <dgm:prSet presAssocID="{3A98A5E6-2BE4-4F21-9D45-84A90500E552}" presName="horz1" presStyleCnt="0"/>
      <dgm:spPr/>
    </dgm:pt>
    <dgm:pt modelId="{7A618E8B-21B1-48F6-AB49-E8326356ECDF}" type="pres">
      <dgm:prSet presAssocID="{3A98A5E6-2BE4-4F21-9D45-84A90500E552}" presName="tx1" presStyleLbl="revTx" presStyleIdx="1" presStyleCnt="3" custLinFactNeighborX="0" custLinFactNeighborY="1115"/>
      <dgm:spPr/>
    </dgm:pt>
    <dgm:pt modelId="{76CD4CD4-44DA-4DA5-964B-23DDB58BA79D}" type="pres">
      <dgm:prSet presAssocID="{3A98A5E6-2BE4-4F21-9D45-84A90500E552}" presName="vert1" presStyleCnt="0"/>
      <dgm:spPr/>
    </dgm:pt>
    <dgm:pt modelId="{FCDF5F02-ACD1-4261-BB1A-C81B397A99EE}" type="pres">
      <dgm:prSet presAssocID="{CA87B33D-B20D-49C3-A0F5-34BCD35776A9}" presName="thickLine" presStyleLbl="alignNode1" presStyleIdx="2" presStyleCnt="3"/>
      <dgm:spPr/>
    </dgm:pt>
    <dgm:pt modelId="{187D2E3E-4000-4F52-A472-9C77A626B838}" type="pres">
      <dgm:prSet presAssocID="{CA87B33D-B20D-49C3-A0F5-34BCD35776A9}" presName="horz1" presStyleCnt="0"/>
      <dgm:spPr/>
    </dgm:pt>
    <dgm:pt modelId="{F7AB9C3D-0B97-431E-8CB4-69A3F0E3BF05}" type="pres">
      <dgm:prSet presAssocID="{CA87B33D-B20D-49C3-A0F5-34BCD35776A9}" presName="tx1" presStyleLbl="revTx" presStyleIdx="2" presStyleCnt="3"/>
      <dgm:spPr/>
    </dgm:pt>
    <dgm:pt modelId="{22FC914E-3901-4E0D-8597-263A2C864245}" type="pres">
      <dgm:prSet presAssocID="{CA87B33D-B20D-49C3-A0F5-34BCD35776A9}" presName="vert1" presStyleCnt="0"/>
      <dgm:spPr/>
    </dgm:pt>
  </dgm:ptLst>
  <dgm:cxnLst>
    <dgm:cxn modelId="{F842930A-DB4C-4642-8448-E91A47DA85DD}" type="presOf" srcId="{DBB8CEF4-DF54-4A18-817C-02C76EA80510}" destId="{4052416A-7883-4629-8109-2ED0A8D37B1D}" srcOrd="0" destOrd="0" presId="urn:microsoft.com/office/officeart/2008/layout/LinedList"/>
    <dgm:cxn modelId="{A53ADC62-7BAB-4B71-952A-395B7F997DCF}" srcId="{0981E215-A895-422B-8EFA-CCDCB02BD61E}" destId="{CA87B33D-B20D-49C3-A0F5-34BCD35776A9}" srcOrd="2" destOrd="0" parTransId="{418F9FC5-0065-4AC8-A0BB-D7D0835A74E9}" sibTransId="{60E5AD6F-F98D-468A-B809-9D985A6E5D0E}"/>
    <dgm:cxn modelId="{15323C70-25A9-495D-B21F-AF38C87FDA24}" type="presOf" srcId="{3A98A5E6-2BE4-4F21-9D45-84A90500E552}" destId="{7A618E8B-21B1-48F6-AB49-E8326356ECDF}" srcOrd="0" destOrd="0" presId="urn:microsoft.com/office/officeart/2008/layout/LinedList"/>
    <dgm:cxn modelId="{1938D09A-A8C8-4577-97EC-3FCE0E6EF28F}" srcId="{0981E215-A895-422B-8EFA-CCDCB02BD61E}" destId="{3A98A5E6-2BE4-4F21-9D45-84A90500E552}" srcOrd="1" destOrd="0" parTransId="{C36C5D74-1FA0-47D6-A3E1-EE6AC5FA6617}" sibTransId="{5240CEAD-2F6F-4C53-B44A-6AD20F7A63C8}"/>
    <dgm:cxn modelId="{77E3F5A5-300C-4B55-8BDB-58EE3DC4577B}" type="presOf" srcId="{CA87B33D-B20D-49C3-A0F5-34BCD35776A9}" destId="{F7AB9C3D-0B97-431E-8CB4-69A3F0E3BF05}" srcOrd="0" destOrd="0" presId="urn:microsoft.com/office/officeart/2008/layout/LinedList"/>
    <dgm:cxn modelId="{8B503AEF-D7AC-4333-8E40-B2C041208EA2}" srcId="{0981E215-A895-422B-8EFA-CCDCB02BD61E}" destId="{DBB8CEF4-DF54-4A18-817C-02C76EA80510}" srcOrd="0" destOrd="0" parTransId="{6D4D667F-19BB-4C2D-9F6F-687B69BF3591}" sibTransId="{810C1BB0-0D16-44E0-A435-960F644FD017}"/>
    <dgm:cxn modelId="{974A3BFA-D6EB-430D-B121-D66AC6DA9BAF}" type="presOf" srcId="{0981E215-A895-422B-8EFA-CCDCB02BD61E}" destId="{ACCBA015-8E56-4F87-81DA-6FB68D9D7244}" srcOrd="0" destOrd="0" presId="urn:microsoft.com/office/officeart/2008/layout/LinedList"/>
    <dgm:cxn modelId="{6E32E672-6975-4780-9EE7-296E2A132CAB}" type="presParOf" srcId="{ACCBA015-8E56-4F87-81DA-6FB68D9D7244}" destId="{FED50158-402B-48ED-9204-8D0A95B1AACC}" srcOrd="0" destOrd="0" presId="urn:microsoft.com/office/officeart/2008/layout/LinedList"/>
    <dgm:cxn modelId="{149ED66F-5E5E-4338-A4E8-C3216885DAA6}" type="presParOf" srcId="{ACCBA015-8E56-4F87-81DA-6FB68D9D7244}" destId="{641605F3-55EA-4964-B259-585F305BC177}" srcOrd="1" destOrd="0" presId="urn:microsoft.com/office/officeart/2008/layout/LinedList"/>
    <dgm:cxn modelId="{B2F46B58-A581-47DE-8DA9-B3525B6AD880}" type="presParOf" srcId="{641605F3-55EA-4964-B259-585F305BC177}" destId="{4052416A-7883-4629-8109-2ED0A8D37B1D}" srcOrd="0" destOrd="0" presId="urn:microsoft.com/office/officeart/2008/layout/LinedList"/>
    <dgm:cxn modelId="{2A72EE82-0F89-4234-9A56-CC582877380E}" type="presParOf" srcId="{641605F3-55EA-4964-B259-585F305BC177}" destId="{9532C89D-AF88-47CE-98E6-619C400595B8}" srcOrd="1" destOrd="0" presId="urn:microsoft.com/office/officeart/2008/layout/LinedList"/>
    <dgm:cxn modelId="{39879267-BAC5-405A-B1A9-573DDA9B4C9A}" type="presParOf" srcId="{ACCBA015-8E56-4F87-81DA-6FB68D9D7244}" destId="{20048F67-1541-4AB3-8AF3-054E8A575745}" srcOrd="2" destOrd="0" presId="urn:microsoft.com/office/officeart/2008/layout/LinedList"/>
    <dgm:cxn modelId="{0A1C735E-8E2A-480C-8825-698D0018A6EB}" type="presParOf" srcId="{ACCBA015-8E56-4F87-81DA-6FB68D9D7244}" destId="{34595B53-EE5E-443F-889B-0CBB373C5590}" srcOrd="3" destOrd="0" presId="urn:microsoft.com/office/officeart/2008/layout/LinedList"/>
    <dgm:cxn modelId="{D5B62217-18E8-46CE-8934-9A6BA9A4A7B3}" type="presParOf" srcId="{34595B53-EE5E-443F-889B-0CBB373C5590}" destId="{7A618E8B-21B1-48F6-AB49-E8326356ECDF}" srcOrd="0" destOrd="0" presId="urn:microsoft.com/office/officeart/2008/layout/LinedList"/>
    <dgm:cxn modelId="{1BDABF40-44D5-45EA-BD5C-56E4B4404505}" type="presParOf" srcId="{34595B53-EE5E-443F-889B-0CBB373C5590}" destId="{76CD4CD4-44DA-4DA5-964B-23DDB58BA79D}" srcOrd="1" destOrd="0" presId="urn:microsoft.com/office/officeart/2008/layout/LinedList"/>
    <dgm:cxn modelId="{766F812C-16F2-4060-B7AF-6B7DDBAFD9A8}" type="presParOf" srcId="{ACCBA015-8E56-4F87-81DA-6FB68D9D7244}" destId="{FCDF5F02-ACD1-4261-BB1A-C81B397A99EE}" srcOrd="4" destOrd="0" presId="urn:microsoft.com/office/officeart/2008/layout/LinedList"/>
    <dgm:cxn modelId="{A3958D12-AC97-4EEA-9B1E-E573C1C58514}" type="presParOf" srcId="{ACCBA015-8E56-4F87-81DA-6FB68D9D7244}" destId="{187D2E3E-4000-4F52-A472-9C77A626B838}" srcOrd="5" destOrd="0" presId="urn:microsoft.com/office/officeart/2008/layout/LinedList"/>
    <dgm:cxn modelId="{02F7DE36-98CD-481E-A6DF-87F104FA5D9B}" type="presParOf" srcId="{187D2E3E-4000-4F52-A472-9C77A626B838}" destId="{F7AB9C3D-0B97-431E-8CB4-69A3F0E3BF05}" srcOrd="0" destOrd="0" presId="urn:microsoft.com/office/officeart/2008/layout/LinedList"/>
    <dgm:cxn modelId="{8030E21B-A89E-4171-B5A9-C45DD2C23647}" type="presParOf" srcId="{187D2E3E-4000-4F52-A472-9C77A626B838}" destId="{22FC914E-3901-4E0D-8597-263A2C8642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50158-402B-48ED-9204-8D0A95B1AACC}">
      <dsp:nvSpPr>
        <dsp:cNvPr id="0" name=""/>
        <dsp:cNvSpPr/>
      </dsp:nvSpPr>
      <dsp:spPr>
        <a:xfrm>
          <a:off x="0" y="1332"/>
          <a:ext cx="1005839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052416A-7883-4629-8109-2ED0A8D37B1D}">
      <dsp:nvSpPr>
        <dsp:cNvPr id="0" name=""/>
        <dsp:cNvSpPr/>
      </dsp:nvSpPr>
      <dsp:spPr>
        <a:xfrm>
          <a:off x="0" y="1332"/>
          <a:ext cx="10048577" cy="3502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Učitelova perfektní znalost obsahu učiva versus funkčně nastavené mocenské vztahy ve třídě.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Mocenské vztahy a bezpečné učební prostředí.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Problematika vztahů mezi učiteli a žáky ze strany učitele z hlediska </a:t>
          </a:r>
          <a:r>
            <a:rPr lang="cs-CZ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autority</a:t>
          </a: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(Pařízek, 1988); </a:t>
          </a:r>
          <a:r>
            <a:rPr lang="cs-CZ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autoritativnosti </a:t>
          </a: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(Čáp &amp; Mareš, 2007),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ze strany žáků a jejich chování jako </a:t>
          </a:r>
          <a:r>
            <a:rPr lang="cs-CZ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kázeň/nekázeň</a:t>
          </a: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(Bendl, 2001), příp. </a:t>
          </a:r>
          <a:r>
            <a:rPr lang="cs-CZ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disciplína </a:t>
          </a: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(Malach, 2007); 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Moc jako determinanta vyučovacího procesu: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regulativní diskurs </a:t>
          </a: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(pravidla sociálního chování </a:t>
          </a:r>
          <a:r>
            <a:rPr lang="es-ES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vztahů ve škole) určují</a:t>
          </a: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didaktický diskurs </a:t>
          </a:r>
          <a:r>
            <a:rPr lang="cs-CZ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(jaké znalosti budou žákům předávány).</a:t>
          </a:r>
        </a:p>
      </dsp:txBody>
      <dsp:txXfrm>
        <a:off x="0" y="1332"/>
        <a:ext cx="10048577" cy="3502966"/>
      </dsp:txXfrm>
    </dsp:sp>
    <dsp:sp modelId="{20048F67-1541-4AB3-8AF3-054E8A575745}">
      <dsp:nvSpPr>
        <dsp:cNvPr id="0" name=""/>
        <dsp:cNvSpPr/>
      </dsp:nvSpPr>
      <dsp:spPr>
        <a:xfrm>
          <a:off x="0" y="3504299"/>
          <a:ext cx="1005839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618E8B-21B1-48F6-AB49-E8326356ECDF}">
      <dsp:nvSpPr>
        <dsp:cNvPr id="0" name=""/>
        <dsp:cNvSpPr/>
      </dsp:nvSpPr>
      <dsp:spPr>
        <a:xfrm>
          <a:off x="0" y="3506266"/>
          <a:ext cx="10058399" cy="176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 dirty="0"/>
        </a:p>
      </dsp:txBody>
      <dsp:txXfrm>
        <a:off x="0" y="3506266"/>
        <a:ext cx="10058399" cy="176388"/>
      </dsp:txXfrm>
    </dsp:sp>
    <dsp:sp modelId="{FCDF5F02-ACD1-4261-BB1A-C81B397A99EE}">
      <dsp:nvSpPr>
        <dsp:cNvPr id="0" name=""/>
        <dsp:cNvSpPr/>
      </dsp:nvSpPr>
      <dsp:spPr>
        <a:xfrm>
          <a:off x="0" y="3680687"/>
          <a:ext cx="10058399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7AB9C3D-0B97-431E-8CB4-69A3F0E3BF05}">
      <dsp:nvSpPr>
        <dsp:cNvPr id="0" name=""/>
        <dsp:cNvSpPr/>
      </dsp:nvSpPr>
      <dsp:spPr>
        <a:xfrm>
          <a:off x="0" y="3680687"/>
          <a:ext cx="10058399" cy="1763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 dirty="0"/>
        </a:p>
      </dsp:txBody>
      <dsp:txXfrm>
        <a:off x="0" y="3680687"/>
        <a:ext cx="10058399" cy="176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46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45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42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41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447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26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1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80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71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277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116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ED70476-5BBF-458D-AF4E-6C677814D01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CDD34E7-9937-4FDC-874C-98908F30D2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4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2114B5-7BBB-4BFD-A494-D2B84937D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n-US" sz="4800" cap="none" spc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Moc</a:t>
            </a:r>
            <a:r>
              <a:rPr lang="en-US" sz="4800" cap="none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versus </a:t>
            </a:r>
            <a:r>
              <a:rPr lang="en-US" sz="4800" cap="none" spc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kázeň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cap="none" spc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4800" cap="none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cap="none" spc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školní</a:t>
            </a:r>
            <a:r>
              <a:rPr lang="en-US" sz="4800" cap="none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cap="none" spc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třídě</a:t>
            </a:r>
            <a:br>
              <a:rPr lang="cs-CZ" sz="4800" cap="none" spc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cap="none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 texty K. Lojdové – viz literatura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24B56-F45B-4F38-ACC1-29DC33610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Moc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potenciál ovlivňovat postoje, hodnoty a jednání jiné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osoby nebo skupiny osob (Richmond &amp; McCroskey, 1992).</a:t>
            </a: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vést jednání druhých směrem k dosažení cílů, významných pro nositele moci (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power-holders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a-D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(Magee et al., 2005)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93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B1F2238-EA69-4D67-8CD6-BAE676F96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ACE5D0-1439-4B33-9A21-D86EF78AF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alpha val="91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Moc a výchovně-vzdělávací proces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973CEF5-C3AE-40E2-AE16-FEFF130A9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371862"/>
              </p:ext>
            </p:extLst>
          </p:nvPr>
        </p:nvGraphicFramePr>
        <p:xfrm>
          <a:off x="1066800" y="2103120"/>
          <a:ext cx="10058400" cy="3858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52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pPr marL="0" indent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učitele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(French, Raven, 1959)</a:t>
            </a:r>
          </a:p>
        </p:txBody>
      </p:sp>
      <p:sp useBgFill="1"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Donucovací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moc učitele/respektování jeho požadavků vychází z žákovy potřeby vyhnout se trestu (např. ve formě špatných známek či kritiky před třídou).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Odměňovací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moc učitele určována snahou žáka získat odměnu ve formě hmotné (body, známky), psychologické (pochvala) či vztahové (pochvala před spolužáky).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Referenční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vychází z identifikace žáka s učitelem na základě sympatií a náklonnosti („být jako učitel“).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Legitimní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souvisí se sociální rolí učitele, která garantuje (formální) autoritu nad žáky. Tato role je spjata s normou dohlížet na druhé a ovlivňovat je.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vychází z učitelovy znalosti oboru nebo ze zvládnutí výukových metod. Vliv učitele na žáky vychází z jejich vnímání učitele jako experta, který má intelektuální znalosti obsahu (či určité dovednosti).</a:t>
            </a:r>
          </a:p>
        </p:txBody>
      </p:sp>
    </p:spTree>
    <p:extLst>
      <p:ext uri="{BB962C8B-B14F-4D97-AF65-F5344CB8AC3E}">
        <p14:creationId xmlns:p14="http://schemas.microsoft.com/office/powerpoint/2010/main" val="2934269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5512" y="2573160"/>
            <a:ext cx="9792208" cy="34078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Lojdová, K. (2015). Není nekázeň jako nekázeň: Rezistentní chování žáků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jako projev moci ve školní třídě.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Orbis Scholae, 9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103–117.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Lojdová, K., &amp; Lukas, J. (2015). Scénáře donucovací moci u studentů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učitelství na praxi: studentka Alice.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Studia paedagogica, 20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113–130.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Lojdová, K. (2014). „Cítil jsem se jako bachař.“ Reflexe nové sociální role</a:t>
            </a:r>
          </a:p>
          <a:p>
            <a:pPr>
              <a:lnSpc>
                <a:spcPct val="90000"/>
              </a:lnSpc>
            </a:pP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studenty učitelství na praxi. In J. Nehyba, J. Kolář, M. Dubec et al. (Eds.).</a:t>
            </a:r>
          </a:p>
          <a:p>
            <a:pPr>
              <a:lnSpc>
                <a:spcPct val="90000"/>
              </a:lnSpc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Reflexe mezi lavicemi a katedrou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(87–97). Brno: Masarykova univerzita.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Makovská, Z. (2010). Pojetí moci v žákovských vyprávěních.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Studia</a:t>
            </a:r>
          </a:p>
          <a:p>
            <a:pPr>
              <a:lnSpc>
                <a:spcPct val="90000"/>
              </a:lnSpc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paedagogica, 15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141–151.</a:t>
            </a:r>
          </a:p>
        </p:txBody>
      </p:sp>
    </p:spTree>
    <p:extLst>
      <p:ext uri="{BB962C8B-B14F-4D97-AF65-F5344CB8AC3E}">
        <p14:creationId xmlns:p14="http://schemas.microsoft.com/office/powerpoint/2010/main" val="2884562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Mýdl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Mýdl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ýdl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440</Words>
  <Application>Microsoft Office PowerPoint</Application>
  <PresentationFormat>Širokoúhlá obrazovka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Garamond</vt:lpstr>
      <vt:lpstr>Times New Roman</vt:lpstr>
      <vt:lpstr>Mýdlo</vt:lpstr>
      <vt:lpstr>Moc versus kázeň ve školní třídě zdroj texty K. Lojdové – viz literatura</vt:lpstr>
      <vt:lpstr>Moc a výchovně-vzdělávací proces</vt:lpstr>
      <vt:lpstr>Moc učitele (French, Raven, 1959)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 versus kázeň ve školní třídě</dc:title>
  <dc:creator>Hana Horká</dc:creator>
  <cp:lastModifiedBy>Hana Horká</cp:lastModifiedBy>
  <cp:revision>2</cp:revision>
  <dcterms:created xsi:type="dcterms:W3CDTF">2020-12-09T18:37:44Z</dcterms:created>
  <dcterms:modified xsi:type="dcterms:W3CDTF">2020-12-09T18:51:50Z</dcterms:modified>
</cp:coreProperties>
</file>