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257" r:id="rId2"/>
    <p:sldId id="261" r:id="rId3"/>
    <p:sldId id="292" r:id="rId4"/>
    <p:sldId id="293" r:id="rId5"/>
    <p:sldId id="260" r:id="rId6"/>
    <p:sldId id="288" r:id="rId7"/>
    <p:sldId id="286" r:id="rId8"/>
    <p:sldId id="291" r:id="rId9"/>
    <p:sldId id="274" r:id="rId10"/>
    <p:sldId id="275" r:id="rId11"/>
    <p:sldId id="276" r:id="rId12"/>
    <p:sldId id="264" r:id="rId13"/>
    <p:sldId id="265" r:id="rId14"/>
    <p:sldId id="266" r:id="rId15"/>
    <p:sldId id="290" r:id="rId16"/>
    <p:sldId id="267" r:id="rId17"/>
    <p:sldId id="269" r:id="rId18"/>
    <p:sldId id="270" r:id="rId19"/>
    <p:sldId id="271" r:id="rId20"/>
    <p:sldId id="272" r:id="rId21"/>
    <p:sldId id="277" r:id="rId22"/>
    <p:sldId id="284" r:id="rId23"/>
    <p:sldId id="278" r:id="rId24"/>
    <p:sldId id="263" r:id="rId25"/>
    <p:sldId id="262" r:id="rId26"/>
    <p:sldId id="279" r:id="rId27"/>
    <p:sldId id="283" r:id="rId28"/>
    <p:sldId id="289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F3306-22D5-4CDB-832E-8BEED43F5184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2279A-98AF-4CDD-AF8F-C3EFDDBF775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729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191506" y="878422"/>
            <a:ext cx="4476429" cy="316476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0184" tIns="40092" rIns="80184" bIns="40092" anchor="ctr"/>
          <a:lstStyle/>
          <a:p>
            <a:pPr hangingPunct="0">
              <a:lnSpc>
                <a:spcPct val="95000"/>
              </a:lnSpc>
              <a:buClr>
                <a:srgbClr val="000000"/>
              </a:buClr>
              <a:buSzPct val="45000"/>
              <a:buFont typeface="StarSymbol"/>
              <a:buNone/>
            </a:pPr>
            <a:endParaRPr lang="cs-CZ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body"/>
          </p:nvPr>
        </p:nvSpPr>
        <p:spPr>
          <a:xfrm>
            <a:off x="1060397" y="4350019"/>
            <a:ext cx="4740088" cy="3513685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07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CDA1C0D-F50B-46BC-A812-BB8D1996511B}" type="datetimeFigureOut">
              <a:rPr lang="cs-CZ" smtClean="0"/>
              <a:pPr/>
              <a:t>05.10.2020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56F6F2B-7A7B-4376-901B-60154F5FEB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Vývojová psychologie 1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5373216"/>
            <a:ext cx="8229600" cy="1080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Mgr. Jan Krása, </a:t>
            </a:r>
            <a:r>
              <a:rPr kumimoji="0" lang="cs-CZ" sz="16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Ph.D</a:t>
            </a: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Katedra psychologie, Pedagogická fakulta, MU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Hybné síly vývoje psychiky/člověka?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42198"/>
            <a:ext cx="8229600" cy="51271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/>
              <a:t>Scarr</a:t>
            </a:r>
            <a:r>
              <a:rPr lang="en-US" dirty="0"/>
              <a:t> (1992) </a:t>
            </a:r>
            <a:r>
              <a:rPr lang="en-US" dirty="0" err="1"/>
              <a:t>identifi</a:t>
            </a:r>
            <a:r>
              <a:rPr lang="cs-CZ" dirty="0"/>
              <a:t>koval 4 faktory, které vedou k tomu, že jsou děti z jedné rodiny nebo z různých rodin odlišné: </a:t>
            </a:r>
          </a:p>
          <a:p>
            <a:pPr>
              <a:buNone/>
            </a:pPr>
            <a:r>
              <a:rPr lang="cs-CZ" b="1" dirty="0"/>
              <a:t>1. Genetické  odlišnosti </a:t>
            </a:r>
            <a:r>
              <a:rPr lang="cs-CZ" dirty="0"/>
              <a:t>(genetika a biologie);</a:t>
            </a:r>
          </a:p>
          <a:p>
            <a:pPr>
              <a:buNone/>
            </a:pPr>
            <a:r>
              <a:rPr lang="en-US" b="1" dirty="0"/>
              <a:t>2. </a:t>
            </a:r>
            <a:r>
              <a:rPr lang="cs-CZ" b="1" dirty="0"/>
              <a:t>Odlišnosti v tom, jak k nim přistupovali rodiče a další lidé </a:t>
            </a:r>
            <a:r>
              <a:rPr lang="cs-CZ" dirty="0"/>
              <a:t>(sociální prostředí, osobní a rodinná historie a anamnéza);</a:t>
            </a:r>
            <a:endParaRPr lang="en-US" dirty="0"/>
          </a:p>
          <a:p>
            <a:pPr>
              <a:buNone/>
            </a:pPr>
            <a:r>
              <a:rPr lang="en-US" b="1" dirty="0"/>
              <a:t>3. </a:t>
            </a:r>
            <a:r>
              <a:rPr lang="cs-CZ" b="1" dirty="0"/>
              <a:t>Odlišnosti v reagování na tytéž zkušenosti </a:t>
            </a:r>
            <a:r>
              <a:rPr lang="cs-CZ" dirty="0"/>
              <a:t>(osobní historie, druh osobnosti);</a:t>
            </a:r>
            <a:endParaRPr lang="en-US" b="1" dirty="0"/>
          </a:p>
          <a:p>
            <a:pPr>
              <a:buNone/>
            </a:pPr>
            <a:r>
              <a:rPr lang="en-US" b="1" dirty="0"/>
              <a:t>4. </a:t>
            </a:r>
            <a:r>
              <a:rPr lang="cs-CZ" b="1" dirty="0"/>
              <a:t>Odlišné  volby v prostředí </a:t>
            </a:r>
            <a:r>
              <a:rPr lang="cs-CZ" dirty="0"/>
              <a:t>(osobní historie, </a:t>
            </a:r>
          </a:p>
          <a:p>
            <a:pPr>
              <a:buNone/>
            </a:pPr>
            <a:r>
              <a:rPr lang="cs-CZ" dirty="0"/>
              <a:t>	psychologie motivace).</a:t>
            </a: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altLang="en-US" dirty="0"/>
              <a:t>+ 5. vliv klimatických změn (a ekosystémů) na evoluci člověka – změny fylogenetické?</a:t>
            </a:r>
          </a:p>
        </p:txBody>
      </p:sp>
      <p:sp useBgFill="1">
        <p:nvSpPr>
          <p:cNvPr id="4" name="Obdélník 3"/>
          <p:cNvSpPr/>
          <p:nvPr/>
        </p:nvSpPr>
        <p:spPr>
          <a:xfrm>
            <a:off x="7458161" y="4005064"/>
            <a:ext cx="1234480" cy="1152128"/>
          </a:xfrm>
          <a:prstGeom prst="rect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220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Je psychický vývoj kontinuální či diskontinuální ?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5" name="Picture 5" descr="C:\Users\Dylan\Desktop\ladybu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87995"/>
            <a:ext cx="2835275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C:\Users\Dylan\Desktop\tre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2" y="1592416"/>
            <a:ext cx="2833688" cy="261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5796136" y="6525344"/>
            <a:ext cx="2592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Srov. </a:t>
            </a:r>
            <a:r>
              <a:rPr lang="cs-CZ" sz="1400" dirty="0" err="1"/>
              <a:t>Siegler</a:t>
            </a:r>
            <a:r>
              <a:rPr lang="cs-CZ" sz="1400" dirty="0"/>
              <a:t> </a:t>
            </a:r>
            <a:r>
              <a:rPr lang="cs-CZ" sz="1400" dirty="0" err="1"/>
              <a:t>et</a:t>
            </a:r>
            <a:r>
              <a:rPr lang="cs-CZ" sz="1400" dirty="0"/>
              <a:t> </a:t>
            </a:r>
            <a:r>
              <a:rPr lang="cs-CZ" sz="1400" dirty="0" err="1"/>
              <a:t>al</a:t>
            </a:r>
            <a:r>
              <a:rPr lang="cs-CZ" sz="1400" dirty="0"/>
              <a:t>. (2011, s. 14)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796136" y="515719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instary </a:t>
            </a:r>
            <a:r>
              <a:rPr lang="cs-CZ" dirty="0" err="1"/>
              <a:t>holometabolního</a:t>
            </a:r>
            <a:r>
              <a:rPr lang="cs-CZ" dirty="0"/>
              <a:t> hmyzu</a:t>
            </a:r>
          </a:p>
        </p:txBody>
      </p:sp>
    </p:spTree>
    <p:extLst>
      <p:ext uri="{BB962C8B-B14F-4D97-AF65-F5344CB8AC3E}">
        <p14:creationId xmlns:p14="http://schemas.microsoft.com/office/powerpoint/2010/main" val="24115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Tělesný 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7734"/>
            <a:ext cx="8229600" cy="5074818"/>
          </a:xfrm>
        </p:spPr>
        <p:txBody>
          <a:bodyPr>
            <a:noAutofit/>
          </a:bodyPr>
          <a:lstStyle/>
          <a:p>
            <a:pPr marL="651510" indent="-514350">
              <a:buAutoNum type="arabicPeriod"/>
            </a:pPr>
            <a:r>
              <a:rPr lang="cs-CZ" sz="2400" b="1" dirty="0"/>
              <a:t>Haploidní stav</a:t>
            </a:r>
          </a:p>
          <a:p>
            <a:pPr marL="651510" indent="-514350">
              <a:buAutoNum type="arabicPeriod"/>
            </a:pPr>
            <a:r>
              <a:rPr lang="cs-CZ" sz="2400" b="1" dirty="0"/>
              <a:t>Diploidní stav</a:t>
            </a:r>
            <a:r>
              <a:rPr lang="cs-CZ" sz="2400" dirty="0"/>
              <a:t> – jednobuněčný stav jedince!</a:t>
            </a:r>
          </a:p>
          <a:p>
            <a:pPr marL="651510" indent="-514350">
              <a:buAutoNum type="arabicPeriod"/>
            </a:pPr>
            <a:r>
              <a:rPr lang="cs-CZ" sz="2400" b="1" dirty="0"/>
              <a:t>Mnohobuněčný</a:t>
            </a:r>
            <a:r>
              <a:rPr lang="cs-CZ" sz="2400" dirty="0"/>
              <a:t> stav jedince:</a:t>
            </a:r>
          </a:p>
          <a:p>
            <a:pPr marL="651510" indent="-514350">
              <a:buAutoNum type="arabicPeriod"/>
            </a:pPr>
            <a:r>
              <a:rPr lang="cs-CZ" sz="2400" b="1" dirty="0"/>
              <a:t>Morula  - blastula – gastrula </a:t>
            </a:r>
            <a:r>
              <a:rPr lang="cs-CZ" sz="2400" dirty="0"/>
              <a:t>(</a:t>
            </a:r>
            <a:r>
              <a:rPr lang="cs-CZ" sz="2400" dirty="0" err="1"/>
              <a:t>diblastica</a:t>
            </a:r>
            <a:r>
              <a:rPr lang="cs-CZ" sz="2400" dirty="0"/>
              <a:t>): </a:t>
            </a:r>
            <a:r>
              <a:rPr lang="cs-CZ" sz="2400" dirty="0" err="1"/>
              <a:t>vločkovci</a:t>
            </a:r>
            <a:r>
              <a:rPr lang="cs-CZ" sz="2400" dirty="0"/>
              <a:t>, houbovci, žahavci, žebernatky,</a:t>
            </a:r>
          </a:p>
          <a:p>
            <a:pPr marL="651510" indent="-514350">
              <a:buAutoNum type="arabicPeriod"/>
            </a:pPr>
            <a:r>
              <a:rPr lang="cs-CZ" sz="2400" b="1" dirty="0"/>
              <a:t>Triblastica</a:t>
            </a:r>
            <a:r>
              <a:rPr lang="cs-CZ" sz="2400" dirty="0"/>
              <a:t> (</a:t>
            </a:r>
            <a:r>
              <a:rPr lang="cs-CZ" sz="2400" dirty="0" err="1"/>
              <a:t>Prvoústí</a:t>
            </a:r>
            <a:r>
              <a:rPr lang="cs-CZ" sz="2400" dirty="0"/>
              <a:t>) – členovci, měkkýši,</a:t>
            </a:r>
          </a:p>
          <a:p>
            <a:pPr marL="651510" indent="-514350">
              <a:buAutoNum type="arabicPeriod"/>
            </a:pPr>
            <a:r>
              <a:rPr lang="cs-CZ" sz="2400" b="1" dirty="0"/>
              <a:t>Druhoústí</a:t>
            </a:r>
            <a:r>
              <a:rPr lang="cs-CZ" sz="2400" dirty="0"/>
              <a:t> (ostnokožci, strunatci),</a:t>
            </a:r>
          </a:p>
          <a:p>
            <a:pPr marL="651510" indent="-514350">
              <a:buAutoNum type="arabicPeriod"/>
            </a:pPr>
            <a:r>
              <a:rPr lang="cs-CZ" sz="2400" b="1" dirty="0"/>
              <a:t>Savci a </a:t>
            </a:r>
            <a:r>
              <a:rPr lang="cs-CZ" sz="2400" b="1" dirty="0" err="1"/>
              <a:t>placentálové</a:t>
            </a:r>
            <a:r>
              <a:rPr lang="cs-CZ" sz="2400" b="1" dirty="0"/>
              <a:t> </a:t>
            </a:r>
            <a:r>
              <a:rPr lang="cs-CZ" sz="2400" dirty="0"/>
              <a:t>– specifický způsob příchodu na svět. V případě savců (i ptáků) není jedinec „hotov“ hned po porodu (vylíhnutí), ale má rodiče (a jejich pečovatelský pud). Rodiče savců musí potomka přivést k dospělosti, ne-li dále (zde tkví </a:t>
            </a:r>
            <a:r>
              <a:rPr lang="cs-CZ" sz="2400" b="1" dirty="0"/>
              <a:t>evoluční</a:t>
            </a:r>
            <a:r>
              <a:rPr lang="cs-CZ" sz="2400" dirty="0"/>
              <a:t> význam rodičovství </a:t>
            </a:r>
            <a:r>
              <a:rPr lang="cs-CZ" sz="2400" dirty="0" smtClean="0"/>
              <a:t>a pedagogiky!).</a:t>
            </a: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     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Mezníky tělesného vývoje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cs-CZ" dirty="0"/>
              <a:t>Průměrný růst (od narození) asi 6 cm/rok</a:t>
            </a:r>
          </a:p>
          <a:p>
            <a:pPr marL="137160" indent="0">
              <a:buNone/>
            </a:pPr>
            <a:r>
              <a:rPr lang="cs-CZ" b="1" dirty="0"/>
              <a:t>5-6 let</a:t>
            </a:r>
            <a:r>
              <a:rPr lang="cs-CZ" dirty="0"/>
              <a:t>: 1. tvarová proměna postavy (</a:t>
            </a:r>
            <a:r>
              <a:rPr lang="cs-CZ" b="1" dirty="0"/>
              <a:t>filipínská míra</a:t>
            </a:r>
            <a:r>
              <a:rPr lang="cs-CZ" dirty="0"/>
              <a:t>),</a:t>
            </a:r>
          </a:p>
          <a:p>
            <a:pPr marL="137160" indent="0">
              <a:buNone/>
            </a:pPr>
            <a:r>
              <a:rPr lang="cs-CZ" b="1" dirty="0"/>
              <a:t>6-7 let</a:t>
            </a:r>
            <a:r>
              <a:rPr lang="cs-CZ" dirty="0"/>
              <a:t>: objevují se první trvalé zuby (- výměna chrupu),</a:t>
            </a:r>
          </a:p>
          <a:p>
            <a:pPr marL="137160" indent="0">
              <a:buNone/>
            </a:pPr>
            <a:r>
              <a:rPr lang="cs-CZ" b="1" dirty="0"/>
              <a:t>10-11 dívky, 11-12 chlapci</a:t>
            </a:r>
            <a:r>
              <a:rPr lang="cs-CZ" dirty="0"/>
              <a:t>: nástup puberty=zvýšení sekrece </a:t>
            </a:r>
            <a:r>
              <a:rPr lang="cs-CZ" dirty="0" err="1"/>
              <a:t>pohl</a:t>
            </a:r>
            <a:r>
              <a:rPr lang="cs-CZ" dirty="0"/>
              <a:t>. hormonů: </a:t>
            </a:r>
          </a:p>
          <a:p>
            <a:r>
              <a:rPr lang="cs-CZ" dirty="0"/>
              <a:t>v nadledvinkách - </a:t>
            </a:r>
            <a:r>
              <a:rPr lang="cs-CZ" dirty="0" err="1"/>
              <a:t>adrenarche</a:t>
            </a:r>
            <a:r>
              <a:rPr lang="cs-CZ" dirty="0"/>
              <a:t> (DHEA, vývoj ochlupení a změna složení potu, zvýšení </a:t>
            </a:r>
            <a:r>
              <a:rPr lang="cs-CZ" dirty="0" err="1"/>
              <a:t>mastivosti</a:t>
            </a:r>
            <a:r>
              <a:rPr lang="cs-CZ" dirty="0"/>
              <a:t> kůže) a: </a:t>
            </a:r>
          </a:p>
          <a:p>
            <a:r>
              <a:rPr lang="cs-CZ" dirty="0"/>
              <a:t>v pohlavních žlázách – </a:t>
            </a:r>
            <a:r>
              <a:rPr lang="cs-CZ" dirty="0" err="1"/>
              <a:t>gonadarche</a:t>
            </a:r>
            <a:r>
              <a:rPr lang="cs-CZ" dirty="0"/>
              <a:t> (osa: </a:t>
            </a:r>
            <a:r>
              <a:rPr lang="cs-CZ" dirty="0" err="1"/>
              <a:t>hypothalamus</a:t>
            </a:r>
            <a:r>
              <a:rPr lang="cs-CZ" dirty="0"/>
              <a:t>-hypofýza-gonády a produkce testosteronu a estrogenu: vývoj tělesného schématu) – </a:t>
            </a:r>
            <a:r>
              <a:rPr lang="cs-CZ" b="1" dirty="0"/>
              <a:t>2. tvarová proměna</a:t>
            </a:r>
          </a:p>
          <a:p>
            <a:pPr marL="137160" indent="0">
              <a:buNone/>
            </a:pPr>
            <a:r>
              <a:rPr lang="cs-CZ" dirty="0"/>
              <a:t>růstový spurt: 9cm/rok dívky a 10,3cm/rok chlapci</a:t>
            </a:r>
          </a:p>
          <a:p>
            <a:pPr marL="137160" indent="0">
              <a:buNone/>
            </a:pPr>
            <a:r>
              <a:rPr lang="cs-CZ" b="1" dirty="0"/>
              <a:t>12-13 dívky </a:t>
            </a:r>
            <a:r>
              <a:rPr lang="cs-CZ" dirty="0"/>
              <a:t>– menarche (nejprve </a:t>
            </a:r>
            <a:r>
              <a:rPr lang="cs-CZ" dirty="0" err="1"/>
              <a:t>anovulatorní</a:t>
            </a:r>
            <a:r>
              <a:rPr lang="cs-CZ" dirty="0"/>
              <a:t> + nepravidelný cyklus); </a:t>
            </a:r>
          </a:p>
          <a:p>
            <a:pPr marL="137160" indent="0">
              <a:buNone/>
            </a:pPr>
            <a:r>
              <a:rPr lang="cs-CZ" b="1" dirty="0"/>
              <a:t>13 chlapci </a:t>
            </a:r>
            <a:r>
              <a:rPr lang="cs-CZ" dirty="0"/>
              <a:t>– schopnost ejakulace</a:t>
            </a:r>
          </a:p>
          <a:p>
            <a:pPr marL="137160" indent="0">
              <a:buNone/>
            </a:pPr>
            <a:r>
              <a:rPr lang="cs-CZ" b="1" dirty="0"/>
              <a:t>15-17 dívky, 16-18 chlapci</a:t>
            </a:r>
            <a:r>
              <a:rPr lang="cs-CZ" dirty="0"/>
              <a:t>: konec adolescence = konec růstu kostí (uzavírají se růstové štěrbiny)</a:t>
            </a:r>
          </a:p>
          <a:p>
            <a:pPr marL="137160" indent="0">
              <a:buNone/>
            </a:pPr>
            <a:r>
              <a:rPr lang="cs-CZ" dirty="0"/>
              <a:t>+ další tělesné změny u žen  v případě </a:t>
            </a:r>
            <a:r>
              <a:rPr lang="cs-CZ" b="1" dirty="0"/>
              <a:t>těhotenství</a:t>
            </a:r>
            <a:r>
              <a:rPr lang="cs-CZ" dirty="0"/>
              <a:t>: tělo znovu začne růst a „dělat si to svoje“.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</a:t>
            </a:r>
            <a:r>
              <a:rPr lang="cs-CZ" sz="4800" dirty="0" smtClean="0"/>
              <a:t>mezník </a:t>
            </a:r>
            <a:r>
              <a:rPr lang="cs-CZ" sz="4800" b="0" dirty="0"/>
              <a:t>v lidském životě?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2584"/>
            <a:ext cx="8229600" cy="4625609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2800" dirty="0"/>
              <a:t>Rané dětství (do nástupu do školy)? </a:t>
            </a:r>
          </a:p>
          <a:p>
            <a:pPr marL="118872" indent="0">
              <a:buNone/>
            </a:pPr>
            <a:endParaRPr lang="cs-CZ" sz="2800" dirty="0"/>
          </a:p>
          <a:p>
            <a:r>
              <a:rPr lang="cs-CZ" sz="2800" dirty="0"/>
              <a:t>Jsou </a:t>
            </a:r>
            <a:r>
              <a:rPr lang="cs-CZ" sz="2800" dirty="0" err="1"/>
              <a:t>stereootypizovány</a:t>
            </a:r>
            <a:r>
              <a:rPr lang="cs-CZ" sz="2800" dirty="0"/>
              <a:t> základní emoční reakce = emoční „nevědomí“ = emoční </a:t>
            </a:r>
            <a:r>
              <a:rPr lang="cs-CZ" sz="2800" dirty="0" err="1"/>
              <a:t>automaton</a:t>
            </a:r>
            <a:r>
              <a:rPr lang="cs-CZ" sz="2800" dirty="0"/>
              <a:t>. </a:t>
            </a:r>
          </a:p>
          <a:p>
            <a:r>
              <a:rPr lang="cs-CZ" sz="2800" dirty="0"/>
              <a:t>Odtud vliv rané péče na pozdější život člověka.</a:t>
            </a:r>
          </a:p>
          <a:p>
            <a:r>
              <a:rPr lang="cs-CZ" sz="2800" dirty="0"/>
              <a:t>Odtud důležitost raného dětství v psychoterapii i v pedagogice.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E6ECC-A5A2-46BE-99A7-992442558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/>
              <a:t>Zásadní mezník </a:t>
            </a:r>
            <a:r>
              <a:rPr lang="cs-CZ" sz="4400" b="0" dirty="0"/>
              <a:t>v lidském životě?</a:t>
            </a:r>
            <a:endParaRPr lang="cs-CZ" b="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59E63-DE4C-4E8B-8E0D-57C1B7C9A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600" dirty="0"/>
              <a:t>Puberta a adolescence ?</a:t>
            </a:r>
          </a:p>
          <a:p>
            <a:endParaRPr lang="cs-CZ" sz="4000" dirty="0"/>
          </a:p>
          <a:p>
            <a:r>
              <a:rPr lang="cs-CZ" dirty="0"/>
              <a:t>Rozvine se oblast celoživotní motivace, rozvinou se další složky osobnosti.</a:t>
            </a:r>
          </a:p>
          <a:p>
            <a:r>
              <a:rPr lang="cs-CZ" dirty="0"/>
              <a:t>Od závislosti na poskytování rodičovské péče k schopnosti poskytovat rodičovskou péči = </a:t>
            </a:r>
            <a:r>
              <a:rPr lang="cs-CZ" dirty="0" smtClean="0"/>
              <a:t>od </a:t>
            </a:r>
            <a:r>
              <a:rPr lang="cs-CZ" dirty="0"/>
              <a:t>závislosti k produkci,</a:t>
            </a:r>
          </a:p>
          <a:p>
            <a:r>
              <a:rPr lang="cs-CZ" dirty="0"/>
              <a:t>… od ideálního ke skutečnému, od nesmrtelnosti k smrtelnosti,</a:t>
            </a:r>
          </a:p>
          <a:p>
            <a:r>
              <a:rPr lang="cs-CZ" dirty="0"/>
              <a:t>Dříve byl tento přechod poznamenán nutností projít iniciačním rituálem, dnes ponechán na sekulární „iniciaci“, </a:t>
            </a:r>
            <a:r>
              <a:rPr lang="cs-CZ" dirty="0" err="1"/>
              <a:t>sebeiniciaci</a:t>
            </a:r>
            <a:r>
              <a:rPr lang="cs-CZ" dirty="0"/>
              <a:t> či zcela bez ní. (srov. vztah k opojným látkám a rizikovým </a:t>
            </a:r>
            <a:r>
              <a:rPr lang="cs-CZ" dirty="0" smtClean="0"/>
              <a:t>činnostem v době adolescence a mladé dospělosti!).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25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dirty="0"/>
              <a:t>Zásadní mezník </a:t>
            </a:r>
            <a:r>
              <a:rPr lang="cs-CZ" sz="4800" b="0" dirty="0"/>
              <a:t>v lidském životě? </a:t>
            </a:r>
            <a:endParaRPr lang="cs-CZ" b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Rodičovství?</a:t>
            </a:r>
          </a:p>
          <a:p>
            <a:r>
              <a:rPr lang="cs-CZ" dirty="0"/>
              <a:t>Výrazně pomáhá při absolvování předmětu Vývojové psychologie.</a:t>
            </a:r>
          </a:p>
          <a:p>
            <a:r>
              <a:rPr lang="cs-CZ" dirty="0"/>
              <a:t>Podnětný plán s tím nejskvělejším zážitkem na počátku. </a:t>
            </a:r>
          </a:p>
          <a:p>
            <a:r>
              <a:rPr lang="cs-CZ" dirty="0"/>
              <a:t>Tzv. „2. škola života“.</a:t>
            </a:r>
          </a:p>
          <a:p>
            <a:r>
              <a:rPr lang="cs-CZ" dirty="0"/>
              <a:t>? Skládá se tedy život člověka z vlastního dospívání a vychovávání vlastních dětí? </a:t>
            </a:r>
          </a:p>
        </p:txBody>
      </p:sp>
    </p:spTree>
    <p:extLst>
      <p:ext uri="{BB962C8B-B14F-4D97-AF65-F5344CB8AC3E}">
        <p14:creationId xmlns:p14="http://schemas.microsoft.com/office/powerpoint/2010/main" val="3974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Trocha genetiky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 smtClean="0"/>
              <a:t>Archea</a:t>
            </a:r>
            <a:endParaRPr lang="cs-CZ" dirty="0"/>
          </a:p>
          <a:p>
            <a:pPr marL="118872" indent="0">
              <a:buNone/>
            </a:pPr>
            <a:r>
              <a:rPr lang="cs-CZ" dirty="0" err="1"/>
              <a:t>Bacteria</a:t>
            </a:r>
            <a:endParaRPr lang="cs-CZ" dirty="0"/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Eucaryota</a:t>
            </a:r>
            <a:r>
              <a:rPr lang="cs-CZ" dirty="0"/>
              <a:t> (</a:t>
            </a:r>
            <a:r>
              <a:rPr lang="cs-CZ" dirty="0" err="1"/>
              <a:t>Pravojaderní</a:t>
            </a:r>
            <a:r>
              <a:rPr lang="cs-CZ" dirty="0"/>
              <a:t>) - my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27984" y="2132855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Prokaryota</a:t>
            </a:r>
            <a:endParaRPr lang="cs-CZ" sz="3200" dirty="0"/>
          </a:p>
        </p:txBody>
      </p:sp>
      <p:sp>
        <p:nvSpPr>
          <p:cNvPr id="5" name="Pravá složená závorka 4"/>
          <p:cNvSpPr/>
          <p:nvPr/>
        </p:nvSpPr>
        <p:spPr>
          <a:xfrm>
            <a:off x="3923928" y="2060848"/>
            <a:ext cx="288032" cy="728791"/>
          </a:xfrm>
          <a:prstGeom prst="rightBrace">
            <a:avLst/>
          </a:prstGeom>
          <a:ln w="412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85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5354"/>
            <a:ext cx="8229600" cy="7920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dirty="0"/>
              <a:t>      Naše DNA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5006261" cy="5112567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Lidský genom je složen z: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2% genetické informace (</a:t>
            </a:r>
            <a:r>
              <a:rPr lang="cs-CZ" sz="2000" u="sng" dirty="0" err="1"/>
              <a:t>exony</a:t>
            </a:r>
            <a:r>
              <a:rPr lang="cs-CZ" sz="2000" dirty="0"/>
              <a:t> a introny)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000" dirty="0"/>
              <a:t>98% tvoří nekódující DNA</a:t>
            </a:r>
          </a:p>
          <a:p>
            <a:pPr>
              <a:buNone/>
            </a:pPr>
            <a:r>
              <a:rPr lang="cs-CZ" sz="2000" dirty="0"/>
              <a:t>42%!! je tvořeno </a:t>
            </a:r>
            <a:r>
              <a:rPr lang="cs-CZ" sz="2000" dirty="0" err="1"/>
              <a:t>retrotranspozony</a:t>
            </a:r>
            <a:r>
              <a:rPr lang="cs-CZ" sz="2000" dirty="0"/>
              <a:t> = retrovirovými řetězci – datování těchto vpisů do DNA druhu potvrzuje evoluční strom. </a:t>
            </a:r>
            <a:r>
              <a:rPr lang="en-US" sz="2000" dirty="0"/>
              <a:t>David Baltimore (</a:t>
            </a:r>
            <a:r>
              <a:rPr lang="cs-CZ" sz="2000" dirty="0"/>
              <a:t>jeden z objevitelů reverzní </a:t>
            </a:r>
            <a:r>
              <a:rPr lang="en-US" sz="2000" dirty="0"/>
              <a:t>trans</a:t>
            </a:r>
            <a:r>
              <a:rPr lang="cs-CZ" sz="2000" dirty="0"/>
              <a:t>k</a:t>
            </a:r>
            <a:r>
              <a:rPr lang="en-US" sz="2000" dirty="0" err="1"/>
              <a:t>ript</a:t>
            </a:r>
            <a:r>
              <a:rPr lang="cs-CZ" sz="2000" dirty="0" err="1"/>
              <a:t>ázy</a:t>
            </a:r>
            <a:r>
              <a:rPr lang="en-US" sz="2000" dirty="0"/>
              <a:t>)</a:t>
            </a:r>
            <a:r>
              <a:rPr lang="cs-CZ" sz="2000" dirty="0"/>
              <a:t>:</a:t>
            </a:r>
            <a:r>
              <a:rPr lang="en-US" sz="2000" dirty="0"/>
              <a:t> </a:t>
            </a:r>
            <a:r>
              <a:rPr lang="cs-CZ" sz="2000" dirty="0"/>
              <a:t>„</a:t>
            </a:r>
            <a:r>
              <a:rPr lang="en-US" sz="2000" dirty="0"/>
              <a:t>the genome looks</a:t>
            </a:r>
            <a:r>
              <a:rPr lang="cs-CZ" sz="2000" dirty="0"/>
              <a:t> </a:t>
            </a:r>
            <a:r>
              <a:rPr lang="en-US" sz="2000" dirty="0"/>
              <a:t>like a sea of reverse-transcribed DNA with a </a:t>
            </a:r>
            <a:r>
              <a:rPr lang="cs-CZ" sz="2000" dirty="0"/>
              <a:t>s</a:t>
            </a:r>
            <a:r>
              <a:rPr lang="en-US" sz="2000" dirty="0"/>
              <a:t>mall</a:t>
            </a:r>
            <a:r>
              <a:rPr lang="cs-CZ" sz="2000" dirty="0"/>
              <a:t> </a:t>
            </a:r>
            <a:r>
              <a:rPr lang="cs-CZ" sz="2000" dirty="0" err="1"/>
              <a:t>admixture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genes</a:t>
            </a:r>
            <a:r>
              <a:rPr lang="cs-CZ" sz="2000" dirty="0"/>
              <a:t>“.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cs-CZ" sz="2000" dirty="0"/>
          </a:p>
          <a:p>
            <a:pPr>
              <a:buNone/>
              <a:defRPr/>
            </a:pPr>
            <a:r>
              <a:rPr lang="cs-CZ" sz="2000" dirty="0"/>
              <a:t>Nejdelší DNA (lidský má 3 miliardy bází, 1m): </a:t>
            </a:r>
          </a:p>
          <a:p>
            <a:pPr>
              <a:buNone/>
              <a:defRPr/>
            </a:pPr>
            <a:r>
              <a:rPr lang="cs-CZ" sz="2000" i="1" dirty="0" err="1"/>
              <a:t>Protopterus</a:t>
            </a:r>
            <a:r>
              <a:rPr lang="cs-CZ" sz="2000" i="1" dirty="0"/>
              <a:t> </a:t>
            </a:r>
            <a:r>
              <a:rPr lang="cs-CZ" sz="2000" i="1" dirty="0" err="1"/>
              <a:t>aethiopicus</a:t>
            </a:r>
            <a:r>
              <a:rPr lang="cs-CZ" sz="2000" dirty="0"/>
              <a:t> (bahník východoafrický) – 133 miliard</a:t>
            </a:r>
          </a:p>
          <a:p>
            <a:pPr>
              <a:buNone/>
              <a:defRPr/>
            </a:pPr>
            <a:r>
              <a:rPr lang="cs-CZ" sz="2000" i="1" dirty="0"/>
              <a:t>Paris </a:t>
            </a:r>
            <a:r>
              <a:rPr lang="cs-CZ" sz="2000" i="1" dirty="0" err="1"/>
              <a:t>japonica</a:t>
            </a:r>
            <a:r>
              <a:rPr lang="cs-CZ" sz="2000" dirty="0"/>
              <a:t> - 150 miliard</a:t>
            </a:r>
          </a:p>
          <a:p>
            <a:pPr>
              <a:buNone/>
              <a:defRPr/>
            </a:pPr>
            <a:r>
              <a:rPr lang="cs-CZ" sz="2000" i="1" dirty="0" err="1"/>
              <a:t>Polychaos</a:t>
            </a:r>
            <a:r>
              <a:rPr lang="cs-CZ" sz="2000" i="1" dirty="0"/>
              <a:t> </a:t>
            </a:r>
            <a:r>
              <a:rPr lang="cs-CZ" sz="2000" i="1" dirty="0" err="1"/>
              <a:t>dubiumi</a:t>
            </a:r>
            <a:r>
              <a:rPr lang="cs-CZ" sz="2000" i="1" dirty="0"/>
              <a:t> </a:t>
            </a:r>
            <a:r>
              <a:rPr lang="cs-CZ" sz="2000" dirty="0"/>
              <a:t>– 670 miliard</a:t>
            </a:r>
          </a:p>
        </p:txBody>
      </p:sp>
      <p:pic>
        <p:nvPicPr>
          <p:cNvPr id="1026" name="Picture 2" descr="http://media-1.web.britannica.com/eb-media/80/55080-004-189D591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1797" y="4365104"/>
            <a:ext cx="3722189" cy="2489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Výsledek obrázku pro Polychaos dubi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30" name="Picture 6" descr="http://www.arcella.nl/sites/default/files/platenvanamoeben/Polychaos-dubium-BBtr-30-um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018" y="178372"/>
            <a:ext cx="3048000" cy="1976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laim: White flower has world's longest genom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5986" y="2154810"/>
            <a:ext cx="2862064" cy="214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19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rotnatka obecná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8944" y="188640"/>
            <a:ext cx="2381250" cy="2714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Naše geny (2% DNA)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55976"/>
          </a:xfrm>
        </p:spPr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/>
              <a:t>Člověk má zhruba 25 000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Hrotnatka obecná (</a:t>
            </a:r>
            <a:r>
              <a:rPr lang="cs-CZ" dirty="0" err="1"/>
              <a:t>Daphnia</a:t>
            </a:r>
            <a:r>
              <a:rPr lang="cs-CZ" dirty="0"/>
              <a:t> </a:t>
            </a:r>
            <a:r>
              <a:rPr lang="cs-CZ" dirty="0" err="1"/>
              <a:t>pulex</a:t>
            </a:r>
            <a:r>
              <a:rPr lang="cs-CZ" dirty="0"/>
              <a:t>) má 31 000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Topol </a:t>
            </a:r>
            <a:r>
              <a:rPr lang="cs-CZ" dirty="0" err="1"/>
              <a:t>chlupatoplodý</a:t>
            </a:r>
            <a:r>
              <a:rPr lang="cs-CZ" dirty="0"/>
              <a:t> (</a:t>
            </a:r>
            <a:r>
              <a:rPr lang="cs-CZ" i="1" dirty="0" err="1"/>
              <a:t>Populus</a:t>
            </a:r>
            <a:r>
              <a:rPr lang="cs-CZ" i="1" dirty="0"/>
              <a:t> </a:t>
            </a:r>
            <a:r>
              <a:rPr lang="cs-CZ" i="1" dirty="0" err="1"/>
              <a:t>trichocarpa</a:t>
            </a:r>
            <a:r>
              <a:rPr lang="cs-CZ" dirty="0"/>
              <a:t>) – 45 000 genů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/>
              <a:t>Bičenky (</a:t>
            </a:r>
            <a:r>
              <a:rPr lang="cs-CZ" i="1" dirty="0" err="1"/>
              <a:t>Trichomonas</a:t>
            </a:r>
            <a:r>
              <a:rPr lang="cs-CZ" i="1" dirty="0"/>
              <a:t> </a:t>
            </a:r>
            <a:r>
              <a:rPr lang="cs-CZ" i="1" dirty="0" err="1"/>
              <a:t>sp</a:t>
            </a:r>
            <a:r>
              <a:rPr lang="cs-CZ" i="1" dirty="0"/>
              <a:t>.</a:t>
            </a:r>
            <a:r>
              <a:rPr lang="cs-CZ" dirty="0"/>
              <a:t>) – 60 000 genů</a:t>
            </a:r>
          </a:p>
          <a:p>
            <a:pPr marL="137160" indent="0">
              <a:buNone/>
            </a:pPr>
            <a:r>
              <a:rPr lang="cs-CZ" dirty="0"/>
              <a:t>(dle </a:t>
            </a:r>
            <a:r>
              <a:rPr lang="cs-CZ" dirty="0" err="1"/>
              <a:t>Madigan</a:t>
            </a:r>
            <a:r>
              <a:rPr lang="cs-CZ" dirty="0"/>
              <a:t> et al., 2014)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08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zdárného ukončení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51510" indent="-514350">
              <a:buFont typeface="Wingdings 2"/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  <a:p>
            <a:pPr marL="65151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82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0" y="1556792"/>
            <a:ext cx="5472608" cy="5301208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cs-CZ" sz="2000" b="1" dirty="0"/>
              <a:t>Genotyp</a:t>
            </a:r>
            <a:r>
              <a:rPr lang="cs-CZ" sz="2000" dirty="0"/>
              <a:t> x </a:t>
            </a:r>
            <a:r>
              <a:rPr lang="cs-CZ" sz="2000" b="1" dirty="0"/>
              <a:t>fenotyp.</a:t>
            </a:r>
          </a:p>
          <a:p>
            <a:pPr marL="137160" indent="0">
              <a:buNone/>
            </a:pPr>
            <a:r>
              <a:rPr lang="cs-CZ" sz="2000" dirty="0" smtClean="0"/>
              <a:t>Geneticky jsou předávány vzorce chování do úrovně: </a:t>
            </a:r>
            <a:r>
              <a:rPr lang="cs-CZ" sz="2000" b="1" dirty="0" smtClean="0"/>
              <a:t>(novorozeneckých) reflexů. </a:t>
            </a:r>
            <a:r>
              <a:rPr lang="cs-CZ" sz="2000" dirty="0" smtClean="0"/>
              <a:t>Jak dlouho budou existovat? </a:t>
            </a:r>
          </a:p>
          <a:p>
            <a:pPr marL="137160" indent="0">
              <a:buNone/>
            </a:pPr>
            <a:endParaRPr lang="cs-CZ" sz="2000" dirty="0" smtClean="0"/>
          </a:p>
          <a:p>
            <a:pPr marL="137160" indent="0">
              <a:buNone/>
            </a:pPr>
            <a:r>
              <a:rPr lang="cs-CZ" sz="2000" dirty="0" smtClean="0"/>
              <a:t>Otázka tzv. </a:t>
            </a:r>
            <a:r>
              <a:rPr lang="cs-CZ" sz="2000" b="1" dirty="0" smtClean="0"/>
              <a:t>vrozených vzorců chování </a:t>
            </a:r>
            <a:r>
              <a:rPr lang="cs-CZ" sz="2000" dirty="0" smtClean="0"/>
              <a:t>jako je</a:t>
            </a:r>
            <a:r>
              <a:rPr lang="cs-CZ" sz="2000" b="1" dirty="0" smtClean="0"/>
              <a:t> </a:t>
            </a:r>
            <a:r>
              <a:rPr lang="cs-CZ" sz="2000" dirty="0" smtClean="0"/>
              <a:t>stavění hnízd, migrace, zásnubní tance atd. 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b="1" dirty="0"/>
              <a:t>Imprinting</a:t>
            </a:r>
            <a:r>
              <a:rPr lang="cs-CZ" sz="2000" dirty="0"/>
              <a:t> vizuální, chemický (K. Lorenz) a </a:t>
            </a:r>
            <a:r>
              <a:rPr lang="cs-CZ" sz="2000" b="1" dirty="0"/>
              <a:t>vliv zkušenosti</a:t>
            </a:r>
            <a:r>
              <a:rPr lang="cs-CZ" sz="2000" dirty="0"/>
              <a:t>. </a:t>
            </a:r>
          </a:p>
          <a:p>
            <a:pPr marL="137160" indent="0">
              <a:buNone/>
            </a:pPr>
            <a:endParaRPr lang="cs-CZ" sz="2000" dirty="0"/>
          </a:p>
          <a:p>
            <a:pPr marL="137160" indent="0">
              <a:buNone/>
            </a:pPr>
            <a:r>
              <a:rPr lang="cs-CZ" sz="2000" dirty="0"/>
              <a:t>Obrovský vliv kultury na genom:</a:t>
            </a:r>
          </a:p>
          <a:p>
            <a:pPr marL="137160" indent="0">
              <a:buNone/>
            </a:pPr>
            <a:r>
              <a:rPr lang="cs-CZ" sz="2000" dirty="0"/>
              <a:t>Tolerance alkoholu (10-6 tis),</a:t>
            </a:r>
          </a:p>
          <a:p>
            <a:pPr marL="137160" indent="0">
              <a:buNone/>
            </a:pPr>
            <a:r>
              <a:rPr lang="cs-CZ" sz="2000" dirty="0"/>
              <a:t>tolerance laktózy </a:t>
            </a:r>
          </a:p>
          <a:p>
            <a:pPr marL="137160" indent="0">
              <a:buNone/>
            </a:pPr>
            <a:r>
              <a:rPr lang="cs-CZ" sz="2000" dirty="0"/>
              <a:t>a světlá pleť – 3000BC – jámová kultura na Ukrajině.</a:t>
            </a:r>
          </a:p>
        </p:txBody>
      </p:sp>
      <p:pic>
        <p:nvPicPr>
          <p:cNvPr id="4" name="Picture 2" descr="http://www.dabase.org/LorenzAndGeese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554537"/>
            <a:ext cx="3043826" cy="4970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cs-CZ" dirty="0"/>
              <a:t>Co může být vrozeno?</a:t>
            </a:r>
          </a:p>
        </p:txBody>
      </p:sp>
    </p:spTree>
    <p:extLst>
      <p:ext uri="{BB962C8B-B14F-4D97-AF65-F5344CB8AC3E}">
        <p14:creationId xmlns:p14="http://schemas.microsoft.com/office/powerpoint/2010/main" val="185323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en-US" dirty="0"/>
              <a:t>HZ je dnes ve svém zcela naivním pojetí překonán, nicméně v rámci embryogeneze (u člověka) lze spatřit jednobuněčnou fázi, fázi moruly, blastuly a např. žaberních oblouků.</a:t>
            </a:r>
            <a:endParaRPr lang="cs-CZ" altLang="cs-CZ" dirty="0"/>
          </a:p>
        </p:txBody>
      </p:sp>
      <p:pic>
        <p:nvPicPr>
          <p:cNvPr id="5124" name="Picture 2" descr="http://21stoleti.cz/wp-content/uploads/Haeckels-embryos-486x38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81160"/>
            <a:ext cx="4105002" cy="3260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7809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/>
              <a:t>? </a:t>
            </a:r>
            <a:r>
              <a:rPr lang="cs-CZ" altLang="en-US" dirty="0" err="1"/>
              <a:t>Rekapitulacinismu</a:t>
            </a:r>
            <a:r>
              <a:rPr lang="cs-CZ" altLang="en-US" dirty="0"/>
              <a:t>: </a:t>
            </a:r>
            <a:br>
              <a:rPr lang="cs-CZ" altLang="en-US" dirty="0"/>
            </a:br>
            <a:r>
              <a:rPr lang="cs-CZ" altLang="en-US" dirty="0" err="1"/>
              <a:t>Haeckelův</a:t>
            </a:r>
            <a:r>
              <a:rPr lang="cs-CZ" altLang="en-US" dirty="0"/>
              <a:t> zákon (O opakuje F)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5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Vliv zkušenosti na ontogenezi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84575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sz="2400" dirty="0"/>
              <a:t>Např. mozek v prvních dvou letech ztrojnásobuje svoji velikost. Dospělý má cca 50-</a:t>
            </a:r>
            <a:r>
              <a:rPr lang="cs-CZ" sz="2400" b="1" dirty="0"/>
              <a:t>100 miliard neuronů</a:t>
            </a:r>
            <a:r>
              <a:rPr lang="cs-CZ" sz="2400" dirty="0"/>
              <a:t>.</a:t>
            </a:r>
          </a:p>
          <a:p>
            <a:pPr marL="137160" indent="0">
              <a:buNone/>
            </a:pPr>
            <a:r>
              <a:rPr lang="cs-CZ" sz="2400" dirty="0"/>
              <a:t>Navíc každou sekundu vyrůstá z neuronů zhruba 250 miliónů dendritů a vytváří synapse (tak u krysy, u člověka patrně mnohem více).</a:t>
            </a:r>
          </a:p>
          <a:p>
            <a:pPr marL="137160" indent="0">
              <a:buNone/>
            </a:pPr>
            <a:r>
              <a:rPr lang="cs-CZ" sz="2400" dirty="0"/>
              <a:t>Některá spojení mezi neurony i celými oblastmi vznikají automaticky, jiná jen na základě zkušenosti v určitých obdobích: např. myši chované v temnu zrakově nikdy nedoženou normálně se vyvíjející se myši; kočky chované ve stroboskopickém prostředí si nevyvinou korové buňky citlivé na pohyb. (</a:t>
            </a:r>
            <a:r>
              <a:rPr lang="cs-CZ" sz="2400" dirty="0" err="1"/>
              <a:t>Hunt</a:t>
            </a:r>
            <a:r>
              <a:rPr lang="cs-CZ" sz="2400" dirty="0"/>
              <a:t>, 2000, s. 350)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To svědčí o souběhu „neměnného“ zrání a vlivu prostředí.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Lidský vývoj (</a:t>
            </a:r>
            <a:r>
              <a:rPr lang="cs-CZ" sz="2400" b="1" dirty="0"/>
              <a:t>ontogeneze)</a:t>
            </a:r>
            <a:r>
              <a:rPr lang="cs-CZ" sz="2400" dirty="0"/>
              <a:t> je předpřipraven přírodou (jak obsahově, tak i fázováním: např. rozdílný věk dospívání u </a:t>
            </a:r>
            <a:r>
              <a:rPr lang="cs-CZ" sz="2400" dirty="0" err="1"/>
              <a:t>homininů</a:t>
            </a:r>
            <a:r>
              <a:rPr lang="cs-CZ" sz="2400" dirty="0" smtClean="0"/>
              <a:t>), předpokládá však přítomnost společnosti. </a:t>
            </a:r>
            <a:endParaRPr lang="cs-CZ" sz="2400" dirty="0"/>
          </a:p>
          <a:p>
            <a:pPr marL="137160" indent="0">
              <a:buNone/>
            </a:pPr>
            <a:r>
              <a:rPr lang="cs-CZ" sz="2400" dirty="0" smtClean="0"/>
              <a:t>Zdravý </a:t>
            </a:r>
            <a:r>
              <a:rPr lang="cs-CZ" sz="2400" dirty="0" err="1" smtClean="0"/>
              <a:t>biopsychsociální</a:t>
            </a:r>
            <a:r>
              <a:rPr lang="cs-CZ" sz="2400" dirty="0" smtClean="0"/>
              <a:t> vývoj </a:t>
            </a:r>
            <a:r>
              <a:rPr lang="cs-CZ" sz="2400" dirty="0"/>
              <a:t>jedince předpokládá přítomnost dalších lidí.</a:t>
            </a:r>
          </a:p>
          <a:p>
            <a:pPr marL="13716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1265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3266"/>
            <a:ext cx="8229600" cy="778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Antropogeneze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2,5 miliónů let: H. </a:t>
            </a:r>
            <a:r>
              <a:rPr lang="cs-CZ" sz="2100" dirty="0" err="1"/>
              <a:t>rudolfensis</a:t>
            </a:r>
            <a:r>
              <a:rPr lang="cs-CZ" sz="2100" dirty="0"/>
              <a:t> – </a:t>
            </a:r>
            <a:r>
              <a:rPr lang="cs-CZ" sz="2100" b="1" dirty="0"/>
              <a:t>první kamenné nástroje </a:t>
            </a:r>
            <a:r>
              <a:rPr lang="cs-CZ" sz="2100" dirty="0"/>
              <a:t>– rozbíjení velkých kostí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2,2 miliónů: H. </a:t>
            </a:r>
            <a:r>
              <a:rPr lang="cs-CZ" sz="2100" dirty="0" err="1"/>
              <a:t>habilis</a:t>
            </a:r>
            <a:r>
              <a:rPr lang="cs-CZ" sz="2100" dirty="0"/>
              <a:t> (patrně slepá větev)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2 milióny: maso tvořilo značnou část diety – tedy asi přechod k „</a:t>
            </a:r>
            <a:r>
              <a:rPr lang="cs-CZ" sz="2100" dirty="0" err="1"/>
              <a:t>power-scavenging</a:t>
            </a:r>
            <a:r>
              <a:rPr lang="cs-CZ" sz="2100" dirty="0"/>
              <a:t>“ (viz </a:t>
            </a:r>
            <a:r>
              <a:rPr lang="cs-CZ" sz="2100" dirty="0" err="1"/>
              <a:t>Bickerton</a:t>
            </a:r>
            <a:r>
              <a:rPr lang="cs-CZ" sz="2100" dirty="0"/>
              <a:t>, 2009)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1,8 miliónů let: H. </a:t>
            </a:r>
            <a:r>
              <a:rPr lang="cs-CZ" sz="2100" dirty="0" err="1"/>
              <a:t>ergaster</a:t>
            </a:r>
            <a:r>
              <a:rPr lang="cs-CZ" sz="2100" dirty="0"/>
              <a:t>, H. </a:t>
            </a:r>
            <a:r>
              <a:rPr lang="cs-CZ" sz="2100" dirty="0" err="1"/>
              <a:t>erectus</a:t>
            </a:r>
            <a:endParaRPr lang="cs-CZ" sz="2100" dirty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</a:t>
            </a:r>
            <a:r>
              <a:rPr lang="cs-CZ" sz="2100" b="1" dirty="0"/>
              <a:t>ovládnutí ohně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lidské druhy začaly aktivně </a:t>
            </a:r>
            <a:r>
              <a:rPr lang="cs-CZ" sz="2100" b="1" dirty="0"/>
              <a:t>lovit</a:t>
            </a:r>
            <a:r>
              <a:rPr lang="cs-CZ" sz="2100" dirty="0"/>
              <a:t> – počátek dělby role: muž x žena (nejstarší dochované doklady oštěpů jsou ovšem staré jen 400.000 let, kompozitní nástroje 300tis. let)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Cca 800 tisíc let: První doklady výstavby jednoduchých </a:t>
            </a:r>
            <a:r>
              <a:rPr lang="cs-CZ" sz="2100" b="1" dirty="0"/>
              <a:t>příbytků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řeči? (mezi </a:t>
            </a:r>
            <a:r>
              <a:rPr lang="cs-CZ" sz="2100" b="1" dirty="0"/>
              <a:t>kompozitními nástroji </a:t>
            </a:r>
            <a:r>
              <a:rPr lang="cs-CZ" sz="2100" dirty="0"/>
              <a:t>a </a:t>
            </a:r>
            <a:r>
              <a:rPr lang="cs-CZ" sz="2100" b="1" dirty="0"/>
              <a:t>pohřbem</a:t>
            </a:r>
            <a:r>
              <a:rPr lang="cs-CZ" sz="2100" dirty="0"/>
              <a:t>, tj. mezi 300-100tis. Lety?)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100" dirty="0"/>
              <a:t>Vznik </a:t>
            </a:r>
            <a:r>
              <a:rPr lang="cs-CZ" sz="2100" b="1" dirty="0"/>
              <a:t>výtvarného projevu</a:t>
            </a:r>
            <a:r>
              <a:rPr lang="cs-CZ" sz="2100" dirty="0"/>
              <a:t>: mladý paleolit 45 000 let (</a:t>
            </a:r>
            <a:r>
              <a:rPr lang="cs-CZ" sz="2100" u="sng" dirty="0" err="1"/>
              <a:t>bohunicien+aurignacien+gravettien</a:t>
            </a:r>
            <a:r>
              <a:rPr lang="cs-CZ" sz="2100" dirty="0"/>
              <a:t>), dnes jsou již známy malby i z Austrálie, dříve jen z Evropy</a:t>
            </a:r>
          </a:p>
        </p:txBody>
      </p:sp>
    </p:spTree>
    <p:extLst>
      <p:ext uri="{BB962C8B-B14F-4D97-AF65-F5344CB8AC3E}">
        <p14:creationId xmlns:p14="http://schemas.microsoft.com/office/powerpoint/2010/main" val="11658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Tělesný vývoj - mezníky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početí</a:t>
            </a:r>
          </a:p>
          <a:p>
            <a:r>
              <a:rPr lang="cs-CZ" dirty="0"/>
              <a:t>narození</a:t>
            </a:r>
          </a:p>
          <a:p>
            <a:r>
              <a:rPr lang="cs-CZ" dirty="0"/>
              <a:t>umí chodit</a:t>
            </a:r>
          </a:p>
          <a:p>
            <a:r>
              <a:rPr lang="cs-CZ" dirty="0"/>
              <a:t>umí mluvit</a:t>
            </a:r>
          </a:p>
          <a:p>
            <a:r>
              <a:rPr lang="cs-CZ" dirty="0"/>
              <a:t>jde do školky (nároky instituce – různé nároky v různých zemích)</a:t>
            </a:r>
          </a:p>
          <a:p>
            <a:r>
              <a:rPr lang="cs-CZ" dirty="0"/>
              <a:t>jde do školy (nároky instituce)</a:t>
            </a:r>
          </a:p>
          <a:p>
            <a:r>
              <a:rPr lang="cs-CZ" dirty="0"/>
              <a:t>puberta</a:t>
            </a:r>
          </a:p>
          <a:p>
            <a:r>
              <a:rPr lang="cs-CZ" dirty="0"/>
              <a:t>adolescence</a:t>
            </a:r>
          </a:p>
          <a:p>
            <a:r>
              <a:rPr lang="cs-CZ" dirty="0"/>
              <a:t>stáří – resp. desintegrace těla</a:t>
            </a:r>
          </a:p>
          <a:p>
            <a:r>
              <a:rPr lang="cs-CZ" dirty="0"/>
              <a:t>smrt</a:t>
            </a:r>
          </a:p>
        </p:txBody>
      </p:sp>
    </p:spTree>
    <p:extLst>
      <p:ext uri="{BB962C8B-B14F-4D97-AF65-F5344CB8AC3E}">
        <p14:creationId xmlns:p14="http://schemas.microsoft.com/office/powerpoint/2010/main" val="14872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Periodizace lidského života: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Embryo – do 8 týdnů</a:t>
            </a:r>
          </a:p>
          <a:p>
            <a:r>
              <a:rPr lang="cs-CZ" dirty="0"/>
              <a:t>Plod = fetus</a:t>
            </a:r>
          </a:p>
          <a:p>
            <a:r>
              <a:rPr lang="cs-CZ" dirty="0"/>
              <a:t>Novorozenec – do 4 týdnů</a:t>
            </a:r>
          </a:p>
          <a:p>
            <a:r>
              <a:rPr lang="cs-CZ" dirty="0"/>
              <a:t>Kojenec – do 1 roku</a:t>
            </a:r>
          </a:p>
          <a:p>
            <a:r>
              <a:rPr lang="cs-CZ" dirty="0"/>
              <a:t>Batole – do 3 let</a:t>
            </a:r>
          </a:p>
          <a:p>
            <a:r>
              <a:rPr lang="cs-CZ" dirty="0"/>
              <a:t>Předškolní věk</a:t>
            </a:r>
          </a:p>
          <a:p>
            <a:r>
              <a:rPr lang="cs-CZ" dirty="0"/>
              <a:t>Mladší školní věk</a:t>
            </a:r>
          </a:p>
          <a:p>
            <a:r>
              <a:rPr lang="cs-CZ" dirty="0"/>
              <a:t>Puberta a starší školní věk</a:t>
            </a:r>
          </a:p>
          <a:p>
            <a:r>
              <a:rPr lang="cs-CZ" dirty="0"/>
              <a:t>Adolescence a </a:t>
            </a:r>
            <a:r>
              <a:rPr lang="cs-CZ" i="1" dirty="0" err="1"/>
              <a:t>emerging</a:t>
            </a:r>
            <a:r>
              <a:rPr lang="cs-CZ" i="1" dirty="0"/>
              <a:t> </a:t>
            </a:r>
            <a:r>
              <a:rPr lang="cs-CZ" i="1" dirty="0" err="1"/>
              <a:t>adulthood</a:t>
            </a:r>
            <a:endParaRPr lang="cs-CZ" i="1" dirty="0"/>
          </a:p>
          <a:p>
            <a:r>
              <a:rPr lang="cs-CZ" dirty="0"/>
              <a:t>Dospělost, střední věk – 2. nejdelší období </a:t>
            </a:r>
            <a:r>
              <a:rPr lang="cs-CZ" dirty="0">
                <a:sym typeface="Wingdings" panose="05000000000000000000" pitchFamily="2" charset="2"/>
              </a:rPr>
              <a:t>(cca 30 let dlouhé)</a:t>
            </a:r>
            <a:endParaRPr lang="cs-CZ" dirty="0"/>
          </a:p>
          <a:p>
            <a:r>
              <a:rPr lang="cs-CZ" dirty="0"/>
              <a:t>Stáří – nejdelší období </a:t>
            </a:r>
            <a:r>
              <a:rPr lang="cs-CZ" dirty="0">
                <a:sym typeface="Wingdings" panose="05000000000000000000" pitchFamily="2" charset="2"/>
              </a:rPr>
              <a:t>(20 až 50 let dlouhé)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en-US" sz="2400" dirty="0"/>
              <a:t>Fylogeneze (Strom života)</a:t>
            </a:r>
          </a:p>
          <a:p>
            <a:pPr eaLnBrk="1" hangingPunct="1"/>
            <a:r>
              <a:rPr lang="cs-CZ" altLang="en-US" sz="2400" dirty="0"/>
              <a:t>Epigeneze</a:t>
            </a:r>
          </a:p>
          <a:p>
            <a:pPr eaLnBrk="1" hangingPunct="1"/>
            <a:r>
              <a:rPr lang="cs-CZ" altLang="en-US" sz="2400" dirty="0"/>
              <a:t>Antropogeneze – vývoj člověka</a:t>
            </a:r>
          </a:p>
          <a:p>
            <a:pPr eaLnBrk="1" hangingPunct="1"/>
            <a:r>
              <a:rPr lang="cs-CZ" altLang="en-US" sz="2400" dirty="0"/>
              <a:t>Ontogeneze  - těžiště zájmu vývojové psychologie, vývoj jedince</a:t>
            </a:r>
          </a:p>
          <a:p>
            <a:pPr eaLnBrk="1" hangingPunct="1"/>
            <a:r>
              <a:rPr lang="cs-CZ" altLang="en-US" sz="2400" dirty="0"/>
              <a:t>Embryogeneze – vývoj embrya (končí 9. týden, založením všech orgánových soustav); organogeneze</a:t>
            </a:r>
          </a:p>
          <a:p>
            <a:pPr eaLnBrk="1" hangingPunct="1"/>
            <a:r>
              <a:rPr lang="cs-CZ" altLang="en-US" sz="2400" dirty="0" err="1"/>
              <a:t>Fetogeneze</a:t>
            </a:r>
            <a:r>
              <a:rPr lang="cs-CZ" altLang="en-US" sz="2400" dirty="0"/>
              <a:t> – vývoj plodu (od 9. týdne do narození)</a:t>
            </a:r>
          </a:p>
          <a:p>
            <a:pPr eaLnBrk="1" hangingPunct="1"/>
            <a:r>
              <a:rPr lang="cs-CZ" altLang="en-US" sz="2400" dirty="0" err="1"/>
              <a:t>Mikrogeneze</a:t>
            </a:r>
            <a:r>
              <a:rPr lang="cs-CZ" altLang="en-US" sz="2400" dirty="0"/>
              <a:t> – otázka neuropsychologie a kognitivní psychologie: sledování jevů velice krátkých (mikrosekundy), např. šíření zrakového vjemu v CNS</a:t>
            </a:r>
          </a:p>
          <a:p>
            <a:pPr eaLnBrk="1" hangingPunct="1"/>
            <a:r>
              <a:rPr lang="cs-CZ" altLang="en-US" sz="2400" dirty="0"/>
              <a:t>Patogeneze – vývoj chorobných změn</a:t>
            </a:r>
          </a:p>
          <a:p>
            <a:pPr eaLnBrk="1" hangingPunct="1"/>
            <a:r>
              <a:rPr lang="cs-CZ" altLang="en-US" sz="2400" dirty="0"/>
              <a:t>Imunogeneze - vývoj imunitního systému (buňky i celého organismu)</a:t>
            </a:r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>
              <a:buFont typeface="Wingdings 2" pitchFamily="18" charset="2"/>
              <a:buNone/>
            </a:pPr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/>
            <a:endParaRPr lang="cs-CZ" altLang="en-US" sz="2400" dirty="0"/>
          </a:p>
          <a:p>
            <a:pPr eaLnBrk="1" hangingPunct="1">
              <a:buFontTx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2135609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Hunt</a:t>
            </a:r>
            <a:r>
              <a:rPr lang="cs-CZ" dirty="0"/>
              <a:t>. (2000).</a:t>
            </a:r>
          </a:p>
          <a:p>
            <a:r>
              <a:rPr lang="cs-CZ" dirty="0" err="1"/>
              <a:t>Madigan</a:t>
            </a:r>
            <a:r>
              <a:rPr lang="cs-CZ" dirty="0"/>
              <a:t> et al. (2014).</a:t>
            </a:r>
          </a:p>
          <a:p>
            <a:r>
              <a:rPr lang="en-US" dirty="0" err="1"/>
              <a:t>Scarr</a:t>
            </a:r>
            <a:r>
              <a:rPr lang="cs-CZ" dirty="0"/>
              <a:t>.</a:t>
            </a:r>
            <a:r>
              <a:rPr lang="en-US" dirty="0"/>
              <a:t> (1992)</a:t>
            </a:r>
            <a:r>
              <a:rPr lang="cs-CZ" dirty="0"/>
              <a:t>.</a:t>
            </a:r>
          </a:p>
          <a:p>
            <a:r>
              <a:rPr lang="cs-CZ" dirty="0" err="1"/>
              <a:t>Siegler</a:t>
            </a:r>
            <a:r>
              <a:rPr lang="cs-CZ" dirty="0"/>
              <a:t> et al. (2011).</a:t>
            </a:r>
          </a:p>
        </p:txBody>
      </p:sp>
    </p:spTree>
    <p:extLst>
      <p:ext uri="{BB962C8B-B14F-4D97-AF65-F5344CB8AC3E}">
        <p14:creationId xmlns:p14="http://schemas.microsoft.com/office/powerpoint/2010/main" val="304031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Výsledek obrázku pro bloom's taxonomy revise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0862"/>
            <a:ext cx="8315867" cy="4682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28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MPDV071 Psychologie duševního vývoje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Nutriční specialisté (pouze přednášky)</a:t>
            </a:r>
          </a:p>
          <a:p>
            <a:r>
              <a:rPr lang="cs-CZ" dirty="0" smtClean="0"/>
              <a:t>Zakončení: závěrečný test (min. 60 %)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6823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MPOG071 Vývojová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err="1" smtClean="0"/>
              <a:t>Optometristé</a:t>
            </a:r>
            <a:r>
              <a:rPr lang="cs-CZ" dirty="0" smtClean="0"/>
              <a:t> (přednáška a seminář):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 smtClean="0"/>
              <a:t>Včasné </a:t>
            </a:r>
            <a:r>
              <a:rPr lang="cs-CZ" dirty="0"/>
              <a:t>průběžné odevzdání </a:t>
            </a:r>
            <a:r>
              <a:rPr lang="cs-CZ" b="1" dirty="0"/>
              <a:t>úkolů</a:t>
            </a:r>
            <a:r>
              <a:rPr lang="cs-CZ" dirty="0"/>
              <a:t> do </a:t>
            </a:r>
            <a:r>
              <a:rPr lang="cs-CZ" dirty="0" err="1"/>
              <a:t>Odevzdávárny</a:t>
            </a:r>
            <a:r>
              <a:rPr lang="cs-CZ" dirty="0"/>
              <a:t> v </a:t>
            </a:r>
            <a:r>
              <a:rPr lang="cs-CZ" dirty="0" err="1"/>
              <a:t>ISu</a:t>
            </a:r>
            <a:r>
              <a:rPr lang="cs-CZ" dirty="0"/>
              <a:t> (vždy do neděle)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cs-CZ" dirty="0"/>
              <a:t>Písemný </a:t>
            </a:r>
            <a:r>
              <a:rPr lang="cs-CZ" b="1" dirty="0"/>
              <a:t>test</a:t>
            </a:r>
            <a:r>
              <a:rPr lang="cs-CZ" dirty="0"/>
              <a:t> dává 50% z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Test za A vám dá 50 % celkové známky.</a:t>
            </a:r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Potřeba je 60%, tj. A+1 úkol, B+2 úkoly, C+3 úkoly, D+4, nebo E + 5 = celkově E</a:t>
            </a:r>
            <a:r>
              <a:rPr lang="pl-PL" dirty="0" smtClean="0"/>
              <a:t>. </a:t>
            </a:r>
            <a:r>
              <a:rPr lang="pl-PL" smtClean="0"/>
              <a:t>(A+5 úkolů = 100 % = A celkově).</a:t>
            </a:r>
            <a:endParaRPr lang="pl-PL" dirty="0"/>
          </a:p>
          <a:p>
            <a:pPr marL="651510" indent="-514350">
              <a:buFont typeface="Wingdings 2"/>
              <a:buAutoNum type="arabicPeriod"/>
            </a:pPr>
            <a:r>
              <a:rPr lang="pl-PL" dirty="0"/>
              <a:t> F z testu je F celkově.</a:t>
            </a: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634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67440" y="332656"/>
            <a:ext cx="7809120" cy="809660"/>
          </a:xfrm>
        </p:spPr>
        <p:txBody>
          <a:bodyPr wrap="square" lIns="82945" tIns="41473" rIns="82945" bIns="41473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cs-CZ" sz="4800" dirty="0"/>
              <a:t>Literatura:</a:t>
            </a:r>
            <a:endParaRPr lang="en-GB" sz="3600" b="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687227" cy="5285180"/>
          </a:xfrm>
        </p:spPr>
        <p:txBody>
          <a:bodyPr wrap="square" lIns="82945" tIns="41473" rIns="82945" bIns="41473">
            <a:spAutoFit/>
          </a:bodyPr>
          <a:lstStyle/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b="1" dirty="0"/>
              <a:t>THOROVÁ, Kateřina. </a:t>
            </a:r>
            <a:r>
              <a:rPr lang="cs-CZ" sz="2600" b="1" i="1" dirty="0"/>
              <a:t>Vývojová psychologie</a:t>
            </a:r>
            <a:r>
              <a:rPr lang="cs-CZ" sz="2600" b="1" dirty="0"/>
              <a:t>. Praha: Portál, 2015.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 </a:t>
            </a:r>
            <a:r>
              <a:rPr lang="cs-CZ" sz="2600" i="1" dirty="0"/>
              <a:t>Vývojová psychologie</a:t>
            </a:r>
            <a:r>
              <a:rPr lang="cs-CZ" sz="2600" dirty="0"/>
              <a:t>. </a:t>
            </a:r>
            <a:r>
              <a:rPr lang="cs-CZ" sz="2600" dirty="0" err="1"/>
              <a:t>Vyd</a:t>
            </a:r>
            <a:r>
              <a:rPr lang="cs-CZ" sz="2600" dirty="0"/>
              <a:t>. 1. Praha: Karolinum, 2007. 461 s. ISBN 978-80-246-1318-5.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VÁGNEROVÁ, Marie. </a:t>
            </a:r>
            <a:r>
              <a:rPr lang="cs-CZ" sz="2600" i="1" dirty="0"/>
              <a:t>Psychologie školního dítěte</a:t>
            </a:r>
            <a:r>
              <a:rPr lang="cs-CZ" sz="2600" dirty="0"/>
              <a:t>. 1. </a:t>
            </a:r>
            <a:r>
              <a:rPr lang="cs-CZ" sz="2600" dirty="0" err="1"/>
              <a:t>vyd</a:t>
            </a:r>
            <a:r>
              <a:rPr lang="cs-CZ" sz="2600" dirty="0"/>
              <a:t>. Praha: Karolinum, 1997. 88 s. ISBN 80-7184-487-X.</a:t>
            </a:r>
          </a:p>
          <a:p>
            <a:pPr lvl="0">
              <a:buClr>
                <a:prstClr val="white">
                  <a:shade val="95000"/>
                </a:prstClr>
              </a:buClr>
            </a:pPr>
            <a:endParaRPr lang="cs-CZ" sz="2600" dirty="0"/>
          </a:p>
          <a:p>
            <a:pPr lvl="0">
              <a:buClr>
                <a:prstClr val="white">
                  <a:shade val="95000"/>
                </a:prstClr>
              </a:buClr>
            </a:pPr>
            <a:r>
              <a:rPr lang="cs-CZ" sz="2600" dirty="0"/>
              <a:t>LANGMEIER, Josef, KREJČÍŘOVÁ, Dana. </a:t>
            </a:r>
            <a:r>
              <a:rPr lang="cs-CZ" sz="2600" i="1" dirty="0"/>
              <a:t>Vývojová psychologie</a:t>
            </a:r>
            <a:r>
              <a:rPr lang="cs-CZ" sz="2600" dirty="0"/>
              <a:t>. 2. </a:t>
            </a:r>
            <a:r>
              <a:rPr lang="cs-CZ" sz="2600" dirty="0" err="1"/>
              <a:t>aktualiz</a:t>
            </a:r>
            <a:r>
              <a:rPr lang="cs-CZ" sz="2600" dirty="0"/>
              <a:t>. </a:t>
            </a:r>
            <a:r>
              <a:rPr lang="cs-CZ" sz="2600" dirty="0" err="1"/>
              <a:t>vyd</a:t>
            </a:r>
            <a:r>
              <a:rPr lang="cs-CZ" sz="2600" dirty="0"/>
              <a:t>. Praha: </a:t>
            </a:r>
            <a:r>
              <a:rPr lang="cs-CZ" sz="2600" dirty="0" err="1"/>
              <a:t>Grada</a:t>
            </a:r>
            <a:r>
              <a:rPr lang="cs-CZ" sz="2600" dirty="0"/>
              <a:t>, 2006. 368 s. ISBN 80-247-1284-9. </a:t>
            </a:r>
          </a:p>
          <a:p>
            <a:pPr lvl="0">
              <a:buClr>
                <a:prstClr val="white">
                  <a:shade val="95000"/>
                </a:prstClr>
              </a:buClr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9872481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Úkoly do příště: odevzdat do Odevzdávárny (do neděle).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dirty="0"/>
              <a:t>Co je to (v kontextu vývojové psychologie) FAS? Jaké faktory jej nejvíce ovlivňují</a:t>
            </a:r>
            <a:r>
              <a:rPr lang="cs-CZ" dirty="0" smtClean="0"/>
              <a:t>? Existují podobné jednotky?</a:t>
            </a:r>
            <a:endParaRPr lang="cs-CZ" dirty="0"/>
          </a:p>
          <a:p>
            <a:r>
              <a:rPr lang="cs-CZ" dirty="0" smtClean="0"/>
              <a:t>2. </a:t>
            </a:r>
            <a:r>
              <a:rPr lang="cs-CZ" dirty="0"/>
              <a:t>Vymyslete </a:t>
            </a:r>
            <a:r>
              <a:rPr lang="cs-CZ" b="1" dirty="0"/>
              <a:t>dvě otázky</a:t>
            </a:r>
            <a:r>
              <a:rPr lang="cs-CZ" dirty="0"/>
              <a:t>, které si vzhledem </a:t>
            </a:r>
            <a:r>
              <a:rPr lang="cs-CZ"/>
              <a:t>k </a:t>
            </a:r>
            <a:r>
              <a:rPr lang="cs-CZ" smtClean="0"/>
              <a:t>FAS </a:t>
            </a:r>
            <a:r>
              <a:rPr lang="cs-CZ" dirty="0"/>
              <a:t>a jiným podobným kategoriím kladete. (Dvě otázky, na které byste chtěli znát odpovědi, nebo které byste položili do diskuze.)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661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Font typeface="+mj-lt"/>
              <a:buAutoNum type="arabicPeriod"/>
            </a:pPr>
            <a:r>
              <a:rPr lang="cs-CZ" dirty="0"/>
              <a:t>Genetika, ontogeneze a fylogeneze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Prenatální vývoj a lidské receptory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 err="1"/>
              <a:t>Eriksonovo</a:t>
            </a:r>
            <a:r>
              <a:rPr lang="cs-CZ" dirty="0"/>
              <a:t> pojetí vývoje člověka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Porod, kojenec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Batole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Předškolák 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paměti a schopnosti učení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konceptuálních systémů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Školní věk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Dospívání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Morální vývoj</a:t>
            </a:r>
          </a:p>
          <a:p>
            <a:pPr marL="633222" indent="-514350">
              <a:buFont typeface="+mj-lt"/>
              <a:buAutoNum type="arabicPeriod"/>
            </a:pPr>
            <a:r>
              <a:rPr lang="cs-CZ" dirty="0"/>
              <a:t>Vývoj lidských schopností</a:t>
            </a:r>
          </a:p>
          <a:p>
            <a:pPr marL="633222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45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ovlivňuje to, jak velký a zdravý vyroste strom?</a:t>
            </a:r>
          </a:p>
          <a:p>
            <a:r>
              <a:rPr lang="cs-CZ" dirty="0"/>
              <a:t>Co ovlivňuje to, jak velký a zdravý vyroste </a:t>
            </a:r>
            <a:r>
              <a:rPr lang="cs-CZ" dirty="0" smtClean="0"/>
              <a:t>žralok?</a:t>
            </a:r>
          </a:p>
          <a:p>
            <a:r>
              <a:rPr lang="cs-CZ" dirty="0"/>
              <a:t>Co ovlivňuje to, jak velký a zdravý vyroste </a:t>
            </a:r>
            <a:r>
              <a:rPr lang="cs-CZ" dirty="0" smtClean="0"/>
              <a:t>člověk?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4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Hybné síly vývoje psychiky/člověka?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lnSpcReduction="10000"/>
          </a:bodyPr>
          <a:lstStyle/>
          <a:p>
            <a:pPr marL="118872" indent="0" eaLnBrk="1" hangingPunct="1">
              <a:buNone/>
            </a:pPr>
            <a:r>
              <a:rPr lang="cs-CZ" altLang="en-US" b="1" dirty="0"/>
              <a:t>Tradiční pojetí:</a:t>
            </a:r>
          </a:p>
          <a:p>
            <a:pPr eaLnBrk="1" hangingPunct="1"/>
            <a:r>
              <a:rPr lang="cs-CZ" altLang="en-US" b="1" dirty="0"/>
              <a:t>genetická </a:t>
            </a:r>
            <a:r>
              <a:rPr lang="cs-CZ" altLang="en-US" dirty="0"/>
              <a:t>determinace – </a:t>
            </a:r>
            <a:r>
              <a:rPr lang="cs-CZ" altLang="en-US" i="1" dirty="0" err="1"/>
              <a:t>nature</a:t>
            </a:r>
            <a:r>
              <a:rPr lang="cs-CZ" altLang="en-US" dirty="0"/>
              <a:t> = dědičnost</a:t>
            </a:r>
          </a:p>
          <a:p>
            <a:pPr lvl="1"/>
            <a:r>
              <a:rPr lang="cs-CZ" altLang="en-US" dirty="0"/>
              <a:t>„Zločincem se člověk rodí“ (</a:t>
            </a:r>
            <a:r>
              <a:rPr lang="cs-CZ" altLang="en-US" dirty="0" err="1"/>
              <a:t>Lombroso</a:t>
            </a:r>
            <a:r>
              <a:rPr lang="cs-CZ" altLang="en-US" dirty="0"/>
              <a:t>)</a:t>
            </a:r>
          </a:p>
          <a:p>
            <a:pPr eaLnBrk="1" hangingPunct="1"/>
            <a:r>
              <a:rPr lang="cs-CZ" altLang="en-US" b="1" dirty="0"/>
              <a:t>vliv soc. prostředí </a:t>
            </a:r>
            <a:r>
              <a:rPr lang="cs-CZ" altLang="en-US" dirty="0"/>
              <a:t>– </a:t>
            </a:r>
            <a:r>
              <a:rPr lang="cs-CZ" altLang="en-US" i="1" dirty="0" err="1"/>
              <a:t>nurture</a:t>
            </a:r>
            <a:r>
              <a:rPr lang="cs-CZ" altLang="en-US" i="1" dirty="0"/>
              <a:t> = </a:t>
            </a:r>
            <a:r>
              <a:rPr lang="cs-CZ" altLang="en-US" dirty="0"/>
              <a:t>výchova</a:t>
            </a:r>
          </a:p>
          <a:p>
            <a:pPr lvl="1" eaLnBrk="1" hangingPunct="1"/>
            <a:r>
              <a:rPr lang="cs-CZ" altLang="en-US" dirty="0"/>
              <a:t>Watson: „Udělám vám z dětí, co budete chtít“</a:t>
            </a:r>
          </a:p>
          <a:p>
            <a:pPr lvl="1" eaLnBrk="1" hangingPunct="1"/>
            <a:r>
              <a:rPr lang="cs-CZ" altLang="en-US" dirty="0"/>
              <a:t>Schopnost učit se fonémům (jen) vlastního jazyka (srov. </a:t>
            </a:r>
            <a:r>
              <a:rPr lang="cs-CZ" altLang="en-US" dirty="0" err="1"/>
              <a:t>khoisanské</a:t>
            </a:r>
            <a:r>
              <a:rPr lang="cs-CZ" altLang="en-US" dirty="0"/>
              <a:t> jazyky)</a:t>
            </a:r>
          </a:p>
          <a:p>
            <a:pPr lvl="1"/>
            <a:r>
              <a:rPr lang="cs-CZ" altLang="en-US" dirty="0" smtClean="0"/>
              <a:t>Nově: L</a:t>
            </a:r>
            <a:r>
              <a:rPr lang="cs-CZ" altLang="en-US" dirty="0"/>
              <a:t>. S. </a:t>
            </a:r>
            <a:r>
              <a:rPr lang="cs-CZ" altLang="en-US" dirty="0" err="1"/>
              <a:t>Vygotkij</a:t>
            </a:r>
            <a:r>
              <a:rPr lang="cs-CZ" altLang="en-US" dirty="0"/>
              <a:t> </a:t>
            </a:r>
            <a:r>
              <a:rPr lang="cs-CZ" altLang="en-US" dirty="0" smtClean="0"/>
              <a:t>(1976)</a:t>
            </a:r>
            <a:endParaRPr lang="cs-CZ" altLang="en-US" dirty="0"/>
          </a:p>
          <a:p>
            <a:pPr marL="137160" indent="0" eaLnBrk="1" hangingPunct="1">
              <a:buNone/>
            </a:pPr>
            <a:r>
              <a:rPr lang="cs-CZ" altLang="en-US" b="1" dirty="0"/>
              <a:t>	</a:t>
            </a:r>
            <a:r>
              <a:rPr lang="cs-CZ" altLang="en-US" dirty="0"/>
              <a:t>vliv sociálních procesů = </a:t>
            </a:r>
            <a:r>
              <a:rPr lang="cs-CZ" altLang="en-US" b="1" dirty="0"/>
              <a:t>socializace</a:t>
            </a:r>
          </a:p>
          <a:p>
            <a:pPr eaLnBrk="1" hangingPunct="1"/>
            <a:r>
              <a:rPr lang="cs-CZ" altLang="en-US" b="1" dirty="0"/>
              <a:t>vliv vlastní osobnosti a </a:t>
            </a:r>
            <a:r>
              <a:rPr lang="cs-CZ" altLang="en-US" b="1" dirty="0" smtClean="0"/>
              <a:t>zkušenosti</a:t>
            </a:r>
          </a:p>
          <a:p>
            <a:pPr marL="118872" indent="0" eaLnBrk="1" hangingPunct="1">
              <a:buNone/>
            </a:pPr>
            <a:r>
              <a:rPr lang="cs-CZ" altLang="en-US" b="1" dirty="0" smtClean="0"/>
              <a:t>= biopsychosociální pojetí člověka</a:t>
            </a:r>
            <a:endParaRPr lang="cs-CZ" altLang="en-US" b="1" dirty="0"/>
          </a:p>
        </p:txBody>
      </p:sp>
      <p:sp useBgFill="1">
        <p:nvSpPr>
          <p:cNvPr id="4" name="Rovnoramenný trojúhelník 3"/>
          <p:cNvSpPr/>
          <p:nvPr/>
        </p:nvSpPr>
        <p:spPr>
          <a:xfrm>
            <a:off x="7380312" y="4797152"/>
            <a:ext cx="1512168" cy="1296144"/>
          </a:xfrm>
          <a:prstGeom prst="triangle">
            <a:avLst/>
          </a:prstGeom>
          <a:ln w="698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29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2807</TotalTime>
  <Words>1732</Words>
  <Application>Microsoft Office PowerPoint</Application>
  <PresentationFormat>Předvádění na obrazovce (4:3)</PresentationFormat>
  <Paragraphs>205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7" baseType="lpstr">
      <vt:lpstr>Arial</vt:lpstr>
      <vt:lpstr>Bookman Old Style</vt:lpstr>
      <vt:lpstr>Calibri</vt:lpstr>
      <vt:lpstr>Corbel</vt:lpstr>
      <vt:lpstr>StarSymbol</vt:lpstr>
      <vt:lpstr>Wingdings</vt:lpstr>
      <vt:lpstr>Wingdings 2</vt:lpstr>
      <vt:lpstr>Wingdings 3</vt:lpstr>
      <vt:lpstr>Modul</vt:lpstr>
      <vt:lpstr>Vývojová psychologie 1 </vt:lpstr>
      <vt:lpstr>Podmínky zdárného ukončení</vt:lpstr>
      <vt:lpstr>MPDV071 Psychologie duševního vývoje</vt:lpstr>
      <vt:lpstr>MPOG071 Vývojová psychologie</vt:lpstr>
      <vt:lpstr>Literatura:</vt:lpstr>
      <vt:lpstr>Úkoly do příště: odevzdat do Odevzdávárny (do neděle).</vt:lpstr>
      <vt:lpstr>Program:</vt:lpstr>
      <vt:lpstr>Prezentace aplikace PowerPoint</vt:lpstr>
      <vt:lpstr>Hybné síly vývoje psychiky/člověka?</vt:lpstr>
      <vt:lpstr>Hybné síly vývoje psychiky/člověka?</vt:lpstr>
      <vt:lpstr>Je psychický vývoj kontinuální či diskontinuální ?</vt:lpstr>
      <vt:lpstr>Tělesný vývoj</vt:lpstr>
      <vt:lpstr>Mezníky tělesného vývoje</vt:lpstr>
      <vt:lpstr>Zásadní mezník v lidském životě?</vt:lpstr>
      <vt:lpstr>Zásadní mezník v lidském životě?</vt:lpstr>
      <vt:lpstr>Zásadní mezník v lidském životě? </vt:lpstr>
      <vt:lpstr>Trocha genetiky</vt:lpstr>
      <vt:lpstr>      Naše DNA</vt:lpstr>
      <vt:lpstr>Naše geny (2% DNA)</vt:lpstr>
      <vt:lpstr>Co může být vrozeno?</vt:lpstr>
      <vt:lpstr>? Rekapitulacinismu:  Haeckelův zákon (O opakuje F)</vt:lpstr>
      <vt:lpstr>Vliv zkušenosti na ontogenezi</vt:lpstr>
      <vt:lpstr>Antropogeneze</vt:lpstr>
      <vt:lpstr>Tělesný vývoj - mezníky</vt:lpstr>
      <vt:lpstr>Periodizace lidského života:</vt:lpstr>
      <vt:lpstr>Prezentace aplikace PowerPoint</vt:lpstr>
      <vt:lpstr>Literatura: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Krasa</dc:creator>
  <cp:lastModifiedBy>Jan Krása</cp:lastModifiedBy>
  <cp:revision>66</cp:revision>
  <dcterms:created xsi:type="dcterms:W3CDTF">2015-09-23T07:18:29Z</dcterms:created>
  <dcterms:modified xsi:type="dcterms:W3CDTF">2020-10-05T06:15:15Z</dcterms:modified>
</cp:coreProperties>
</file>