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27"/>
  </p:handoutMasterIdLst>
  <p:sldIdLst>
    <p:sldId id="256" r:id="rId2"/>
    <p:sldId id="366" r:id="rId3"/>
    <p:sldId id="337" r:id="rId4"/>
    <p:sldId id="374" r:id="rId5"/>
    <p:sldId id="369" r:id="rId6"/>
    <p:sldId id="377" r:id="rId7"/>
    <p:sldId id="382" r:id="rId8"/>
    <p:sldId id="394" r:id="rId9"/>
    <p:sldId id="368" r:id="rId10"/>
    <p:sldId id="373" r:id="rId11"/>
    <p:sldId id="401" r:id="rId12"/>
    <p:sldId id="417" r:id="rId13"/>
    <p:sldId id="415" r:id="rId14"/>
    <p:sldId id="416" r:id="rId15"/>
    <p:sldId id="418" r:id="rId16"/>
    <p:sldId id="419" r:id="rId17"/>
    <p:sldId id="406" r:id="rId18"/>
    <p:sldId id="408" r:id="rId19"/>
    <p:sldId id="409" r:id="rId20"/>
    <p:sldId id="420" r:id="rId21"/>
    <p:sldId id="412" r:id="rId22"/>
    <p:sldId id="407" r:id="rId23"/>
    <p:sldId id="411" r:id="rId24"/>
    <p:sldId id="413" r:id="rId25"/>
    <p:sldId id="414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Vývojová psychologie </a:t>
            </a:r>
            <a:br>
              <a:rPr lang="cs-CZ" dirty="0"/>
            </a:br>
            <a:r>
              <a:rPr lang="cs-CZ" dirty="0"/>
              <a:t>Batole &amp; Teorie mysli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Mgr. Jan Krása, </a:t>
            </a:r>
            <a:r>
              <a:rPr lang="cs-CZ" altLang="en-US" dirty="0" err="1"/>
              <a:t>Ph.D</a:t>
            </a:r>
            <a:r>
              <a:rPr lang="cs-CZ" altLang="en-US" dirty="0"/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/>
              <a:t>Hra s tvary: </a:t>
            </a:r>
            <a:r>
              <a:rPr lang="cs-CZ" altLang="cs-CZ" sz="2600" dirty="0" smtClean="0"/>
              <a:t>od počátku fáze seřadí tvary od </a:t>
            </a:r>
            <a:r>
              <a:rPr lang="cs-CZ" altLang="cs-CZ" sz="2600" dirty="0"/>
              <a:t>největšího po nejmenší a naopak; </a:t>
            </a:r>
            <a:r>
              <a:rPr lang="cs-CZ" altLang="cs-CZ" sz="2600" dirty="0" smtClean="0"/>
              <a:t>vloží správný </a:t>
            </a:r>
            <a:r>
              <a:rPr lang="cs-CZ" altLang="cs-CZ" sz="2600" dirty="0"/>
              <a:t>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Hra s kostkami: </a:t>
            </a:r>
            <a:r>
              <a:rPr lang="cs-CZ" altLang="cs-CZ" sz="2600" dirty="0" smtClean="0"/>
              <a:t>vyvíjí se schopnost stavět kostky </a:t>
            </a:r>
            <a:r>
              <a:rPr lang="cs-CZ" altLang="cs-CZ" sz="2600" dirty="0"/>
              <a:t>na sebe i vedle sebe; schopnost stavět tvary=schopnost napodobovat vizuálně (ke konci období 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Dítě je schopno symbolizace: Ve hře se kostka/předmět stává zvířetem, člověkem, potravou atd. Dítě však fantazíruje i kontext. Pokud si dítě umí hrát na „jako…“, značí to rozvoj symbolického myšlení</a:t>
            </a:r>
            <a:r>
              <a:rPr lang="cs-CZ" altLang="cs-CZ" sz="2600" dirty="0" smtClean="0"/>
              <a:t>. Tento pokrok (krok mimo </a:t>
            </a:r>
            <a:r>
              <a:rPr lang="cs-CZ" altLang="cs-CZ" sz="2600" i="1" dirty="0" err="1" smtClean="0"/>
              <a:t>tady&amp;teď</a:t>
            </a:r>
            <a:r>
              <a:rPr lang="cs-CZ" altLang="cs-CZ" sz="2600" i="1" dirty="0" smtClean="0"/>
              <a:t> </a:t>
            </a:r>
            <a:r>
              <a:rPr lang="cs-CZ" altLang="cs-CZ" sz="2600" dirty="0" smtClean="0"/>
              <a:t>je umožněn osvojením si řeči.</a:t>
            </a:r>
            <a:endParaRPr lang="cs-CZ" altLang="cs-CZ" sz="2600" dirty="0"/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Už batole dokáže pochopit, že někdo něco dělá „jako…“ čili „z legrace“ (</a:t>
            </a:r>
            <a:r>
              <a:rPr lang="cs-CZ" altLang="cs-CZ" sz="2600" dirty="0" err="1"/>
              <a:t>Racoczy</a:t>
            </a:r>
            <a:r>
              <a:rPr lang="cs-CZ" altLang="cs-CZ" sz="2600" dirty="0"/>
              <a:t> </a:t>
            </a:r>
            <a:r>
              <a:rPr lang="cs-CZ" altLang="cs-CZ" sz="2600" dirty="0" err="1"/>
              <a:t>et</a:t>
            </a:r>
            <a:r>
              <a:rPr lang="cs-CZ" altLang="cs-CZ" sz="2600" dirty="0"/>
              <a:t> </a:t>
            </a:r>
            <a:r>
              <a:rPr lang="cs-CZ" altLang="cs-CZ" sz="2600" dirty="0" err="1"/>
              <a:t>al</a:t>
            </a:r>
            <a:r>
              <a:rPr lang="cs-CZ" altLang="cs-CZ" sz="2600" dirty="0"/>
              <a:t>., 2004).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err="1"/>
              <a:t>Kuenne</a:t>
            </a:r>
            <a:r>
              <a:rPr lang="cs-CZ" dirty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 </a:t>
            </a:r>
            <a:r>
              <a:rPr lang="cs-CZ" dirty="0" smtClean="0"/>
              <a:t>(tj. rozdíl </a:t>
            </a:r>
            <a:r>
              <a:rPr lang="cs-CZ" dirty="0"/>
              <a:t>mezi měsícem a cedulí ukazující k měsíci – </a:t>
            </a:r>
            <a:r>
              <a:rPr lang="cs-CZ" dirty="0" smtClean="0"/>
              <a:t>počátek metaforického chápání řeči: další </a:t>
            </a:r>
            <a:r>
              <a:rPr lang="cs-CZ" dirty="0"/>
              <a:t>vývoj konceptuálního systému).</a:t>
            </a:r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62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Def</a:t>
            </a:r>
            <a:r>
              <a:rPr lang="cs-CZ" dirty="0"/>
              <a:t>: Teorie mysli je soubor schopností, předpokladů, znalostí a zkušeností, který nám </a:t>
            </a:r>
            <a:r>
              <a:rPr lang="cs-CZ" b="1" dirty="0"/>
              <a:t>umožňuje přisuzovat mentální stavy druhým lidem</a:t>
            </a:r>
            <a:r>
              <a:rPr lang="cs-CZ" dirty="0"/>
              <a:t> i sobě samým a na základě toho </a:t>
            </a:r>
            <a:r>
              <a:rPr lang="cs-CZ" b="1" dirty="0"/>
              <a:t>porozumět chování a predikovat </a:t>
            </a:r>
            <a:r>
              <a:rPr lang="cs-CZ" dirty="0"/>
              <a:t>jej. </a:t>
            </a:r>
            <a:r>
              <a:rPr lang="cs-CZ" dirty="0" smtClean="0"/>
              <a:t>(</a:t>
            </a:r>
            <a:r>
              <a:rPr lang="cs-CZ" dirty="0" err="1" smtClean="0"/>
              <a:t>Hončíková</a:t>
            </a:r>
            <a:r>
              <a:rPr lang="cs-CZ" dirty="0" smtClean="0"/>
              <a:t>, 2008)</a:t>
            </a:r>
          </a:p>
          <a:p>
            <a:r>
              <a:rPr lang="cs-CZ" dirty="0"/>
              <a:t>Mentálními </a:t>
            </a:r>
            <a:r>
              <a:rPr lang="cs-CZ" dirty="0" smtClean="0"/>
              <a:t>stavy </a:t>
            </a:r>
            <a:r>
              <a:rPr lang="cs-CZ" dirty="0"/>
              <a:t>jsou „například úmysl (</a:t>
            </a:r>
            <a:r>
              <a:rPr lang="cs-CZ" i="1" dirty="0" err="1"/>
              <a:t>purpose</a:t>
            </a:r>
            <a:r>
              <a:rPr lang="cs-CZ" dirty="0"/>
              <a:t>) nebo záměr (</a:t>
            </a:r>
            <a:r>
              <a:rPr lang="cs-CZ" i="1" dirty="0" err="1"/>
              <a:t>intention</a:t>
            </a:r>
            <a:r>
              <a:rPr lang="cs-CZ" dirty="0"/>
              <a:t>), stejně tak vědění (</a:t>
            </a:r>
            <a:r>
              <a:rPr lang="cs-CZ" i="1" dirty="0" err="1"/>
              <a:t>knowledge</a:t>
            </a:r>
            <a:r>
              <a:rPr lang="cs-CZ" dirty="0"/>
              <a:t>), přesvědčení (</a:t>
            </a:r>
            <a:r>
              <a:rPr lang="cs-CZ" i="1" dirty="0" err="1"/>
              <a:t>belief</a:t>
            </a:r>
            <a:r>
              <a:rPr lang="cs-CZ" dirty="0"/>
              <a:t>), myšlení (</a:t>
            </a:r>
            <a:r>
              <a:rPr lang="cs-CZ" i="1" dirty="0" err="1"/>
              <a:t>thinking</a:t>
            </a:r>
            <a:r>
              <a:rPr lang="cs-CZ" dirty="0"/>
              <a:t>), pochyby (</a:t>
            </a:r>
            <a:r>
              <a:rPr lang="cs-CZ" i="1" dirty="0" err="1"/>
              <a:t>doubt</a:t>
            </a:r>
            <a:r>
              <a:rPr lang="cs-CZ" dirty="0"/>
              <a:t>), domněnky (</a:t>
            </a:r>
            <a:r>
              <a:rPr lang="cs-CZ" i="1" dirty="0" err="1"/>
              <a:t>guessing</a:t>
            </a:r>
            <a:r>
              <a:rPr lang="cs-CZ" dirty="0"/>
              <a:t>), předstírání (</a:t>
            </a:r>
            <a:r>
              <a:rPr lang="cs-CZ" i="1" dirty="0" err="1"/>
              <a:t>pretending</a:t>
            </a:r>
            <a:r>
              <a:rPr lang="cs-CZ" dirty="0"/>
              <a:t>), náklonnost (</a:t>
            </a:r>
            <a:r>
              <a:rPr lang="cs-CZ" i="1" dirty="0" err="1"/>
              <a:t>liking</a:t>
            </a:r>
            <a:r>
              <a:rPr lang="cs-CZ" dirty="0"/>
              <a:t>) a tak </a:t>
            </a:r>
            <a:r>
              <a:rPr lang="cs-CZ" dirty="0" smtClean="0"/>
              <a:t>dále.“ </a:t>
            </a:r>
            <a:r>
              <a:rPr lang="cs-CZ" dirty="0"/>
              <a:t>(</a:t>
            </a:r>
            <a:r>
              <a:rPr lang="cs-CZ" dirty="0" err="1"/>
              <a:t>Premack</a:t>
            </a:r>
            <a:r>
              <a:rPr lang="cs-CZ" dirty="0"/>
              <a:t>, </a:t>
            </a:r>
            <a:r>
              <a:rPr lang="cs-CZ" dirty="0" err="1"/>
              <a:t>Wodruff</a:t>
            </a:r>
            <a:r>
              <a:rPr lang="cs-CZ" dirty="0"/>
              <a:t>, </a:t>
            </a:r>
            <a:r>
              <a:rPr lang="cs-CZ" dirty="0" smtClean="0"/>
              <a:t>1978)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051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mysli (</a:t>
            </a:r>
            <a:r>
              <a:rPr lang="cs-CZ" dirty="0" err="1"/>
              <a:t>mentalizace</a:t>
            </a:r>
            <a:r>
              <a:rPr lang="cs-CZ" dirty="0"/>
              <a:t>,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mind</a:t>
            </a:r>
            <a:r>
              <a:rPr lang="cs-CZ" dirty="0"/>
              <a:t> = </a:t>
            </a:r>
            <a:r>
              <a:rPr lang="cs-CZ" dirty="0" err="1"/>
              <a:t>ToM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„Teorie mysli 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Mind) je schopnost připisovat sobě i druhým mentální stavy, jako jsou přání (</a:t>
            </a:r>
            <a:r>
              <a:rPr lang="cs-CZ" dirty="0" err="1"/>
              <a:t>desires</a:t>
            </a:r>
            <a:r>
              <a:rPr lang="cs-CZ" dirty="0"/>
              <a:t>), přesvědčení (</a:t>
            </a:r>
            <a:r>
              <a:rPr lang="cs-CZ" dirty="0" err="1"/>
              <a:t>beliefs</a:t>
            </a:r>
            <a:r>
              <a:rPr lang="cs-CZ" dirty="0"/>
              <a:t>), pocity (</a:t>
            </a:r>
            <a:r>
              <a:rPr lang="cs-CZ" dirty="0" err="1"/>
              <a:t>feelings</a:t>
            </a:r>
            <a:r>
              <a:rPr lang="cs-CZ" dirty="0"/>
              <a:t>) a záměry (</a:t>
            </a:r>
            <a:r>
              <a:rPr lang="cs-CZ" dirty="0" err="1"/>
              <a:t>intentions</a:t>
            </a:r>
            <a:r>
              <a:rPr lang="cs-CZ" dirty="0"/>
              <a:t>). Znalost toho, co lidé chtějí, co si myslí, co pociťují a co zamýšlejí, nám umožňuje činit behaviorální předpovědi toho, jak budou jednat“ (</a:t>
            </a:r>
            <a:r>
              <a:rPr lang="cs-CZ" dirty="0" err="1"/>
              <a:t>Perner</a:t>
            </a:r>
            <a:r>
              <a:rPr lang="cs-CZ" dirty="0"/>
              <a:t>, Lang, 1999).</a:t>
            </a:r>
          </a:p>
        </p:txBody>
      </p:sp>
    </p:spTree>
    <p:extLst>
      <p:ext uri="{BB962C8B-B14F-4D97-AF65-F5344CB8AC3E}">
        <p14:creationId xmlns:p14="http://schemas.microsoft.com/office/powerpoint/2010/main" val="1555006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ToM</a:t>
            </a:r>
            <a:r>
              <a:rPr lang="cs-CZ" dirty="0" smtClean="0"/>
              <a:t> úzce souvisí s tzv. </a:t>
            </a:r>
            <a:r>
              <a:rPr lang="cs-CZ" b="1" dirty="0" smtClean="0"/>
              <a:t>folkovou psychologií</a:t>
            </a:r>
            <a:r>
              <a:rPr lang="cs-CZ" dirty="0" smtClean="0"/>
              <a:t>. „Folková </a:t>
            </a:r>
            <a:r>
              <a:rPr lang="cs-CZ" dirty="0"/>
              <a:t>psychologie představuje více či méně uspořádaný soubor laických ‚vědomostí‘ o lidské psychice, jejích vlastnostech, psychických procesech a funkcích, jakož i vědomosti o lidském chování, jeho projevech, změnách a druzích“ (Sedláková, 2000, s. 453–454</a:t>
            </a:r>
            <a:r>
              <a:rPr lang="cs-CZ" dirty="0" smtClean="0"/>
              <a:t>)</a:t>
            </a:r>
          </a:p>
          <a:p>
            <a:r>
              <a:rPr lang="cs-CZ" dirty="0"/>
              <a:t>Každý z nás (vycházíme z předpokladu duševně zdravého a normálně vyvinutého jedince) má nějakou představu o tom, jak funguje lidská mysl a jaké jsou její obsahy… </a:t>
            </a:r>
            <a:r>
              <a:rPr lang="cs-CZ" dirty="0" smtClean="0"/>
              <a:t>zároveň předpokládáme </a:t>
            </a:r>
            <a:r>
              <a:rPr lang="cs-CZ" dirty="0"/>
              <a:t>konzistenci v myšlení a jednání </a:t>
            </a:r>
            <a:r>
              <a:rPr lang="cs-CZ" dirty="0" smtClean="0"/>
              <a:t>člověka.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2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Naše každodenní psychologické teorie jsou i přes individuální odlišnosti do značné míry totožné (v rámci jedné společnosti), což nám umožňuje vzájemnou komunikaci a společné aktivity</a:t>
            </a:r>
            <a:r>
              <a:rPr lang="cs-CZ" dirty="0" smtClean="0"/>
              <a:t>. (</a:t>
            </a:r>
            <a:r>
              <a:rPr lang="cs-CZ" dirty="0" err="1" smtClean="0"/>
              <a:t>Hončíková</a:t>
            </a:r>
            <a:r>
              <a:rPr lang="cs-CZ" dirty="0" smtClean="0"/>
              <a:t>, 2008)</a:t>
            </a:r>
          </a:p>
          <a:p>
            <a:r>
              <a:rPr lang="cs-CZ" dirty="0" err="1" smtClean="0"/>
              <a:t>ToM</a:t>
            </a:r>
            <a:r>
              <a:rPr lang="cs-CZ" dirty="0" smtClean="0"/>
              <a:t> je mentální reprezentací druhého řádu („Petr ví, že plotna je horká.“).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42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</a:t>
            </a:r>
            <a:r>
              <a:rPr lang="cs-CZ" dirty="0" smtClean="0"/>
              <a:t>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Mezi 2. a 5. rokem si děti vybudují svoji naivní psychologii = </a:t>
            </a:r>
            <a:r>
              <a:rPr lang="cs-CZ" b="1" dirty="0"/>
              <a:t>teorii mysli</a:t>
            </a:r>
            <a:r>
              <a:rPr lang="cs-CZ" dirty="0"/>
              <a:t>. Ta obsahuje modely toho:</a:t>
            </a:r>
          </a:p>
          <a:p>
            <a:pPr marL="118872" indent="0">
              <a:buNone/>
            </a:pPr>
            <a:r>
              <a:rPr lang="cs-CZ" dirty="0"/>
              <a:t>- jak mysl funguje </a:t>
            </a:r>
          </a:p>
          <a:p>
            <a:pPr marL="118872" indent="0">
              <a:buNone/>
            </a:pPr>
            <a:r>
              <a:rPr lang="cs-CZ" dirty="0"/>
              <a:t>- co obsahuje </a:t>
            </a:r>
          </a:p>
          <a:p>
            <a:pPr marL="118872" indent="0">
              <a:buNone/>
            </a:pPr>
            <a:r>
              <a:rPr lang="cs-CZ" dirty="0"/>
              <a:t>- </a:t>
            </a:r>
            <a:r>
              <a:rPr lang="cs-CZ" dirty="0" smtClean="0"/>
              <a:t>jak </a:t>
            </a:r>
            <a:r>
              <a:rPr lang="cs-CZ" dirty="0"/>
              <a:t>ovlivňuje chování</a:t>
            </a:r>
          </a:p>
          <a:p>
            <a:pPr marL="118872" indent="0">
              <a:buNone/>
            </a:pPr>
            <a:r>
              <a:rPr lang="cs-CZ" dirty="0"/>
              <a:t>- </a:t>
            </a:r>
            <a:r>
              <a:rPr lang="cs-CZ" dirty="0" smtClean="0"/>
              <a:t>ad.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Teorie mysli je </a:t>
            </a:r>
            <a:r>
              <a:rPr lang="cs-CZ" dirty="0" smtClean="0"/>
              <a:t>složité </a:t>
            </a:r>
            <a:r>
              <a:rPr lang="cs-CZ" b="1" i="1" dirty="0" smtClean="0"/>
              <a:t>kognitivní </a:t>
            </a:r>
            <a:r>
              <a:rPr lang="cs-CZ" b="1" i="1" dirty="0"/>
              <a:t>schéma </a:t>
            </a:r>
            <a:r>
              <a:rPr lang="cs-CZ" dirty="0"/>
              <a:t>a obsahuje </a:t>
            </a:r>
            <a:r>
              <a:rPr lang="cs-CZ" dirty="0" smtClean="0"/>
              <a:t>ve své nejjednodušší formě tyto </a:t>
            </a:r>
            <a:r>
              <a:rPr lang="cs-CZ" dirty="0"/>
              <a:t>konstrukty: </a:t>
            </a:r>
            <a:r>
              <a:rPr lang="cs-CZ" b="1" dirty="0"/>
              <a:t>přání, domněnka, vnímání a emoce</a:t>
            </a:r>
            <a:r>
              <a:rPr lang="cs-CZ" dirty="0"/>
              <a:t>.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Primátí mozek se rozvinul snad kvůli tzv. </a:t>
            </a:r>
            <a:r>
              <a:rPr lang="cs-CZ" i="1" dirty="0" err="1" smtClean="0"/>
              <a:t>machiavelliánské</a:t>
            </a:r>
            <a:r>
              <a:rPr lang="cs-CZ" dirty="0" smtClean="0"/>
              <a:t> (tzn. sociální) </a:t>
            </a:r>
            <a:r>
              <a:rPr lang="cs-CZ" i="1" dirty="0" smtClean="0"/>
              <a:t>inteligenci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746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/>
              <a:t>Vývoj </a:t>
            </a:r>
            <a:r>
              <a:rPr lang="cs-CZ" dirty="0" err="1" smtClean="0"/>
              <a:t>ToM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pochopení vztahu </a:t>
            </a:r>
            <a:r>
              <a:rPr lang="cs-CZ" b="1" i="1" dirty="0"/>
              <a:t>přání-akce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Již </a:t>
            </a:r>
            <a:r>
              <a:rPr lang="cs-CZ" b="1" dirty="0"/>
              <a:t>2</a:t>
            </a:r>
            <a:r>
              <a:rPr lang="cs-CZ" dirty="0"/>
              <a:t> letí, ačkoli si sami raději hrají s autíčky než s panenkami, odhadnou, že postava v příběhu si bude hrát s panenkami, když má radši panenky. </a:t>
            </a:r>
          </a:p>
        </p:txBody>
      </p:sp>
    </p:spTree>
    <p:extLst>
      <p:ext uri="{BB962C8B-B14F-4D97-AF65-F5344CB8AC3E}">
        <p14:creationId xmlns:p14="http://schemas.microsoft.com/office/powerpoint/2010/main" val="935526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 </a:t>
            </a:r>
            <a:r>
              <a:rPr lang="cs-CZ" dirty="0" err="1" smtClean="0"/>
              <a:t>ToM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 smtClean="0"/>
              <a:t>Gopniková</a:t>
            </a:r>
            <a:r>
              <a:rPr lang="cs-CZ" dirty="0" smtClean="0"/>
              <a:t> </a:t>
            </a:r>
            <a:r>
              <a:rPr lang="cs-CZ" dirty="0"/>
              <a:t>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507288" cy="504056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2. pochopení vztahu </a:t>
            </a:r>
            <a:r>
              <a:rPr lang="cs-CZ" b="1" i="1" dirty="0"/>
              <a:t>domněnka-akce</a:t>
            </a:r>
            <a:r>
              <a:rPr lang="cs-CZ" dirty="0"/>
              <a:t> </a:t>
            </a:r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r>
              <a:rPr lang="cs-CZ" b="1" i="1" dirty="0" err="1"/>
              <a:t>False-believe</a:t>
            </a:r>
            <a:r>
              <a:rPr lang="cs-CZ" b="1" i="1" dirty="0"/>
              <a:t> </a:t>
            </a:r>
            <a:r>
              <a:rPr lang="cs-CZ" b="1" i="1" dirty="0" err="1"/>
              <a:t>task</a:t>
            </a:r>
            <a:r>
              <a:rPr lang="cs-CZ" b="1" i="1" dirty="0"/>
              <a:t> </a:t>
            </a:r>
            <a:r>
              <a:rPr lang="cs-CZ" b="1" dirty="0"/>
              <a:t>- </a:t>
            </a:r>
            <a:r>
              <a:rPr lang="cs-CZ" altLang="cs-CZ" dirty="0"/>
              <a:t>Wimmer, </a:t>
            </a:r>
            <a:r>
              <a:rPr lang="cs-CZ" altLang="cs-CZ" dirty="0" err="1"/>
              <a:t>Perner</a:t>
            </a:r>
            <a:r>
              <a:rPr lang="cs-CZ" altLang="cs-CZ" dirty="0"/>
              <a:t> (1983): </a:t>
            </a:r>
            <a:r>
              <a:rPr lang="cs-CZ" b="1" dirty="0"/>
              <a:t>problém chybného přesvědčení </a:t>
            </a:r>
            <a:r>
              <a:rPr lang="cs-CZ" dirty="0"/>
              <a:t>(</a:t>
            </a:r>
            <a:r>
              <a:rPr lang="cs-CZ" b="1" i="1" dirty="0" err="1"/>
              <a:t>false-believe</a:t>
            </a:r>
            <a:r>
              <a:rPr lang="cs-CZ" b="1" i="1" dirty="0"/>
              <a:t> </a:t>
            </a:r>
            <a:r>
              <a:rPr lang="cs-CZ" b="1" i="1" dirty="0" err="1"/>
              <a:t>task</a:t>
            </a:r>
            <a:r>
              <a:rPr lang="cs-CZ" dirty="0"/>
              <a:t>): Např. dítěti je ukázána krabička od bonbónů. Co v ní je? – Bonbóny. Nikoli: tužky. Co si bude myslet další dítě? </a:t>
            </a:r>
            <a:r>
              <a:rPr lang="cs-CZ" b="1" dirty="0"/>
              <a:t>2</a:t>
            </a:r>
            <a:r>
              <a:rPr lang="cs-CZ" dirty="0"/>
              <a:t>-letí: Bonbóny. </a:t>
            </a:r>
            <a:r>
              <a:rPr lang="cs-CZ" b="1" dirty="0"/>
              <a:t>3-4</a:t>
            </a:r>
            <a:r>
              <a:rPr lang="cs-CZ" dirty="0"/>
              <a:t>letí již vědí. (!)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Je-li </a:t>
            </a:r>
            <a:r>
              <a:rPr lang="cs-CZ" dirty="0"/>
              <a:t>dítě schopno pochopit, že subjekt může mít mylnou představu o stavu světa a na základě této představy jednat, znamená to, že si osvojilo teorii mysli: uvědomuje si, že nikoli objektivní stav skutečnosti, ale naše reprezentace této skutečnosti je tím, co určuje naše chování</a:t>
            </a:r>
            <a:r>
              <a:rPr lang="cs-CZ" dirty="0" smtClean="0"/>
              <a:t>. (</a:t>
            </a:r>
            <a:r>
              <a:rPr lang="cs-CZ" dirty="0" err="1"/>
              <a:t>H</a:t>
            </a:r>
            <a:r>
              <a:rPr lang="cs-CZ" dirty="0" err="1" smtClean="0"/>
              <a:t>ončíková</a:t>
            </a:r>
            <a:r>
              <a:rPr lang="cs-CZ" dirty="0" smtClean="0"/>
              <a:t>, 2008, s. 37)</a:t>
            </a:r>
            <a:endParaRPr lang="cs-CZ" altLang="cs-CZ" dirty="0"/>
          </a:p>
          <a:p>
            <a:pPr marL="118872" indent="0">
              <a:buNone/>
            </a:pPr>
            <a:endParaRPr lang="cs-CZ" b="1" dirty="0" smtClean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7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/>
              <a:t>Prenatální</a:t>
            </a:r>
          </a:p>
          <a:p>
            <a:r>
              <a:rPr lang="pt-BR" altLang="cs-CZ" dirty="0"/>
              <a:t> Novorozenecké (do 1 měsíce)</a:t>
            </a:r>
          </a:p>
          <a:p>
            <a:r>
              <a:rPr lang="pl-PL" altLang="cs-CZ" dirty="0"/>
              <a:t> Kojenecké (do 1 roku)</a:t>
            </a:r>
          </a:p>
          <a:p>
            <a:r>
              <a:rPr lang="pt-BR" altLang="cs-CZ" dirty="0"/>
              <a:t> </a:t>
            </a:r>
            <a:r>
              <a:rPr lang="pt-BR" altLang="cs-CZ" b="1" dirty="0"/>
              <a:t>Batolecí (do 3 let)</a:t>
            </a:r>
          </a:p>
          <a:p>
            <a:r>
              <a:rPr lang="cs-CZ" altLang="cs-CZ" dirty="0"/>
              <a:t> Předškolní období (3-6)</a:t>
            </a:r>
            <a:endParaRPr lang="cs-CZ" altLang="cs-CZ" sz="2400" dirty="0"/>
          </a:p>
          <a:p>
            <a:r>
              <a:rPr lang="cs-CZ" altLang="cs-CZ" sz="2400" dirty="0"/>
              <a:t> Školní věk – mladší, střední, starší</a:t>
            </a:r>
          </a:p>
          <a:p>
            <a:r>
              <a:rPr lang="cs-CZ" altLang="cs-CZ" sz="2400" dirty="0"/>
              <a:t> Dospívání (adolescence)</a:t>
            </a:r>
          </a:p>
          <a:p>
            <a:r>
              <a:rPr lang="cs-CZ" altLang="cs-CZ" sz="2400" dirty="0"/>
              <a:t> Dospělost – mladší (20-40), střední (40-50), starší (50-60)</a:t>
            </a:r>
          </a:p>
          <a:p>
            <a:r>
              <a:rPr lang="pt-BR" altLang="cs-CZ" sz="2400" dirty="0"/>
              <a:t> Stáří – rané (60-75), pravé (75 a více)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Mezikulturní studie ukázala, že děti mezi 3. a 5. zvyšují úspěšnost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i="1" dirty="0"/>
              <a:t> </a:t>
            </a:r>
            <a:r>
              <a:rPr lang="cs-CZ" dirty="0"/>
              <a:t>v Kanadě, Indii, Peru, Thajsku i na Samoy (ze 14% na 85%).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Nebo: </a:t>
            </a:r>
            <a:r>
              <a:rPr lang="cs-CZ" altLang="cs-CZ" dirty="0">
                <a:hlinkClick r:id="rId2"/>
              </a:rPr>
              <a:t>https://www.youtube.com/watch?v=RUpxZksAMPw</a:t>
            </a:r>
            <a:r>
              <a:rPr lang="cs-CZ" altLang="cs-CZ" dirty="0"/>
              <a:t> </a:t>
            </a:r>
            <a:endParaRPr lang="cs-CZ" altLang="cs-CZ" dirty="0" smtClean="0"/>
          </a:p>
          <a:p>
            <a:pPr marL="118872" indent="0">
              <a:buNone/>
            </a:pPr>
            <a:endParaRPr lang="cs-CZ" b="1" dirty="0" smtClean="0"/>
          </a:p>
          <a:p>
            <a:pPr marL="118872" indent="0">
              <a:buNone/>
            </a:pPr>
            <a:r>
              <a:rPr lang="cs-CZ" b="1" dirty="0" smtClean="0"/>
              <a:t>3</a:t>
            </a:r>
            <a:r>
              <a:rPr lang="cs-CZ" dirty="0" smtClean="0"/>
              <a:t>letí </a:t>
            </a:r>
            <a:r>
              <a:rPr lang="cs-CZ" dirty="0"/>
              <a:t>už si myslí, že postava bude hledat tam, kde ona ví, bez ohledu na to, co děti sami znají.</a:t>
            </a:r>
          </a:p>
          <a:p>
            <a:pPr marL="118872" indent="0">
              <a:buNone/>
            </a:pPr>
            <a:r>
              <a:rPr lang="cs-CZ" dirty="0"/>
              <a:t>Tzn. že dítě umí „emulovat“ (=představit si) oddělenou mysl od své (=</a:t>
            </a:r>
            <a:r>
              <a:rPr lang="cs-CZ" i="1" dirty="0"/>
              <a:t>decentrace</a:t>
            </a:r>
            <a:r>
              <a:rPr lang="cs-CZ" dirty="0"/>
              <a:t>). Další interakce s rodiči, dětmi a dalšími lidmi dále zlepšuje dětskou </a:t>
            </a:r>
            <a:r>
              <a:rPr lang="cs-CZ" dirty="0" err="1"/>
              <a:t>ToM</a:t>
            </a:r>
            <a:r>
              <a:rPr lang="cs-CZ" dirty="0"/>
              <a:t>. Každý si od dětství buduje mysl (znalosti a přání) všech svých bližních</a:t>
            </a:r>
            <a:r>
              <a:rPr lang="cs-CZ" dirty="0" smtClean="0"/>
              <a:t>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132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mysli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dirty="0"/>
              <a:t>Krom toho, že rozumí </a:t>
            </a:r>
            <a:r>
              <a:rPr lang="cs-CZ" i="1" dirty="0" err="1" smtClean="0"/>
              <a:t>desire-belief</a:t>
            </a:r>
            <a:r>
              <a:rPr lang="cs-CZ" i="1" dirty="0" smtClean="0"/>
              <a:t> = </a:t>
            </a:r>
            <a:r>
              <a:rPr lang="cs-CZ" dirty="0"/>
              <a:t>–</a:t>
            </a:r>
            <a:r>
              <a:rPr lang="cs-CZ" i="1" dirty="0" smtClean="0"/>
              <a:t> </a:t>
            </a:r>
            <a:r>
              <a:rPr lang="cs-CZ" i="1" dirty="0" err="1" smtClean="0"/>
              <a:t>action</a:t>
            </a:r>
            <a:r>
              <a:rPr lang="cs-CZ" dirty="0" smtClean="0"/>
              <a:t> </a:t>
            </a:r>
            <a:r>
              <a:rPr lang="cs-CZ" dirty="0"/>
              <a:t>modelu, </a:t>
            </a:r>
            <a:r>
              <a:rPr lang="cs-CZ" b="1" dirty="0"/>
              <a:t>3</a:t>
            </a:r>
            <a:r>
              <a:rPr lang="cs-CZ" dirty="0"/>
              <a:t>leté děti znají i jiné obsahy mysli jako: </a:t>
            </a:r>
            <a:r>
              <a:rPr lang="cs-CZ" b="1" dirty="0"/>
              <a:t>sny</a:t>
            </a:r>
            <a:r>
              <a:rPr lang="cs-CZ" dirty="0"/>
              <a:t> a </a:t>
            </a:r>
            <a:r>
              <a:rPr lang="cs-CZ" b="1" dirty="0"/>
              <a:t>vzpomínky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Chápou, že tyto „stavy“ patří živým a nikoli neživým </a:t>
            </a:r>
            <a:r>
              <a:rPr lang="cs-CZ" dirty="0" smtClean="0"/>
              <a:t>objektům </a:t>
            </a:r>
            <a:r>
              <a:rPr lang="cs-CZ" dirty="0"/>
              <a:t>(ačkoli v rozlišování toho, co je živé a co neživé, se mohou od dospělých zásadně lišit</a:t>
            </a:r>
            <a:r>
              <a:rPr lang="cs-CZ" dirty="0" smtClean="0"/>
              <a:t>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57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smtClean="0"/>
              <a:t>mysli pětiletých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9208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TOM předškoláků (5 let) dle </a:t>
            </a:r>
            <a:r>
              <a:rPr lang="cs-CZ" dirty="0" err="1"/>
              <a:t>Wellman</a:t>
            </a:r>
            <a:r>
              <a:rPr lang="cs-CZ" dirty="0"/>
              <a:t> (1990</a:t>
            </a:r>
            <a:r>
              <a:rPr lang="cs-CZ" dirty="0" smtClean="0"/>
              <a:t>).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=? „naivnosti“ </a:t>
            </a:r>
            <a:r>
              <a:rPr lang="cs-CZ" dirty="0"/>
              <a:t>v této </a:t>
            </a:r>
            <a:r>
              <a:rPr lang="cs-CZ" dirty="0" smtClean="0"/>
              <a:t>struktury </a:t>
            </a:r>
            <a:r>
              <a:rPr lang="cs-CZ" dirty="0" err="1" smtClean="0"/>
              <a:t>ToM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Percepce</a:t>
            </a:r>
            <a:r>
              <a:rPr lang="cs-CZ" dirty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rozumět (popis)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Základní emoce/fyziologie</a:t>
            </a:r>
            <a:r>
              <a:rPr lang="cs-CZ" dirty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bolet, těšit se (</a:t>
            </a:r>
            <a:r>
              <a:rPr lang="cs-CZ" dirty="0" err="1"/>
              <a:t>nažhavenost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domněnky</a:t>
            </a:r>
            <a:r>
              <a:rPr lang="cs-CZ" dirty="0"/>
              <a:t> (</a:t>
            </a:r>
            <a:r>
              <a:rPr lang="cs-CZ" b="1" i="1" dirty="0" err="1"/>
              <a:t>beliefs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nevěřit, podezřívat (při hře)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přání</a:t>
            </a:r>
            <a:r>
              <a:rPr lang="cs-CZ" dirty="0"/>
              <a:t> (</a:t>
            </a:r>
            <a:r>
              <a:rPr lang="cs-CZ" b="1" i="1" dirty="0" err="1"/>
              <a:t>desires</a:t>
            </a:r>
            <a:r>
              <a:rPr lang="cs-CZ" dirty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si, doufat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mělo by se, musí se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CHOVÁNÍ</a:t>
            </a:r>
          </a:p>
          <a:p>
            <a:r>
              <a:rPr lang="cs-CZ" dirty="0"/>
              <a:t>AKTIVITA</a:t>
            </a:r>
          </a:p>
          <a:p>
            <a:r>
              <a:rPr lang="cs-CZ" b="1" dirty="0"/>
              <a:t>AKCE</a:t>
            </a:r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REAKCE:</a:t>
            </a:r>
          </a:p>
          <a:p>
            <a:r>
              <a:rPr lang="cs-CZ" dirty="0"/>
              <a:t>štěstí, smutek, zlost, překvapení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kognitivní oblast</a:t>
            </a:r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JÁDRO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518363" y="5423983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motivační oblast</a:t>
            </a:r>
          </a:p>
        </p:txBody>
      </p:sp>
    </p:spTree>
    <p:extLst>
      <p:ext uri="{BB962C8B-B14F-4D97-AF65-F5344CB8AC3E}">
        <p14:creationId xmlns:p14="http://schemas.microsoft.com/office/powerpoint/2010/main" val="1234802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Modul teorie mysli (</a:t>
            </a:r>
            <a:r>
              <a:rPr lang="cs-CZ" dirty="0" err="1" smtClean="0"/>
              <a:t>ToMM</a:t>
            </a:r>
            <a:r>
              <a:rPr lang="cs-CZ" dirty="0"/>
              <a:t>) &amp;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dirty="0" err="1" smtClean="0"/>
              <a:t>ToMM</a:t>
            </a:r>
            <a:r>
              <a:rPr lang="cs-CZ" dirty="0" smtClean="0"/>
              <a:t> </a:t>
            </a:r>
            <a:r>
              <a:rPr lang="cs-CZ" dirty="0"/>
              <a:t>je vrozený (</a:t>
            </a:r>
            <a:r>
              <a:rPr lang="cs-CZ" dirty="0" smtClean="0"/>
              <a:t>Baron-</a:t>
            </a:r>
            <a:r>
              <a:rPr lang="cs-CZ" dirty="0" err="1" smtClean="0"/>
              <a:t>Cohen</a:t>
            </a:r>
            <a:r>
              <a:rPr lang="cs-CZ" dirty="0"/>
              <a:t>, 1995; </a:t>
            </a:r>
            <a:r>
              <a:rPr lang="cs-CZ" dirty="0" err="1"/>
              <a:t>Leslie</a:t>
            </a:r>
            <a:r>
              <a:rPr lang="cs-CZ" dirty="0"/>
              <a:t>, 2000): důkazy ze zobrazovacích metod, od autistických dětí (ty mají výrazné potíže s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): </a:t>
            </a:r>
            <a:r>
              <a:rPr lang="cs-CZ" dirty="0" smtClean="0"/>
              <a:t>nestandardní mozková tkáň v </a:t>
            </a:r>
            <a:r>
              <a:rPr lang="cs-CZ" dirty="0"/>
              <a:t>amygdale, v </a:t>
            </a:r>
            <a:r>
              <a:rPr lang="cs-CZ" dirty="0" smtClean="0"/>
              <a:t>hipokampu.</a:t>
            </a:r>
            <a:endParaRPr lang="cs-CZ" dirty="0"/>
          </a:p>
          <a:p>
            <a:pPr>
              <a:buNone/>
            </a:pPr>
            <a:r>
              <a:rPr lang="cs-CZ" dirty="0"/>
              <a:t>2. </a:t>
            </a:r>
            <a:r>
              <a:rPr lang="cs-CZ" dirty="0" err="1" smtClean="0"/>
              <a:t>ToMM</a:t>
            </a:r>
            <a:r>
              <a:rPr lang="cs-CZ" dirty="0" smtClean="0"/>
              <a:t> </a:t>
            </a:r>
            <a:r>
              <a:rPr lang="cs-CZ" dirty="0"/>
              <a:t>je naučený (</a:t>
            </a:r>
            <a:r>
              <a:rPr lang="cs-CZ" dirty="0" err="1"/>
              <a:t>Jenkins</a:t>
            </a:r>
            <a:r>
              <a:rPr lang="cs-CZ" dirty="0"/>
              <a:t> &amp; </a:t>
            </a:r>
            <a:r>
              <a:rPr lang="cs-CZ" dirty="0" err="1"/>
              <a:t>Astington</a:t>
            </a:r>
            <a:r>
              <a:rPr lang="cs-CZ" dirty="0"/>
              <a:t>, 1996): předškoláci, kteří mají sourozence (nejlépe starší a opačného pohlaví), lépe skórují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Platí asi kompromisní teorie modularizace (</a:t>
            </a:r>
            <a:r>
              <a:rPr lang="cs-CZ" dirty="0" err="1"/>
              <a:t>Karmiloff</a:t>
            </a:r>
            <a:r>
              <a:rPr lang="cs-CZ" dirty="0"/>
              <a:t>-Smith, 1992)</a:t>
            </a:r>
          </a:p>
          <a:p>
            <a:pPr>
              <a:buNone/>
            </a:pPr>
            <a:r>
              <a:rPr lang="cs-CZ" dirty="0"/>
              <a:t>Úspěch ve </a:t>
            </a:r>
            <a:r>
              <a:rPr lang="cs-CZ" i="1" dirty="0"/>
              <a:t>F-B-</a:t>
            </a:r>
            <a:r>
              <a:rPr lang="cs-CZ" i="1" dirty="0" err="1"/>
              <a:t>task</a:t>
            </a:r>
            <a:r>
              <a:rPr lang="cs-CZ" dirty="0"/>
              <a:t> koreluje se schopností pracovat se dvěma protichůdnými informacemi. Jde o schopnost </a:t>
            </a:r>
            <a:r>
              <a:rPr lang="cs-CZ" dirty="0" smtClean="0"/>
              <a:t>utlumit (</a:t>
            </a:r>
            <a:r>
              <a:rPr lang="cs-CZ" dirty="0" err="1" smtClean="0"/>
              <a:t>inhinbovat</a:t>
            </a:r>
            <a:r>
              <a:rPr lang="cs-CZ" dirty="0" smtClean="0"/>
              <a:t>) </a:t>
            </a:r>
            <a:r>
              <a:rPr lang="cs-CZ" dirty="0"/>
              <a:t>relativně autonomní proces v uvažování. </a:t>
            </a:r>
          </a:p>
        </p:txBody>
      </p:sp>
    </p:spTree>
    <p:extLst>
      <p:ext uri="{BB962C8B-B14F-4D97-AF65-F5344CB8AC3E}">
        <p14:creationId xmlns:p14="http://schemas.microsoft.com/office/powerpoint/2010/main" val="3792676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Děkuji za pozornost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/>
              <a:t>Batolecí období</a:t>
            </a:r>
            <a:r>
              <a:rPr lang="cs-CZ" dirty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Dle </a:t>
            </a:r>
            <a:r>
              <a:rPr lang="cs-CZ" altLang="en-US" sz="2400" dirty="0" err="1"/>
              <a:t>Eriksona</a:t>
            </a:r>
            <a:r>
              <a:rPr lang="cs-CZ" altLang="en-US" sz="2400" dirty="0"/>
              <a:t> v tomto věku dítě nachází </a:t>
            </a:r>
            <a:r>
              <a:rPr lang="cs-CZ" altLang="en-US" b="1" dirty="0"/>
              <a:t>autonomii </a:t>
            </a:r>
            <a:r>
              <a:rPr lang="cs-CZ" altLang="en-US" sz="2400" b="1" dirty="0"/>
              <a:t> x studu</a:t>
            </a:r>
            <a:r>
              <a:rPr lang="cs-CZ" altLang="en-US" sz="2400" dirty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Dítě se postupně zdokonaluje. Mizí baculatost. Zlepšuje se koordinace pohybů:</a:t>
            </a:r>
          </a:p>
          <a:p>
            <a:r>
              <a:rPr lang="cs-CZ" altLang="cs-CZ" sz="2400" dirty="0"/>
              <a:t>umí kopnou do míče, ke konci období i hodit míčem na cíl a chytit míč</a:t>
            </a:r>
          </a:p>
          <a:p>
            <a:r>
              <a:rPr lang="cs-CZ" altLang="cs-CZ" sz="2400" dirty="0"/>
              <a:t>chodit po špičkách </a:t>
            </a:r>
          </a:p>
          <a:p>
            <a:r>
              <a:rPr lang="cs-CZ" altLang="cs-CZ" sz="2400" dirty="0"/>
              <a:t>chvilku stát na jedné noze </a:t>
            </a:r>
          </a:p>
          <a:p>
            <a:r>
              <a:rPr lang="cs-CZ" altLang="cs-CZ" sz="2400" dirty="0"/>
              <a:t>do schodů střídat nohy</a:t>
            </a:r>
          </a:p>
          <a:p>
            <a:r>
              <a:rPr lang="cs-CZ" altLang="cs-CZ" sz="2400" dirty="0"/>
              <a:t>(neumí stojku, svíčku, neumí se rozhoupat na </a:t>
            </a:r>
            <a:r>
              <a:rPr lang="cs-CZ" altLang="cs-CZ" sz="2400" dirty="0" smtClean="0"/>
              <a:t>houpačce, hvězdu)</a:t>
            </a:r>
            <a:endParaRPr lang="cs-CZ" altLang="cs-CZ" sz="2400" dirty="0"/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/>
              <a:t>Potřeba aktivity </a:t>
            </a:r>
            <a:r>
              <a:rPr lang="cs-CZ" altLang="cs-CZ" sz="2400" dirty="0"/>
              <a:t>je u batolat velká (schopnost opakovat aktivity nevyčerpatelná!) </a:t>
            </a:r>
            <a:endParaRPr lang="cs-CZ" altLang="cs-CZ" sz="24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</a:t>
            </a:r>
            <a:r>
              <a:rPr lang="cs-CZ" altLang="cs-CZ" sz="2400" dirty="0" smtClean="0"/>
              <a:t>rov</a:t>
            </a:r>
            <a:r>
              <a:rPr lang="cs-CZ" altLang="cs-CZ" sz="2400" dirty="0"/>
              <a:t>. zákaz pohybu batoleti nebo zákazy a narušování her.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1"/>
            <a:ext cx="8784976" cy="5112569"/>
          </a:xfrm>
        </p:spPr>
        <p:txBody>
          <a:bodyPr>
            <a:normAutofit fontScale="925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Značná soc. hodnota ovládání vyměšování může vést rodiče k tomu, že budou nutit dítě k nácviku </a:t>
            </a:r>
            <a:r>
              <a:rPr lang="cs-CZ" altLang="cs-CZ" sz="2800" dirty="0" smtClean="0"/>
              <a:t>předčasně.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Dle </a:t>
            </a:r>
            <a:r>
              <a:rPr lang="cs-CZ" altLang="cs-CZ" sz="2800" dirty="0"/>
              <a:t>Vágnerové (2012, s. 121) jsou významné 2 druhy pohybu:</a:t>
            </a:r>
          </a:p>
          <a:p>
            <a:r>
              <a:rPr lang="cs-CZ" altLang="cs-CZ" sz="2800" dirty="0"/>
              <a:t>Retence – tj. </a:t>
            </a:r>
            <a:r>
              <a:rPr lang="cs-CZ" altLang="cs-CZ" sz="2800" b="1" dirty="0"/>
              <a:t>udržení</a:t>
            </a:r>
            <a:r>
              <a:rPr lang="cs-CZ" altLang="cs-CZ" sz="2800" dirty="0"/>
              <a:t> něčeho, setrvání někde.</a:t>
            </a:r>
          </a:p>
          <a:p>
            <a:r>
              <a:rPr lang="cs-CZ" altLang="cs-CZ" sz="2800" dirty="0"/>
              <a:t>Eliminace tj. tendence pustit, zahodit, </a:t>
            </a:r>
            <a:r>
              <a:rPr lang="cs-CZ" altLang="cs-CZ" sz="2800" b="1" dirty="0"/>
              <a:t>opustit</a:t>
            </a:r>
            <a:r>
              <a:rPr lang="cs-CZ" altLang="cs-CZ" sz="2800" dirty="0"/>
              <a:t>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Nejprve je jich obou dosahováno svalovou aktivitou, později i symbolicky. Freud nazval toto období </a:t>
            </a:r>
            <a:r>
              <a:rPr lang="cs-CZ" altLang="cs-CZ" sz="2800" b="1" dirty="0"/>
              <a:t>anální fází</a:t>
            </a:r>
            <a:r>
              <a:rPr lang="cs-CZ" altLang="cs-CZ" sz="2800" dirty="0" smtClean="0"/>
              <a:t>. Srov. fekální humor dětí.</a:t>
            </a:r>
            <a:endParaRPr lang="cs-CZ" altLang="cs-CZ" sz="2800" dirty="0"/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Dítě získá velmi zřejmou (</a:t>
            </a:r>
            <a:r>
              <a:rPr lang="cs-CZ" altLang="cs-CZ" sz="2800" dirty="0" err="1"/>
              <a:t>seberegulační</a:t>
            </a:r>
            <a:r>
              <a:rPr lang="cs-CZ" altLang="cs-CZ" sz="2800" dirty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endParaRPr lang="cs-CZ" altLang="cs-CZ" sz="2800" dirty="0"/>
          </a:p>
          <a:p>
            <a:pPr>
              <a:buFont typeface="Wingdings 2" pitchFamily="18" charset="2"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Emoční vývoj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Objevují se vztahové emoce: radost z kontaktu, žárlivost, soucit, projevy lítosti, smutku, napětí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Sebehodnotící emoce – hrdost, pýcha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Pocity </a:t>
            </a:r>
            <a:r>
              <a:rPr lang="cs-CZ" altLang="cs-CZ" sz="2400" b="1" dirty="0"/>
              <a:t>studu</a:t>
            </a:r>
            <a:r>
              <a:rPr lang="cs-CZ" altLang="cs-CZ" sz="2400" dirty="0"/>
              <a:t> jako reakce na nesplnění očekávání druhých </a:t>
            </a:r>
            <a:r>
              <a:rPr lang="cs-CZ" altLang="cs-CZ" sz="2400" i="1" dirty="0"/>
              <a:t>(viz </a:t>
            </a:r>
            <a:r>
              <a:rPr lang="cs-CZ" altLang="cs-CZ" sz="2400" i="1" dirty="0" err="1"/>
              <a:t>Erikson</a:t>
            </a:r>
            <a:r>
              <a:rPr lang="cs-CZ" altLang="cs-CZ" sz="2400" i="1" dirty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Nově se objevují afekty </a:t>
            </a:r>
            <a:r>
              <a:rPr lang="cs-CZ" altLang="cs-CZ" sz="2400" b="1" dirty="0"/>
              <a:t>hněvu a vzteku </a:t>
            </a:r>
            <a:r>
              <a:rPr lang="cs-CZ" altLang="cs-CZ" sz="2400" dirty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Batole se dokáže na něco těšit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Umí reflektovat a 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Ve školce (mezi 4.-5. rokem zvládne tuto zátěž většina dětí) se dítě učí navazovat a udržovat </a:t>
            </a:r>
            <a:r>
              <a:rPr lang="cs-CZ" altLang="cs-CZ" sz="2400" dirty="0" smtClean="0"/>
              <a:t>sociální </a:t>
            </a:r>
            <a:r>
              <a:rPr lang="cs-CZ" altLang="cs-CZ" sz="2400" dirty="0"/>
              <a:t>vztahy s vrstevníky.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/>
            <a:r>
              <a:rPr lang="cs-CZ" altLang="en-US" sz="2800" dirty="0"/>
              <a:t>v 18. měsíci se pozná v zrcadle</a:t>
            </a:r>
          </a:p>
          <a:p>
            <a:pPr lvl="1" eaLnBrk="1" hangingPunct="1"/>
            <a:r>
              <a:rPr lang="cs-CZ" altLang="en-US" sz="2800" dirty="0"/>
              <a:t>kolem 2 let – negativistické období</a:t>
            </a:r>
          </a:p>
          <a:p>
            <a:pPr lvl="1" eaLnBrk="1" hangingPunct="1"/>
            <a:r>
              <a:rPr lang="cs-CZ" altLang="en-US" sz="2800" dirty="0"/>
              <a:t>z on na </a:t>
            </a:r>
            <a:r>
              <a:rPr lang="cs-CZ" altLang="en-US" sz="2800" dirty="0" smtClean="0"/>
              <a:t>já: co to znamená?</a:t>
            </a:r>
            <a:endParaRPr lang="cs-CZ" altLang="en-US" sz="2800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Pokusy o separaci a samostatné chování (individuaci).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/>
              <a:t> 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Zároveň </a:t>
            </a:r>
            <a:r>
              <a:rPr lang="cs-CZ" altLang="cs-CZ" dirty="0"/>
              <a:t>přetrvává </a:t>
            </a:r>
            <a:r>
              <a:rPr lang="cs-CZ" altLang="cs-CZ" b="1" dirty="0"/>
              <a:t>potřeba jistoty a bezpečí.</a:t>
            </a:r>
          </a:p>
          <a:p>
            <a:pPr>
              <a:buFont typeface="Wingdings 2" pitchFamily="18" charset="2"/>
              <a:buNone/>
            </a:pPr>
            <a:endParaRPr lang="cs-CZ" altLang="cs-CZ" b="1" dirty="0"/>
          </a:p>
          <a:p>
            <a:pPr>
              <a:buFont typeface="Wingdings 2" pitchFamily="18" charset="2"/>
              <a:buNone/>
            </a:pPr>
            <a:r>
              <a:rPr lang="cs-CZ" altLang="cs-CZ" b="1" dirty="0"/>
              <a:t>vynucená separace </a:t>
            </a:r>
            <a:r>
              <a:rPr lang="cs-CZ" altLang="cs-CZ" dirty="0"/>
              <a:t>(hospitalizace, týdenní jesle…) je v tomto období velmi zatěžující (i v řádu </a:t>
            </a:r>
            <a:r>
              <a:rPr lang="cs-CZ" altLang="cs-CZ" dirty="0" smtClean="0"/>
              <a:t>dní). </a:t>
            </a:r>
            <a:r>
              <a:rPr lang="cs-CZ" altLang="cs-CZ" i="1" dirty="0"/>
              <a:t>J. </a:t>
            </a:r>
            <a:r>
              <a:rPr lang="cs-CZ" altLang="cs-CZ" i="1" dirty="0" err="1" smtClean="0"/>
              <a:t>Bowlby</a:t>
            </a:r>
            <a:r>
              <a:rPr lang="cs-CZ" altLang="cs-CZ" i="1" dirty="0" smtClean="0"/>
              <a:t> popsal: </a:t>
            </a:r>
            <a:r>
              <a:rPr lang="cs-CZ" altLang="cs-CZ" i="1" dirty="0"/>
              <a:t>fáze protestu – zoufalství – odpoutání od světa</a:t>
            </a:r>
            <a:r>
              <a:rPr lang="cs-CZ" altLang="cs-CZ" dirty="0" smtClean="0"/>
              <a:t>).</a:t>
            </a:r>
            <a:endParaRPr lang="cs-CZ" altLang="en-US" dirty="0"/>
          </a:p>
          <a:p>
            <a:pPr>
              <a:buFont typeface="Wingdings 2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„Období vzdoru“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(několik měsíců mezi 2,5 – 3,5 roku)</a:t>
            </a:r>
          </a:p>
          <a:p>
            <a:pPr>
              <a:buNone/>
            </a:pPr>
            <a:r>
              <a:rPr lang="cs-CZ" dirty="0" smtClean="0"/>
              <a:t>Dočasně může být velmi </a:t>
            </a:r>
            <a:r>
              <a:rPr lang="cs-CZ" dirty="0"/>
              <a:t>omezená schopnost </a:t>
            </a:r>
            <a:r>
              <a:rPr lang="cs-CZ" dirty="0" smtClean="0"/>
              <a:t>kooperace.</a:t>
            </a:r>
            <a:endParaRPr lang="cs-CZ" dirty="0"/>
          </a:p>
          <a:p>
            <a:r>
              <a:rPr lang="cs-CZ" dirty="0"/>
              <a:t> aktivní odpor, vlastní nároky („ne“, „já sám</a:t>
            </a:r>
            <a:r>
              <a:rPr lang="cs-CZ" dirty="0" smtClean="0"/>
              <a:t>“…);</a:t>
            </a:r>
            <a:endParaRPr lang="cs-CZ" dirty="0"/>
          </a:p>
          <a:p>
            <a:r>
              <a:rPr lang="cs-CZ" dirty="0"/>
              <a:t> nechuť dělit se (o hračky apod</a:t>
            </a:r>
            <a:r>
              <a:rPr lang="cs-CZ" dirty="0" smtClean="0"/>
              <a:t>.);</a:t>
            </a:r>
            <a:endParaRPr lang="cs-CZ" dirty="0"/>
          </a:p>
          <a:p>
            <a:r>
              <a:rPr lang="pl-PL" dirty="0"/>
              <a:t> při nevhodné kombinaci s temperamentem je obvyklé </a:t>
            </a:r>
            <a:r>
              <a:rPr lang="cs-CZ" dirty="0"/>
              <a:t>fyzické napadání ostatních dětí, ba i </a:t>
            </a:r>
            <a:r>
              <a:rPr lang="cs-CZ" dirty="0" smtClean="0"/>
              <a:t>rodičů.</a:t>
            </a:r>
            <a:endParaRPr lang="cs-CZ" dirty="0"/>
          </a:p>
          <a:p>
            <a:pPr>
              <a:buNone/>
            </a:pPr>
            <a:r>
              <a:rPr lang="cs-CZ" dirty="0" smtClean="0"/>
              <a:t>Nic </a:t>
            </a:r>
            <a:r>
              <a:rPr lang="cs-CZ" dirty="0"/>
              <a:t>z výše jmenovaného není v batolecím věku známkou patologie nebo nevychovanosti, ale nemělo by být ani začátkem </a:t>
            </a:r>
            <a:r>
              <a:rPr lang="cs-CZ" dirty="0" smtClean="0"/>
              <a:t>nevychovávání.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Emočně </a:t>
            </a:r>
            <a:r>
              <a:rPr lang="cs-CZ" dirty="0"/>
              <a:t>nabité konflikty přispívají k dětskému pochopení </a:t>
            </a:r>
            <a:r>
              <a:rPr lang="pt-BR" dirty="0"/>
              <a:t>sebe, lidí a sociálního </a:t>
            </a:r>
            <a:r>
              <a:rPr lang="pt-BR" dirty="0" smtClean="0"/>
              <a:t>světa</a:t>
            </a:r>
            <a:r>
              <a:rPr lang="cs-CZ" dirty="0" smtClean="0"/>
              <a:t>.</a:t>
            </a:r>
            <a:endParaRPr lang="pt-BR" dirty="0"/>
          </a:p>
          <a:p>
            <a:pPr marL="118872" indent="0">
              <a:buNone/>
            </a:pPr>
            <a:r>
              <a:rPr lang="cs-CZ" dirty="0" smtClean="0"/>
              <a:t>„Testování </a:t>
            </a:r>
            <a:r>
              <a:rPr lang="cs-CZ" dirty="0"/>
              <a:t>stability“ </a:t>
            </a:r>
            <a:r>
              <a:rPr lang="cs-CZ" dirty="0" smtClean="0"/>
              <a:t>rodičů: dochází i </a:t>
            </a:r>
            <a:r>
              <a:rPr lang="cs-CZ" dirty="0"/>
              <a:t>k </a:t>
            </a:r>
            <a:r>
              <a:rPr lang="cs-CZ" dirty="0" smtClean="0"/>
              <a:t>prověření rodičů – rodič rozčilený, trestající apod. není stabilní.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/>
              <a:t>Batolata jsou zvídavá – ráda se učí (nejprve hlavně </a:t>
            </a:r>
            <a:r>
              <a:rPr lang="cs-CZ" altLang="en-US" sz="2600" dirty="0" smtClean="0"/>
              <a:t>imitací, </a:t>
            </a:r>
            <a:r>
              <a:rPr lang="cs-CZ" altLang="en-US" sz="2600" dirty="0"/>
              <a:t>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/>
              <a:t>V tomto období </a:t>
            </a:r>
            <a:r>
              <a:rPr lang="cs-CZ" altLang="en-US" sz="2600" dirty="0" smtClean="0"/>
              <a:t>probíhá </a:t>
            </a:r>
            <a:r>
              <a:rPr lang="cs-CZ" altLang="en-US" sz="2600" b="1" dirty="0" smtClean="0"/>
              <a:t>hlavně </a:t>
            </a:r>
            <a:r>
              <a:rPr lang="cs-CZ" altLang="en-US" sz="2600" b="1" dirty="0"/>
              <a:t>rozvoj řeči</a:t>
            </a:r>
            <a:r>
              <a:rPr lang="cs-CZ" altLang="en-US" sz="2600" dirty="0"/>
              <a:t>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/>
              <a:t>Pochopení pravidel, která se učí </a:t>
            </a:r>
            <a:r>
              <a:rPr lang="cs-CZ" altLang="en-US" sz="2600" dirty="0" smtClean="0"/>
              <a:t>(i verbálně</a:t>
            </a:r>
            <a:r>
              <a:rPr lang="cs-CZ" altLang="en-US" sz="2600" b="1" dirty="0" smtClean="0"/>
              <a:t>)</a:t>
            </a:r>
            <a:r>
              <a:rPr lang="cs-CZ" altLang="en-US" sz="2600" dirty="0" smtClean="0"/>
              <a:t>, </a:t>
            </a:r>
            <a:r>
              <a:rPr lang="cs-CZ" altLang="en-US" sz="2600" dirty="0"/>
              <a:t>umožňuje emancipaci dítěte – jeden z </a:t>
            </a:r>
            <a:r>
              <a:rPr lang="cs-CZ" altLang="en-US" sz="2600" dirty="0" smtClean="0"/>
              <a:t>dobrých důvodů k lpění rodičů na </a:t>
            </a:r>
            <a:r>
              <a:rPr lang="cs-CZ" altLang="en-US" sz="2600" dirty="0"/>
              <a:t>pravidlech, stereotypech a rituálech (=jistota).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2582</TotalTime>
  <Words>1916</Words>
  <Application>Microsoft Office PowerPoint</Application>
  <PresentationFormat>Předvádění na obrazovce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 Batole &amp; Teorie mysli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Prezentace aplikace PowerPoint</vt:lpstr>
      <vt:lpstr>Teorie mysli</vt:lpstr>
      <vt:lpstr>Teorie mysli (mentalizace, theory of mind = ToM)</vt:lpstr>
      <vt:lpstr>Prezentace aplikace PowerPoint</vt:lpstr>
      <vt:lpstr>Prezentace aplikace PowerPoint</vt:lpstr>
      <vt:lpstr>Teorie mysli</vt:lpstr>
      <vt:lpstr>Vývoj ToM (Wellman, Gopnik ad.)</vt:lpstr>
      <vt:lpstr>Vývoj ToM (Wellman, Gopniková ad.)</vt:lpstr>
      <vt:lpstr>Prezentace aplikace PowerPoint</vt:lpstr>
      <vt:lpstr>Teorie mysli</vt:lpstr>
      <vt:lpstr>Teorie mysli pětiletých</vt:lpstr>
      <vt:lpstr>Modul teorie mysli (ToMM) &amp; autismus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Jan Krása</cp:lastModifiedBy>
  <cp:revision>225</cp:revision>
  <dcterms:created xsi:type="dcterms:W3CDTF">2007-10-19T05:59:20Z</dcterms:created>
  <dcterms:modified xsi:type="dcterms:W3CDTF">2018-11-26T10:58:47Z</dcterms:modified>
</cp:coreProperties>
</file>