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handoutMasterIdLst>
    <p:handoutMasterId r:id="rId31"/>
  </p:handoutMasterIdLst>
  <p:sldIdLst>
    <p:sldId id="256" r:id="rId2"/>
    <p:sldId id="366" r:id="rId3"/>
    <p:sldId id="455" r:id="rId4"/>
    <p:sldId id="407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62" r:id="rId22"/>
    <p:sldId id="439" r:id="rId23"/>
    <p:sldId id="433" r:id="rId24"/>
    <p:sldId id="463" r:id="rId25"/>
    <p:sldId id="453" r:id="rId26"/>
    <p:sldId id="464" r:id="rId27"/>
    <p:sldId id="437" r:id="rId28"/>
    <p:sldId id="484" r:id="rId29"/>
    <p:sldId id="466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A7507F-608E-4897-960C-E076F23C36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8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F31B4-A114-4E07-978B-1C6A8E0C0A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8BCF7-C655-48E0-8E71-34A9C66E44C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12E27-6646-49BE-91B7-9A443D3C51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86EF9-2B73-4893-9F4E-40280935C7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96DF-30DD-418F-8CAD-8130302105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CBD80-FBAA-4A8B-B131-1395F56BCA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59429-16BB-456B-B873-BD5FADD0E7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5E2D-33E1-4337-9166-78CBD0B02E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C8B6-A6E5-4503-AB07-2310AA2EFF1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52BFB-F2F4-424E-9AC5-99048D9F818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0F825ECD-940C-4F57-96D5-BBA1B13270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88A6A87-7685-4BCF-9DD3-B8D69A16A80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nArvcWaH6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_oy9614HQ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nqFgsIbh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Vývojová psychologie - Předškolák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/>
              <a:t>Mgr. Jan Krása, </a:t>
            </a:r>
            <a:r>
              <a:rPr lang="cs-CZ" altLang="en-US" dirty="0" err="1" smtClean="0"/>
              <a:t>Ph.D</a:t>
            </a:r>
            <a:r>
              <a:rPr lang="cs-CZ" altLang="en-US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tří kopců</a:t>
            </a:r>
            <a:endParaRPr lang="cs-CZ" dirty="0"/>
          </a:p>
        </p:txBody>
      </p:sp>
      <p:pic>
        <p:nvPicPr>
          <p:cNvPr id="2050" name="Picture 2" descr="Výsledek obrázku pro three mountains t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14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/>
              <a:t>Egocentrismus: pokud nedokáže reprezentovat pohled druhého, existuje pouze jediný výklad světa a to je ten jeho (zakrývá si oči). </a:t>
            </a:r>
          </a:p>
          <a:p>
            <a:pPr>
              <a:buNone/>
            </a:pPr>
            <a:r>
              <a:rPr lang="cs-CZ" altLang="cs-CZ" dirty="0"/>
              <a:t>Ale: </a:t>
            </a:r>
            <a:r>
              <a:rPr lang="cs-CZ" altLang="cs-CZ" dirty="0" err="1"/>
              <a:t>Flavell</a:t>
            </a:r>
            <a:r>
              <a:rPr lang="cs-CZ" altLang="cs-CZ" dirty="0"/>
              <a:t> (1981) pokus s kartami s obrázky na obou stranách – 3letí nebyli tak egocentričtí.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8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2. Intuitivní </a:t>
            </a:r>
            <a:r>
              <a:rPr lang="cs-CZ" altLang="cs-CZ" dirty="0" err="1" smtClean="0"/>
              <a:t>podfáze</a:t>
            </a:r>
            <a:r>
              <a:rPr lang="cs-CZ" altLang="cs-CZ" dirty="0" smtClean="0"/>
              <a:t> (4-6 let)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3941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smtClean="0"/>
              <a:t>Rozvíjí se zejména klasifikace a vznikají </a:t>
            </a:r>
            <a:r>
              <a:rPr lang="cs-CZ" altLang="cs-CZ" b="1" dirty="0" smtClean="0"/>
              <a:t>pojmy</a:t>
            </a:r>
            <a:r>
              <a:rPr lang="cs-CZ" altLang="cs-CZ" dirty="0" smtClean="0"/>
              <a:t>  jako např. hodný-zlý, masožravec, býložravec, jedovatá rostlina atd. </a:t>
            </a:r>
          </a:p>
          <a:p>
            <a:pPr>
              <a:buFont typeface="Wingdings 2" pitchFamily="18" charset="2"/>
              <a:buNone/>
            </a:pPr>
            <a:endParaRPr lang="cs-CZ" altLang="cs-CZ" dirty="0"/>
          </a:p>
          <a:p>
            <a:pPr>
              <a:buFont typeface="Wingdings 2" pitchFamily="18" charset="2"/>
              <a:buNone/>
            </a:pPr>
            <a:r>
              <a:rPr lang="cs-CZ" altLang="cs-CZ" b="1" dirty="0" smtClean="0"/>
              <a:t>Pojmy</a:t>
            </a:r>
            <a:r>
              <a:rPr lang="cs-CZ" altLang="cs-CZ" dirty="0" smtClean="0"/>
              <a:t> jsou nejprve </a:t>
            </a:r>
            <a:r>
              <a:rPr lang="cs-CZ" altLang="cs-CZ" i="1" dirty="0" smtClean="0"/>
              <a:t>intuitivní</a:t>
            </a:r>
            <a:r>
              <a:rPr lang="cs-CZ" altLang="cs-CZ" dirty="0" smtClean="0"/>
              <a:t>, neboť dítě nezná konceptuální systémy, na kterých klasifikace pojmů stojí. Na to potřebuje dítě základní školu.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	</a:t>
            </a: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271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2. Intuitivní </a:t>
            </a:r>
            <a:r>
              <a:rPr lang="cs-CZ" altLang="cs-CZ" dirty="0" err="1"/>
              <a:t>podfáze</a:t>
            </a:r>
            <a:r>
              <a:rPr lang="cs-CZ" altLang="cs-CZ" dirty="0"/>
              <a:t> (4-6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/>
              <a:t>Piaget</a:t>
            </a:r>
            <a:r>
              <a:rPr lang="cs-CZ" altLang="cs-CZ" dirty="0"/>
              <a:t> zkoumal </a:t>
            </a:r>
            <a:r>
              <a:rPr lang="cs-CZ" altLang="cs-CZ" dirty="0" smtClean="0"/>
              <a:t>schopnost tzv. </a:t>
            </a:r>
            <a:r>
              <a:rPr lang="cs-CZ" altLang="cs-CZ" b="1" dirty="0"/>
              <a:t>konzervace</a:t>
            </a:r>
            <a:r>
              <a:rPr lang="cs-CZ" altLang="cs-CZ" dirty="0"/>
              <a:t> u tekutin, počtu, délky váhy aj</a:t>
            </a:r>
            <a:r>
              <a:rPr lang="cs-CZ" altLang="cs-CZ" dirty="0" smtClean="0"/>
              <a:t>. Jedná se o propracovaný typ problému: stejný–jiný.</a:t>
            </a:r>
            <a:endParaRPr lang="cs-CZ" altLang="cs-CZ" dirty="0"/>
          </a:p>
          <a:p>
            <a:pPr>
              <a:buFont typeface="Wingdings 2" pitchFamily="18" charset="2"/>
              <a:buNone/>
            </a:pPr>
            <a:r>
              <a:rPr lang="cs-CZ" altLang="cs-CZ" dirty="0">
                <a:hlinkClick r:id="rId2"/>
              </a:rPr>
              <a:t>https://www.youtube.com/watch?v=gnArvcWaH6I</a:t>
            </a:r>
            <a:r>
              <a:rPr lang="cs-CZ" altLang="cs-CZ" dirty="0"/>
              <a:t> </a:t>
            </a:r>
          </a:p>
          <a:p>
            <a:pPr>
              <a:buNone/>
            </a:pPr>
            <a:r>
              <a:rPr lang="cs-CZ" altLang="cs-CZ" dirty="0"/>
              <a:t>Zhruba do 6 let děti ještě nejsou schopny </a:t>
            </a:r>
            <a:r>
              <a:rPr lang="cs-CZ" altLang="cs-CZ" b="1" dirty="0"/>
              <a:t>konzervace</a:t>
            </a:r>
            <a:r>
              <a:rPr lang="cs-CZ" altLang="cs-CZ" dirty="0"/>
              <a:t>, popř. postrádají jistotu, která je důležitá.</a:t>
            </a:r>
          </a:p>
          <a:p>
            <a:pPr>
              <a:buNone/>
            </a:pPr>
            <a:r>
              <a:rPr lang="cs-CZ" altLang="cs-CZ" dirty="0" smtClean="0"/>
              <a:t>Děti proto </a:t>
            </a:r>
            <a:r>
              <a:rPr lang="cs-CZ" altLang="cs-CZ" dirty="0"/>
              <a:t>nejsou schopny </a:t>
            </a:r>
            <a:r>
              <a:rPr lang="cs-CZ" altLang="cs-CZ" dirty="0" smtClean="0"/>
              <a:t>některých typických transformací (např. vratnosti transformací).</a:t>
            </a:r>
            <a:endParaRPr lang="cs-CZ" alt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Piaget's Conservation Tas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620688"/>
            <a:ext cx="8532440" cy="63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3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POJEM</a:t>
            </a:r>
            <a:endParaRPr lang="cs-CZ" dirty="0"/>
          </a:p>
        </p:txBody>
      </p:sp>
      <p:pic>
        <p:nvPicPr>
          <p:cNvPr id="5122" name="Picture 2" descr="Výsledek obrázku pro poj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6" y="1916832"/>
            <a:ext cx="883073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/>
              <a:t>Předoperační </a:t>
            </a:r>
            <a:r>
              <a:rPr lang="cs-CZ" dirty="0" smtClean="0"/>
              <a:t>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 marL="136525" indent="0">
              <a:buNone/>
            </a:pPr>
            <a:r>
              <a:rPr lang="cs-CZ" sz="2600" dirty="0" smtClean="0"/>
              <a:t>Dítě si osvojí sémiotickou funkci (že </a:t>
            </a:r>
            <a:r>
              <a:rPr lang="cs-CZ" sz="2600" i="1" dirty="0" smtClean="0"/>
              <a:t>označující</a:t>
            </a:r>
            <a:r>
              <a:rPr lang="cs-CZ" sz="2600" dirty="0" smtClean="0"/>
              <a:t> zastupuje </a:t>
            </a:r>
            <a:r>
              <a:rPr lang="cs-CZ" sz="2600" i="1" dirty="0" smtClean="0"/>
              <a:t>označované</a:t>
            </a:r>
            <a:r>
              <a:rPr lang="cs-CZ" sz="2600" dirty="0" smtClean="0"/>
              <a:t>) a neustále ji využívá: v řeči, v </a:t>
            </a:r>
            <a:r>
              <a:rPr lang="cs-CZ" sz="2600" dirty="0"/>
              <a:t>symbolické hře </a:t>
            </a:r>
            <a:r>
              <a:rPr lang="cs-CZ" sz="2600" dirty="0" smtClean="0"/>
              <a:t>(dvouleté </a:t>
            </a:r>
            <a:r>
              <a:rPr lang="cs-CZ" sz="2600" dirty="0"/>
              <a:t>dítě posunuje kostkou a dělá zvuk </a:t>
            </a:r>
            <a:r>
              <a:rPr lang="cs-CZ" sz="2600" dirty="0" smtClean="0"/>
              <a:t>dinosaura; tříleté </a:t>
            </a:r>
            <a:r>
              <a:rPr lang="cs-CZ" sz="2600" dirty="0"/>
              <a:t>dítě dělá, že pije z </a:t>
            </a:r>
            <a:r>
              <a:rPr lang="cs-CZ" sz="2600" dirty="0" smtClean="0"/>
              <a:t>pohárku), v modelování (s kostkami či s plastelínou) a v kreslení.</a:t>
            </a:r>
          </a:p>
          <a:p>
            <a:pPr marL="136525" indent="0">
              <a:buNone/>
            </a:pPr>
            <a:r>
              <a:rPr lang="cs-CZ" sz="2600" dirty="0" smtClean="0"/>
              <a:t>Dítě si osvojuje slova, obrazy, modely i pojmy ad.</a:t>
            </a:r>
          </a:p>
          <a:p>
            <a:pPr marL="136525" indent="0">
              <a:buNone/>
            </a:pPr>
            <a:r>
              <a:rPr lang="cs-CZ" sz="2600" dirty="0" smtClean="0"/>
              <a:t>Naučí se mluvit o věcech i v jejich nepřítomnosti (tedy i o své minulosti).</a:t>
            </a:r>
          </a:p>
          <a:p>
            <a:pPr marL="136525" indent="0">
              <a:buNone/>
            </a:pPr>
            <a:r>
              <a:rPr lang="cs-CZ" sz="2600" dirty="0" smtClean="0"/>
              <a:t>Učí se vyjadřovat v pojmech (největší, nejmenší…začínají myslet na jevy označené slovem!). Víc, míň, stejně – ale! Podléhají ale některým iluzím: např. pokus s konzervací tekutiny/obsahu.</a:t>
            </a:r>
          </a:p>
        </p:txBody>
      </p:sp>
    </p:spTree>
    <p:extLst>
      <p:ext uri="{BB962C8B-B14F-4D97-AF65-F5344CB8AC3E}">
        <p14:creationId xmlns:p14="http://schemas.microsoft.com/office/powerpoint/2010/main" val="40027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pojmů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cs-CZ" dirty="0"/>
              <a:t>Nejprve </a:t>
            </a:r>
            <a:r>
              <a:rPr lang="cs-CZ" dirty="0" smtClean="0"/>
              <a:t>dítě slova </a:t>
            </a:r>
            <a:r>
              <a:rPr lang="cs-CZ" dirty="0"/>
              <a:t>chápe zcela doslovně (jako jména), později se díky jazyku, který je velmi metaforický, naučí chápat slova volněji. </a:t>
            </a:r>
            <a:endParaRPr lang="cs-CZ" dirty="0" smtClean="0"/>
          </a:p>
          <a:p>
            <a:pPr marL="136525" indent="0">
              <a:buNone/>
            </a:pPr>
            <a:r>
              <a:rPr lang="cs-CZ" dirty="0" smtClean="0"/>
              <a:t>Naučí </a:t>
            </a:r>
            <a:r>
              <a:rPr lang="cs-CZ" dirty="0"/>
              <a:t>se chápat věty jako návod na tvorbu </a:t>
            </a:r>
            <a:r>
              <a:rPr lang="cs-CZ" dirty="0" smtClean="0"/>
              <a:t>pojmů a pojmových systémů </a:t>
            </a:r>
            <a:r>
              <a:rPr lang="cs-CZ" dirty="0"/>
              <a:t>(v </a:t>
            </a:r>
            <a:r>
              <a:rPr lang="cs-CZ" dirty="0" smtClean="0"/>
              <a:t>2. </a:t>
            </a:r>
            <a:r>
              <a:rPr lang="cs-CZ" dirty="0"/>
              <a:t>třídě již většina dětí umí zcela podle zadání vytvářet </a:t>
            </a:r>
            <a:r>
              <a:rPr lang="cs-CZ" dirty="0" smtClean="0"/>
              <a:t>téměř libovolné </a:t>
            </a:r>
            <a:r>
              <a:rPr lang="cs-CZ" dirty="0"/>
              <a:t>reprezentace konkrétních </a:t>
            </a:r>
            <a:r>
              <a:rPr lang="cs-CZ" dirty="0" smtClean="0"/>
              <a:t>jevů= naučili se učit se).</a:t>
            </a:r>
            <a:endParaRPr lang="cs-CZ" dirty="0"/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2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en-US" dirty="0"/>
              <a:t>Kognitivní vývoj v předškolním věku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altLang="cs-CZ" dirty="0"/>
              <a:t>Děti se začínají ptát „proč?...“ </a:t>
            </a:r>
            <a:r>
              <a:rPr lang="cs-CZ" altLang="cs-CZ" dirty="0" smtClean="0"/>
              <a:t>Proč?</a:t>
            </a:r>
          </a:p>
          <a:p>
            <a:pPr>
              <a:buNone/>
            </a:pPr>
            <a:r>
              <a:rPr lang="cs-CZ" altLang="cs-CZ" dirty="0" smtClean="0"/>
              <a:t>druh komunikace s rodiči ? </a:t>
            </a:r>
          </a:p>
          <a:p>
            <a:pPr>
              <a:buNone/>
            </a:pPr>
            <a:r>
              <a:rPr lang="cs-CZ" altLang="cs-CZ" dirty="0" smtClean="0"/>
              <a:t>druh poznávání: tvorba </a:t>
            </a:r>
            <a:r>
              <a:rPr lang="cs-CZ" altLang="cs-CZ" dirty="0"/>
              <a:t>reprezentací a konceptuálních </a:t>
            </a:r>
            <a:r>
              <a:rPr lang="cs-CZ" altLang="cs-CZ" dirty="0" smtClean="0"/>
              <a:t>systémů</a:t>
            </a:r>
            <a:endParaRPr lang="cs-CZ" altLang="cs-CZ" dirty="0"/>
          </a:p>
          <a:p>
            <a:pPr>
              <a:buFont typeface="Wingdings 2" pitchFamily="18" charset="2"/>
              <a:buNone/>
            </a:pPr>
            <a:endParaRPr lang="cs-CZ" altLang="cs-CZ" dirty="0" smtClean="0"/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Dítě si již dokáže představit objekt či činnost a její výsledky, aniž by je muselo vidět či konat (umí pracovat s neznámou, kterou si teprve doplní?): 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	tj. dítě nemusí problém řešit reálným uskutečňováním pokusů (omylů), ale jen na konceptuální úrovni</a:t>
            </a:r>
            <a:r>
              <a:rPr lang="cs-CZ" altLang="cs-CZ" dirty="0"/>
              <a:t>.</a:t>
            </a:r>
            <a:r>
              <a:rPr lang="cs-CZ" alt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4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konceptu času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/>
              <a:t>Dětské pojetí času: dítě si rozpomene (spíše na konci tohoto období) na významné či opakující se události (Vánoce, narozeniny, Velikonoce…). </a:t>
            </a:r>
          </a:p>
          <a:p>
            <a:pPr>
              <a:buNone/>
            </a:pPr>
            <a:r>
              <a:rPr lang="cs-CZ" altLang="cs-CZ" dirty="0"/>
              <a:t>Dítě ovšem musí pochopit koloběh roku. </a:t>
            </a:r>
          </a:p>
          <a:p>
            <a:pPr>
              <a:buNone/>
            </a:pPr>
            <a:r>
              <a:rPr lang="cs-CZ" altLang="cs-CZ" dirty="0"/>
              <a:t>Srov. roli školního roku v konceptu času (čas práce a čas odpočinku, oslava svátků, výzdoba podle ročního období).</a:t>
            </a:r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 smtClean="0"/>
              <a:t>Raný vývoj (vymezení fází dle Vágnerové, 2012)</a:t>
            </a:r>
            <a:endParaRPr lang="cs-CZ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5850"/>
          </a:xfrm>
        </p:spPr>
        <p:txBody>
          <a:bodyPr/>
          <a:lstStyle/>
          <a:p>
            <a:r>
              <a:rPr lang="cs-CZ" altLang="cs-CZ" dirty="0" smtClean="0"/>
              <a:t>Prenatální</a:t>
            </a:r>
          </a:p>
          <a:p>
            <a:r>
              <a:rPr lang="pt-BR" altLang="cs-CZ" dirty="0" smtClean="0"/>
              <a:t> Novorozenecké (do 1 měsíce)</a:t>
            </a:r>
          </a:p>
          <a:p>
            <a:r>
              <a:rPr lang="pl-PL" altLang="cs-CZ" dirty="0" smtClean="0"/>
              <a:t> Kojenecké (do 1 roku)</a:t>
            </a:r>
          </a:p>
          <a:p>
            <a:r>
              <a:rPr lang="pt-BR" altLang="cs-CZ" dirty="0" smtClean="0"/>
              <a:t> Batolecí (do 3 let)</a:t>
            </a:r>
          </a:p>
          <a:p>
            <a:r>
              <a:rPr lang="cs-CZ" altLang="cs-CZ" dirty="0" smtClean="0"/>
              <a:t> </a:t>
            </a:r>
            <a:r>
              <a:rPr lang="cs-CZ" altLang="cs-CZ" b="1" dirty="0" smtClean="0"/>
              <a:t>Předškolní období (3-6)</a:t>
            </a:r>
            <a:endParaRPr lang="cs-CZ" altLang="cs-CZ" sz="2400" b="1" dirty="0" smtClean="0"/>
          </a:p>
          <a:p>
            <a:r>
              <a:rPr lang="cs-CZ" altLang="cs-CZ" sz="2400" dirty="0" smtClean="0"/>
              <a:t> Školní věk – mladší, střední, starší</a:t>
            </a:r>
          </a:p>
          <a:p>
            <a:r>
              <a:rPr lang="cs-CZ" altLang="cs-CZ" sz="2400" dirty="0" smtClean="0"/>
              <a:t> Dospívání (adolescence)</a:t>
            </a:r>
          </a:p>
          <a:p>
            <a:r>
              <a:rPr lang="cs-CZ" altLang="cs-CZ" sz="2400" dirty="0" smtClean="0"/>
              <a:t> Dospělost – mladší (20-40), střední (40-50), starší (50-60)</a:t>
            </a:r>
          </a:p>
          <a:p>
            <a:r>
              <a:rPr lang="pt-BR" altLang="cs-CZ" sz="2400" dirty="0" smtClean="0"/>
              <a:t> Stáří – rané (60-75), pravé (75 a více)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751933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 smtClean="0"/>
              <a:t>Hudsonová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Shapiro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Sosa</a:t>
            </a:r>
            <a:r>
              <a:rPr lang="cs-CZ" altLang="cs-CZ" dirty="0" smtClean="0"/>
              <a:t> (1995) zkoumali schopnost dětí plánovat výlet (co si všechno vzít?):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3 letí zapomínali na podstatné věci jako jídlo a mysleli jen na to, co je zajímalo.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5 letí jsou lepší, ale stále nedovedou plánovat v řadě několika na sebe navazujících kroků.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 smtClean="0"/>
              <a:t>Ellis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Siegler</a:t>
            </a:r>
            <a:r>
              <a:rPr lang="cs-CZ" altLang="cs-CZ" dirty="0" smtClean="0"/>
              <a:t> (1997) uvažují o tom, že k plánování je třeba schopnost odložit a potlačit aktuální podněty.</a:t>
            </a:r>
          </a:p>
        </p:txBody>
      </p:sp>
    </p:spTree>
    <p:extLst>
      <p:ext uri="{BB962C8B-B14F-4D97-AF65-F5344CB8AC3E}">
        <p14:creationId xmlns:p14="http://schemas.microsoft.com/office/powerpoint/2010/main" val="16699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fecal com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6" y="5989"/>
            <a:ext cx="7494388" cy="68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Humor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cs-CZ" dirty="0" smtClean="0"/>
              <a:t>Užívání humoru dětmi svědčí o jisté vyspělosti. </a:t>
            </a:r>
            <a:endParaRPr lang="cs-CZ" dirty="0"/>
          </a:p>
          <a:p>
            <a:pPr marL="136525" indent="0">
              <a:buNone/>
            </a:pPr>
            <a:r>
              <a:rPr lang="cs-CZ" dirty="0" smtClean="0"/>
              <a:t>Dítě chápe, že něco bývá obvykle nějak – vtip spočívá v záměně běžného za nové (slovo v básničce; akce v příběhu… </a:t>
            </a:r>
            <a:r>
              <a:rPr lang="cs-CZ" smtClean="0"/>
              <a:t>?častého fekálního humoru)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Magické </a:t>
            </a:r>
            <a:r>
              <a:rPr lang="cs-CZ" dirty="0" smtClean="0"/>
              <a:t>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3941"/>
          </a:xfrm>
        </p:spPr>
        <p:txBody>
          <a:bodyPr/>
          <a:lstStyle/>
          <a:p>
            <a:pPr marL="136525" indent="0">
              <a:buNone/>
            </a:pPr>
            <a:r>
              <a:rPr lang="cs-CZ" sz="2400" dirty="0"/>
              <a:t>Dítě v této fázi vývoje dokáže představám i přikazovat a tvoří si je podle svého </a:t>
            </a:r>
            <a:r>
              <a:rPr lang="cs-CZ" sz="2400" dirty="0" err="1"/>
              <a:t>libocitu</a:t>
            </a:r>
            <a:r>
              <a:rPr lang="cs-CZ" sz="2400" dirty="0"/>
              <a:t> </a:t>
            </a:r>
            <a:r>
              <a:rPr lang="cs-CZ" sz="2400" dirty="0" smtClean="0"/>
              <a:t>(srov. např</a:t>
            </a:r>
            <a:r>
              <a:rPr lang="cs-CZ" sz="2400" dirty="0"/>
              <a:t>. téměř univerzální sklon všech dětí k personifikaci </a:t>
            </a:r>
            <a:r>
              <a:rPr lang="cs-CZ" sz="2400" dirty="0" smtClean="0"/>
              <a:t>hraček; „dramatická“ </a:t>
            </a:r>
            <a:r>
              <a:rPr lang="cs-CZ" sz="2400" dirty="0"/>
              <a:t>funkce plyšáků).</a:t>
            </a:r>
          </a:p>
          <a:p>
            <a:pPr marL="136525" indent="0">
              <a:buNone/>
            </a:pPr>
            <a:endParaRPr lang="cs-CZ" sz="2400" dirty="0" smtClean="0"/>
          </a:p>
          <a:p>
            <a:pPr marL="137160" indent="0">
              <a:buNone/>
            </a:pPr>
            <a:r>
              <a:rPr lang="cs-CZ" sz="2400" dirty="0" smtClean="0"/>
              <a:t>Magické </a:t>
            </a:r>
            <a:r>
              <a:rPr lang="cs-CZ" sz="2400" dirty="0"/>
              <a:t>prvky jako kontext dětského světa a jeho specifika.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G. Bachelard a úrovně poznání </a:t>
            </a:r>
            <a:r>
              <a:rPr lang="cs-CZ" sz="2400" dirty="0" smtClean="0"/>
              <a:t>(předvědecké=dětské, vědecké) </a:t>
            </a:r>
            <a:r>
              <a:rPr lang="cs-CZ" sz="2400" dirty="0"/>
              <a:t>a jeho komplexy.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 err="1"/>
              <a:t>Piagetova</a:t>
            </a:r>
            <a:r>
              <a:rPr lang="cs-CZ" sz="2400" dirty="0"/>
              <a:t> předoperační &amp; f. konkrétních operací a f. formálních operací, resp. Vygotského fáze komplexů a pojmů.</a:t>
            </a:r>
          </a:p>
          <a:p>
            <a:pPr marL="136525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17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1"/>
            <a:ext cx="9267606" cy="61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Dětské počínání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Děti rády tvoří sbírky (klacky, kameny, hračky, kostky).</a:t>
            </a:r>
          </a:p>
          <a:p>
            <a:r>
              <a:rPr lang="cs-CZ" dirty="0" smtClean="0"/>
              <a:t>Většina dospělých také něco „sbírá“.</a:t>
            </a:r>
          </a:p>
          <a:p>
            <a:endParaRPr lang="cs-CZ" dirty="0" smtClean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Výsledek obrázku pro marshmall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Ovládání pohnutek</a:t>
            </a:r>
            <a:br>
              <a:rPr lang="cs-CZ" dirty="0" smtClean="0"/>
            </a:br>
            <a:r>
              <a:rPr lang="cs-CZ" dirty="0" err="1" smtClean="0"/>
              <a:t>Marshmallow</a:t>
            </a:r>
            <a:r>
              <a:rPr lang="cs-CZ" dirty="0" smtClean="0"/>
              <a:t> 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Studie 4-</a:t>
            </a:r>
            <a:r>
              <a:rPr lang="cs-CZ" dirty="0" err="1" smtClean="0"/>
              <a:t>letých</a:t>
            </a:r>
            <a:r>
              <a:rPr lang="cs-CZ" dirty="0" smtClean="0"/>
              <a:t> dětí s bonbónem (</a:t>
            </a:r>
            <a:r>
              <a:rPr lang="cs-CZ" dirty="0" err="1" smtClean="0"/>
              <a:t>Mischel</a:t>
            </a:r>
            <a:r>
              <a:rPr lang="cs-CZ" dirty="0" smtClean="0"/>
              <a:t>, 1990):jeden bonbón či po 20 minutách dva?</a:t>
            </a:r>
          </a:p>
          <a:p>
            <a:pPr>
              <a:buNone/>
            </a:pPr>
            <a:r>
              <a:rPr lang="cs-CZ" dirty="0" smtClean="0"/>
              <a:t>Impulsivní děti nepočkaly příliš dlouho (vteřiny); jiné bojovaly proti pokušení různě: zakrývaly si oči, povídaly si se sebou, zpívaly, zkoušely usnout apod.</a:t>
            </a:r>
          </a:p>
          <a:p>
            <a:pPr>
              <a:buNone/>
            </a:pPr>
            <a:r>
              <a:rPr lang="cs-CZ" dirty="0" smtClean="0"/>
              <a:t>Po 14ti letech zkoumal tyto adolescenty: ti, co odolali, byli: schopnější, </a:t>
            </a:r>
            <a:r>
              <a:rPr lang="cs-CZ" dirty="0" err="1" smtClean="0"/>
              <a:t>asertivnější</a:t>
            </a:r>
            <a:r>
              <a:rPr lang="cs-CZ" dirty="0" smtClean="0"/>
              <a:t>, lépe se dokázali vyrovnat se stresem a frustrací, při tlaku neztráceli tak rychle hlavu, byli vytrvalejší aj. + korelace s IQ</a:t>
            </a:r>
          </a:p>
          <a:p>
            <a:pPr>
              <a:buNone/>
            </a:pPr>
            <a:r>
              <a:rPr lang="cs-CZ" dirty="0" smtClean="0"/>
              <a:t>„Co se na počátku života může zdát bezvýznamným úspěchem, se později rozvine do celé řady sociálních a emočních kvalit.“ (</a:t>
            </a:r>
            <a:r>
              <a:rPr lang="cs-CZ" dirty="0" err="1" smtClean="0"/>
              <a:t>Goleman</a:t>
            </a:r>
            <a:r>
              <a:rPr lang="cs-CZ" dirty="0" smtClean="0"/>
              <a:t>, 1997, s. 86)</a:t>
            </a:r>
          </a:p>
          <a:p>
            <a:pPr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www.youtube.com/watch?v=QX_oy9614HQ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9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2" name="Picture 6" descr="Teacher Tom: If We Don't Play In The Rain, We Don't Play Outdoors At 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727"/>
            <a:ext cx="5832647" cy="77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DISKUZE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4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reschoo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30387"/>
            <a:ext cx="80772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en-US" dirty="0" smtClean="0"/>
              <a:t>Kognitivní vývoj v předškolním věku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smtClean="0"/>
              <a:t>Konec období je určen především sociálně – nástupem do školy.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Nástup do školy vede k osvojování si „tradičního“ vzdělání, které je  rámcově stejné, ale každý učitel jej předává odlišně.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Dnes je dítěti předáván vědecký obraz světa (existují i alternativní tradice) a demokratické hodnoty – až ve školním věku.</a:t>
            </a:r>
          </a:p>
        </p:txBody>
      </p:sp>
    </p:spTree>
    <p:extLst>
      <p:ext uri="{BB962C8B-B14F-4D97-AF65-F5344CB8AC3E}">
        <p14:creationId xmlns:p14="http://schemas.microsoft.com/office/powerpoint/2010/main" val="22975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" y="2420888"/>
            <a:ext cx="45021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53506"/>
            <a:ext cx="4467374" cy="335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4"/>
          </a:xfrm>
        </p:spPr>
        <p:txBody>
          <a:bodyPr>
            <a:normAutofit/>
          </a:bodyPr>
          <a:lstStyle/>
          <a:p>
            <a:r>
              <a:rPr lang="cs-CZ" altLang="en-US" dirty="0" smtClean="0"/>
              <a:t>Vývoj reprezentace 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1933"/>
          </a:xfrm>
        </p:spPr>
        <p:txBody>
          <a:bodyPr>
            <a:normAutofit lnSpcReduction="10000"/>
          </a:bodyPr>
          <a:lstStyle/>
          <a:p>
            <a:pPr marL="136525" indent="0">
              <a:buNone/>
            </a:pPr>
            <a:r>
              <a:rPr lang="cs-CZ" sz="2700" dirty="0" smtClean="0"/>
              <a:t>Experiment Judy </a:t>
            </a:r>
            <a:r>
              <a:rPr lang="cs-CZ" sz="2700" dirty="0" err="1" smtClean="0"/>
              <a:t>DeLoache</a:t>
            </a:r>
            <a:r>
              <a:rPr lang="cs-CZ" sz="2700" dirty="0" smtClean="0"/>
              <a:t> (1987): model pokoje, schování modelu hračky – hledání v reálném pokoji dle modelu.</a:t>
            </a:r>
          </a:p>
          <a:p>
            <a:pPr marL="136525" indent="0">
              <a:buNone/>
            </a:pPr>
            <a:r>
              <a:rPr lang="cs-CZ" sz="2700" dirty="0" smtClean="0"/>
              <a:t>2,5 roční celkem selhávají v hledání (méně než 20% pokusů úspěšných) – pamatují si pozici hračky v modelu (ale asi nechápou princip reprezentace?).</a:t>
            </a:r>
          </a:p>
          <a:p>
            <a:pPr marL="136525" indent="0">
              <a:buNone/>
            </a:pPr>
            <a:r>
              <a:rPr lang="cs-CZ" sz="2700" dirty="0" smtClean="0"/>
              <a:t>3 roční děti už hračku nacházejí (cca 65% úspěšnosti) – chápou princip reprezentace modelu.</a:t>
            </a:r>
          </a:p>
          <a:p>
            <a:pPr marL="136525" indent="0">
              <a:buNone/>
            </a:pPr>
            <a:r>
              <a:rPr lang="cs-CZ" sz="2700" dirty="0" smtClean="0"/>
              <a:t>2,5 roční také (jinak): z fotografie odhadnou, kde je hračka schovaná (2 roční nikoli).</a:t>
            </a:r>
          </a:p>
          <a:p>
            <a:pPr marL="136525" indent="0">
              <a:buNone/>
            </a:pPr>
            <a:r>
              <a:rPr lang="cs-CZ" sz="2700" dirty="0" smtClean="0"/>
              <a:t>I 3 roční po 5 minutách zapomenou vztah mezi modelem a realitou (neví, kde hledat).</a:t>
            </a:r>
          </a:p>
          <a:p>
            <a:pPr marL="136525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9001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Nástup </a:t>
            </a:r>
            <a:r>
              <a:rPr lang="cs-CZ" b="1" dirty="0" smtClean="0"/>
              <a:t>sémiotické funkce </a:t>
            </a:r>
            <a:r>
              <a:rPr lang="cs-CZ" dirty="0" smtClean="0"/>
              <a:t>(</a:t>
            </a:r>
            <a:r>
              <a:rPr lang="cs-CZ" dirty="0" err="1" smtClean="0"/>
              <a:t>Piaget</a:t>
            </a:r>
            <a:r>
              <a:rPr lang="cs-CZ" dirty="0" smtClean="0"/>
              <a:t> &amp; </a:t>
            </a:r>
            <a:r>
              <a:rPr lang="cs-CZ" dirty="0" err="1" smtClean="0"/>
              <a:t>Inhelderová</a:t>
            </a:r>
            <a:r>
              <a:rPr lang="cs-CZ" dirty="0" smtClean="0"/>
              <a:t>, 2001), resp. konceptuálního systému: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1. </a:t>
            </a:r>
            <a:r>
              <a:rPr lang="cs-CZ" b="1" dirty="0"/>
              <a:t>o</a:t>
            </a:r>
            <a:r>
              <a:rPr lang="cs-CZ" b="1" dirty="0" smtClean="0"/>
              <a:t>ddálená nápodoba </a:t>
            </a:r>
            <a:r>
              <a:rPr lang="cs-CZ" dirty="0" smtClean="0"/>
              <a:t>(imitace úkonu v nepřítomnosti předlohy).</a:t>
            </a:r>
          </a:p>
          <a:p>
            <a:pPr marL="118872" indent="0">
              <a:buNone/>
            </a:pPr>
            <a:r>
              <a:rPr lang="cs-CZ" dirty="0" smtClean="0"/>
              <a:t>2. </a:t>
            </a:r>
            <a:r>
              <a:rPr lang="cs-CZ" b="1" dirty="0" smtClean="0"/>
              <a:t>symbolická (fiktivní) hra</a:t>
            </a:r>
            <a:r>
              <a:rPr lang="cs-CZ" dirty="0" smtClean="0"/>
              <a:t>: dítě dělá, že spí; dává spát </a:t>
            </a:r>
            <a:r>
              <a:rPr lang="cs-CZ" dirty="0" err="1" smtClean="0"/>
              <a:t>plyšáka</a:t>
            </a:r>
            <a:r>
              <a:rPr lang="cs-CZ" dirty="0" smtClean="0"/>
              <a:t>. Dítě asimiluje svět ve hře. </a:t>
            </a:r>
          </a:p>
          <a:p>
            <a:pPr marL="118872" indent="0">
              <a:buNone/>
            </a:pPr>
            <a:r>
              <a:rPr lang="cs-CZ" dirty="0" smtClean="0"/>
              <a:t>3. </a:t>
            </a:r>
            <a:r>
              <a:rPr lang="cs-CZ" b="1" dirty="0" smtClean="0"/>
              <a:t>kresba</a:t>
            </a:r>
            <a:r>
              <a:rPr lang="cs-CZ" dirty="0" smtClean="0"/>
              <a:t>/modelace</a:t>
            </a:r>
          </a:p>
          <a:p>
            <a:pPr marL="118872" indent="0">
              <a:buNone/>
            </a:pPr>
            <a:r>
              <a:rPr lang="cs-CZ" dirty="0" smtClean="0"/>
              <a:t>4. </a:t>
            </a:r>
            <a:r>
              <a:rPr lang="cs-CZ" b="1" dirty="0" smtClean="0"/>
              <a:t>obrazná představa</a:t>
            </a:r>
            <a:r>
              <a:rPr lang="cs-CZ" dirty="0" smtClean="0"/>
              <a:t>: zvnitřněná nápodoba (kresba/modelace?)</a:t>
            </a:r>
          </a:p>
          <a:p>
            <a:pPr marL="118872" indent="0">
              <a:buNone/>
            </a:pPr>
            <a:r>
              <a:rPr lang="cs-CZ" dirty="0" smtClean="0"/>
              <a:t>5. rodící se řeč dovoluje označovat představy (plná </a:t>
            </a:r>
            <a:r>
              <a:rPr lang="cs-CZ" b="1" dirty="0" smtClean="0"/>
              <a:t>sémiotická funkce mentálních reprezentací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0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cs-CZ" altLang="cs-CZ" dirty="0" smtClean="0"/>
              <a:t>Jean Piaget (1970) nazval období (od 1,5-2 let do 7 let) </a:t>
            </a:r>
            <a:r>
              <a:rPr lang="cs-CZ" altLang="cs-CZ" b="1" i="1" dirty="0"/>
              <a:t>předoperační</a:t>
            </a:r>
            <a:r>
              <a:rPr lang="cs-CZ" altLang="cs-CZ" b="1" dirty="0"/>
              <a:t> fází, </a:t>
            </a:r>
            <a:r>
              <a:rPr lang="cs-CZ" altLang="cs-CZ" dirty="0" smtClean="0"/>
              <a:t>tj.  fází </a:t>
            </a:r>
            <a:r>
              <a:rPr lang="cs-CZ" altLang="cs-CZ" i="1" dirty="0" err="1" smtClean="0"/>
              <a:t>předpojmového</a:t>
            </a:r>
            <a:r>
              <a:rPr lang="cs-CZ" altLang="cs-CZ" i="1" dirty="0" smtClean="0"/>
              <a:t> myšlení</a:t>
            </a:r>
            <a:r>
              <a:rPr lang="cs-CZ" altLang="cs-CZ" dirty="0" smtClean="0"/>
              <a:t>; popř. fází </a:t>
            </a:r>
            <a:r>
              <a:rPr lang="cs-CZ" altLang="cs-CZ" i="1" dirty="0" smtClean="0"/>
              <a:t>operací s reprezentacemi</a:t>
            </a:r>
            <a:r>
              <a:rPr lang="cs-CZ" altLang="cs-CZ" dirty="0" smtClean="0"/>
              <a:t> (R. Case, 1985).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altLang="cs-CZ" dirty="0" smtClean="0"/>
              <a:t>Piaget rozděluje fázi předoperační na:</a:t>
            </a:r>
          </a:p>
          <a:p>
            <a:pPr marL="650875" indent="-514350">
              <a:buNone/>
              <a:defRPr/>
            </a:pPr>
            <a:r>
              <a:rPr lang="cs-CZ" altLang="cs-CZ" dirty="0" smtClean="0"/>
              <a:t>1. </a:t>
            </a:r>
            <a:r>
              <a:rPr lang="cs-CZ" altLang="cs-CZ" b="1" dirty="0" smtClean="0"/>
              <a:t>Symbolickou </a:t>
            </a:r>
            <a:r>
              <a:rPr lang="cs-CZ" altLang="cs-CZ" b="1" dirty="0" err="1" smtClean="0"/>
              <a:t>podfázi</a:t>
            </a:r>
            <a:endParaRPr lang="cs-CZ" altLang="cs-CZ" b="1" dirty="0" smtClean="0"/>
          </a:p>
          <a:p>
            <a:pPr marL="650875" indent="-514350">
              <a:buNone/>
              <a:defRPr/>
            </a:pPr>
            <a:r>
              <a:rPr lang="cs-CZ" altLang="cs-CZ" dirty="0" smtClean="0"/>
              <a:t>2. </a:t>
            </a:r>
            <a:r>
              <a:rPr lang="cs-CZ" altLang="cs-CZ" b="1" dirty="0" smtClean="0"/>
              <a:t>Intuitivní </a:t>
            </a:r>
            <a:r>
              <a:rPr lang="cs-CZ" altLang="cs-CZ" b="1" dirty="0" err="1" smtClean="0"/>
              <a:t>podfázi</a:t>
            </a:r>
            <a:endParaRPr lang="cs-CZ" altLang="cs-CZ" b="1" dirty="0" smtClean="0"/>
          </a:p>
          <a:p>
            <a:pPr>
              <a:buFont typeface="Wingdings 2" pitchFamily="18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400" dirty="0" smtClean="0"/>
              <a:t>1. symbolická </a:t>
            </a:r>
            <a:r>
              <a:rPr lang="cs-CZ" altLang="cs-CZ" sz="4400" dirty="0" err="1" smtClean="0"/>
              <a:t>podfáze</a:t>
            </a:r>
            <a:r>
              <a:rPr lang="cs-CZ" altLang="cs-CZ" sz="4400" dirty="0" smtClean="0"/>
              <a:t> (2-4 let)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altLang="cs-CZ" sz="2500" dirty="0" smtClean="0"/>
              <a:t>Kognitivní systém dítěte je „limitován“ z počátku tzv.  </a:t>
            </a:r>
            <a:r>
              <a:rPr lang="cs-CZ" altLang="cs-CZ" sz="2500" b="1" dirty="0" smtClean="0"/>
              <a:t>egocentrismem</a:t>
            </a:r>
            <a:r>
              <a:rPr lang="cs-CZ" altLang="cs-CZ" sz="2500" dirty="0" smtClean="0"/>
              <a:t> (dítě není schopno hledět na svět z jiné než své perspektivy – </a:t>
            </a:r>
            <a:r>
              <a:rPr lang="cs-CZ" altLang="cs-CZ" sz="2500" i="1" dirty="0" smtClean="0"/>
              <a:t>Test tří kopců</a:t>
            </a:r>
            <a:r>
              <a:rPr lang="cs-CZ" altLang="cs-CZ" sz="2500" dirty="0" smtClean="0"/>
              <a:t>) a patrně i </a:t>
            </a:r>
            <a:r>
              <a:rPr lang="cs-CZ" altLang="cs-CZ" sz="2500" b="1" dirty="0" smtClean="0"/>
              <a:t>animismem</a:t>
            </a:r>
            <a:r>
              <a:rPr lang="cs-CZ" altLang="cs-CZ" sz="2500" dirty="0" smtClean="0"/>
              <a:t> (kdy dítě přisuzuje pocity a záměry i neživým objektům: Slunci, větru…).</a:t>
            </a:r>
          </a:p>
          <a:p>
            <a:pPr>
              <a:buFont typeface="Wingdings 2" pitchFamily="18" charset="2"/>
              <a:buNone/>
            </a:pPr>
            <a:r>
              <a:rPr lang="cs-CZ" altLang="cs-CZ" sz="2500" dirty="0" smtClean="0">
                <a:hlinkClick r:id="rId2"/>
              </a:rPr>
              <a:t>https://www.youtube.com/watch?v=OinqFgsIbh0</a:t>
            </a:r>
            <a:endParaRPr lang="cs-CZ" altLang="cs-CZ" sz="2500" dirty="0" smtClean="0"/>
          </a:p>
        </p:txBody>
      </p:sp>
    </p:spTree>
    <p:extLst>
      <p:ext uri="{BB962C8B-B14F-4D97-AF65-F5344CB8AC3E}">
        <p14:creationId xmlns:p14="http://schemas.microsoft.com/office/powerpoint/2010/main" val="18683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3232</TotalTime>
  <Words>1264</Words>
  <Application>Microsoft Office PowerPoint</Application>
  <PresentationFormat>Předvádění na obrazovce (4:3)</PresentationFormat>
  <Paragraphs>96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Corbel</vt:lpstr>
      <vt:lpstr>Garamond</vt:lpstr>
      <vt:lpstr>Wingdings</vt:lpstr>
      <vt:lpstr>Wingdings 2</vt:lpstr>
      <vt:lpstr>Wingdings 3</vt:lpstr>
      <vt:lpstr>Modul</vt:lpstr>
      <vt:lpstr>Vývojová psychologie - Předškolák</vt:lpstr>
      <vt:lpstr>Raný vývoj (vymezení fází dle Vágnerové, 2012)</vt:lpstr>
      <vt:lpstr>Prezentace aplikace PowerPoint</vt:lpstr>
      <vt:lpstr>Kognitivní vývoj v předškolním věku</vt:lpstr>
      <vt:lpstr>Prezentace aplikace PowerPoint</vt:lpstr>
      <vt:lpstr>Vývoj reprezentace světa</vt:lpstr>
      <vt:lpstr>Předoperační stádium</vt:lpstr>
      <vt:lpstr>Předoperační stádium</vt:lpstr>
      <vt:lpstr>1. symbolická podfáze (2-4 let)</vt:lpstr>
      <vt:lpstr>Test tří kopců</vt:lpstr>
      <vt:lpstr>Prezentace aplikace PowerPoint</vt:lpstr>
      <vt:lpstr>2. Intuitivní podfáze (4-6 let)</vt:lpstr>
      <vt:lpstr>2. Intuitivní podfáze (4-6 let)</vt:lpstr>
      <vt:lpstr>Prezentace aplikace PowerPoint</vt:lpstr>
      <vt:lpstr>POJEM</vt:lpstr>
      <vt:lpstr>Předoperační stádium</vt:lpstr>
      <vt:lpstr>Vývoj pojmů</vt:lpstr>
      <vt:lpstr>Kognitivní vývoj v předškolním věku</vt:lpstr>
      <vt:lpstr>Vývoj konceptu času </vt:lpstr>
      <vt:lpstr>Prezentace aplikace PowerPoint</vt:lpstr>
      <vt:lpstr>Prezentace aplikace PowerPoint</vt:lpstr>
      <vt:lpstr>Humor dětí</vt:lpstr>
      <vt:lpstr>Magické myšlení</vt:lpstr>
      <vt:lpstr>Prezentace aplikace PowerPoint</vt:lpstr>
      <vt:lpstr>Dětské počínání</vt:lpstr>
      <vt:lpstr>Prezentace aplikace PowerPoint</vt:lpstr>
      <vt:lpstr>Ovládání pohnutek Marshmallow experiment</vt:lpstr>
      <vt:lpstr>Prezentace aplikace PowerPoint</vt:lpstr>
      <vt:lpstr>DISKUZE</vt:lpstr>
    </vt:vector>
  </TitlesOfParts>
  <Company>VUT FAST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a formování osobnosti</dc:title>
  <dc:creator>Jana</dc:creator>
  <cp:lastModifiedBy>J.Krása</cp:lastModifiedBy>
  <cp:revision>272</cp:revision>
  <dcterms:created xsi:type="dcterms:W3CDTF">2007-10-19T05:59:20Z</dcterms:created>
  <dcterms:modified xsi:type="dcterms:W3CDTF">2018-11-19T05:54:22Z</dcterms:modified>
</cp:coreProperties>
</file>