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91" r:id="rId3"/>
    <p:sldId id="292" r:id="rId4"/>
    <p:sldId id="271" r:id="rId5"/>
    <p:sldId id="272" r:id="rId6"/>
    <p:sldId id="293" r:id="rId7"/>
    <p:sldId id="294" r:id="rId8"/>
    <p:sldId id="299" r:id="rId9"/>
    <p:sldId id="311" r:id="rId10"/>
    <p:sldId id="319" r:id="rId11"/>
    <p:sldId id="312" r:id="rId12"/>
    <p:sldId id="313" r:id="rId13"/>
    <p:sldId id="314" r:id="rId14"/>
    <p:sldId id="315" r:id="rId15"/>
    <p:sldId id="316" r:id="rId16"/>
    <p:sldId id="310" r:id="rId17"/>
    <p:sldId id="295" r:id="rId18"/>
    <p:sldId id="296" r:id="rId19"/>
    <p:sldId id="297" r:id="rId20"/>
    <p:sldId id="298" r:id="rId21"/>
    <p:sldId id="300" r:id="rId22"/>
    <p:sldId id="301" r:id="rId23"/>
    <p:sldId id="302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0" d="100"/>
          <a:sy n="80" d="100"/>
        </p:scale>
        <p:origin x="11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1A1AC-4684-41A1-B8A2-1B5C457DA7CF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31FEE-3850-46E8-93CD-394E03BFD9B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6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5603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007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6627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203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7651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376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8675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67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9699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781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30723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158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31747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661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C6CCD-2BD0-4128-A4E9-E03104D95C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059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Vývoj ve školním věku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Katedra psychologie, Pedagogická fakulta Masarykovy univerzity, Brno</a:t>
            </a:r>
          </a:p>
          <a:p>
            <a:endParaRPr lang="cs-CZ" dirty="0"/>
          </a:p>
          <a:p>
            <a:r>
              <a:rPr lang="cs-CZ" b="1" dirty="0"/>
              <a:t>Za poskytnutí materiálů děkuji doc. PhDr. Lence Lacinové, </a:t>
            </a:r>
            <a:r>
              <a:rPr lang="cs-CZ" b="1" dirty="0" err="1"/>
              <a:t>Ph.D</a:t>
            </a:r>
            <a:r>
              <a:rPr lang="cs-CZ" b="1" dirty="0"/>
              <a:t>. a Mgr. Tomášovi Kohoutkovi, </a:t>
            </a:r>
            <a:r>
              <a:rPr lang="cs-CZ" b="1" dirty="0" err="1"/>
              <a:t>Ph.D</a:t>
            </a:r>
            <a:r>
              <a:rPr lang="cs-CZ" b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022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088" y="5876925"/>
            <a:ext cx="7870825" cy="8556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1"/>
                </a:solidFill>
              </a:rPr>
              <a:t>Která z těchto dvojic tváří je nejhezčí?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7171" name="Picture 4" descr="http://upload.wikimedia.org/wikipedia/commons/thumb/a/a8/Simon-Binet_Ugly_Face_Item_from_1911_journal.png/640px-Simon-Binet_Ugly_Face_Item_from_1911_jour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60350"/>
            <a:ext cx="360680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978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idx="1"/>
          </p:nvPr>
        </p:nvSpPr>
        <p:spPr>
          <a:xfrm>
            <a:off x="653040" y="1466124"/>
            <a:ext cx="7837920" cy="5391876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 err="1" smtClean="0">
                <a:latin typeface="Bookman Old Style" pitchFamily="18" charset="0"/>
              </a:rPr>
              <a:t>Wechslerovy</a:t>
            </a:r>
            <a:r>
              <a:rPr lang="cs-CZ" sz="2200" b="1" dirty="0" smtClean="0">
                <a:latin typeface="Bookman Old Style" pitchFamily="18" charset="0"/>
              </a:rPr>
              <a:t> zkoušky inteligence</a:t>
            </a:r>
            <a:r>
              <a:rPr lang="cs-CZ" sz="2200" dirty="0" smtClean="0">
                <a:latin typeface="Bookman Old Style" pitchFamily="18" charset="0"/>
              </a:rPr>
              <a:t> –inteligence složena z řady dílčích vzájemně nezávislých schopností, které nemusejí být rovnoměrně rozloženy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  <a:cs typeface="Arial" charset="0"/>
              </a:rPr>
              <a:t>inteligence ≠ intelekt (u inteligence se projevují osobnostní rysy)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celkové IQ představuje index všeobecné mentální schopnosti. Je konstruováno jako IQ deviační, které vyjadřuje pozici jedince v jeho věkové skupině</a:t>
            </a:r>
          </a:p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 smtClean="0">
                <a:latin typeface="Bookman Old Style" pitchFamily="18" charset="0"/>
              </a:rPr>
              <a:t>PDW – Pražský dětský </a:t>
            </a:r>
            <a:r>
              <a:rPr lang="cs-CZ" sz="2200" b="1" dirty="0" err="1" smtClean="0">
                <a:latin typeface="Bookman Old Style" pitchFamily="18" charset="0"/>
              </a:rPr>
              <a:t>Wechsler</a:t>
            </a:r>
            <a:r>
              <a:rPr lang="cs-CZ" sz="2200" dirty="0" smtClean="0">
                <a:latin typeface="Bookman Old Style" pitchFamily="18" charset="0"/>
              </a:rPr>
              <a:t>: položky upraveny tak, aby odpovídaly našemu kulturnímu prostředí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nevýhodou je i zkouškový přístup, kdy postupujeme od jednoduchých otázek ke stále těžším a složitějším (unavuje a nudí nebo vzbuzuje strach ze selhání vedoucí k nejrůznějším </a:t>
            </a:r>
            <a:r>
              <a:rPr lang="cs-CZ" sz="2200" i="1" dirty="0" smtClean="0">
                <a:latin typeface="Bookman Old Style" pitchFamily="18" charset="0"/>
              </a:rPr>
              <a:t>obranám</a:t>
            </a:r>
            <a:r>
              <a:rPr lang="cs-CZ" sz="2200" dirty="0" smtClean="0">
                <a:latin typeface="Bookman Old Style" pitchFamily="18" charset="0"/>
              </a:rPr>
              <a:t>, což zkreslí výsledek testu)</a:t>
            </a:r>
            <a:endParaRPr lang="en-GB" sz="2200" dirty="0" smtClean="0">
              <a:latin typeface="Bookman Old Style" pitchFamily="18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Inteligenční testy </a:t>
            </a:r>
            <a:r>
              <a:rPr lang="cs-CZ" dirty="0" smtClean="0"/>
              <a:t>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12520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>
          <a:xfrm>
            <a:off x="440654" y="1628800"/>
            <a:ext cx="7837920" cy="5144757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 smtClean="0">
                <a:latin typeface="Bookman Old Style" pitchFamily="18" charset="0"/>
              </a:rPr>
              <a:t>Obrázkový inteligenční test </a:t>
            </a:r>
            <a:r>
              <a:rPr lang="cs-CZ" sz="2200" dirty="0" smtClean="0">
                <a:latin typeface="Bookman Old Style" pitchFamily="18" charset="0"/>
              </a:rPr>
              <a:t>(J. A. </a:t>
            </a:r>
            <a:r>
              <a:rPr lang="cs-CZ" sz="2200" dirty="0" err="1" smtClean="0">
                <a:latin typeface="Bookman Old Style" pitchFamily="18" charset="0"/>
              </a:rPr>
              <a:t>Stuart</a:t>
            </a:r>
            <a:r>
              <a:rPr lang="cs-CZ" sz="2200" dirty="0" smtClean="0">
                <a:latin typeface="Bookman Old Style" pitchFamily="18" charset="0"/>
              </a:rPr>
              <a:t>) – jde o krátký neverbální test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obsahuje 3 typy úkolů: eliminace (vyloučení obrázku, který k ostatním logicky nepatří), řady (vyžadují pochopení logické následnosti nebo principu střídání), obrázkové analogie.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kromě schopnosti neverbálního úsudku a tvoření vztahů vyžaduje i dostatečnou zralost vizuální percepce. Je použitelný u dětí s poruchami řeči a poruchami motoriky</a:t>
            </a:r>
          </a:p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sz="2200" dirty="0" smtClean="0">
              <a:latin typeface="Bookman Old Style" pitchFamily="18" charset="0"/>
            </a:endParaRPr>
          </a:p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u="sng" dirty="0" smtClean="0">
                <a:latin typeface="Bookman Old Style" pitchFamily="18" charset="0"/>
                <a:cs typeface="Arial" charset="0"/>
              </a:rPr>
              <a:t>SON-R 2,5-7</a:t>
            </a:r>
            <a:r>
              <a:rPr lang="cs-CZ" sz="2200" u="sng" dirty="0" smtClean="0">
                <a:latin typeface="Bookman Old Style" pitchFamily="18" charset="0"/>
                <a:cs typeface="Arial" charset="0"/>
              </a:rPr>
              <a:t> </a:t>
            </a:r>
            <a:r>
              <a:rPr lang="cs-CZ" sz="2200" dirty="0" smtClean="0">
                <a:latin typeface="Bookman Old Style" pitchFamily="18" charset="0"/>
                <a:cs typeface="Arial" charset="0"/>
              </a:rPr>
              <a:t>– neverbální test, </a:t>
            </a:r>
            <a:r>
              <a:rPr lang="cs-CZ" sz="2200" b="1" dirty="0" smtClean="0">
                <a:latin typeface="Bookman Old Style" pitchFamily="18" charset="0"/>
              </a:rPr>
              <a:t>složený ze 6 </a:t>
            </a:r>
            <a:r>
              <a:rPr lang="cs-CZ" sz="2200" b="1" dirty="0" err="1" smtClean="0">
                <a:latin typeface="Bookman Old Style" pitchFamily="18" charset="0"/>
              </a:rPr>
              <a:t>subtestů</a:t>
            </a:r>
            <a:r>
              <a:rPr lang="cs-CZ" sz="2200" dirty="0" smtClean="0">
                <a:latin typeface="Bookman Old Style" pitchFamily="18" charset="0"/>
              </a:rPr>
              <a:t> (Mozaiky, Kategorie, Skládanky, Analogie, Situace, Vzory)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blíží se tzv. „</a:t>
            </a:r>
            <a:r>
              <a:rPr lang="cs-CZ" sz="2200" i="1" dirty="0" err="1" smtClean="0">
                <a:latin typeface="Bookman Old Style" pitchFamily="18" charset="0"/>
              </a:rPr>
              <a:t>culture</a:t>
            </a:r>
            <a:r>
              <a:rPr lang="cs-CZ" sz="2200" i="1" dirty="0" smtClean="0">
                <a:latin typeface="Bookman Old Style" pitchFamily="18" charset="0"/>
              </a:rPr>
              <a:t> fair</a:t>
            </a:r>
            <a:r>
              <a:rPr lang="cs-CZ" sz="2200" dirty="0" smtClean="0">
                <a:latin typeface="Bookman Old Style" pitchFamily="18" charset="0"/>
              </a:rPr>
              <a:t>“ testům</a:t>
            </a:r>
            <a:endParaRPr lang="en-GB" sz="2200" dirty="0" smtClean="0">
              <a:latin typeface="Bookman Old Style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Inteligenční testy </a:t>
            </a:r>
            <a:r>
              <a:rPr lang="cs-CZ" dirty="0" smtClean="0"/>
              <a:t>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227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idx="1"/>
          </p:nvPr>
        </p:nvSpPr>
        <p:spPr>
          <a:xfrm>
            <a:off x="440654" y="1533835"/>
            <a:ext cx="7837920" cy="5324165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 smtClean="0">
                <a:latin typeface="Bookman Old Style" pitchFamily="18" charset="0"/>
              </a:rPr>
              <a:t>Vývojový test zrakového vnímání</a:t>
            </a:r>
            <a:r>
              <a:rPr lang="cs-CZ" sz="2200" dirty="0" smtClean="0">
                <a:latin typeface="Bookman Old Style" pitchFamily="18" charset="0"/>
              </a:rPr>
              <a:t>: hodnocení úrovně zrakového vnímání dětí, které měly nějaké potíže v učení.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metoda členěna do </a:t>
            </a:r>
            <a:r>
              <a:rPr lang="cs-CZ" sz="2200" dirty="0" err="1" smtClean="0">
                <a:latin typeface="Bookman Old Style" pitchFamily="18" charset="0"/>
              </a:rPr>
              <a:t>subtestů</a:t>
            </a:r>
            <a:r>
              <a:rPr lang="cs-CZ" sz="2200" dirty="0" smtClean="0">
                <a:latin typeface="Bookman Old Style" pitchFamily="18" charset="0"/>
              </a:rPr>
              <a:t>, které lze použít i samostatně.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součástí testu je testovací sešit, záznamový arch, demonstrační karty (trojúhelník, čtverec a další tvary) a 3 šablony k vyhodnocení výsledků + obyčejné i barevné tužky.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err="1" smtClean="0">
                <a:latin typeface="Bookman Old Style" pitchFamily="18" charset="0"/>
              </a:rPr>
              <a:t>subtesty</a:t>
            </a:r>
            <a:r>
              <a:rPr lang="cs-CZ" sz="2200" dirty="0" smtClean="0">
                <a:latin typeface="Bookman Old Style" pitchFamily="18" charset="0"/>
              </a:rPr>
              <a:t> měří dílčí schopnosti: </a:t>
            </a:r>
            <a:r>
              <a:rPr lang="cs-CZ" sz="2200" dirty="0" err="1" smtClean="0">
                <a:latin typeface="Bookman Old Style" pitchFamily="18" charset="0"/>
              </a:rPr>
              <a:t>vizuomotorická</a:t>
            </a:r>
            <a:r>
              <a:rPr lang="cs-CZ" sz="2200" dirty="0" smtClean="0">
                <a:latin typeface="Bookman Old Style" pitchFamily="18" charset="0"/>
              </a:rPr>
              <a:t> koordinace (spojování bodů), figura-pozadí, konstantnost tvaru, poloha v prostoru (</a:t>
            </a:r>
            <a:r>
              <a:rPr lang="cs-CZ" sz="2200" i="1" dirty="0" smtClean="0">
                <a:latin typeface="Bookman Old Style" pitchFamily="18" charset="0"/>
              </a:rPr>
              <a:t>dítě má rozlišit, které tvary jsou obrácené a otočené</a:t>
            </a:r>
            <a:r>
              <a:rPr lang="cs-CZ" sz="2200" dirty="0" smtClean="0">
                <a:latin typeface="Bookman Old Style" pitchFamily="18" charset="0"/>
              </a:rPr>
              <a:t>), prostorové vztahy (</a:t>
            </a:r>
            <a:r>
              <a:rPr lang="cs-CZ" sz="2200" i="1" dirty="0" smtClean="0">
                <a:latin typeface="Bookman Old Style" pitchFamily="18" charset="0"/>
              </a:rPr>
              <a:t>dítě má obkreslit určité geometrické tvary, které jsou zakresleny do soustavy teček</a:t>
            </a:r>
            <a:r>
              <a:rPr lang="cs-CZ" sz="2200" dirty="0" smtClean="0">
                <a:latin typeface="Bookman Old Style" pitchFamily="18" charset="0"/>
              </a:rPr>
              <a:t>)</a:t>
            </a:r>
            <a:endParaRPr lang="en-GB" sz="2200" dirty="0" smtClean="0">
              <a:latin typeface="Bookman Old Style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Percepční testy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8219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>
          <a:xfrm>
            <a:off x="440654" y="1772816"/>
            <a:ext cx="7837920" cy="3750016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 smtClean="0">
                <a:latin typeface="Bookman Old Style" pitchFamily="18" charset="0"/>
              </a:rPr>
              <a:t>Zkouška sluchové diferenciace </a:t>
            </a:r>
            <a:r>
              <a:rPr lang="cs-CZ" sz="2200" dirty="0" smtClean="0">
                <a:latin typeface="Bookman Old Style" pitchFamily="18" charset="0"/>
              </a:rPr>
              <a:t>(</a:t>
            </a:r>
            <a:r>
              <a:rPr lang="cs-CZ" sz="2200" dirty="0" err="1" smtClean="0">
                <a:latin typeface="Bookman Old Style" pitchFamily="18" charset="0"/>
              </a:rPr>
              <a:t>Wepman</a:t>
            </a:r>
            <a:r>
              <a:rPr lang="cs-CZ" sz="2200" dirty="0" smtClean="0">
                <a:latin typeface="Bookman Old Style" pitchFamily="18" charset="0"/>
              </a:rPr>
              <a:t>): zkouška slouží k posouzení schopnosti dětí sluchově rozlišovat zvuky mluvené řeči.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dítě má rozlišovat, zda dvojice bezesmyslných slov je stejná, či nikoli. Podněty se mohou lišit nanejvýš v jedné hlásce.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doporučuje se uvést zkoušku jako hru, kterou si teď zahrajeme. Hodnocení je pouze kvalitativní.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metoda je vhodná jako součást testové baterie, hodí se k diagnostice školských potíží a jako podklad pro volbu adekvátních nápravných cvičení.</a:t>
            </a:r>
            <a:endParaRPr lang="en-GB" sz="2200" dirty="0" smtClean="0">
              <a:latin typeface="Bookman Old Style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Percepční testy </a:t>
            </a:r>
            <a:r>
              <a:rPr lang="cs-CZ" dirty="0" smtClean="0"/>
              <a:t>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9170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idx="1"/>
          </p:nvPr>
        </p:nvSpPr>
        <p:spPr>
          <a:xfrm>
            <a:off x="440654" y="1556792"/>
            <a:ext cx="7837920" cy="5026648"/>
          </a:xfrm>
        </p:spPr>
        <p:txBody>
          <a:bodyPr wrap="square" lIns="82945" tIns="41473" rIns="82945" bIns="41473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200" b="1" dirty="0" smtClean="0">
                <a:latin typeface="Bookman Old Style" pitchFamily="18" charset="0"/>
              </a:rPr>
              <a:t>Zkouška sluchové analýzy a syntézy</a:t>
            </a:r>
            <a:r>
              <a:rPr lang="cs-CZ" sz="2200" dirty="0" smtClean="0">
                <a:latin typeface="Bookman Old Style" pitchFamily="18" charset="0"/>
              </a:rPr>
              <a:t>: hodnocení úrovně schopnosti rozkládat slova na hlásky a naopak, z hlásek skládat slova. </a:t>
            </a:r>
          </a:p>
          <a:p>
            <a:r>
              <a:rPr lang="cs-CZ" sz="2200" dirty="0" smtClean="0">
                <a:latin typeface="Bookman Old Style" pitchFamily="18" charset="0"/>
              </a:rPr>
              <a:t>určeno k diagnostice poruch čtení a psaní</a:t>
            </a:r>
          </a:p>
          <a:p>
            <a:r>
              <a:rPr lang="cs-CZ" sz="2200" dirty="0" smtClean="0">
                <a:latin typeface="Bookman Old Style" pitchFamily="18" charset="0"/>
              </a:rPr>
              <a:t>ve zkoušce sluchové analýzy má dítě poznat, z jakých hlásek je dané slovo složeno a určit jejich správné pořadí. Ve zkoušce sluchové syntézy má dítě z izolovaně prezentovaných hlásek složit slovo. Je možné využít kvalitativní analýzy a zaměřit se na zjištění nejčastějšího typu chyb, tj. hláskových skupin, které mu činí největší potíže. </a:t>
            </a:r>
          </a:p>
          <a:p>
            <a:r>
              <a:rPr lang="cs-CZ" sz="2200" dirty="0" smtClean="0">
                <a:latin typeface="Bookman Old Style" pitchFamily="18" charset="0"/>
              </a:rPr>
              <a:t>diagnostika školní zralosti, vyšetření dětí školsky neúspěšných a dětí s podezřením na SPU, dá se použít i u dětí s organickým postižením CNS.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Percepční testy </a:t>
            </a:r>
            <a:r>
              <a:rPr lang="cs-CZ" dirty="0" smtClean="0"/>
              <a:t>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0020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>
          <a:xfrm>
            <a:off x="440654" y="1628800"/>
            <a:ext cx="7837920" cy="5285180"/>
          </a:xfrm>
        </p:spPr>
        <p:txBody>
          <a:bodyPr wrap="square" lIns="82945" tIns="41473" rIns="82945" bIns="41473">
            <a:spAutoFit/>
          </a:bodyPr>
          <a:lstStyle/>
          <a:p>
            <a:r>
              <a:rPr lang="cs-CZ" sz="2600" dirty="0" smtClean="0"/>
              <a:t>Dosažení určitého stupně </a:t>
            </a:r>
            <a:r>
              <a:rPr lang="cs-CZ" sz="2600" dirty="0" err="1" smtClean="0"/>
              <a:t>lateralizace</a:t>
            </a:r>
            <a:r>
              <a:rPr lang="cs-CZ" sz="2600" dirty="0" smtClean="0"/>
              <a:t> je důležitým vývojovým mezníkem, který se projeví nejen rozvojem motoriky končetin, ale má svůj význam i pro rozvoj řečových dovedností a pro úspěšné zvládnutí čtení a psaní.</a:t>
            </a:r>
          </a:p>
          <a:p>
            <a:r>
              <a:rPr lang="cs-CZ" sz="2600" dirty="0" smtClean="0"/>
              <a:t>zkouška zaměřena na hodnocení laterality horních a dolních končetin, očí a uší. Vyšetřované dítě má pomůcky ve stejném dosahu pro obě ruce, aby nebylo stimulováno k preferenčnímu používání jedné končetiny…</a:t>
            </a:r>
          </a:p>
          <a:p>
            <a:r>
              <a:rPr lang="cs-CZ" sz="2600" i="1" dirty="0" smtClean="0"/>
              <a:t>zkřížená lateralita – </a:t>
            </a:r>
            <a:r>
              <a:rPr lang="cs-CZ" sz="2600" dirty="0" smtClean="0"/>
              <a:t>odlišná dominance ruky a oka (potíže při čtení i v různých činnostech vyžadujících senzomotorickou koordinaci).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LATERALITY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2656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Na velmi dobré úrovni celková koordinace </a:t>
            </a:r>
            <a:r>
              <a:rPr lang="cs-CZ" dirty="0" smtClean="0"/>
              <a:t>pohybů.</a:t>
            </a:r>
            <a:endParaRPr lang="cs-CZ" dirty="0"/>
          </a:p>
          <a:p>
            <a:pPr>
              <a:buNone/>
            </a:pPr>
            <a:r>
              <a:rPr lang="pl-PL" dirty="0"/>
              <a:t>Obratnost a výkonnost jsou i důležitou složkou </a:t>
            </a:r>
            <a:r>
              <a:rPr lang="cs-CZ" dirty="0"/>
              <a:t>sebehodnocení dítěte a důležitým faktorem postavení školního dítěte v rámci vrstevnické </a:t>
            </a:r>
            <a:r>
              <a:rPr lang="cs-CZ" dirty="0" smtClean="0"/>
              <a:t>skupiny.</a:t>
            </a:r>
            <a:endParaRPr lang="cs-CZ" dirty="0"/>
          </a:p>
          <a:p>
            <a:pPr>
              <a:buNone/>
            </a:pPr>
            <a:r>
              <a:rPr lang="cs-CZ" dirty="0"/>
              <a:t>Fyzická nedostatečnost pak naopak bývá terčem posměchu a příčinou odmítnutí vrstevníky</a:t>
            </a:r>
          </a:p>
          <a:p>
            <a:pPr>
              <a:buNone/>
            </a:pPr>
            <a:r>
              <a:rPr lang="cs-CZ" dirty="0"/>
              <a:t>Kolem 10. (11.) roku nabývá fyzický růst dítěte nejvyšší intenzity.</a:t>
            </a:r>
          </a:p>
          <a:p>
            <a:pPr>
              <a:buNone/>
            </a:pPr>
            <a:r>
              <a:rPr lang="cs-CZ" dirty="0"/>
              <a:t>Děti v tomto věku bývají snadněji unavitelné, ale</a:t>
            </a:r>
          </a:p>
          <a:p>
            <a:pPr>
              <a:buNone/>
            </a:pPr>
            <a:r>
              <a:rPr lang="cs-CZ" dirty="0"/>
              <a:t>jejich síly se rychle regenerují.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Kognitivní vývoj - zaměření 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Mladší školní věk je obdobím „</a:t>
            </a:r>
            <a:r>
              <a:rPr lang="cs-CZ" b="1" dirty="0"/>
              <a:t>střízlivého realismu“.</a:t>
            </a:r>
          </a:p>
          <a:p>
            <a:r>
              <a:rPr lang="cs-CZ" dirty="0"/>
              <a:t>Dítě již dobře rozlišuje mezi fantazii a realitou.</a:t>
            </a:r>
          </a:p>
          <a:p>
            <a:r>
              <a:rPr lang="cs-CZ" dirty="0"/>
              <a:t>Realita jej velmi zajímá, což se projevuje i v jeho zájmech.</a:t>
            </a:r>
          </a:p>
          <a:p>
            <a:r>
              <a:rPr lang="cs-CZ" dirty="0"/>
              <a:t>Rádo se zabývá věcmi konkrétními, názornými. Obvykle ochotně pomůže s činnostmi, jež přinášejí viditelné výsledky – vyrábění nějakých věcí, vaření, opravování, stavění, sbírání (nikoli hledání) hub apod.</a:t>
            </a:r>
          </a:p>
          <a:p>
            <a:pPr>
              <a:buNone/>
            </a:pPr>
            <a:r>
              <a:rPr lang="cs-CZ" b="1" dirty="0"/>
              <a:t>Pozornost v tomto věku je již dostatečně zralá, aby ji </a:t>
            </a:r>
            <a:r>
              <a:rPr lang="cs-CZ" dirty="0"/>
              <a:t>dítě bylo schopno zaměřit (a udržet) i na méně </a:t>
            </a:r>
            <a:r>
              <a:rPr lang="pl-PL" dirty="0"/>
              <a:t>zajímavý podnět, než jakým je hra (jak tomu bylo </a:t>
            </a:r>
            <a:r>
              <a:rPr lang="cs-CZ" dirty="0"/>
              <a:t>v předškolním věku).</a:t>
            </a:r>
          </a:p>
          <a:p>
            <a:r>
              <a:rPr lang="it-IT" dirty="0"/>
              <a:t>Zvyšuje se intenzita, stabilita i rozsah pozornosti.</a:t>
            </a:r>
          </a:p>
          <a:p>
            <a:r>
              <a:rPr lang="cs-CZ" dirty="0"/>
              <a:t>Díky schopnosti zaměřovat svou pozornost si školák dokáže lépe všímat detailů.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Kognitivní vývoj –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Myšlení dítěte školního věku se od myšlení předškoláka kvalitativně liší.</a:t>
            </a:r>
          </a:p>
          <a:p>
            <a:pPr>
              <a:buNone/>
            </a:pPr>
            <a:r>
              <a:rPr lang="cs-CZ" dirty="0"/>
              <a:t>Školák by již měl být ve svém myšlení schopen </a:t>
            </a:r>
            <a:r>
              <a:rPr lang="cs-CZ" b="1" dirty="0"/>
              <a:t>decentrace (tj. vnímání více aspektů problému).</a:t>
            </a:r>
          </a:p>
          <a:p>
            <a:pPr>
              <a:buNone/>
            </a:pPr>
            <a:r>
              <a:rPr lang="cs-CZ" dirty="0"/>
              <a:t>V 7 až 8 letech by mělo dítě zvládat </a:t>
            </a:r>
            <a:r>
              <a:rPr lang="cs-CZ" b="1" dirty="0"/>
              <a:t>klasifikaci </a:t>
            </a:r>
            <a:r>
              <a:rPr lang="cs-CZ" dirty="0"/>
              <a:t>a</a:t>
            </a:r>
            <a:r>
              <a:rPr lang="cs-CZ" b="1" dirty="0"/>
              <a:t> </a:t>
            </a:r>
            <a:r>
              <a:rPr lang="cs-CZ" dirty="0"/>
              <a:t>třídění předmětů alespoň podle dvou znaků.</a:t>
            </a:r>
          </a:p>
          <a:p>
            <a:pPr>
              <a:buNone/>
            </a:pPr>
            <a:r>
              <a:rPr lang="cs-CZ" dirty="0"/>
              <a:t>Mělo by si osvojit schopnosti: seřazení prvků podle nějakého </a:t>
            </a:r>
            <a:r>
              <a:rPr lang="cs-CZ" b="1" dirty="0"/>
              <a:t>pravidla </a:t>
            </a:r>
            <a:r>
              <a:rPr lang="cs-CZ" dirty="0"/>
              <a:t>(například od nejmenšího k největšímu) a zahrnutí (inkluze – tedy zařazení prvku do třídy).</a:t>
            </a:r>
          </a:p>
          <a:p>
            <a:pPr>
              <a:buNone/>
            </a:pPr>
            <a:r>
              <a:rPr lang="cs-CZ" dirty="0"/>
              <a:t>V poznávání světa a porozumění vztahům mezi věcmi by již mělo rozumět pravidlu </a:t>
            </a:r>
            <a:r>
              <a:rPr lang="cs-CZ" b="1" dirty="0"/>
              <a:t>konzervace </a:t>
            </a:r>
            <a:r>
              <a:rPr lang="cs-CZ" dirty="0"/>
              <a:t>(uchování množství, objemu… změnou viditelných znaků věci nedochází ke změně její podstaty) a reverzibility (vratnosti určitých změn</a:t>
            </a:r>
            <a:r>
              <a:rPr lang="cs-CZ" dirty="0" smtClean="0"/>
              <a:t>).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b="1" dirty="0"/>
          </a:p>
          <a:p>
            <a:pPr>
              <a:buNone/>
            </a:pPr>
            <a:r>
              <a:rPr lang="cs-CZ" b="1" dirty="0"/>
              <a:t>Mladší školní věk začíná nástupem do školy v 6 až</a:t>
            </a:r>
          </a:p>
          <a:p>
            <a:pPr>
              <a:buNone/>
            </a:pPr>
            <a:r>
              <a:rPr lang="cs-CZ" dirty="0"/>
              <a:t>7 letech a končí 5. třídou ZŠ (v 11 až 12 letech)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Starší školní věk začíná 6. a končí 9. třídou ZŠ</a:t>
            </a:r>
          </a:p>
          <a:p>
            <a:pPr>
              <a:buNone/>
            </a:pPr>
            <a:r>
              <a:rPr lang="cs-CZ" dirty="0"/>
              <a:t>(prima – kvarta víceletého gymnázia), tedy začíná</a:t>
            </a:r>
          </a:p>
          <a:p>
            <a:pPr>
              <a:buNone/>
            </a:pPr>
            <a:r>
              <a:rPr lang="en-US" dirty="0"/>
              <a:t>v 11 </a:t>
            </a:r>
            <a:r>
              <a:rPr lang="en-US" dirty="0" err="1"/>
              <a:t>až</a:t>
            </a:r>
            <a:r>
              <a:rPr lang="en-US" dirty="0"/>
              <a:t> 12 </a:t>
            </a:r>
            <a:r>
              <a:rPr lang="en-US" dirty="0" err="1"/>
              <a:t>letech</a:t>
            </a:r>
            <a:r>
              <a:rPr lang="en-US" dirty="0"/>
              <a:t> a </a:t>
            </a:r>
            <a:r>
              <a:rPr lang="en-US" dirty="0" err="1"/>
              <a:t>končí</a:t>
            </a:r>
            <a:r>
              <a:rPr lang="en-US" dirty="0"/>
              <a:t> (v 15 </a:t>
            </a:r>
            <a:r>
              <a:rPr lang="en-US" dirty="0" err="1"/>
              <a:t>až</a:t>
            </a:r>
            <a:r>
              <a:rPr lang="en-US" dirty="0"/>
              <a:t> 16 </a:t>
            </a:r>
            <a:r>
              <a:rPr lang="en-US" dirty="0" err="1"/>
              <a:t>letech</a:t>
            </a:r>
            <a:r>
              <a:rPr lang="en-US" dirty="0"/>
              <a:t> -</a:t>
            </a:r>
          </a:p>
          <a:p>
            <a:pPr>
              <a:buNone/>
            </a:pPr>
            <a:r>
              <a:rPr lang="cs-CZ" dirty="0"/>
              <a:t>adolescence)</a:t>
            </a:r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i="1" dirty="0"/>
              <a:t>(někteří autoři – Matějček – odlišují i střední školní</a:t>
            </a:r>
          </a:p>
          <a:p>
            <a:pPr>
              <a:buNone/>
            </a:pPr>
            <a:r>
              <a:rPr lang="cs-CZ" i="1" dirty="0"/>
              <a:t>věk, zhruba 3. – 5.třída, jako zvláštní a specifické</a:t>
            </a:r>
          </a:p>
          <a:p>
            <a:pPr>
              <a:buNone/>
            </a:pPr>
            <a:r>
              <a:rPr lang="cs-CZ" i="1" dirty="0"/>
              <a:t>období)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466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Emoční vývoj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Z hlediska vývoje emocí je pro mladší školní věk (oproti předškolnímu věku) charakteristická především </a:t>
            </a:r>
            <a:r>
              <a:rPr lang="cs-CZ" dirty="0" smtClean="0"/>
              <a:t>větší stabilita </a:t>
            </a:r>
            <a:r>
              <a:rPr lang="cs-CZ" dirty="0"/>
              <a:t>citů.</a:t>
            </a:r>
          </a:p>
          <a:p>
            <a:pPr>
              <a:buNone/>
            </a:pPr>
            <a:r>
              <a:rPr lang="cs-CZ" dirty="0"/>
              <a:t>Převládající pozitivní valence emocí </a:t>
            </a:r>
            <a:r>
              <a:rPr lang="cs-CZ" dirty="0" smtClean="0"/>
              <a:t>.</a:t>
            </a:r>
            <a:endParaRPr lang="cs-CZ" dirty="0"/>
          </a:p>
          <a:p>
            <a:pPr>
              <a:buNone/>
            </a:pPr>
            <a:r>
              <a:rPr lang="cs-CZ" dirty="0"/>
              <a:t>Emoce v tomto věku mají spíše nižší intenzitu.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Vývoj identity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Identita dítěte a jeho hodnocení sebe samotného je do značné míry závislé na hodnocení okolí, zejména pak autorit (rodiče, učitelé</a:t>
            </a:r>
            <a:r>
              <a:rPr lang="cs-CZ" dirty="0" smtClean="0"/>
              <a:t>).</a:t>
            </a:r>
            <a:endParaRPr lang="cs-CZ" dirty="0"/>
          </a:p>
          <a:p>
            <a:pPr>
              <a:buNone/>
            </a:pPr>
            <a:r>
              <a:rPr lang="pt-BR" dirty="0"/>
              <a:t>S postupujícím věkem a začleňováním se do</a:t>
            </a:r>
            <a:r>
              <a:rPr lang="cs-CZ" dirty="0"/>
              <a:t> kolektivu hraje stále důležitější roli hodnocení ze strany vrstevníků.</a:t>
            </a:r>
          </a:p>
          <a:p>
            <a:pPr>
              <a:buNone/>
            </a:pPr>
            <a:r>
              <a:rPr lang="pt-BR" dirty="0"/>
              <a:t>Dítě přijímá a objevuje nové role a experimentuje</a:t>
            </a:r>
            <a:r>
              <a:rPr lang="cs-CZ" dirty="0"/>
              <a:t> s nimi.</a:t>
            </a:r>
          </a:p>
          <a:p>
            <a:pPr>
              <a:buNone/>
            </a:pPr>
            <a:r>
              <a:rPr lang="cs-CZ" dirty="0"/>
              <a:t>Do utváření identity a sebepoznávání též vstupuje </a:t>
            </a:r>
            <a:r>
              <a:rPr lang="cs-CZ" dirty="0" smtClean="0"/>
              <a:t>introspekce.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Morální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období striktního chápání morálky, pravidel a </a:t>
            </a:r>
            <a:r>
              <a:rPr lang="pl-PL" dirty="0"/>
              <a:t>společenských norem a lpění na jejich </a:t>
            </a:r>
            <a:r>
              <a:rPr lang="cs-CZ" dirty="0"/>
              <a:t>dodržování</a:t>
            </a:r>
          </a:p>
          <a:p>
            <a:pPr>
              <a:buNone/>
            </a:pPr>
            <a:r>
              <a:rPr lang="cs-CZ" dirty="0"/>
              <a:t>později dítě přestane přejímat morálku autority nekriticky a striktně a začne do svého uvažování o morálnosti určitého chování </a:t>
            </a:r>
            <a:r>
              <a:rPr lang="it-IT" dirty="0"/>
              <a:t>zahrnovat i úmysl daného člověka a</a:t>
            </a:r>
            <a:r>
              <a:rPr lang="cs-CZ" dirty="0"/>
              <a:t> specifický význam konkrétní situace.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 smtClean="0"/>
              <a:t>Starší školní věk (11-15)</a:t>
            </a:r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smtClean="0"/>
              <a:t>Puberta (nástup adolescence) je </a:t>
            </a:r>
            <a:r>
              <a:rPr lang="cs-CZ" sz="2400" dirty="0"/>
              <a:t>typická </a:t>
            </a:r>
            <a:r>
              <a:rPr lang="cs-CZ" sz="2400" dirty="0" smtClean="0"/>
              <a:t>zejména hormonální změnou a jejími důsledky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dirty="0" smtClean="0"/>
              <a:t>dokončování tělesného růstu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dirty="0" smtClean="0"/>
              <a:t>dosažení pohlavní zralosti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dirty="0" smtClean="0"/>
              <a:t>Vývoj jedince je obvykle nerovnoměrný po stránce anatomicko-fyziologické, intelektové, emocionální i sociální.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2400" dirty="0" smtClean="0"/>
          </a:p>
        </p:txBody>
      </p:sp>
      <p:pic>
        <p:nvPicPr>
          <p:cNvPr id="7172" name="Picture 6" descr="%C5%A1koln%C3%AD%20akademie%2005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3950" y="1762125"/>
            <a:ext cx="3467100" cy="4171950"/>
          </a:xfrm>
          <a:noFill/>
        </p:spPr>
      </p:pic>
    </p:spTree>
    <p:extLst>
      <p:ext uri="{BB962C8B-B14F-4D97-AF65-F5344CB8AC3E}">
        <p14:creationId xmlns:p14="http://schemas.microsoft.com/office/powerpoint/2010/main" val="1479853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Mladší školní věk – kontext vývojových teorií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Mladší školní věk se zhruba překrývá s </a:t>
            </a:r>
            <a:r>
              <a:rPr lang="cs-CZ" dirty="0" err="1"/>
              <a:t>Gesselovým</a:t>
            </a:r>
            <a:r>
              <a:rPr lang="cs-CZ" dirty="0"/>
              <a:t> obdobím dětství, které začíná v 5 a končí v 11 letech života.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Podle Václava Příhody je celý školní věk součástí </a:t>
            </a:r>
          </a:p>
          <a:p>
            <a:pPr>
              <a:buNone/>
            </a:pPr>
            <a:r>
              <a:rPr lang="cs-CZ" dirty="0"/>
              <a:t>tzv. druhého dětství, které končí až v patnácti letech.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b="1" dirty="0" err="1"/>
              <a:t>Freud</a:t>
            </a:r>
            <a:r>
              <a:rPr lang="cs-CZ" dirty="0"/>
              <a:t> – období latence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b="1" dirty="0" err="1"/>
              <a:t>Piaget</a:t>
            </a:r>
            <a:r>
              <a:rPr lang="cs-CZ" dirty="0"/>
              <a:t> - fáze konkrétních logických operací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b="1" dirty="0" err="1"/>
              <a:t>Erikson</a:t>
            </a:r>
            <a:r>
              <a:rPr lang="cs-CZ" dirty="0"/>
              <a:t> – konflikt: snaživosti a pocitů méněcennosti</a:t>
            </a:r>
          </a:p>
        </p:txBody>
      </p:sp>
    </p:spTree>
    <p:extLst>
      <p:ext uri="{BB962C8B-B14F-4D97-AF65-F5344CB8AC3E}">
        <p14:creationId xmlns:p14="http://schemas.microsoft.com/office/powerpoint/2010/main" val="134220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Školní zralost a připravenost pro školu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568952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Oblasti: tělesná, mentální, citová a sociální</a:t>
            </a:r>
          </a:p>
          <a:p>
            <a:pPr>
              <a:buNone/>
            </a:pPr>
            <a:r>
              <a:rPr lang="cs-CZ" dirty="0"/>
              <a:t>Tělesný vývoj: </a:t>
            </a:r>
            <a:r>
              <a:rPr lang="cs-CZ" b="1" dirty="0"/>
              <a:t>zralost – </a:t>
            </a:r>
            <a:r>
              <a:rPr lang="cs-CZ" dirty="0"/>
              <a:t>pokud byla započata výměna mléčného chrupu, </a:t>
            </a:r>
          </a:p>
          <a:p>
            <a:pPr>
              <a:buNone/>
            </a:pPr>
            <a:r>
              <a:rPr lang="cs-CZ" dirty="0"/>
              <a:t>dokončuje-li se osifikace zápěstních kůstek (což umožňuje rozvoj jemné motoriky) a </a:t>
            </a:r>
          </a:p>
          <a:p>
            <a:pPr>
              <a:buNone/>
            </a:pPr>
            <a:r>
              <a:rPr lang="cs-CZ" dirty="0"/>
              <a:t>pokud došlo k celkovému protažení kostry – tzv. první proměně tělesné stavby (první tvarová proměna) – role tzv. </a:t>
            </a:r>
            <a:r>
              <a:rPr lang="cs-CZ" b="1" dirty="0"/>
              <a:t>filipínské míry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Školní zralost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Dostatečná vyzrálost centrální nervové soustavy</a:t>
            </a:r>
          </a:p>
          <a:p>
            <a:pPr>
              <a:buNone/>
            </a:pPr>
            <a:r>
              <a:rPr lang="cs-CZ" b="1" dirty="0" err="1"/>
              <a:t>Lateralizace</a:t>
            </a:r>
            <a:r>
              <a:rPr lang="cs-CZ" dirty="0"/>
              <a:t> a rozvoj </a:t>
            </a:r>
            <a:r>
              <a:rPr lang="cs-CZ" dirty="0" err="1"/>
              <a:t>senzomotorické</a:t>
            </a:r>
            <a:r>
              <a:rPr lang="cs-CZ" dirty="0"/>
              <a:t> koordinace (ruka, oko, ucho, noha)</a:t>
            </a:r>
          </a:p>
          <a:p>
            <a:pPr>
              <a:buNone/>
            </a:pPr>
            <a:r>
              <a:rPr lang="cs-CZ" dirty="0"/>
              <a:t>Vyspělost zrakové a sluchové diferenciace a </a:t>
            </a:r>
            <a:r>
              <a:rPr lang="cs-CZ" dirty="0" err="1"/>
              <a:t>grafomotoriky</a:t>
            </a:r>
            <a:endParaRPr lang="cs-CZ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Kresba dítěte </a:t>
            </a:r>
            <a:r>
              <a:rPr lang="cs-CZ" dirty="0"/>
              <a:t>zralého pro školní docházku by </a:t>
            </a:r>
            <a:r>
              <a:rPr lang="pt-BR" dirty="0"/>
              <a:t>měla být propracovaná a bohatá na detaily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Školní zralost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Dítě by mělo být schopno:</a:t>
            </a:r>
          </a:p>
          <a:p>
            <a:r>
              <a:rPr lang="pl-PL" dirty="0"/>
              <a:t> odlišit </a:t>
            </a:r>
            <a:r>
              <a:rPr lang="pl-PL" b="1" dirty="0"/>
              <a:t>práci od hry a fantazii od reality</a:t>
            </a:r>
          </a:p>
          <a:p>
            <a:r>
              <a:rPr lang="cs-CZ" dirty="0"/>
              <a:t> zvládnout </a:t>
            </a:r>
            <a:r>
              <a:rPr lang="cs-CZ" b="1" dirty="0"/>
              <a:t>základní orientaci v prostoru a v čase</a:t>
            </a:r>
          </a:p>
          <a:p>
            <a:r>
              <a:rPr lang="cs-CZ" dirty="0"/>
              <a:t> znát základní </a:t>
            </a:r>
            <a:r>
              <a:rPr lang="cs-CZ" b="1" dirty="0"/>
              <a:t>informace o sobě</a:t>
            </a:r>
          </a:p>
          <a:p>
            <a:r>
              <a:rPr lang="cs-CZ" dirty="0"/>
              <a:t> rozlišit základní i doplňkové </a:t>
            </a:r>
            <a:r>
              <a:rPr lang="cs-CZ" b="1" dirty="0"/>
              <a:t>barvy</a:t>
            </a:r>
          </a:p>
          <a:p>
            <a:r>
              <a:rPr lang="cs-CZ" dirty="0"/>
              <a:t> </a:t>
            </a:r>
            <a:r>
              <a:rPr lang="cs-CZ" b="1" dirty="0"/>
              <a:t>roztřídit věci podle velikosti, množství a druhu</a:t>
            </a:r>
          </a:p>
          <a:p>
            <a:r>
              <a:rPr lang="cs-CZ" dirty="0"/>
              <a:t> umět </a:t>
            </a:r>
            <a:r>
              <a:rPr lang="cs-CZ" b="1" dirty="0"/>
              <a:t>napočítat do deseti až dvaceti</a:t>
            </a:r>
          </a:p>
          <a:p>
            <a:r>
              <a:rPr lang="cs-CZ" dirty="0"/>
              <a:t> </a:t>
            </a:r>
            <a:r>
              <a:rPr lang="cs-CZ" b="1" dirty="0"/>
              <a:t>záměrného </a:t>
            </a:r>
            <a:r>
              <a:rPr lang="cs-CZ" b="1" dirty="0" smtClean="0"/>
              <a:t>zapamatování (třeba básničky)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Školní zralost/připravenost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Dítě by rovněž mělo být schopno:</a:t>
            </a:r>
          </a:p>
          <a:p>
            <a:r>
              <a:rPr lang="cs-CZ" dirty="0"/>
              <a:t> podřídit se </a:t>
            </a:r>
            <a:r>
              <a:rPr lang="cs-CZ" b="1" dirty="0"/>
              <a:t>autoritě učitele</a:t>
            </a:r>
          </a:p>
          <a:p>
            <a:r>
              <a:rPr lang="cs-CZ" dirty="0"/>
              <a:t> vyrovnat se se situací, kdy není jediným centrem pozornosti dospělé osoby</a:t>
            </a:r>
          </a:p>
          <a:p>
            <a:r>
              <a:rPr lang="cs-CZ" dirty="0"/>
              <a:t> alespoň </a:t>
            </a:r>
            <a:r>
              <a:rPr lang="cs-CZ" b="1" dirty="0"/>
              <a:t>deset minut vydržet u úkolu a dokončit </a:t>
            </a:r>
            <a:r>
              <a:rPr lang="cs-CZ" dirty="0"/>
              <a:t>ho.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96855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Podrobná znalost typického vývoje dítěte školního věku, jeho </a:t>
            </a:r>
            <a:r>
              <a:rPr lang="pl-PL" dirty="0"/>
              <a:t>specifik a případných odchylek je podstatná zejména pro pracovníky pedagogicko psychologických poraden, školní a </a:t>
            </a:r>
            <a:r>
              <a:rPr lang="cs-CZ" dirty="0"/>
              <a:t>dětské klinické psychology, pracovníky dětských poradenských center.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Vyšetření školní zralosti dítěte, jehož závěr může být podkladem pro případný odklad školní docházky. Potřeba diagnostiky a nápravy příčin školního neúspěchu. </a:t>
            </a:r>
          </a:p>
          <a:p>
            <a:pPr>
              <a:buNone/>
            </a:pPr>
            <a:r>
              <a:rPr lang="cs-CZ" dirty="0"/>
              <a:t>Příčinou školního neúspěchu může být snížená úroveň rozumových schopností nebo nerovnoměrné nadání. </a:t>
            </a:r>
          </a:p>
          <a:p>
            <a:pPr>
              <a:buNone/>
            </a:pPr>
            <a:r>
              <a:rPr lang="cs-CZ" dirty="0"/>
              <a:t>Příčiny neúspěchu mohou být též </a:t>
            </a:r>
            <a:r>
              <a:rPr lang="cs-CZ" dirty="0" err="1"/>
              <a:t>mimointelektové</a:t>
            </a:r>
            <a:r>
              <a:rPr lang="cs-CZ" dirty="0"/>
              <a:t>, způsobené vývojově podmíněnými změnami nebo nepříznivým somatickým či psychickým stavem dítěte, </a:t>
            </a:r>
            <a:r>
              <a:rPr lang="cs-CZ" dirty="0" smtClean="0"/>
              <a:t>či problémy </a:t>
            </a:r>
            <a:r>
              <a:rPr lang="cs-CZ" dirty="0"/>
              <a:t>sociální.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440654" y="1772816"/>
            <a:ext cx="7837920" cy="4762216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 err="1" smtClean="0">
                <a:latin typeface="Bookman Old Style" pitchFamily="18" charset="0"/>
              </a:rPr>
              <a:t>Stanford</a:t>
            </a:r>
            <a:r>
              <a:rPr lang="cs-CZ" sz="2200" b="1" dirty="0" smtClean="0">
                <a:latin typeface="Bookman Old Style" pitchFamily="18" charset="0"/>
              </a:rPr>
              <a:t>-</a:t>
            </a:r>
            <a:r>
              <a:rPr lang="cs-CZ" sz="2200" b="1" dirty="0" err="1" smtClean="0">
                <a:latin typeface="Bookman Old Style" pitchFamily="18" charset="0"/>
              </a:rPr>
              <a:t>Binetova</a:t>
            </a:r>
            <a:r>
              <a:rPr lang="cs-CZ" sz="2200" b="1" dirty="0" smtClean="0">
                <a:latin typeface="Bookman Old Style" pitchFamily="18" charset="0"/>
              </a:rPr>
              <a:t> zkouška</a:t>
            </a:r>
            <a:r>
              <a:rPr lang="cs-CZ" sz="2200" dirty="0" smtClean="0">
                <a:latin typeface="Bookman Old Style" pitchFamily="18" charset="0"/>
              </a:rPr>
              <a:t> – založena na vývojovém principu, užívá věkové standardy výkonů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důležitá je správná volba úrovně, na níž testování začínáme (dítě musí k zvládnutí problému vynaložit určité mentální úsilí, ale nesmí mít dojem, že úkol nelze zvládnout)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úkoly se rychle střídají a děti zaujmou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kvalitativně se analyzuje: schopnost logického myšlení, úroveň řeči, paměťové složky, pozornost dítěte, úroveň </a:t>
            </a:r>
            <a:r>
              <a:rPr lang="cs-CZ" sz="2200" dirty="0" err="1" smtClean="0">
                <a:latin typeface="Bookman Old Style" pitchFamily="18" charset="0"/>
              </a:rPr>
              <a:t>soc</a:t>
            </a:r>
            <a:r>
              <a:rPr lang="cs-CZ" sz="2200" dirty="0" smtClean="0">
                <a:latin typeface="Bookman Old Style" pitchFamily="18" charset="0"/>
              </a:rPr>
              <a:t>. porozumění, specifické obtíže zrakové percepce, úroveň jemné motoriky a vývoj </a:t>
            </a:r>
            <a:r>
              <a:rPr lang="cs-CZ" sz="2200" dirty="0" err="1" smtClean="0">
                <a:latin typeface="Bookman Old Style" pitchFamily="18" charset="0"/>
              </a:rPr>
              <a:t>senzomotorických</a:t>
            </a:r>
            <a:r>
              <a:rPr lang="cs-CZ" sz="2200" dirty="0" smtClean="0">
                <a:latin typeface="Bookman Old Style" pitchFamily="18" charset="0"/>
              </a:rPr>
              <a:t> dovedností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smtClean="0">
                <a:latin typeface="Bookman Old Style" pitchFamily="18" charset="0"/>
              </a:rPr>
              <a:t>nelze použít pro děti se smyslovými poruchami nebo poruchami řeči</a:t>
            </a:r>
            <a:endParaRPr lang="cs-CZ" sz="2200" dirty="0" smtClean="0">
              <a:latin typeface="Bookman Old Style" pitchFamily="18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Diagnostické metody </a:t>
            </a:r>
            <a:br>
              <a:rPr lang="cs-CZ" dirty="0" smtClean="0"/>
            </a:br>
            <a:r>
              <a:rPr lang="cs-CZ" dirty="0" smtClean="0"/>
              <a:t>(dle dr. Lukase)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4223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1590</TotalTime>
  <Words>1187</Words>
  <Application>Microsoft Office PowerPoint</Application>
  <PresentationFormat>Předvádění na obrazovce (4:3)</PresentationFormat>
  <Paragraphs>133</Paragraphs>
  <Slides>23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2" baseType="lpstr">
      <vt:lpstr>Arial</vt:lpstr>
      <vt:lpstr>Bookman Old Style</vt:lpstr>
      <vt:lpstr>Calibri</vt:lpstr>
      <vt:lpstr>Corbel</vt:lpstr>
      <vt:lpstr>Times New Roman</vt:lpstr>
      <vt:lpstr>Wingdings</vt:lpstr>
      <vt:lpstr>Wingdings 2</vt:lpstr>
      <vt:lpstr>Wingdings 3</vt:lpstr>
      <vt:lpstr>Modul</vt:lpstr>
      <vt:lpstr>Vývoj ve školním věku</vt:lpstr>
      <vt:lpstr>Vymezení</vt:lpstr>
      <vt:lpstr>Mladší školní věk – kontext vývojových teorií</vt:lpstr>
      <vt:lpstr>Školní zralost a připravenost pro školu</vt:lpstr>
      <vt:lpstr>Školní zralost</vt:lpstr>
      <vt:lpstr>Školní zralost</vt:lpstr>
      <vt:lpstr>Školní zralost/připravenost </vt:lpstr>
      <vt:lpstr>Problémy</vt:lpstr>
      <vt:lpstr>Diagnostické metody  (dle dr. Lukase)</vt:lpstr>
      <vt:lpstr>Která z těchto dvojic tváří je nejhezčí?</vt:lpstr>
      <vt:lpstr>Inteligenční testy 2</vt:lpstr>
      <vt:lpstr>Inteligenční testy 3</vt:lpstr>
      <vt:lpstr>Percepční testy 1</vt:lpstr>
      <vt:lpstr>Percepční testy 2</vt:lpstr>
      <vt:lpstr>Percepční testy 3</vt:lpstr>
      <vt:lpstr>TEST LATERALITY</vt:lpstr>
      <vt:lpstr>Motorický vývoj</vt:lpstr>
      <vt:lpstr>Kognitivní vývoj - zaměření a pozornost</vt:lpstr>
      <vt:lpstr>Kognitivní vývoj – myšlení</vt:lpstr>
      <vt:lpstr>Emoční vývoj </vt:lpstr>
      <vt:lpstr>Vývoj identity</vt:lpstr>
      <vt:lpstr>Morální vývoj</vt:lpstr>
      <vt:lpstr>Starší školní věk (11-15)</vt:lpstr>
    </vt:vector>
  </TitlesOfParts>
  <Company>VUT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evoluce ve výuce psychologie</dc:title>
  <dc:creator>ucitel</dc:creator>
  <cp:lastModifiedBy>J.Krása</cp:lastModifiedBy>
  <cp:revision>104</cp:revision>
  <dcterms:created xsi:type="dcterms:W3CDTF">2015-08-25T14:26:28Z</dcterms:created>
  <dcterms:modified xsi:type="dcterms:W3CDTF">2018-12-13T11:13:47Z</dcterms:modified>
</cp:coreProperties>
</file>