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9" r:id="rId3"/>
    <p:sldId id="266" r:id="rId4"/>
    <p:sldId id="270" r:id="rId5"/>
    <p:sldId id="280" r:id="rId6"/>
    <p:sldId id="279" r:id="rId7"/>
    <p:sldId id="281" r:id="rId8"/>
    <p:sldId id="282" r:id="rId9"/>
    <p:sldId id="283" r:id="rId10"/>
    <p:sldId id="292" r:id="rId11"/>
    <p:sldId id="293" r:id="rId12"/>
    <p:sldId id="294" r:id="rId13"/>
    <p:sldId id="284" r:id="rId14"/>
    <p:sldId id="295" r:id="rId15"/>
    <p:sldId id="296" r:id="rId16"/>
    <p:sldId id="285" r:id="rId17"/>
    <p:sldId id="286" r:id="rId18"/>
    <p:sldId id="297" r:id="rId19"/>
    <p:sldId id="287" r:id="rId20"/>
    <p:sldId id="288" r:id="rId21"/>
    <p:sldId id="298" r:id="rId22"/>
    <p:sldId id="289" r:id="rId23"/>
    <p:sldId id="303" r:id="rId24"/>
    <p:sldId id="305" r:id="rId25"/>
    <p:sldId id="304" r:id="rId26"/>
    <p:sldId id="299" r:id="rId27"/>
    <p:sldId id="300" r:id="rId28"/>
    <p:sldId id="290" r:id="rId29"/>
    <p:sldId id="291" r:id="rId30"/>
    <p:sldId id="269" r:id="rId31"/>
    <p:sldId id="307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2591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42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1120"/>
        <p:guide orient="horz" pos="2591"/>
        <p:guide orient="horz" pos="715"/>
        <p:guide orient="horz" pos="3861"/>
        <p:guide orient="horz" pos="3944"/>
        <p:guide pos="428"/>
        <p:guide pos="7242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 ANS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Podzim 2020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645C8AA-1677-4EBF-9287-2177DA646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695325" y="0"/>
            <a:ext cx="9145025" cy="67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Mozková centra kontrolující ANS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D98686-01D6-4895-9AD2-4219A1815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" y="1256776"/>
            <a:ext cx="4750072" cy="3605572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09B11A4B-3291-4A27-80FA-534ACBE8124A}"/>
              </a:ext>
            </a:extLst>
          </p:cNvPr>
          <p:cNvGrpSpPr/>
          <p:nvPr/>
        </p:nvGrpSpPr>
        <p:grpSpPr>
          <a:xfrm>
            <a:off x="4893196" y="1665288"/>
            <a:ext cx="5319888" cy="4239099"/>
            <a:chOff x="3673996" y="2516899"/>
            <a:chExt cx="5319888" cy="4239099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D2F4B374-7B4C-4F55-A8A0-AD82921B4C2E}"/>
                </a:ext>
              </a:extLst>
            </p:cNvPr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B8272C21-1923-4CAB-A413-C5C759C4AB2D}"/>
                </a:ext>
              </a:extLst>
            </p:cNvPr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22" name="Skupina 21">
                <a:extLst>
                  <a:ext uri="{FF2B5EF4-FFF2-40B4-BE49-F238E27FC236}">
                    <a16:creationId xmlns:a16="http://schemas.microsoft.com/office/drawing/2014/main" id="{F461AB13-FA32-4425-AA97-88E2E2CED5CF}"/>
                  </a:ext>
                </a:extLst>
              </p:cNvPr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26" name="Skupina 25">
                  <a:extLst>
                    <a:ext uri="{FF2B5EF4-FFF2-40B4-BE49-F238E27FC236}">
                      <a16:creationId xmlns:a16="http://schemas.microsoft.com/office/drawing/2014/main" id="{AC6E8E5E-278D-4F9D-A9A0-146BAC65C162}"/>
                    </a:ext>
                  </a:extLst>
                </p:cNvPr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28" name="Skupina 27">
                    <a:extLst>
                      <a:ext uri="{FF2B5EF4-FFF2-40B4-BE49-F238E27FC236}">
                        <a16:creationId xmlns:a16="http://schemas.microsoft.com/office/drawing/2014/main" id="{7D2E470A-7BF8-4B7F-BA2E-CB363D0F6FB8}"/>
                      </a:ext>
                    </a:extLst>
                  </p:cNvPr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0" name="Skupina 29">
                      <a:extLst>
                        <a:ext uri="{FF2B5EF4-FFF2-40B4-BE49-F238E27FC236}">
                          <a16:creationId xmlns:a16="http://schemas.microsoft.com/office/drawing/2014/main" id="{22396DFC-6F5C-44A5-9481-4253B04235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3" name="Obrázek 32">
                        <a:extLst>
                          <a:ext uri="{FF2B5EF4-FFF2-40B4-BE49-F238E27FC236}">
                            <a16:creationId xmlns:a16="http://schemas.microsoft.com/office/drawing/2014/main" id="{ECF45B76-B8B9-44CA-A044-33875E9F9FE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4" name="Skupina 33">
                        <a:extLst>
                          <a:ext uri="{FF2B5EF4-FFF2-40B4-BE49-F238E27FC236}">
                            <a16:creationId xmlns:a16="http://schemas.microsoft.com/office/drawing/2014/main" id="{464B6B40-3733-4EBC-B759-8E2CAB50F47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35" name="Obrázek 34">
                          <a:extLst>
                            <a:ext uri="{FF2B5EF4-FFF2-40B4-BE49-F238E27FC236}">
                              <a16:creationId xmlns:a16="http://schemas.microsoft.com/office/drawing/2014/main" id="{E36E6031-4DC9-4AC9-8E00-10D7FC98FD0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6" name="Skupina 35">
                          <a:extLst>
                            <a:ext uri="{FF2B5EF4-FFF2-40B4-BE49-F238E27FC236}">
                              <a16:creationId xmlns:a16="http://schemas.microsoft.com/office/drawing/2014/main" id="{DAF17952-7ED5-4BBE-AB9F-45B5D0F1F61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37" name="Přímá spojnice 36">
                            <a:extLst>
                              <a:ext uri="{FF2B5EF4-FFF2-40B4-BE49-F238E27FC236}">
                                <a16:creationId xmlns:a16="http://schemas.microsoft.com/office/drawing/2014/main" id="{A2981E5A-7E34-4860-BF10-467DF296394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" name="Přímá spojnice 37">
                            <a:extLst>
                              <a:ext uri="{FF2B5EF4-FFF2-40B4-BE49-F238E27FC236}">
                                <a16:creationId xmlns:a16="http://schemas.microsoft.com/office/drawing/2014/main" id="{31AEB0C6-A451-41F2-B7FA-AC0E6E833F5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Přímá spojnice 38">
                            <a:extLst>
                              <a:ext uri="{FF2B5EF4-FFF2-40B4-BE49-F238E27FC236}">
                                <a16:creationId xmlns:a16="http://schemas.microsoft.com/office/drawing/2014/main" id="{15A4FA71-1736-4238-9DB6-1756476EC37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Přímá spojnice 39">
                            <a:extLst>
                              <a:ext uri="{FF2B5EF4-FFF2-40B4-BE49-F238E27FC236}">
                                <a16:creationId xmlns:a16="http://schemas.microsoft.com/office/drawing/2014/main" id="{3971DA91-05F6-4AAC-8639-D27D89B80CF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Přímá spojnice 40">
                            <a:extLst>
                              <a:ext uri="{FF2B5EF4-FFF2-40B4-BE49-F238E27FC236}">
                                <a16:creationId xmlns:a16="http://schemas.microsoft.com/office/drawing/2014/main" id="{894247B4-2A08-4B6D-97B2-74C76118630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Přímá spojnice 41">
                            <a:extLst>
                              <a:ext uri="{FF2B5EF4-FFF2-40B4-BE49-F238E27FC236}">
                                <a16:creationId xmlns:a16="http://schemas.microsoft.com/office/drawing/2014/main" id="{4BC8AB93-FEB6-4593-B6A6-0D3CBCF727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1" name="Přímá spojnice 30">
                      <a:extLst>
                        <a:ext uri="{FF2B5EF4-FFF2-40B4-BE49-F238E27FC236}">
                          <a16:creationId xmlns:a16="http://schemas.microsoft.com/office/drawing/2014/main" id="{CA887BD8-574F-4651-A613-3A3119668F6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A9BFC622-EAC7-4F52-9A2A-F43E42F83F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29" name="Obrázek 28">
                    <a:extLst>
                      <a:ext uri="{FF2B5EF4-FFF2-40B4-BE49-F238E27FC236}">
                        <a16:creationId xmlns:a16="http://schemas.microsoft.com/office/drawing/2014/main" id="{1A97190A-5C1A-4E94-B0AB-9BD3E8F957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Obrázek 26">
                  <a:extLst>
                    <a:ext uri="{FF2B5EF4-FFF2-40B4-BE49-F238E27FC236}">
                      <a16:creationId xmlns:a16="http://schemas.microsoft.com/office/drawing/2014/main" id="{D8713158-6F57-4E1B-AD9D-BA0BE39C81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9B60CE49-852F-4ACE-BB5D-54A862BF93FD}"/>
                  </a:ext>
                </a:extLst>
              </p:cNvPr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0D69C534-BBE2-41A2-885F-00F058B3BB00}"/>
                  </a:ext>
                </a:extLst>
              </p:cNvPr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77D72099-C419-4AC3-8F6E-CA67D87594D0}"/>
                  </a:ext>
                </a:extLst>
              </p:cNvPr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7E3023B-336C-46AD-856D-CD88E923687B}"/>
                </a:ext>
              </a:extLst>
            </p:cNvPr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2A7A2FA7-F602-43B9-B0DD-E3E19751A5C0}"/>
                </a:ext>
              </a:extLst>
            </p:cNvPr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33638A62-ADF1-4F92-AC5A-244CD428FDCD}"/>
                </a:ext>
              </a:extLst>
            </p:cNvPr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62C2E92C-9C7C-4C04-A190-D9752EB49F21}"/>
                </a:ext>
              </a:extLst>
            </p:cNvPr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66551E12-77EB-406F-A972-F43D3D9FD297}"/>
                </a:ext>
              </a:extLst>
            </p:cNvPr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00C6646-FFCB-49DE-95CB-4A0329301310}"/>
                </a:ext>
              </a:extLst>
            </p:cNvPr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367ADD23-FE3B-4636-B5C5-755509BF2EF2}"/>
                </a:ext>
              </a:extLst>
            </p:cNvPr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18F27B7E-9A08-4036-BC0C-C7626D230971}"/>
                </a:ext>
              </a:extLst>
            </p:cNvPr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951E790E-110F-4E85-9874-9823A39D29E5}"/>
                </a:ext>
              </a:extLst>
            </p:cNvPr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87870959-5ED5-4556-80D7-E866F1627FC8}"/>
                </a:ext>
              </a:extLst>
            </p:cNvPr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70A511AA-E83F-477D-8E65-32A51B56EF6E}"/>
                </a:ext>
              </a:extLst>
            </p:cNvPr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354D628F-387E-42C7-A545-829C2BBE92A7}"/>
                </a:ext>
              </a:extLst>
            </p:cNvPr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363F895E-6B4E-4B52-857B-713508F75303}"/>
                </a:ext>
              </a:extLst>
            </p:cNvPr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563DDAFF-ECAC-48F4-85B1-3C3F9BAFD6C5}"/>
                </a:ext>
              </a:extLst>
            </p:cNvPr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249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Baroreceptory, chemoreceptory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CC3EEB-C64F-4C7C-B525-BD1F85DB9B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60" y="1135063"/>
            <a:ext cx="5745994" cy="54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7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Baroreflex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6010EC-D57B-4522-839E-EB4D518C8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" y="1194329"/>
            <a:ext cx="4572476" cy="3764724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D8A65A00-F9AC-4148-934D-FF3E69EAC3BF}"/>
              </a:ext>
            </a:extLst>
          </p:cNvPr>
          <p:cNvGrpSpPr/>
          <p:nvPr/>
        </p:nvGrpSpPr>
        <p:grpSpPr>
          <a:xfrm>
            <a:off x="1094333" y="5200235"/>
            <a:ext cx="2304256" cy="1200329"/>
            <a:chOff x="251520" y="5229200"/>
            <a:chExt cx="2304256" cy="1200329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43D5709-2817-4848-9003-CBF4CA932DD3}"/>
                </a:ext>
              </a:extLst>
            </p:cNvPr>
            <p:cNvSpPr/>
            <p:nvPr/>
          </p:nvSpPr>
          <p:spPr>
            <a:xfrm>
              <a:off x="251520" y="5229200"/>
              <a:ext cx="23042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Chronotropní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Dromotropní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Batmotropní</a:t>
              </a:r>
            </a:p>
          </p:txBody>
        </p:sp>
        <p:sp>
          <p:nvSpPr>
            <p:cNvPr id="9" name="Pravá složená závorka 8">
              <a:extLst>
                <a:ext uri="{FF2B5EF4-FFF2-40B4-BE49-F238E27FC236}">
                  <a16:creationId xmlns:a16="http://schemas.microsoft.com/office/drawing/2014/main" id="{184BC64C-B866-46E0-BE62-F566032F1D6D}"/>
                </a:ext>
              </a:extLst>
            </p:cNvPr>
            <p:cNvSpPr/>
            <p:nvPr/>
          </p:nvSpPr>
          <p:spPr>
            <a:xfrm>
              <a:off x="1931072" y="5291480"/>
              <a:ext cx="143084" cy="10178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687154E-63FE-423F-8827-C83F5580C220}"/>
                </a:ext>
              </a:extLst>
            </p:cNvPr>
            <p:cNvSpPr txBox="1"/>
            <p:nvPr/>
          </p:nvSpPr>
          <p:spPr>
            <a:xfrm rot="16200000">
              <a:off x="1904424" y="5615734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efekt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058DC18-D0D9-451D-B9F2-1CDB413D84FE}"/>
              </a:ext>
            </a:extLst>
          </p:cNvPr>
          <p:cNvGrpSpPr/>
          <p:nvPr/>
        </p:nvGrpSpPr>
        <p:grpSpPr>
          <a:xfrm>
            <a:off x="5309750" y="1196752"/>
            <a:ext cx="2448272" cy="719585"/>
            <a:chOff x="6228184" y="5373711"/>
            <a:chExt cx="2448272" cy="719585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460CC1E1-BD42-4E22-95E7-2899E97B17B0}"/>
                </a:ext>
              </a:extLst>
            </p:cNvPr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8F237850-37E9-47D5-93C8-6A161A8C7A34}"/>
                </a:ext>
              </a:extLst>
            </p:cNvPr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3773DD5F-58CE-4A3B-A973-49DEF12CA40C}"/>
                </a:ext>
              </a:extLst>
            </p:cNvPr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D788C4E0-0AC2-4152-BF99-92339050C07F}"/>
                </a:ext>
              </a:extLst>
            </p:cNvPr>
            <p:cNvSpPr txBox="1"/>
            <p:nvPr/>
          </p:nvSpPr>
          <p:spPr>
            <a:xfrm>
              <a:off x="6687076" y="5373711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aferentní vlákna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40452CB5-50BF-4F8D-85D4-FB3F269C4926}"/>
                </a:ext>
              </a:extLst>
            </p:cNvPr>
            <p:cNvSpPr txBox="1"/>
            <p:nvPr/>
          </p:nvSpPr>
          <p:spPr>
            <a:xfrm>
              <a:off x="6679688" y="5574751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parasympatická vlákna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D743486B-D9FE-4F7A-8E9F-4497D61DBA12}"/>
                </a:ext>
              </a:extLst>
            </p:cNvPr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sympatická vlákna</a:t>
              </a:r>
            </a:p>
          </p:txBody>
        </p:sp>
      </p:grpSp>
      <p:pic>
        <p:nvPicPr>
          <p:cNvPr id="19" name="Obrázek 18">
            <a:extLst>
              <a:ext uri="{FF2B5EF4-FFF2-40B4-BE49-F238E27FC236}">
                <a16:creationId xmlns:a16="http://schemas.microsoft.com/office/drawing/2014/main" id="{0D60A921-250D-49A7-AA7E-A8B66EA65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23" y="2167538"/>
            <a:ext cx="2881777" cy="3061662"/>
          </a:xfrm>
          <a:prstGeom prst="rect">
            <a:avLst/>
          </a:prstGeom>
        </p:spPr>
      </p:pic>
      <p:sp>
        <p:nvSpPr>
          <p:cNvPr id="20" name="Text Box 10">
            <a:extLst>
              <a:ext uri="{FF2B5EF4-FFF2-40B4-BE49-F238E27FC236}">
                <a16:creationId xmlns:a16="http://schemas.microsoft.com/office/drawing/2014/main" id="{34F32A18-0EFE-4DD3-8DFB-795030CCC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747" y="5487615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988C760-2915-430B-9408-34ACEC96967F}"/>
              </a:ext>
            </a:extLst>
          </p:cNvPr>
          <p:cNvSpPr/>
          <p:nvPr/>
        </p:nvSpPr>
        <p:spPr>
          <a:xfrm>
            <a:off x="3275856" y="429309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B361A2E-2538-4FA5-8CE9-C5E20DF0CF55}"/>
              </a:ext>
            </a:extLst>
          </p:cNvPr>
          <p:cNvSpPr/>
          <p:nvPr/>
        </p:nvSpPr>
        <p:spPr>
          <a:xfrm>
            <a:off x="4524980" y="217527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77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Baroreflex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02EBDC-A2E5-4463-B57F-4E0B4D1B16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3" y="1052736"/>
            <a:ext cx="3598376" cy="3649114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C8C7496A-37DF-4BCE-9BD2-69A6725730B3}"/>
              </a:ext>
            </a:extLst>
          </p:cNvPr>
          <p:cNvGrpSpPr/>
          <p:nvPr/>
        </p:nvGrpSpPr>
        <p:grpSpPr>
          <a:xfrm>
            <a:off x="3523750" y="394843"/>
            <a:ext cx="6970269" cy="4779269"/>
            <a:chOff x="2243588" y="1962099"/>
            <a:chExt cx="6970269" cy="4779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>
                  <a:extLst>
                    <a:ext uri="{FF2B5EF4-FFF2-40B4-BE49-F238E27FC236}">
                      <a16:creationId xmlns:a16="http://schemas.microsoft.com/office/drawing/2014/main" id="{64A8FD01-BB7B-4976-865B-2ABCB77A774A}"/>
                    </a:ext>
                  </a:extLst>
                </p:cNvPr>
                <p:cNvSpPr txBox="1"/>
                <p:nvPr/>
              </p:nvSpPr>
              <p:spPr>
                <a:xfrm>
                  <a:off x="2309808" y="4987042"/>
                  <a:ext cx="3392113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FOSFORYLACE Ca</a:t>
                  </a:r>
                  <a:r>
                    <a:rPr lang="cs-CZ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2+ </a:t>
                  </a:r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KANÁLŮ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 </m:t>
                      </m:r>
                    </m:oMath>
                  </a14:m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</a:t>
                  </a:r>
                  <a:r>
                    <a:rPr lang="cs-CZ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2+ </a:t>
                  </a:r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INFLUX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K</m:t>
                      </m:r>
                    </m:oMath>
                  </a14:m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ONTRAKTILITA</a:t>
                  </a:r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808" y="4987042"/>
                  <a:ext cx="3392113" cy="14773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66" b="-578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>
                  <a:extLst>
                    <a:ext uri="{FF2B5EF4-FFF2-40B4-BE49-F238E27FC236}">
                      <a16:creationId xmlns:a16="http://schemas.microsoft.com/office/drawing/2014/main" id="{746ABEBF-6671-40C4-A186-C8AAE9B453E5}"/>
                    </a:ext>
                  </a:extLst>
                </p:cNvPr>
                <p:cNvSpPr txBox="1"/>
                <p:nvPr/>
              </p:nvSpPr>
              <p:spPr>
                <a:xfrm>
                  <a:off x="5821744" y="4987042"/>
                  <a:ext cx="3392113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FOSFORYLACE TROPONINU I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 </m:t>
                      </m:r>
                    </m:oMath>
                  </a14:m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RYCHLOST RELAXACE </a:t>
                  </a:r>
                </a:p>
                <a:p>
                  <a:pPr algn="ctr"/>
                  <a:r>
                    <a:rPr lang="cs-CZ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(LUSITROPNÍ EFEKT)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↓DOBA KONTRAKCE</a:t>
                  </a: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744" y="4987042"/>
                  <a:ext cx="3392113" cy="17543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736" r="-180" b="-451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Šipka dolů 27">
              <a:extLst>
                <a:ext uri="{FF2B5EF4-FFF2-40B4-BE49-F238E27FC236}">
                  <a16:creationId xmlns:a16="http://schemas.microsoft.com/office/drawing/2014/main" id="{182E4FBB-61B7-4F78-86F9-B7E130B98120}"/>
                </a:ext>
              </a:extLst>
            </p:cNvPr>
            <p:cNvSpPr/>
            <p:nvPr/>
          </p:nvSpPr>
          <p:spPr>
            <a:xfrm>
              <a:off x="3887219" y="5319792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Šipka dolů 28">
              <a:extLst>
                <a:ext uri="{FF2B5EF4-FFF2-40B4-BE49-F238E27FC236}">
                  <a16:creationId xmlns:a16="http://schemas.microsoft.com/office/drawing/2014/main" id="{D34ABE5C-6D62-4C4C-9B5C-081190A2CB5A}"/>
                </a:ext>
              </a:extLst>
            </p:cNvPr>
            <p:cNvSpPr/>
            <p:nvPr/>
          </p:nvSpPr>
          <p:spPr>
            <a:xfrm>
              <a:off x="3887219" y="5877272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Šipka dolů 29">
              <a:extLst>
                <a:ext uri="{FF2B5EF4-FFF2-40B4-BE49-F238E27FC236}">
                  <a16:creationId xmlns:a16="http://schemas.microsoft.com/office/drawing/2014/main" id="{12B6FE20-06EB-4168-A013-9F853BF4D059}"/>
                </a:ext>
              </a:extLst>
            </p:cNvPr>
            <p:cNvSpPr/>
            <p:nvPr/>
          </p:nvSpPr>
          <p:spPr>
            <a:xfrm>
              <a:off x="7471163" y="5301208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Šipka dolů 30">
              <a:extLst>
                <a:ext uri="{FF2B5EF4-FFF2-40B4-BE49-F238E27FC236}">
                  <a16:creationId xmlns:a16="http://schemas.microsoft.com/office/drawing/2014/main" id="{715E0002-13A1-4FDB-8C5D-3C0247BFBC15}"/>
                </a:ext>
              </a:extLst>
            </p:cNvPr>
            <p:cNvSpPr/>
            <p:nvPr/>
          </p:nvSpPr>
          <p:spPr>
            <a:xfrm>
              <a:off x="7471163" y="6183888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2199B72-EE6A-4A8C-8FBF-481850B329AE}"/>
                </a:ext>
              </a:extLst>
            </p:cNvPr>
            <p:cNvGrpSpPr/>
            <p:nvPr/>
          </p:nvGrpSpPr>
          <p:grpSpPr>
            <a:xfrm>
              <a:off x="2243588" y="1962099"/>
              <a:ext cx="6784225" cy="2979069"/>
              <a:chOff x="2243588" y="1268760"/>
              <a:chExt cx="6784225" cy="2979069"/>
            </a:xfrm>
          </p:grpSpPr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500058E-A80D-40A7-8E05-BE708ABE7A6A}"/>
                  </a:ext>
                </a:extLst>
              </p:cNvPr>
              <p:cNvSpPr txBox="1"/>
              <p:nvPr/>
            </p:nvSpPr>
            <p:spPr>
              <a:xfrm>
                <a:off x="2243588" y="1268760"/>
                <a:ext cx="6784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ADRENORECEPTOR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ovéPole 14">
                    <a:extLst>
                      <a:ext uri="{FF2B5EF4-FFF2-40B4-BE49-F238E27FC236}">
                        <a16:creationId xmlns:a16="http://schemas.microsoft.com/office/drawing/2014/main" id="{028355EB-FEBC-4172-98E3-F3B2AD2BF72A}"/>
                      </a:ext>
                    </a:extLst>
                  </p:cNvPr>
                  <p:cNvSpPr txBox="1"/>
                  <p:nvPr/>
                </p:nvSpPr>
                <p:spPr>
                  <a:xfrm>
                    <a:off x="2243588" y="2089242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</a:rPr>
                          <m:t>↑</m:t>
                        </m:r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ADENYLÁTCYKLASA</a:t>
                    </a:r>
                  </a:p>
                </p:txBody>
              </p:sp>
            </mc:Choice>
            <mc:Fallback xmlns="">
              <p:sp>
                <p:nvSpPr>
                  <p:cNvPr id="17" name="TextovéPole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2089242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ovéPole 15">
                    <a:extLst>
                      <a:ext uri="{FF2B5EF4-FFF2-40B4-BE49-F238E27FC236}">
                        <a16:creationId xmlns:a16="http://schemas.microsoft.com/office/drawing/2014/main" id="{E99E1988-62B0-43D7-B689-F7BDB23A21BA}"/>
                      </a:ext>
                    </a:extLst>
                  </p:cNvPr>
                  <p:cNvSpPr txBox="1"/>
                  <p:nvPr/>
                </p:nvSpPr>
                <p:spPr>
                  <a:xfrm>
                    <a:off x="2243588" y="2771636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↑</m:t>
                        </m:r>
                      </m:oMath>
                    </a14:m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cs-CZ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cAMP</a:t>
                    </a:r>
                    <a:endPara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ovéPole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2771636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ovéPole 16">
                    <a:extLst>
                      <a:ext uri="{FF2B5EF4-FFF2-40B4-BE49-F238E27FC236}">
                        <a16:creationId xmlns:a16="http://schemas.microsoft.com/office/drawing/2014/main" id="{78951CC7-BE06-40B4-907C-C3CF9FC0C6E3}"/>
                      </a:ext>
                    </a:extLst>
                  </p:cNvPr>
                  <p:cNvSpPr txBox="1"/>
                  <p:nvPr/>
                </p:nvSpPr>
                <p:spPr>
                  <a:xfrm>
                    <a:off x="2243588" y="3501008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↑ </m:t>
                        </m:r>
                      </m:oMath>
                    </a14:m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PROTEINKINAZA A</a:t>
                    </a:r>
                  </a:p>
                </p:txBody>
              </p:sp>
            </mc:Choice>
            <mc:Fallback xmlns="">
              <p:sp>
                <p:nvSpPr>
                  <p:cNvPr id="19" name="TextovéPole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3501008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Šipka dolů 22">
                <a:extLst>
                  <a:ext uri="{FF2B5EF4-FFF2-40B4-BE49-F238E27FC236}">
                    <a16:creationId xmlns:a16="http://schemas.microsoft.com/office/drawing/2014/main" id="{09B5E578-857B-4969-BFA1-AB2D0DE2A441}"/>
                  </a:ext>
                </a:extLst>
              </p:cNvPr>
              <p:cNvSpPr/>
              <p:nvPr/>
            </p:nvSpPr>
            <p:spPr>
              <a:xfrm>
                <a:off x="5535823" y="1628800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Šipka dolů 33">
                <a:extLst>
                  <a:ext uri="{FF2B5EF4-FFF2-40B4-BE49-F238E27FC236}">
                    <a16:creationId xmlns:a16="http://schemas.microsoft.com/office/drawing/2014/main" id="{43AFA6DB-BEBC-44B3-99F0-A76C8F607997}"/>
                  </a:ext>
                </a:extLst>
              </p:cNvPr>
              <p:cNvSpPr/>
              <p:nvPr/>
            </p:nvSpPr>
            <p:spPr>
              <a:xfrm>
                <a:off x="5548213" y="2421200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Šipka dolů 34">
                <a:extLst>
                  <a:ext uri="{FF2B5EF4-FFF2-40B4-BE49-F238E27FC236}">
                    <a16:creationId xmlns:a16="http://schemas.microsoft.com/office/drawing/2014/main" id="{1269FC00-00DB-4821-917A-34ADA9A12EA6}"/>
                  </a:ext>
                </a:extLst>
              </p:cNvPr>
              <p:cNvSpPr/>
              <p:nvPr/>
            </p:nvSpPr>
            <p:spPr>
              <a:xfrm>
                <a:off x="5558846" y="3120014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Šipka dolů 35">
                <a:extLst>
                  <a:ext uri="{FF2B5EF4-FFF2-40B4-BE49-F238E27FC236}">
                    <a16:creationId xmlns:a16="http://schemas.microsoft.com/office/drawing/2014/main" id="{5485ECF2-724C-47CB-BB8B-CC51F4CD6CD2}"/>
                  </a:ext>
                </a:extLst>
              </p:cNvPr>
              <p:cNvSpPr/>
              <p:nvPr/>
            </p:nvSpPr>
            <p:spPr>
              <a:xfrm>
                <a:off x="4860032" y="3810618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Šipka dolů 36">
                <a:extLst>
                  <a:ext uri="{FF2B5EF4-FFF2-40B4-BE49-F238E27FC236}">
                    <a16:creationId xmlns:a16="http://schemas.microsoft.com/office/drawing/2014/main" id="{C6F7674E-0486-46BD-A495-167EC7400014}"/>
                  </a:ext>
                </a:extLst>
              </p:cNvPr>
              <p:cNvSpPr/>
              <p:nvPr/>
            </p:nvSpPr>
            <p:spPr>
              <a:xfrm>
                <a:off x="6489953" y="3816093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16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Sinusová respirační arytmie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514A16-9E90-4E7A-9556-9546B5E58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933" y="1484784"/>
            <a:ext cx="6870023" cy="45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1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Některé reflexy ANS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Okulokardiální</a:t>
            </a:r>
            <a:r>
              <a:rPr lang="cs-CZ" dirty="0"/>
              <a:t> reflex</a:t>
            </a:r>
          </a:p>
          <a:p>
            <a:pPr lvl="1"/>
            <a:r>
              <a:rPr lang="cs-CZ" dirty="0"/>
              <a:t>Tlak na oční bulby snižuje srdeční frekvenci (aktivace vagu)</a:t>
            </a:r>
          </a:p>
          <a:p>
            <a:pPr lvl="1"/>
            <a:r>
              <a:rPr lang="cs-CZ" dirty="0"/>
              <a:t>Používá se k potlačení nebo zastavení síňové tachykardie (snižuje vedení vzruchu v síních a převod na komory AV uzlem)</a:t>
            </a:r>
          </a:p>
          <a:p>
            <a:pPr>
              <a:lnSpc>
                <a:spcPct val="100000"/>
              </a:lnSpc>
            </a:pPr>
            <a:r>
              <a:rPr lang="cs-CZ" dirty="0"/>
              <a:t>Nízkotlaký </a:t>
            </a:r>
            <a:r>
              <a:rPr lang="cs-CZ" dirty="0" err="1"/>
              <a:t>baroreflex</a:t>
            </a:r>
            <a:endParaRPr lang="cs-CZ" dirty="0"/>
          </a:p>
          <a:p>
            <a:pPr lvl="1"/>
            <a:r>
              <a:rPr lang="cs-CZ" dirty="0"/>
              <a:t>větší rozepjetí levé komory stimuluje baroreceptory – </a:t>
            </a:r>
            <a:r>
              <a:rPr lang="cs-CZ" dirty="0" err="1"/>
              <a:t>aferentace</a:t>
            </a:r>
            <a:r>
              <a:rPr lang="cs-CZ" dirty="0"/>
              <a:t> vagovými nervy do srdečních center v prodloužené míše - aktivace vagu a potlačení sympatické aktivity – vazodilatace, bradykardie- snížení TK </a:t>
            </a:r>
            <a:br>
              <a:rPr lang="cs-CZ" dirty="0"/>
            </a:br>
            <a:r>
              <a:rPr lang="cs-CZ" dirty="0"/>
              <a:t>(třeba opravdu velké rozepjetí komory, takže není úplně jasné, k čemu reflex je)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Diving</a:t>
            </a:r>
            <a:r>
              <a:rPr lang="cs-CZ" dirty="0"/>
              <a:t> reflex (potápěcí reflex)</a:t>
            </a:r>
          </a:p>
          <a:p>
            <a:pPr lvl="1"/>
            <a:r>
              <a:rPr lang="cs-CZ" dirty="0"/>
              <a:t>Studená voda na obličeji vyvolá zástavu dechu, periferní vazokonstrikci a bradykardii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Somatosympatický</a:t>
            </a:r>
            <a:r>
              <a:rPr lang="cs-CZ" dirty="0"/>
              <a:t> reflex</a:t>
            </a:r>
          </a:p>
          <a:p>
            <a:pPr lvl="1"/>
            <a:r>
              <a:rPr lang="cs-CZ" dirty="0"/>
              <a:t>Bolest nebo svalová práce vyvolá vzestup arteriálního tlaku</a:t>
            </a:r>
          </a:p>
          <a:p>
            <a:pPr lvl="1"/>
            <a:r>
              <a:rPr lang="cs-CZ" dirty="0" err="1"/>
              <a:t>Aferentace</a:t>
            </a:r>
            <a:r>
              <a:rPr lang="cs-CZ" dirty="0"/>
              <a:t> somatickými (C1) nervy</a:t>
            </a:r>
          </a:p>
        </p:txBody>
      </p:sp>
    </p:spTree>
    <p:extLst>
      <p:ext uri="{BB962C8B-B14F-4D97-AF65-F5344CB8AC3E}">
        <p14:creationId xmlns:p14="http://schemas.microsoft.com/office/powerpoint/2010/main" val="118346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Chemoreflexy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Koronární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chemoreflex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Bezoldov-Hirtov-Jarischov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reflex)</a:t>
            </a:r>
          </a:p>
          <a:p>
            <a:pPr lvl="1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Látky aplikované do levé koronární tepny (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veratridín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kapsaicin, některé kontrastní látky, látky produkované ischemickou tkání) vyvolají apnoi a pak hyperpnoi, hypotenzi, bradykardii (vagová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aferentace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(Možný zdroj hypotenze po IF. Neví se, k čemu je to dobré)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400" dirty="0" err="1"/>
              <a:t>Chemoreflex</a:t>
            </a:r>
            <a:endParaRPr lang="cs-CZ" sz="2400" dirty="0"/>
          </a:p>
          <a:p>
            <a:pPr lvl="1"/>
            <a:r>
              <a:rPr lang="cs-CZ" sz="1800" dirty="0"/>
              <a:t>Stimulace periferních chemoreceptorů hypoxií nebo </a:t>
            </a:r>
            <a:r>
              <a:rPr lang="cs-CZ" sz="1800" dirty="0" err="1"/>
              <a:t>hypoxií+hyperkapnií</a:t>
            </a:r>
            <a:br>
              <a:rPr lang="cs-CZ" sz="1800" dirty="0"/>
            </a:br>
            <a:r>
              <a:rPr lang="cs-CZ" sz="1800" dirty="0"/>
              <a:t>→aktivace sympatiku, vyplavení adrenalinu - vazokonstrikce, hyperpnoe  – zvýšení TK a centralizace oběhu</a:t>
            </a:r>
          </a:p>
          <a:p>
            <a:pPr lvl="1"/>
            <a:r>
              <a:rPr lang="cs-CZ" sz="1800" dirty="0"/>
              <a:t>Prvotní odpověď </a:t>
            </a:r>
            <a:r>
              <a:rPr lang="cs-CZ" sz="1800" dirty="0" err="1"/>
              <a:t>chemoreflexu</a:t>
            </a:r>
            <a:r>
              <a:rPr lang="cs-CZ" sz="1800" dirty="0"/>
              <a:t> je tachykardie, ale vlivem </a:t>
            </a:r>
            <a:r>
              <a:rPr lang="cs-CZ" sz="1800" dirty="0" err="1"/>
              <a:t>baroreflexu</a:t>
            </a:r>
            <a:r>
              <a:rPr lang="cs-CZ" sz="1800" dirty="0"/>
              <a:t> dojde k bradykardii (bradykardie je důsledkem zvýšeného TK)</a:t>
            </a:r>
          </a:p>
          <a:p>
            <a:pPr lvl="1"/>
            <a:r>
              <a:rPr lang="cs-CZ" sz="1800" dirty="0"/>
              <a:t>Zdroj Mayerových vln při hypotenzi (vlny v krevním tlaku o periodě 10-20 s)</a:t>
            </a:r>
          </a:p>
          <a:p>
            <a:pPr lvl="1"/>
            <a:r>
              <a:rPr lang="cs-CZ" sz="1800" dirty="0"/>
              <a:t> hypoxie při poklesu TK (průtoku krve)  - stimulace chemoreceptorů - zvýší TK (stoupne průtok krve) – poklesne stimulace </a:t>
            </a:r>
            <a:r>
              <a:rPr lang="cs-CZ" sz="1800" dirty="0" err="1"/>
              <a:t>chemoreflexu</a:t>
            </a:r>
            <a:r>
              <a:rPr lang="cs-CZ" sz="1800" dirty="0"/>
              <a:t> – klesne TK – atd…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Cushingův</a:t>
            </a:r>
            <a:r>
              <a:rPr lang="cs-CZ" sz="2400" dirty="0"/>
              <a:t> reflex</a:t>
            </a:r>
          </a:p>
          <a:p>
            <a:pPr lvl="1"/>
            <a:r>
              <a:rPr lang="cs-CZ" sz="1800" dirty="0"/>
              <a:t>podnětem je centrální hypoxie způsobená zvýšených nitrolebním tlakem a utlačením cév zásobujícím mozkový kmen</a:t>
            </a:r>
          </a:p>
          <a:p>
            <a:pPr lvl="1"/>
            <a:r>
              <a:rPr lang="cs-CZ" sz="1800" dirty="0"/>
              <a:t> vede k témuž – vazokonstrikce, bradykardie, hyperpnoe – cílem je zvýšit okysličení krve a zvýšit TK, aby „protlačil“ okysličenou krev do mozku (hypertenze, </a:t>
            </a:r>
            <a:r>
              <a:rPr lang="cs-CZ" sz="1800" dirty="0" err="1"/>
              <a:t>bradykardia</a:t>
            </a:r>
            <a:r>
              <a:rPr lang="cs-CZ" sz="1800" dirty="0"/>
              <a:t>, poruchy dechu – </a:t>
            </a:r>
            <a:r>
              <a:rPr lang="cs-CZ" sz="1800" dirty="0" err="1"/>
              <a:t>cushingův</a:t>
            </a:r>
            <a:r>
              <a:rPr lang="cs-CZ" sz="1800" dirty="0"/>
              <a:t> trias)</a:t>
            </a:r>
          </a:p>
          <a:p>
            <a:pPr lvl="1"/>
            <a:r>
              <a:rPr lang="cs-CZ" sz="1800" dirty="0" err="1"/>
              <a:t>Baroreflex</a:t>
            </a:r>
            <a:r>
              <a:rPr lang="cs-CZ" sz="1800" dirty="0"/>
              <a:t> je silnější než </a:t>
            </a:r>
            <a:r>
              <a:rPr lang="cs-CZ" sz="1800" dirty="0" err="1"/>
              <a:t>chemoreflex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0594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Chemoreflex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4436B7-97B6-4476-9626-E4AE68CE50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43666"/>
            <a:ext cx="7557025" cy="45033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D21AF26-47F7-4A7C-8297-86D1F4FE4F61}"/>
              </a:ext>
            </a:extLst>
          </p:cNvPr>
          <p:cNvSpPr txBox="1"/>
          <p:nvPr/>
        </p:nvSpPr>
        <p:spPr>
          <a:xfrm>
            <a:off x="781701" y="5747013"/>
            <a:ext cx="9102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Stimulace periferních </a:t>
            </a:r>
            <a:r>
              <a:rPr lang="cs-CZ" sz="2000" dirty="0" err="1"/>
              <a:t>chemoreceptorů</a:t>
            </a:r>
            <a:r>
              <a:rPr lang="cs-CZ" sz="2000" dirty="0" err="1">
                <a:latin typeface="Arial"/>
                <a:cs typeface="Arial"/>
              </a:rPr>
              <a:t>→vazokonstrikce</a:t>
            </a:r>
            <a:r>
              <a:rPr lang="cs-CZ" sz="2000" dirty="0">
                <a:latin typeface="Arial"/>
                <a:cs typeface="Arial"/>
              </a:rPr>
              <a:t>, bradykardie, hyperpnoe  (bradykardie je důsledkem zvýšeného TK)</a:t>
            </a:r>
          </a:p>
          <a:p>
            <a:r>
              <a:rPr lang="cs-CZ" sz="2000" dirty="0" err="1">
                <a:latin typeface="Arial"/>
                <a:cs typeface="Arial"/>
              </a:rPr>
              <a:t>Cushingův</a:t>
            </a:r>
            <a:r>
              <a:rPr lang="cs-CZ" sz="2000" dirty="0">
                <a:latin typeface="Arial"/>
                <a:cs typeface="Arial"/>
              </a:rPr>
              <a:t> reflex-centrální hypoxie vede k témuž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934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Vliv na cévy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0160" y="1066747"/>
            <a:ext cx="458238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Výsledný efekt – vazokonstrikce (K) nebo vazodilatace (D) - je daný poměry receptorů v cévě</a:t>
            </a:r>
            <a:br>
              <a:rPr lang="cs-CZ" sz="2000" dirty="0"/>
            </a:br>
            <a:r>
              <a:rPr lang="cs-CZ" sz="2000" dirty="0"/>
              <a:t>(v tabulce i učebnici budou uvedené všechny, ale nejsou uvedené poměry)</a:t>
            </a:r>
          </a:p>
          <a:p>
            <a:pPr>
              <a:lnSpc>
                <a:spcPct val="100000"/>
              </a:lnSpc>
            </a:pPr>
            <a:r>
              <a:rPr lang="cs-CZ" dirty="0"/>
              <a:t>Velmi zjednodušeně</a:t>
            </a:r>
          </a:p>
          <a:p>
            <a:pPr lvl="1"/>
            <a:r>
              <a:rPr lang="cs-CZ" dirty="0"/>
              <a:t>Sval – beta – dilatace </a:t>
            </a:r>
            <a:r>
              <a:rPr lang="cs-CZ" sz="1600" dirty="0"/>
              <a:t>(prokrvení svalu pro boj)</a:t>
            </a:r>
          </a:p>
          <a:p>
            <a:pPr lvl="1"/>
            <a:r>
              <a:rPr lang="cs-CZ" dirty="0"/>
              <a:t>Kůže, sliznice, GIT (kromě jater) – alfa – konstrikce </a:t>
            </a:r>
            <a:r>
              <a:rPr lang="cs-CZ" sz="1600" dirty="0"/>
              <a:t>(redistribuce krve z orgánů, které při boji nepotřebujeme používat)</a:t>
            </a:r>
          </a:p>
          <a:p>
            <a:pPr lvl="1"/>
            <a:r>
              <a:rPr lang="cs-CZ" dirty="0"/>
              <a:t>Játra – beta – dilatace </a:t>
            </a:r>
            <a:r>
              <a:rPr lang="cs-CZ" sz="1600" dirty="0"/>
              <a:t>(pro energetické zásobení při boji)</a:t>
            </a:r>
          </a:p>
          <a:p>
            <a:pPr lvl="1"/>
            <a:r>
              <a:rPr lang="cs-CZ" dirty="0"/>
              <a:t>Mozek – sympatikus nemá na cévy mozku významný vliv</a:t>
            </a:r>
            <a:r>
              <a:rPr lang="cs-CZ" sz="1600" dirty="0"/>
              <a:t> (jede v boji i klidu)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5569E3-B971-442D-937A-490844C4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4746172" y="541468"/>
            <a:ext cx="4582388" cy="54392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AABA1815-DB04-42B1-9492-E1ED640DB8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0902920"/>
                  </p:ext>
                </p:extLst>
              </p:nvPr>
            </p:nvGraphicFramePr>
            <p:xfrm>
              <a:off x="9255536" y="256263"/>
              <a:ext cx="2736304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AABA1815-DB04-42B1-9492-E1ED640DB8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0902920"/>
                  </p:ext>
                </p:extLst>
              </p:nvPr>
            </p:nvGraphicFramePr>
            <p:xfrm>
              <a:off x="9255536" y="256263"/>
              <a:ext cx="2736304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509836" r="-110909" b="-7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437647" r="-110909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537647" r="-110909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888525" r="-110909" b="-3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988525" r="-110909" b="-2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781176" r="-110909" b="-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1227869" r="-11090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482AC115-A8A7-47B5-8716-92C1AD3CB7DE}"/>
              </a:ext>
            </a:extLst>
          </p:cNvPr>
          <p:cNvSpPr txBox="1"/>
          <p:nvPr/>
        </p:nvSpPr>
        <p:spPr>
          <a:xfrm>
            <a:off x="4615543" y="607988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>
                <a:solidFill>
                  <a:srgbClr val="F01928"/>
                </a:solidFill>
              </a:rPr>
              <a:t>Zapomeňte na </a:t>
            </a:r>
            <a:r>
              <a:rPr lang="cs-CZ" dirty="0" err="1">
                <a:solidFill>
                  <a:srgbClr val="F01928"/>
                </a:solidFill>
              </a:rPr>
              <a:t>cholinergní</a:t>
            </a:r>
            <a:r>
              <a:rPr lang="cs-CZ" dirty="0">
                <a:solidFill>
                  <a:srgbClr val="F01928"/>
                </a:solidFill>
              </a:rPr>
              <a:t> inervaci cév!  </a:t>
            </a:r>
          </a:p>
        </p:txBody>
      </p:sp>
    </p:spTree>
    <p:extLst>
      <p:ext uri="{BB962C8B-B14F-4D97-AF65-F5344CB8AC3E}">
        <p14:creationId xmlns:p14="http://schemas.microsoft.com/office/powerpoint/2010/main" val="62358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Lokální/autoregulace</a:t>
            </a:r>
          </a:p>
          <a:p>
            <a:pPr lvl="1"/>
            <a:r>
              <a:rPr lang="cs-CZ" dirty="0"/>
              <a:t>fyzikální nebo chemická povaha</a:t>
            </a:r>
          </a:p>
          <a:p>
            <a:pPr lvl="1"/>
            <a:r>
              <a:rPr lang="cs-CZ" dirty="0"/>
              <a:t>jsou do značné míry autonomní</a:t>
            </a:r>
          </a:p>
          <a:p>
            <a:pPr>
              <a:lnSpc>
                <a:spcPct val="100000"/>
              </a:lnSpc>
            </a:pPr>
            <a:r>
              <a:rPr lang="cs-CZ" dirty="0"/>
              <a:t>Metabolická</a:t>
            </a:r>
          </a:p>
          <a:p>
            <a:pPr lvl="1"/>
            <a:r>
              <a:rPr lang="cs-CZ" dirty="0"/>
              <a:t>fyzikální nebo chemická povaha</a:t>
            </a:r>
          </a:p>
          <a:p>
            <a:pPr lvl="1"/>
            <a:r>
              <a:rPr lang="cs-CZ" dirty="0"/>
              <a:t>jsou do značné míry autonomní</a:t>
            </a:r>
          </a:p>
          <a:p>
            <a:pPr>
              <a:lnSpc>
                <a:spcPct val="100000"/>
              </a:lnSpc>
            </a:pPr>
            <a:r>
              <a:rPr lang="cs-CZ" dirty="0"/>
              <a:t>Hormonální</a:t>
            </a:r>
          </a:p>
          <a:p>
            <a:pPr lvl="1"/>
            <a:r>
              <a:rPr lang="cs-CZ" dirty="0"/>
              <a:t>jsou látky chemické povahy, </a:t>
            </a:r>
            <a:r>
              <a:rPr lang="cs-CZ" dirty="0" err="1"/>
              <a:t>secernované</a:t>
            </a:r>
            <a:r>
              <a:rPr lang="cs-CZ" dirty="0"/>
              <a:t> specializovanými buňkami do krve nebo do mezibuněčné tekutiny, které působí na jiné tkáně prostřednictvím specifických receptorů a regulují řadu dějů v organismu</a:t>
            </a:r>
          </a:p>
          <a:p>
            <a:pPr lvl="1"/>
            <a:r>
              <a:rPr lang="cs-CZ" dirty="0"/>
              <a:t>slouží k pomalému a dlouhodobému přenášení signálů</a:t>
            </a:r>
            <a:br>
              <a:rPr lang="cs-CZ" dirty="0"/>
            </a:br>
            <a:r>
              <a:rPr lang="cs-CZ" dirty="0"/>
              <a:t>endokrinní sekrece, </a:t>
            </a:r>
            <a:r>
              <a:rPr lang="cs-CZ" dirty="0" err="1"/>
              <a:t>parakrinní</a:t>
            </a:r>
            <a:r>
              <a:rPr lang="cs-CZ" dirty="0"/>
              <a:t> sekrece, </a:t>
            </a:r>
            <a:r>
              <a:rPr lang="cs-CZ" dirty="0" err="1"/>
              <a:t>autokrinní</a:t>
            </a:r>
            <a:r>
              <a:rPr lang="cs-CZ" dirty="0"/>
              <a:t> sekrece</a:t>
            </a:r>
          </a:p>
          <a:p>
            <a:pPr>
              <a:lnSpc>
                <a:spcPct val="100000"/>
              </a:lnSpc>
            </a:pPr>
            <a:r>
              <a:rPr lang="cs-CZ" dirty="0"/>
              <a:t>Nervová</a:t>
            </a:r>
          </a:p>
          <a:p>
            <a:pPr lvl="1"/>
            <a:r>
              <a:rPr lang="cs-CZ" dirty="0"/>
              <a:t>centrální nervový systém</a:t>
            </a:r>
          </a:p>
          <a:p>
            <a:pPr lvl="1"/>
            <a:r>
              <a:rPr lang="cs-CZ" dirty="0"/>
              <a:t>periferní nervový systém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281A1F-F92A-456F-AA31-6DE7852B84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91" y="1778000"/>
            <a:ext cx="3311883" cy="1854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26EC91-C849-434B-A38F-18FF0F5786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117571"/>
            <a:ext cx="2871208" cy="16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GIT sympatikus vs parasympatikus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720E1E-0C26-4ED8-AFC1-93F13B8354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16" y="1393372"/>
            <a:ext cx="5254484" cy="45637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088E8C-F412-4BE1-8956-D62459D280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6" y="1393372"/>
            <a:ext cx="5254484" cy="46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6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Enterický</a:t>
            </a:r>
            <a:r>
              <a:rPr lang="cs-CZ" dirty="0"/>
              <a:t> nervový systém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FB230A-B87D-48E0-A8A0-C732FBDE6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4736450" y="2739251"/>
            <a:ext cx="5337544" cy="38741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8EDE4DD-92F5-4E28-AE4A-6F2795C01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1027793" y="1282590"/>
            <a:ext cx="5292908" cy="34555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ED34F8C-280F-40E7-8C83-B0060EC07391}"/>
              </a:ext>
            </a:extLst>
          </p:cNvPr>
          <p:cNvSpPr txBox="1"/>
          <p:nvPr/>
        </p:nvSpPr>
        <p:spPr>
          <a:xfrm>
            <a:off x="1226880" y="9595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Auerbachův</a:t>
            </a:r>
            <a:r>
              <a:rPr lang="cs-CZ" sz="1400" b="1" dirty="0"/>
              <a:t> plexus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60FCF80-5E81-4A24-B174-9BB89DA65F91}"/>
              </a:ext>
            </a:extLst>
          </p:cNvPr>
          <p:cNvSpPr txBox="1"/>
          <p:nvPr/>
        </p:nvSpPr>
        <p:spPr>
          <a:xfrm>
            <a:off x="5680328" y="215290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Meissnerům plexus</a:t>
            </a:r>
          </a:p>
        </p:txBody>
      </p:sp>
    </p:spTree>
    <p:extLst>
      <p:ext uri="{BB962C8B-B14F-4D97-AF65-F5344CB8AC3E}">
        <p14:creationId xmlns:p14="http://schemas.microsoft.com/office/powerpoint/2010/main" val="191512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Enterický</a:t>
            </a:r>
            <a:r>
              <a:rPr lang="cs-CZ" dirty="0"/>
              <a:t>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6003" y="1101272"/>
            <a:ext cx="1157215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Inervovaný sympatikem (tlumí) a parasympatikem (stimuluje), ale dokáže pracovat autonomně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Myenterický</a:t>
            </a:r>
            <a:r>
              <a:rPr lang="cs-CZ" sz="2400" dirty="0"/>
              <a:t> (</a:t>
            </a:r>
            <a:r>
              <a:rPr lang="cs-CZ" sz="2400" dirty="0" err="1"/>
              <a:t>Auerbachův</a:t>
            </a:r>
            <a:r>
              <a:rPr lang="cs-CZ" sz="2400" dirty="0"/>
              <a:t> plexus) </a:t>
            </a:r>
          </a:p>
          <a:p>
            <a:pPr lvl="1"/>
            <a:r>
              <a:rPr lang="cs-CZ" sz="1800" dirty="0"/>
              <a:t>mezi </a:t>
            </a:r>
            <a:r>
              <a:rPr lang="cs-CZ" sz="1800" dirty="0" err="1"/>
              <a:t>longitudiální</a:t>
            </a:r>
            <a:r>
              <a:rPr lang="cs-CZ" sz="1800" dirty="0"/>
              <a:t> a cirkulární svalovou vrstvou – inervace těchto svalů</a:t>
            </a:r>
          </a:p>
          <a:p>
            <a:pPr lvl="1"/>
            <a:r>
              <a:rPr lang="cs-CZ" sz="1800" dirty="0"/>
              <a:t>Řízení motoriky GIT - peristaltika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Submukozní</a:t>
            </a:r>
            <a:r>
              <a:rPr lang="cs-CZ" sz="2400" dirty="0"/>
              <a:t> (Meissnerův plexus) – </a:t>
            </a:r>
          </a:p>
          <a:p>
            <a:pPr lvl="1"/>
            <a:r>
              <a:rPr lang="cs-CZ" sz="1800" dirty="0"/>
              <a:t>mezi střední cirkulární svalovou vrstvou a sliznicí</a:t>
            </a:r>
          </a:p>
          <a:p>
            <a:pPr lvl="1"/>
            <a:r>
              <a:rPr lang="cs-CZ" sz="1800" dirty="0"/>
              <a:t>Mezi střední cirkulární svalovou vrstvou a sliznicí</a:t>
            </a:r>
          </a:p>
          <a:p>
            <a:pPr lvl="1"/>
            <a:r>
              <a:rPr lang="cs-CZ" sz="1800" dirty="0"/>
              <a:t>Inervuje žlázový epitel, endokrinní </a:t>
            </a:r>
            <a:r>
              <a:rPr lang="cs-CZ" sz="1800" dirty="0" err="1"/>
              <a:t>bunky</a:t>
            </a:r>
            <a:r>
              <a:rPr lang="cs-CZ" sz="1800" dirty="0"/>
              <a:t> střeva, cévy v </a:t>
            </a:r>
            <a:r>
              <a:rPr lang="cs-CZ" sz="1800" dirty="0" err="1"/>
              <a:t>submukose</a:t>
            </a:r>
            <a:r>
              <a:rPr lang="cs-CZ" sz="1800" dirty="0"/>
              <a:t> (dilatace, NO, VIP) - řízení intestinální sekrece</a:t>
            </a:r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2400" dirty="0"/>
              <a:t>Parasympatická inervace</a:t>
            </a:r>
          </a:p>
          <a:p>
            <a:pPr lvl="1"/>
            <a:r>
              <a:rPr lang="cs-CZ" sz="1800" dirty="0" err="1"/>
              <a:t>Pregangliová</a:t>
            </a:r>
            <a:r>
              <a:rPr lang="cs-CZ" sz="1800" dirty="0"/>
              <a:t> </a:t>
            </a:r>
            <a:r>
              <a:rPr lang="cs-CZ" sz="1800" dirty="0" err="1"/>
              <a:t>cholinergní</a:t>
            </a:r>
            <a:r>
              <a:rPr lang="cs-CZ" sz="1800" dirty="0"/>
              <a:t> vlákna inervují plexus, </a:t>
            </a:r>
            <a:r>
              <a:rPr lang="cs-CZ" sz="1800" dirty="0" err="1"/>
              <a:t>postagangliová</a:t>
            </a:r>
            <a:r>
              <a:rPr lang="cs-CZ" sz="1800" dirty="0"/>
              <a:t> vlákna jsou součástí plexů</a:t>
            </a:r>
          </a:p>
          <a:p>
            <a:pPr lvl="1"/>
            <a:r>
              <a:rPr lang="cs-CZ" sz="1800" dirty="0"/>
              <a:t>Zvyšují peristaltiku, relaxují svěrače, zvyšují tonus stěny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Sympatická inervace (</a:t>
            </a:r>
            <a:r>
              <a:rPr lang="cs-CZ" sz="2400" dirty="0" err="1"/>
              <a:t>postgangliová</a:t>
            </a:r>
            <a:r>
              <a:rPr lang="cs-CZ" sz="2400" dirty="0"/>
              <a:t> </a:t>
            </a:r>
            <a:r>
              <a:rPr lang="cs-CZ" sz="2400" dirty="0" err="1"/>
              <a:t>noradrenergní</a:t>
            </a:r>
            <a:r>
              <a:rPr lang="cs-CZ" sz="2400" dirty="0"/>
              <a:t> vlákna)</a:t>
            </a:r>
          </a:p>
          <a:p>
            <a:pPr lvl="1"/>
            <a:r>
              <a:rPr lang="cs-CZ" sz="1800" dirty="0"/>
              <a:t>Tlumení peristaltiku, relaxace stěny </a:t>
            </a:r>
            <a:r>
              <a:rPr lang="cs-CZ" sz="1800" dirty="0" err="1"/>
              <a:t>git</a:t>
            </a:r>
            <a:r>
              <a:rPr lang="cs-CZ" sz="1800" dirty="0"/>
              <a:t>, kontrakce svěračů, kontrakce cév</a:t>
            </a:r>
          </a:p>
          <a:p>
            <a:pPr lvl="1"/>
            <a:r>
              <a:rPr lang="cs-CZ" sz="1800" dirty="0"/>
              <a:t>Některá vlákna končí na </a:t>
            </a:r>
            <a:r>
              <a:rPr lang="cs-CZ" sz="1800" dirty="0" err="1"/>
              <a:t>postgangliových</a:t>
            </a:r>
            <a:r>
              <a:rPr lang="cs-CZ" sz="1800" dirty="0"/>
              <a:t> </a:t>
            </a:r>
            <a:r>
              <a:rPr lang="cs-CZ" sz="1800" dirty="0" err="1"/>
              <a:t>parasympatikcých</a:t>
            </a:r>
            <a:r>
              <a:rPr lang="cs-CZ" sz="1800" dirty="0"/>
              <a:t> neuronech a tlumí sekreci acetylcholinu</a:t>
            </a:r>
          </a:p>
        </p:txBody>
      </p:sp>
    </p:spTree>
    <p:extLst>
      <p:ext uri="{BB962C8B-B14F-4D97-AF65-F5344CB8AC3E}">
        <p14:creationId xmlns:p14="http://schemas.microsoft.com/office/powerpoint/2010/main" val="310511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a močový měchýř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Močení je míšní reflex modulovaný vyššími nervovými centry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Hladká svalovina má vlastní spontánní kontraktilitu (schopná kontrakce při velké náplni), ale </a:t>
            </a:r>
            <a:r>
              <a:rPr lang="cs-CZ" sz="2400" dirty="0" err="1"/>
              <a:t>stretch</a:t>
            </a:r>
            <a:r>
              <a:rPr lang="cs-CZ" sz="2400" dirty="0"/>
              <a:t> receptory ve stěně měchýře mají nižší práh citlivosti pro naplnění a vyvolají reflex dříve než by zareagoval samotný hladký sval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Reflexní kontrakce: </a:t>
            </a:r>
          </a:p>
          <a:p>
            <a:pPr lvl="1"/>
            <a:r>
              <a:rPr lang="cs-CZ" sz="1600" dirty="0"/>
              <a:t>Stimulace </a:t>
            </a:r>
            <a:r>
              <a:rPr lang="cs-CZ" sz="1600" dirty="0" err="1"/>
              <a:t>stretch</a:t>
            </a:r>
            <a:r>
              <a:rPr lang="cs-CZ" sz="1600" dirty="0"/>
              <a:t> receptorů při objemu moči cca 300-400 ml</a:t>
            </a:r>
          </a:p>
          <a:p>
            <a:pPr lvl="1"/>
            <a:r>
              <a:rPr lang="cs-CZ" sz="1600" dirty="0"/>
              <a:t>Aferentní vlákna (</a:t>
            </a:r>
            <a:r>
              <a:rPr lang="cs-CZ" sz="1600" dirty="0" err="1"/>
              <a:t>nn</a:t>
            </a:r>
            <a:r>
              <a:rPr lang="cs-CZ" sz="1600" dirty="0"/>
              <a:t> </a:t>
            </a:r>
            <a:r>
              <a:rPr lang="cs-CZ" sz="1600" dirty="0" err="1"/>
              <a:t>pelvici</a:t>
            </a:r>
            <a:r>
              <a:rPr lang="cs-CZ" sz="1600" dirty="0"/>
              <a:t>, parasympatické)</a:t>
            </a:r>
          </a:p>
          <a:p>
            <a:pPr lvl="1"/>
            <a:r>
              <a:rPr lang="cs-CZ" sz="1600" dirty="0"/>
              <a:t>Centrum reflexu v sakrální míše</a:t>
            </a:r>
          </a:p>
          <a:p>
            <a:pPr lvl="1"/>
            <a:r>
              <a:rPr lang="cs-CZ" sz="1600" dirty="0"/>
              <a:t>Parasympatická </a:t>
            </a:r>
            <a:r>
              <a:rPr lang="cs-CZ" sz="1600" dirty="0" err="1"/>
              <a:t>eferentace</a:t>
            </a:r>
            <a:r>
              <a:rPr lang="cs-CZ" sz="1600" dirty="0"/>
              <a:t> – kontrakce </a:t>
            </a:r>
            <a:r>
              <a:rPr lang="cs-CZ" sz="1600" dirty="0" err="1"/>
              <a:t>detrusoru</a:t>
            </a:r>
            <a:r>
              <a:rPr lang="cs-CZ" sz="1600" dirty="0"/>
              <a:t> a relaxace sfinkteru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885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a močový měchýř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Stimulace reflexu před kritickým naplněním měchýře – ovlivnění facilitačními a inhibičními centry v mozkovém kmeni</a:t>
            </a:r>
          </a:p>
          <a:p>
            <a:pPr marL="1166813" lvl="1" indent="-179388"/>
            <a:r>
              <a:rPr lang="cs-CZ" sz="1600" dirty="0"/>
              <a:t>Facilitační centra – v pontu a zadním hypotalamu</a:t>
            </a:r>
          </a:p>
          <a:p>
            <a:pPr marL="1166813" lvl="1" indent="-179388"/>
            <a:r>
              <a:rPr lang="cs-CZ" sz="1600" dirty="0"/>
              <a:t>Inhibiční – střední mozek</a:t>
            </a:r>
          </a:p>
          <a:p>
            <a:pPr lvl="1"/>
            <a:r>
              <a:rPr lang="cs-CZ" sz="1600" dirty="0"/>
              <a:t>Přetětí míchy na pontem – menší náplň měchýře vyvolá reflex</a:t>
            </a:r>
          </a:p>
          <a:p>
            <a:pPr lvl="1"/>
            <a:r>
              <a:rPr lang="cs-CZ" sz="1600" dirty="0"/>
              <a:t>Léze v </a:t>
            </a:r>
            <a:r>
              <a:rPr lang="cs-CZ" sz="1600" dirty="0" err="1"/>
              <a:t>gyrus</a:t>
            </a:r>
            <a:r>
              <a:rPr lang="cs-CZ" sz="1600" dirty="0"/>
              <a:t> </a:t>
            </a:r>
            <a:r>
              <a:rPr lang="cs-CZ" sz="1600" dirty="0" err="1"/>
              <a:t>frontalis</a:t>
            </a:r>
            <a:r>
              <a:rPr lang="cs-CZ" sz="1600" dirty="0"/>
              <a:t> – snížená potřeba močit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Měchýř se může stáhnout na volní popud facilitací míšního mikčního reflexu, i když je skoro prázdný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Přetětí míchy (plegie) – při prvotním spinálním šoku je měchýř ochablý a nereaguje, v chronické fázi měchýř podléhá pouze sakrálnímu reflexu (bez facilitace, inhibice, volní kontroly), někdy se stává mikční reflex hyperaktivní – kapacita se snižuje, stěna hypertrofuje (spastický neurogenní měchýř)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3746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a močový měchýř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BBED5B-E1B4-487F-B987-E45569E81F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39" y="316520"/>
            <a:ext cx="5779293" cy="6050086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755218E5-94C1-492F-B17D-C82983D92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39701"/>
              </p:ext>
            </p:extLst>
          </p:nvPr>
        </p:nvGraphicFramePr>
        <p:xfrm>
          <a:off x="467544" y="3428394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C02B8F-0F02-467F-9E28-F086946A6A4F}"/>
              </a:ext>
            </a:extLst>
          </p:cNvPr>
          <p:cNvSpPr/>
          <p:nvPr/>
        </p:nvSpPr>
        <p:spPr>
          <a:xfrm>
            <a:off x="487871" y="3465387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E20A35D8-5B8B-4DB6-B8DD-49AEF5FB826C}"/>
              </a:ext>
            </a:extLst>
          </p:cNvPr>
          <p:cNvCxnSpPr/>
          <p:nvPr/>
        </p:nvCxnSpPr>
        <p:spPr>
          <a:xfrm>
            <a:off x="487871" y="3812083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0">
            <a:extLst>
              <a:ext uri="{FF2B5EF4-FFF2-40B4-BE49-F238E27FC236}">
                <a16:creationId xmlns:a16="http://schemas.microsoft.com/office/drawing/2014/main" id="{418F1F35-A58C-49AC-9A5B-29587AC615AE}"/>
              </a:ext>
            </a:extLst>
          </p:cNvPr>
          <p:cNvCxnSpPr/>
          <p:nvPr/>
        </p:nvCxnSpPr>
        <p:spPr>
          <a:xfrm>
            <a:off x="487871" y="4206733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1">
            <a:extLst>
              <a:ext uri="{FF2B5EF4-FFF2-40B4-BE49-F238E27FC236}">
                <a16:creationId xmlns:a16="http://schemas.microsoft.com/office/drawing/2014/main" id="{F5E1AE52-65A8-4210-87FC-B2F0D61B5A8B}"/>
              </a:ext>
            </a:extLst>
          </p:cNvPr>
          <p:cNvCxnSpPr>
            <a:endCxn id="7" idx="2"/>
          </p:cNvCxnSpPr>
          <p:nvPr/>
        </p:nvCxnSpPr>
        <p:spPr>
          <a:xfrm>
            <a:off x="2063552" y="3812184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5">
            <a:extLst>
              <a:ext uri="{FF2B5EF4-FFF2-40B4-BE49-F238E27FC236}">
                <a16:creationId xmlns:a16="http://schemas.microsoft.com/office/drawing/2014/main" id="{5F72D434-7F72-4A71-A4A9-7006E4F4E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83677"/>
              </p:ext>
            </p:extLst>
          </p:nvPr>
        </p:nvGraphicFramePr>
        <p:xfrm>
          <a:off x="539552" y="1703431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6">
            <a:extLst>
              <a:ext uri="{FF2B5EF4-FFF2-40B4-BE49-F238E27FC236}">
                <a16:creationId xmlns:a16="http://schemas.microsoft.com/office/drawing/2014/main" id="{321EB36C-165B-4E3E-87DD-FB12CB8BB181}"/>
              </a:ext>
            </a:extLst>
          </p:cNvPr>
          <p:cNvCxnSpPr/>
          <p:nvPr/>
        </p:nvCxnSpPr>
        <p:spPr>
          <a:xfrm>
            <a:off x="539552" y="2067437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7">
            <a:extLst>
              <a:ext uri="{FF2B5EF4-FFF2-40B4-BE49-F238E27FC236}">
                <a16:creationId xmlns:a16="http://schemas.microsoft.com/office/drawing/2014/main" id="{62A6DDA0-5060-485E-BFC1-C6C541577B6E}"/>
              </a:ext>
            </a:extLst>
          </p:cNvPr>
          <p:cNvCxnSpPr/>
          <p:nvPr/>
        </p:nvCxnSpPr>
        <p:spPr>
          <a:xfrm>
            <a:off x="539552" y="246386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8">
            <a:extLst>
              <a:ext uri="{FF2B5EF4-FFF2-40B4-BE49-F238E27FC236}">
                <a16:creationId xmlns:a16="http://schemas.microsoft.com/office/drawing/2014/main" id="{14736CC1-754F-4217-8907-05119F457FC6}"/>
              </a:ext>
            </a:extLst>
          </p:cNvPr>
          <p:cNvCxnSpPr/>
          <p:nvPr/>
        </p:nvCxnSpPr>
        <p:spPr>
          <a:xfrm>
            <a:off x="2115233" y="2088703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39657C50-54C5-4DED-AC58-0B65FFF5711C}"/>
              </a:ext>
            </a:extLst>
          </p:cNvPr>
          <p:cNvSpPr/>
          <p:nvPr/>
        </p:nvSpPr>
        <p:spPr>
          <a:xfrm>
            <a:off x="539552" y="1699766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8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Neurogenní močový měchýř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666E30D-8A34-43C6-A5B3-768321D22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96110"/>
              </p:ext>
            </p:extLst>
          </p:nvPr>
        </p:nvGraphicFramePr>
        <p:xfrm>
          <a:off x="318852" y="1268760"/>
          <a:ext cx="8784976" cy="5461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Neinhibovaný neurogenní močový měchýř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nad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</a:t>
                      </a:r>
                    </a:p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snížené uvědomění o plnosti močového měchýře může dojít k inkontinenci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-sfinkterová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dyssynergie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mezi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 a sakrální míchou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obvykle spastický; současná kontrakce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močového svěrače zvyšují tlak v močovém měchýři;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může vést k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vezikoureterálnímu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refluxu a poškození ledvin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A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poškození sakrální míchy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jádře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intaktním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jádrem</a:t>
                      </a:r>
                    </a:p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sval je ochablý, močový měchýř je velký, vnější močový svěrač je spastický, inkontinence méně častá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B</a:t>
                      </a:r>
                    </a:p>
                    <a:p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poškození sakrální míchy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jádře s intaktním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detrusorem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močový měchýř je spastický a externí močový svěrač je ochablý; inkontinence je častá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Porucha níže uloženého motorického neuronu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sakrální mícha;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hrudní sympatická inervace do dolních močových cest je zachována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močový měchýř je velký a hypotonický, méně častá inkontinence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837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sexuálních funkcí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F2114C-3C9F-4F3D-9AC1-AE5E03C37C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6" y="1158563"/>
            <a:ext cx="6973997" cy="54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PREGANGLIOVÁ CHOLINERGNÍ ZAKONČENÍ </a:t>
            </a:r>
          </a:p>
          <a:p>
            <a:pPr lvl="1"/>
            <a:r>
              <a:rPr lang="cs-CZ" sz="1600" dirty="0"/>
              <a:t>nadledviny (aktivují sekreci katecholaminů - adrenalinu) 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Postgangliová</a:t>
            </a:r>
            <a:r>
              <a:rPr lang="cs-CZ" sz="2400" dirty="0"/>
              <a:t> </a:t>
            </a:r>
            <a:r>
              <a:rPr lang="cs-CZ" sz="2400" dirty="0" err="1"/>
              <a:t>cholinergní</a:t>
            </a:r>
            <a:r>
              <a:rPr lang="cs-CZ" sz="2400" dirty="0"/>
              <a:t> zakončení</a:t>
            </a:r>
          </a:p>
          <a:p>
            <a:pPr lvl="1"/>
            <a:r>
              <a:rPr lang="cs-CZ" sz="1600" dirty="0"/>
              <a:t>aktivace potních žláz 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Postgangliová</a:t>
            </a:r>
            <a:r>
              <a:rPr lang="cs-CZ" sz="2400" dirty="0"/>
              <a:t> adrenergní zakončení</a:t>
            </a:r>
          </a:p>
          <a:p>
            <a:pPr lvl="1"/>
            <a:r>
              <a:rPr lang="cs-CZ" sz="1600" dirty="0"/>
              <a:t>SRDCE </a:t>
            </a:r>
          </a:p>
          <a:p>
            <a:pPr lvl="2"/>
            <a:r>
              <a:rPr lang="cs-CZ" sz="1300" dirty="0"/>
              <a:t>pozitivní </a:t>
            </a:r>
            <a:r>
              <a:rPr lang="cs-CZ" sz="1300" dirty="0" err="1"/>
              <a:t>chronotropní</a:t>
            </a:r>
            <a:r>
              <a:rPr lang="cs-CZ" sz="1300" dirty="0"/>
              <a:t> vliv </a:t>
            </a:r>
          </a:p>
          <a:p>
            <a:pPr lvl="2"/>
            <a:r>
              <a:rPr lang="cs-CZ" sz="1300" dirty="0"/>
              <a:t>pozitivní </a:t>
            </a:r>
            <a:r>
              <a:rPr lang="cs-CZ" sz="1300" dirty="0" err="1"/>
              <a:t>dromotropní</a:t>
            </a:r>
            <a:r>
              <a:rPr lang="cs-CZ" sz="1300" dirty="0"/>
              <a:t> vliv </a:t>
            </a:r>
          </a:p>
          <a:p>
            <a:pPr lvl="2"/>
            <a:r>
              <a:rPr lang="cs-CZ" sz="1300" dirty="0"/>
              <a:t>pozitivní </a:t>
            </a:r>
            <a:r>
              <a:rPr lang="cs-CZ" sz="1300" dirty="0" err="1"/>
              <a:t>inotropní</a:t>
            </a:r>
            <a:r>
              <a:rPr lang="cs-CZ" sz="1300" dirty="0"/>
              <a:t> vliv</a:t>
            </a:r>
          </a:p>
          <a:p>
            <a:pPr lvl="1"/>
            <a:r>
              <a:rPr lang="cs-CZ" sz="1600" dirty="0"/>
              <a:t>KŮŽE </a:t>
            </a:r>
          </a:p>
          <a:p>
            <a:pPr lvl="2"/>
            <a:r>
              <a:rPr lang="cs-CZ" sz="1300" dirty="0"/>
              <a:t>kontrakce </a:t>
            </a:r>
            <a:r>
              <a:rPr lang="cs-CZ" sz="1300" dirty="0" err="1"/>
              <a:t>napřimovačů</a:t>
            </a:r>
            <a:r>
              <a:rPr lang="cs-CZ" sz="1300" dirty="0"/>
              <a:t> (</a:t>
            </a:r>
            <a:r>
              <a:rPr lang="cs-CZ" sz="1300" dirty="0" err="1"/>
              <a:t>aerektorů</a:t>
            </a:r>
            <a:r>
              <a:rPr lang="cs-CZ" sz="1300" dirty="0"/>
              <a:t>) kožních chlupů </a:t>
            </a:r>
          </a:p>
          <a:p>
            <a:pPr lvl="2"/>
            <a:r>
              <a:rPr lang="cs-CZ" sz="1300" dirty="0"/>
              <a:t>dilatace kožních (a svalových) cév </a:t>
            </a:r>
          </a:p>
          <a:p>
            <a:pPr lvl="1"/>
            <a:r>
              <a:rPr lang="cs-CZ" sz="1600" dirty="0"/>
              <a:t>PLÍCE </a:t>
            </a:r>
          </a:p>
          <a:p>
            <a:pPr lvl="2"/>
            <a:r>
              <a:rPr lang="cs-CZ" sz="1300" dirty="0"/>
              <a:t>dilatace bronchů (beta2)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484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MOČOVÝ SYSTÉM </a:t>
            </a:r>
          </a:p>
          <a:p>
            <a:pPr lvl="1"/>
            <a:r>
              <a:rPr lang="cs-CZ" dirty="0"/>
              <a:t>v ledvinách aktivace sekrece reninu (beta1) </a:t>
            </a:r>
          </a:p>
          <a:p>
            <a:pPr lvl="1"/>
            <a:r>
              <a:rPr lang="cs-CZ" dirty="0"/>
              <a:t>snižují napětí </a:t>
            </a:r>
            <a:r>
              <a:rPr lang="cs-CZ" dirty="0" err="1"/>
              <a:t>detruzoru</a:t>
            </a:r>
            <a:r>
              <a:rPr lang="cs-CZ" dirty="0"/>
              <a:t> (beta2) a kontrahují sfinkter močového měchýře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POHLAVNÍ ÚSTROJÍ </a:t>
            </a:r>
          </a:p>
          <a:p>
            <a:pPr lvl="1"/>
            <a:r>
              <a:rPr lang="cs-CZ" dirty="0"/>
              <a:t>u muže způsobuje ejakulaci (alfa 1) </a:t>
            </a:r>
          </a:p>
          <a:p>
            <a:pPr lvl="1"/>
            <a:r>
              <a:rPr lang="cs-CZ" dirty="0"/>
              <a:t>kontrakce dělohy u těhotných žen (alfa 1) a </a:t>
            </a:r>
            <a:r>
              <a:rPr lang="cs-CZ" dirty="0" err="1"/>
              <a:t>tokolýza</a:t>
            </a:r>
            <a:r>
              <a:rPr lang="cs-CZ" dirty="0"/>
              <a:t> (beta 2) </a:t>
            </a:r>
          </a:p>
          <a:p>
            <a:r>
              <a:rPr lang="cs-CZ" dirty="0"/>
              <a:t>GIT </a:t>
            </a:r>
          </a:p>
          <a:p>
            <a:pPr lvl="1"/>
            <a:r>
              <a:rPr lang="cs-CZ" dirty="0"/>
              <a:t>kontrakce žaludečního a střevních sfinkterů (alfa1) </a:t>
            </a:r>
          </a:p>
          <a:p>
            <a:pPr lvl="1"/>
            <a:r>
              <a:rPr lang="cs-CZ" dirty="0"/>
              <a:t>snížení napětí svaloviny žaludku a střeva </a:t>
            </a:r>
          </a:p>
          <a:p>
            <a:pPr lvl="1"/>
            <a:r>
              <a:rPr lang="cs-CZ" dirty="0"/>
              <a:t>snížení napětí žlučníku </a:t>
            </a:r>
          </a:p>
          <a:p>
            <a:pPr lvl="1"/>
            <a:r>
              <a:rPr lang="cs-CZ" dirty="0"/>
              <a:t>inhibice sekrece inzulinu (alfa2) </a:t>
            </a:r>
          </a:p>
          <a:p>
            <a:pPr lvl="1"/>
            <a:r>
              <a:rPr lang="cs-CZ" dirty="0"/>
              <a:t>aktivace sekrece inzulinu (beta2) </a:t>
            </a:r>
          </a:p>
          <a:p>
            <a:pPr lvl="1"/>
            <a:r>
              <a:rPr lang="cs-CZ" dirty="0"/>
              <a:t>inhibice exokrinní sekrece </a:t>
            </a:r>
          </a:p>
          <a:p>
            <a:pPr lvl="1"/>
            <a:r>
              <a:rPr lang="cs-CZ" dirty="0"/>
              <a:t>ovlivnění glukoneogeneze v játrech (beta2 a alfa1)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01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AUTONOMNÍ NERVOVÝ SYSTÉM (ANS)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Autonomní nervový systém je součástí periferního nervového systému, jehož úlohou je udržovat optimální vnitřní podmínky organismu (homeostázu).</a:t>
            </a:r>
          </a:p>
          <a:p>
            <a:pPr>
              <a:lnSpc>
                <a:spcPct val="100000"/>
              </a:lnSpc>
            </a:pPr>
            <a:r>
              <a:rPr lang="cs-CZ" dirty="0"/>
              <a:t>Systémy:</a:t>
            </a:r>
          </a:p>
          <a:p>
            <a:pPr lvl="1"/>
            <a:r>
              <a:rPr lang="cs-CZ" dirty="0"/>
              <a:t>Sympatický (akce, boj, útěk)</a:t>
            </a:r>
          </a:p>
          <a:p>
            <a:pPr lvl="1"/>
            <a:r>
              <a:rPr lang="cs-CZ" dirty="0" err="1"/>
              <a:t>Parasympetický</a:t>
            </a:r>
            <a:r>
              <a:rPr lang="cs-CZ" dirty="0"/>
              <a:t> (klídek, pohoda, zažíváme)</a:t>
            </a:r>
          </a:p>
          <a:p>
            <a:pPr lvl="1"/>
            <a:r>
              <a:rPr lang="cs-CZ" dirty="0" err="1"/>
              <a:t>Enterický</a:t>
            </a:r>
            <a:r>
              <a:rPr lang="cs-CZ" dirty="0"/>
              <a:t> (speciální oblast parasympatického systému)</a:t>
            </a:r>
          </a:p>
          <a:p>
            <a:pPr>
              <a:lnSpc>
                <a:spcPct val="100000"/>
              </a:lnSpc>
            </a:pPr>
            <a:r>
              <a:rPr lang="cs-CZ" dirty="0"/>
              <a:t>Morfologie</a:t>
            </a:r>
          </a:p>
          <a:p>
            <a:pPr lvl="1"/>
            <a:r>
              <a:rPr lang="cs-CZ" dirty="0"/>
              <a:t>Fokální lokalizace autonomních </a:t>
            </a:r>
            <a:r>
              <a:rPr lang="cs-CZ" dirty="0" err="1"/>
              <a:t>jáder</a:t>
            </a:r>
            <a:r>
              <a:rPr lang="cs-CZ" dirty="0"/>
              <a:t> v CNS</a:t>
            </a:r>
          </a:p>
          <a:p>
            <a:pPr lvl="1"/>
            <a:r>
              <a:rPr lang="cs-CZ" dirty="0" err="1"/>
              <a:t>Zhromáždění</a:t>
            </a:r>
            <a:r>
              <a:rPr lang="cs-CZ" dirty="0"/>
              <a:t> těl efektorových neuronů v podobě ganglií</a:t>
            </a:r>
          </a:p>
          <a:p>
            <a:pPr lvl="1"/>
            <a:r>
              <a:rPr lang="cs-CZ" dirty="0"/>
              <a:t>nervová dráha od vegetativního jádra do efektoru obsahuje dva neurony</a:t>
            </a:r>
          </a:p>
        </p:txBody>
      </p: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Parasympatický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SRDCE </a:t>
            </a:r>
          </a:p>
          <a:p>
            <a:pPr lvl="1"/>
            <a:r>
              <a:rPr lang="cs-CZ" dirty="0"/>
              <a:t>negativní </a:t>
            </a:r>
            <a:r>
              <a:rPr lang="cs-CZ" dirty="0" err="1"/>
              <a:t>chronotropní</a:t>
            </a:r>
            <a:r>
              <a:rPr lang="cs-CZ" dirty="0"/>
              <a:t> vliv </a:t>
            </a:r>
          </a:p>
          <a:p>
            <a:pPr lvl="1"/>
            <a:r>
              <a:rPr lang="cs-CZ" dirty="0"/>
              <a:t>negativní </a:t>
            </a:r>
            <a:r>
              <a:rPr lang="cs-CZ" dirty="0" err="1"/>
              <a:t>dromotropní</a:t>
            </a:r>
            <a:r>
              <a:rPr lang="cs-CZ" dirty="0"/>
              <a:t> vliv </a:t>
            </a:r>
          </a:p>
          <a:p>
            <a:pPr lvl="1"/>
            <a:r>
              <a:rPr lang="cs-CZ" dirty="0"/>
              <a:t>negativní </a:t>
            </a:r>
            <a:r>
              <a:rPr lang="cs-CZ" dirty="0" err="1"/>
              <a:t>inotropní</a:t>
            </a:r>
            <a:r>
              <a:rPr lang="cs-CZ" dirty="0"/>
              <a:t> vliv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PLÍCE </a:t>
            </a:r>
          </a:p>
          <a:p>
            <a:pPr lvl="1"/>
            <a:r>
              <a:rPr lang="cs-CZ" dirty="0"/>
              <a:t>kontrakce svaloviny bronchů </a:t>
            </a:r>
          </a:p>
          <a:p>
            <a:pPr lvl="1"/>
            <a:r>
              <a:rPr lang="cs-CZ" dirty="0"/>
              <a:t>zvýšení bronchiální sekrece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MOČOVÝ SYSTÉM </a:t>
            </a:r>
          </a:p>
          <a:p>
            <a:pPr lvl="1"/>
            <a:r>
              <a:rPr lang="cs-CZ" dirty="0"/>
              <a:t>kontrakce močovodu </a:t>
            </a:r>
          </a:p>
          <a:p>
            <a:pPr lvl="1"/>
            <a:r>
              <a:rPr lang="cs-CZ" dirty="0"/>
              <a:t>kontrakce </a:t>
            </a:r>
            <a:r>
              <a:rPr lang="cs-CZ" dirty="0" err="1"/>
              <a:t>detrusoru</a:t>
            </a:r>
            <a:r>
              <a:rPr lang="cs-CZ" dirty="0"/>
              <a:t> a snížené napětí sfinkteru v močovém měchýři </a:t>
            </a:r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Parasympatický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GIT  </a:t>
            </a:r>
          </a:p>
          <a:p>
            <a:pPr lvl="1"/>
            <a:r>
              <a:rPr lang="cs-CZ" dirty="0"/>
              <a:t>zvyšuje tonus v žaludku a střevech </a:t>
            </a:r>
          </a:p>
          <a:p>
            <a:pPr lvl="1"/>
            <a:r>
              <a:rPr lang="cs-CZ" dirty="0"/>
              <a:t>snižuje napětí sfinkterů </a:t>
            </a:r>
          </a:p>
          <a:p>
            <a:pPr lvl="1"/>
            <a:r>
              <a:rPr lang="cs-CZ" dirty="0"/>
              <a:t>aktivuje žaludeční a střevní sekreci </a:t>
            </a:r>
          </a:p>
          <a:p>
            <a:pPr lvl="1"/>
            <a:r>
              <a:rPr lang="cs-CZ" dirty="0"/>
              <a:t>kontrakce žlučníku </a:t>
            </a:r>
          </a:p>
          <a:p>
            <a:pPr lvl="1"/>
            <a:r>
              <a:rPr lang="cs-CZ" dirty="0"/>
              <a:t>aktivace </a:t>
            </a:r>
            <a:r>
              <a:rPr lang="cs-CZ" dirty="0" err="1"/>
              <a:t>glykogeneze</a:t>
            </a:r>
            <a:r>
              <a:rPr lang="cs-CZ" dirty="0"/>
              <a:t> v játrech </a:t>
            </a:r>
          </a:p>
          <a:p>
            <a:pPr lvl="1"/>
            <a:r>
              <a:rPr lang="cs-CZ" dirty="0"/>
              <a:t>aktivace exokrinní sekrece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POHLAVNÍ ÚSTROJÍ </a:t>
            </a:r>
          </a:p>
          <a:p>
            <a:pPr lvl="1"/>
            <a:r>
              <a:rPr lang="cs-CZ" dirty="0"/>
              <a:t>erekce způsobená vazodilatací (u obou pohlaví) </a:t>
            </a:r>
          </a:p>
        </p:txBody>
      </p:sp>
    </p:spTree>
    <p:extLst>
      <p:ext uri="{BB962C8B-B14F-4D97-AF65-F5344CB8AC3E}">
        <p14:creationId xmlns:p14="http://schemas.microsoft.com/office/powerpoint/2010/main" val="115878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vs somatický systém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101E433-8D84-4CF0-86CE-121AA6D1102A}"/>
              </a:ext>
            </a:extLst>
          </p:cNvPr>
          <p:cNvGrpSpPr/>
          <p:nvPr/>
        </p:nvGrpSpPr>
        <p:grpSpPr>
          <a:xfrm>
            <a:off x="2682779" y="1135063"/>
            <a:ext cx="5746660" cy="5532760"/>
            <a:chOff x="1303257" y="1340768"/>
            <a:chExt cx="5746660" cy="553276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329BD597-DF41-4157-BCE1-2F1622F79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94CC9A02-4835-4DEA-8277-996FFA1F164D}"/>
                </a:ext>
              </a:extLst>
            </p:cNvPr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47BDD136-9AB9-49AE-8D16-066DDA83A4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CC6BC2E0-DFF8-4A2C-8283-2D7F0E656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79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vs somatický systém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3D85F4-82AA-4251-B533-CAF5C78E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5" y="1241108"/>
            <a:ext cx="11540917" cy="41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Pregangliová</a:t>
            </a:r>
            <a:r>
              <a:rPr lang="cs-CZ" dirty="0"/>
              <a:t> vlákna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Sympatikus, Parasympatikus</a:t>
            </a:r>
          </a:p>
          <a:p>
            <a:pPr>
              <a:lnSpc>
                <a:spcPct val="100000"/>
              </a:lnSpc>
            </a:pPr>
            <a:r>
              <a:rPr lang="cs-CZ" dirty="0"/>
              <a:t>Nikotinový receptor (</a:t>
            </a:r>
            <a:r>
              <a:rPr lang="cs-CZ" dirty="0" err="1"/>
              <a:t>aktivovatelný</a:t>
            </a:r>
            <a:r>
              <a:rPr lang="cs-CZ" dirty="0"/>
              <a:t> nikotinem)</a:t>
            </a:r>
          </a:p>
          <a:p>
            <a:pPr lvl="1"/>
            <a:r>
              <a:rPr lang="cs-CZ" dirty="0"/>
              <a:t>Nervový (NN)  (je ještě svalový (NM) typ)</a:t>
            </a:r>
          </a:p>
          <a:p>
            <a:pPr lvl="1"/>
            <a:r>
              <a:rPr lang="cs-CZ" dirty="0"/>
              <a:t>Rychlý krátký excitační účinek (milisekundy) – rychlá inaktivace </a:t>
            </a:r>
            <a:r>
              <a:rPr lang="cs-CZ" dirty="0" err="1"/>
              <a:t>acetylcholinesterázou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B47741-4CC8-4F3B-8882-4F5A69FB9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96" y="3389806"/>
            <a:ext cx="7056784" cy="34681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9CB1954-E723-48D7-B95D-CD99CAD6D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08" y="372235"/>
            <a:ext cx="3528392" cy="11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Postgangliová</a:t>
            </a:r>
            <a:r>
              <a:rPr lang="cs-CZ" dirty="0"/>
              <a:t> vlákna - parasympatikus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Muskarinový receptor </a:t>
            </a:r>
          </a:p>
          <a:p>
            <a:pPr lvl="1"/>
            <a:r>
              <a:rPr lang="cs-CZ" dirty="0"/>
              <a:t>pomalejší účinek než u nikotinových receptorů</a:t>
            </a:r>
            <a:br>
              <a:rPr lang="cs-CZ" dirty="0"/>
            </a:br>
            <a:r>
              <a:rPr lang="cs-CZ" b="1" dirty="0"/>
              <a:t>Muskarin</a:t>
            </a:r>
            <a:r>
              <a:rPr lang="cs-CZ" dirty="0"/>
              <a:t> – jed muchomůrky – váže se na muskarinové receptory – aktivace parasympatické odezvy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Spřažený s G-proteinem</a:t>
            </a:r>
          </a:p>
          <a:p>
            <a:pPr lvl="1"/>
            <a:r>
              <a:rPr lang="cs-CZ" dirty="0"/>
              <a:t>Excitační (M1, M3, M5)</a:t>
            </a:r>
          </a:p>
          <a:p>
            <a:pPr lvl="1"/>
            <a:r>
              <a:rPr lang="cs-CZ" dirty="0"/>
              <a:t>Inhibiční (M2, M4)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9DAAE27-A365-410A-87F2-74685F85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49" y="3611880"/>
            <a:ext cx="2366751" cy="315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A318B9-5F26-4873-8052-055CB7075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90" y="2615577"/>
            <a:ext cx="3528392" cy="11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4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400" y="491394"/>
            <a:ext cx="10753200" cy="451576"/>
          </a:xfrm>
        </p:spPr>
        <p:txBody>
          <a:bodyPr/>
          <a:lstStyle/>
          <a:p>
            <a:r>
              <a:rPr lang="cs-CZ" dirty="0" err="1"/>
              <a:t>Postgangliová</a:t>
            </a:r>
            <a:r>
              <a:rPr lang="cs-CZ" dirty="0"/>
              <a:t> vlákna - sympatikus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67911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Adrenergní receptor alfa a beta</a:t>
            </a:r>
          </a:p>
          <a:p>
            <a:pPr>
              <a:lnSpc>
                <a:spcPct val="100000"/>
              </a:lnSpc>
            </a:pPr>
            <a:r>
              <a:rPr lang="cs-CZ" dirty="0"/>
              <a:t>Spřažený s G-proteinem</a:t>
            </a:r>
          </a:p>
          <a:p>
            <a:pPr lvl="1"/>
            <a:r>
              <a:rPr lang="cs-CZ" dirty="0"/>
              <a:t>Typ </a:t>
            </a:r>
            <a:r>
              <a:rPr lang="el-GR" dirty="0"/>
              <a:t>α – </a:t>
            </a:r>
            <a:r>
              <a:rPr lang="cs-CZ" dirty="0"/>
              <a:t>obecně excitační </a:t>
            </a:r>
          </a:p>
          <a:p>
            <a:pPr lvl="1"/>
            <a:r>
              <a:rPr lang="cs-CZ" dirty="0"/>
              <a:t>Typ </a:t>
            </a:r>
            <a:r>
              <a:rPr lang="el-GR" dirty="0"/>
              <a:t>β – </a:t>
            </a:r>
            <a:r>
              <a:rPr lang="cs-CZ" dirty="0"/>
              <a:t>obecně inhibiční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lvl="1"/>
            <a:r>
              <a:rPr lang="cs-CZ" dirty="0"/>
              <a:t>Z nervových zakončení převážně noradrenalin, méně adrenalin</a:t>
            </a:r>
          </a:p>
          <a:p>
            <a:pPr lvl="1"/>
            <a:r>
              <a:rPr lang="cs-CZ" dirty="0"/>
              <a:t>Nervová zakončení na potních žlázách - acetylcholin</a:t>
            </a:r>
            <a:br>
              <a:rPr lang="cs-CZ" dirty="0"/>
            </a:br>
            <a:r>
              <a:rPr lang="cs-CZ" dirty="0"/>
              <a:t>Adrenalin má až 10x silnější účinek než nor-adrenalin</a:t>
            </a:r>
          </a:p>
          <a:p>
            <a:pPr lvl="1"/>
            <a:r>
              <a:rPr lang="cs-CZ" dirty="0"/>
              <a:t>Cirkulující katecholaminy mají stejný účinek jako ty ze sympatických vláken (poločas rozpadu 2 minuty) </a:t>
            </a:r>
          </a:p>
          <a:p>
            <a:pPr lvl="1"/>
            <a:r>
              <a:rPr lang="cs-CZ" dirty="0"/>
              <a:t>Sympatický efekt může trvat až 30 s, než jsou hormony inaktivovány (produkty rozpadu lze nalézt v moči, 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vanilmandlová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8E083C-83A0-4FAF-BC57-3BABD88A8C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66750"/>
            <a:ext cx="51244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Postgangliová</a:t>
            </a:r>
            <a:r>
              <a:rPr lang="cs-CZ" dirty="0"/>
              <a:t> vlákna - sympatikus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32088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Dřeň nadledvin</a:t>
            </a:r>
          </a:p>
          <a:p>
            <a:pPr lvl="1"/>
            <a:r>
              <a:rPr lang="cs-CZ" dirty="0"/>
              <a:t>Modifikované sympatické ganglion (</a:t>
            </a:r>
            <a:r>
              <a:rPr lang="cs-CZ" dirty="0" err="1"/>
              <a:t>postsympatická</a:t>
            </a:r>
            <a:r>
              <a:rPr lang="cs-CZ" dirty="0"/>
              <a:t> vlákna určená pro sekreci)</a:t>
            </a:r>
          </a:p>
          <a:p>
            <a:pPr>
              <a:lnSpc>
                <a:spcPct val="100000"/>
              </a:lnSpc>
            </a:pPr>
            <a:r>
              <a:rPr lang="cs-CZ" dirty="0"/>
              <a:t>Stresové hormony vylučuje do krve</a:t>
            </a:r>
          </a:p>
          <a:p>
            <a:pPr lvl="1"/>
            <a:r>
              <a:rPr lang="cs-CZ" dirty="0"/>
              <a:t>Převážně adrenalin, méně noradrenalin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980388-CA2D-4F49-8854-4F3D85848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09" y="942970"/>
            <a:ext cx="5767396" cy="4497609"/>
          </a:xfrm>
          <a:prstGeom prst="rect">
            <a:avLst/>
          </a:prstGeom>
        </p:spPr>
      </p:pic>
      <p:pic>
        <p:nvPicPr>
          <p:cNvPr id="1026" name="Picture 2" descr="Strukturní vzorec adrenalinu">
            <a:extLst>
              <a:ext uri="{FF2B5EF4-FFF2-40B4-BE49-F238E27FC236}">
                <a16:creationId xmlns:a16="http://schemas.microsoft.com/office/drawing/2014/main" id="{4BE69B11-3788-4CE9-8E73-7AA2A565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01" y="3757046"/>
            <a:ext cx="2290112" cy="16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7EEDA71-D4D6-443E-A6EC-981AD2B25A5C}"/>
              </a:ext>
            </a:extLst>
          </p:cNvPr>
          <p:cNvSpPr txBox="1"/>
          <p:nvPr/>
        </p:nvSpPr>
        <p:spPr>
          <a:xfrm>
            <a:off x="4127852" y="3191774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adrenalin</a:t>
            </a:r>
          </a:p>
        </p:txBody>
      </p:sp>
      <p:pic>
        <p:nvPicPr>
          <p:cNvPr id="1028" name="Picture 4" descr="Strukturní vzorec noradrenalinu">
            <a:extLst>
              <a:ext uri="{FF2B5EF4-FFF2-40B4-BE49-F238E27FC236}">
                <a16:creationId xmlns:a16="http://schemas.microsoft.com/office/drawing/2014/main" id="{9B70238F-A5D1-4995-AC04-3F2B59D6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988204"/>
            <a:ext cx="2306093" cy="13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E842F81-D834-4FC3-B17D-597B291E7855}"/>
              </a:ext>
            </a:extLst>
          </p:cNvPr>
          <p:cNvSpPr txBox="1"/>
          <p:nvPr/>
        </p:nvSpPr>
        <p:spPr>
          <a:xfrm>
            <a:off x="720000" y="3291219"/>
            <a:ext cx="208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Nor-adrenalin</a:t>
            </a:r>
          </a:p>
        </p:txBody>
      </p:sp>
    </p:spTree>
    <p:extLst>
      <p:ext uri="{BB962C8B-B14F-4D97-AF65-F5344CB8AC3E}">
        <p14:creationId xmlns:p14="http://schemas.microsoft.com/office/powerpoint/2010/main" val="179456065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352</TotalTime>
  <Words>1720</Words>
  <Application>Microsoft Office PowerPoint</Application>
  <PresentationFormat>Širokoúhlá obrazovka</PresentationFormat>
  <Paragraphs>288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Tahoma</vt:lpstr>
      <vt:lpstr>Times New Roman</vt:lpstr>
      <vt:lpstr>Wingdings</vt:lpstr>
      <vt:lpstr>Prezentace_MU_CZ</vt:lpstr>
      <vt:lpstr>Seminář ANS</vt:lpstr>
      <vt:lpstr>REGULACE</vt:lpstr>
      <vt:lpstr>AUTONOMNÍ NERVOVÝ SYSTÉM (ANS)</vt:lpstr>
      <vt:lpstr>ANS vs somatický systém</vt:lpstr>
      <vt:lpstr>ANS vs somatický systém</vt:lpstr>
      <vt:lpstr>Pregangliová vlákna</vt:lpstr>
      <vt:lpstr>Postgangliová vlákna - parasympatikus</vt:lpstr>
      <vt:lpstr>Postgangliová vlákna - sympatikus</vt:lpstr>
      <vt:lpstr>Postgangliová vlákna - sympatikus</vt:lpstr>
      <vt:lpstr>Prezentace aplikace PowerPoint</vt:lpstr>
      <vt:lpstr>Mozková centra kontrolující ANS</vt:lpstr>
      <vt:lpstr>Baroreceptory, chemoreceptory</vt:lpstr>
      <vt:lpstr>Baroreflex</vt:lpstr>
      <vt:lpstr>Baroreflex</vt:lpstr>
      <vt:lpstr>Sinusová respirační arytmie</vt:lpstr>
      <vt:lpstr>Některé reflexy ANS</vt:lpstr>
      <vt:lpstr>Chemoreflexy</vt:lpstr>
      <vt:lpstr>Chemoreflex</vt:lpstr>
      <vt:lpstr>Vliv na cévy</vt:lpstr>
      <vt:lpstr>GIT sympatikus vs parasympatikus</vt:lpstr>
      <vt:lpstr>Enterický nervový systém</vt:lpstr>
      <vt:lpstr>Enterický nervový systém</vt:lpstr>
      <vt:lpstr>ANS a močový měchýř</vt:lpstr>
      <vt:lpstr>ANS a močový měchýř</vt:lpstr>
      <vt:lpstr>ANS a močový měchýř</vt:lpstr>
      <vt:lpstr>Neurogenní močový měchýř</vt:lpstr>
      <vt:lpstr>Regulace sexuálních funkcí</vt:lpstr>
      <vt:lpstr>Sympatický nervový systém</vt:lpstr>
      <vt:lpstr>Sympatický nervový systém</vt:lpstr>
      <vt:lpstr>Parasympatický nervový systém</vt:lpstr>
      <vt:lpstr>Parasympatický nervový systém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40</cp:revision>
  <cp:lastPrinted>1601-01-01T00:00:00Z</cp:lastPrinted>
  <dcterms:created xsi:type="dcterms:W3CDTF">2018-10-05T10:13:37Z</dcterms:created>
  <dcterms:modified xsi:type="dcterms:W3CDTF">2020-11-24T13:51:20Z</dcterms:modified>
</cp:coreProperties>
</file>