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87" r:id="rId3"/>
    <p:sldId id="290" r:id="rId4"/>
    <p:sldId id="291" r:id="rId5"/>
    <p:sldId id="267" r:id="rId6"/>
    <p:sldId id="268" r:id="rId7"/>
    <p:sldId id="269" r:id="rId8"/>
    <p:sldId id="270" r:id="rId9"/>
    <p:sldId id="265" r:id="rId10"/>
    <p:sldId id="263" r:id="rId11"/>
    <p:sldId id="264" r:id="rId12"/>
    <p:sldId id="266" r:id="rId13"/>
    <p:sldId id="271" r:id="rId14"/>
    <p:sldId id="292" r:id="rId15"/>
    <p:sldId id="288" r:id="rId16"/>
    <p:sldId id="293" r:id="rId17"/>
    <p:sldId id="294" r:id="rId18"/>
    <p:sldId id="272" r:id="rId19"/>
    <p:sldId id="273" r:id="rId20"/>
    <p:sldId id="274" r:id="rId21"/>
    <p:sldId id="275" r:id="rId22"/>
    <p:sldId id="289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CCFF"/>
    <a:srgbClr val="C9FFFF"/>
    <a:srgbClr val="ABFFFF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CE010-E679-4260-8A9B-8EA16E163D56}" type="datetimeFigureOut">
              <a:rPr lang="cs-CZ" smtClean="0"/>
              <a:t>11.01.2021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BF0EE-F6DE-4623-822A-C77FA31B02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2804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69852B-EA28-41EC-8EC9-BBFE40556D47}" type="slidenum">
              <a:rPr lang="cs-CZ" altLang="cs-CZ"/>
              <a:pPr/>
              <a:t>3</a:t>
            </a:fld>
            <a:endParaRPr lang="cs-CZ" altLang="cs-CZ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92059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2D1378-AA8B-4780-97D3-BD01C04B9B73}" type="slidenum">
              <a:rPr lang="cs-CZ" altLang="cs-CZ"/>
              <a:pPr/>
              <a:t>14</a:t>
            </a:fld>
            <a:endParaRPr lang="cs-CZ" altLang="cs-CZ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19679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11.01.2021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5740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11.01.2021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212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11.01.2021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781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11.01.2021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5828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11.01.2021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6954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11.01.2021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3361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11.01.2021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07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11.01.2021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332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11.01.2021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6296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11.01.2021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9212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11.01.2021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6731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FFE24-591F-4637-A724-B4D631BF4A1C}" type="datetimeFigureOut">
              <a:rPr lang="cs-CZ" smtClean="0"/>
              <a:t>11.01.2021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756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lipart.com/download.php?iid=25409&amp;submit=&amp;keys=Microscope&amp;notkeys=&amp;start=0&amp;andor=AND&amp;colour=&amp;s1=&amp;s2=&amp;release1=&amp;release2=&amp;previewcheck=&amp;cat=All&amp;type=&amp;rows=5&amp;jump=0&amp;period=&amp;collection=&amp;tl=clipart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052736"/>
            <a:ext cx="7772400" cy="1470025"/>
          </a:xfrm>
        </p:spPr>
        <p:txBody>
          <a:bodyPr/>
          <a:lstStyle/>
          <a:p>
            <a:r>
              <a:rPr lang="cs-CZ" dirty="0"/>
              <a:t>Smyslové orgány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1640" y="2708920"/>
            <a:ext cx="6400800" cy="1752600"/>
          </a:xfrm>
        </p:spPr>
        <p:txBody>
          <a:bodyPr/>
          <a:lstStyle/>
          <a:p>
            <a:r>
              <a:rPr lang="cs-CZ" dirty="0"/>
              <a:t>Orgán zraku</a:t>
            </a:r>
          </a:p>
          <a:p>
            <a:r>
              <a:rPr lang="cs-CZ" dirty="0"/>
              <a:t>orgán sluchu a rovnováhy</a:t>
            </a:r>
          </a:p>
          <a:p>
            <a:r>
              <a:rPr lang="cs-CZ" dirty="0"/>
              <a:t>a přídatné orgány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6" y="119063"/>
            <a:ext cx="7734300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395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16" y="0"/>
            <a:ext cx="91727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3153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220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2" y="0"/>
            <a:ext cx="9113418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141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68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4310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myslové orgány I - 23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"/>
            <a:ext cx="9144000" cy="63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882548" y="75982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Gl</a:t>
            </a:r>
            <a:r>
              <a:rPr lang="cs-CZ" b="1" dirty="0"/>
              <a:t>. </a:t>
            </a:r>
            <a:r>
              <a:rPr lang="cs-CZ" b="1" dirty="0" err="1"/>
              <a:t>lacrimalis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482204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Orgán sluchu a rovnováhy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600200"/>
            <a:ext cx="8496944" cy="4525963"/>
          </a:xfrm>
        </p:spPr>
        <p:txBody>
          <a:bodyPr>
            <a:normAutofit lnSpcReduction="10000"/>
          </a:bodyPr>
          <a:lstStyle/>
          <a:p>
            <a:pPr>
              <a:buFont typeface="Wingdings"/>
              <a:buChar char="Ø"/>
            </a:pPr>
            <a:r>
              <a:rPr lang="cs-CZ" sz="2800" dirty="0"/>
              <a:t>Zevní ucho           boltec (</a:t>
            </a:r>
            <a:r>
              <a:rPr lang="cs-CZ" sz="2800" dirty="0" err="1"/>
              <a:t>auricula</a:t>
            </a:r>
            <a:r>
              <a:rPr lang="cs-CZ" sz="2800" dirty="0"/>
              <a:t>)</a:t>
            </a:r>
          </a:p>
          <a:p>
            <a:pPr marL="0" indent="0">
              <a:buNone/>
            </a:pPr>
            <a:r>
              <a:rPr lang="cs-CZ" sz="2800" dirty="0"/>
              <a:t>                                  zevní zvukovod (</a:t>
            </a:r>
            <a:r>
              <a:rPr lang="cs-CZ" sz="2800" dirty="0" err="1"/>
              <a:t>meatus</a:t>
            </a:r>
            <a:r>
              <a:rPr lang="cs-CZ" sz="2800" dirty="0"/>
              <a:t> </a:t>
            </a:r>
            <a:r>
              <a:rPr lang="cs-CZ" sz="2800" dirty="0" err="1"/>
              <a:t>acusticus</a:t>
            </a:r>
            <a:r>
              <a:rPr lang="cs-CZ" sz="2800" dirty="0"/>
              <a:t> </a:t>
            </a:r>
            <a:r>
              <a:rPr lang="cs-CZ" sz="2800" dirty="0" err="1"/>
              <a:t>ext</a:t>
            </a:r>
            <a:r>
              <a:rPr lang="cs-CZ" sz="2800" dirty="0"/>
              <a:t>.)</a:t>
            </a:r>
          </a:p>
          <a:p>
            <a:pPr marL="0" indent="0">
              <a:buNone/>
            </a:pPr>
            <a:r>
              <a:rPr lang="cs-CZ" sz="2800" dirty="0"/>
              <a:t>                                  bubínek (</a:t>
            </a:r>
            <a:r>
              <a:rPr lang="cs-CZ" sz="2800" dirty="0" err="1"/>
              <a:t>membrana</a:t>
            </a:r>
            <a:r>
              <a:rPr lang="cs-CZ" sz="2800" dirty="0"/>
              <a:t> </a:t>
            </a:r>
            <a:r>
              <a:rPr lang="cs-CZ" sz="2800" dirty="0" err="1"/>
              <a:t>tympani</a:t>
            </a:r>
            <a:r>
              <a:rPr lang="cs-CZ" sz="2800" dirty="0"/>
              <a:t>)</a:t>
            </a:r>
          </a:p>
          <a:p>
            <a:pPr>
              <a:buFont typeface="Wingdings"/>
              <a:buChar char="Ø"/>
            </a:pPr>
            <a:r>
              <a:rPr lang="cs-CZ" sz="2800" dirty="0"/>
              <a:t>Střední ucho       bubínková dutina (</a:t>
            </a:r>
            <a:r>
              <a:rPr lang="cs-CZ" sz="2800" dirty="0" err="1"/>
              <a:t>cavum</a:t>
            </a:r>
            <a:r>
              <a:rPr lang="cs-CZ" sz="2800" dirty="0"/>
              <a:t> </a:t>
            </a:r>
            <a:r>
              <a:rPr lang="cs-CZ" sz="2800" dirty="0" err="1"/>
              <a:t>tympani</a:t>
            </a:r>
            <a:r>
              <a:rPr lang="cs-CZ" sz="2800" dirty="0"/>
              <a:t>)</a:t>
            </a:r>
          </a:p>
          <a:p>
            <a:pPr>
              <a:buFont typeface="Wingdings"/>
              <a:buChar char="Ø"/>
            </a:pPr>
            <a:r>
              <a:rPr lang="cs-CZ" sz="2800" dirty="0"/>
              <a:t>Vnitřní ucho        </a:t>
            </a:r>
            <a:r>
              <a:rPr lang="cs-CZ" sz="2800" dirty="0" err="1"/>
              <a:t>sacculus</a:t>
            </a:r>
            <a:r>
              <a:rPr lang="cs-CZ" sz="2800" dirty="0"/>
              <a:t> – </a:t>
            </a:r>
            <a:r>
              <a:rPr lang="cs-CZ" sz="2800" dirty="0" err="1">
                <a:solidFill>
                  <a:srgbClr val="FF0000"/>
                </a:solidFill>
              </a:rPr>
              <a:t>macula</a:t>
            </a:r>
            <a:r>
              <a:rPr lang="cs-CZ" sz="2800" dirty="0">
                <a:solidFill>
                  <a:srgbClr val="FF0000"/>
                </a:solidFill>
              </a:rPr>
              <a:t> </a:t>
            </a:r>
            <a:r>
              <a:rPr lang="cs-CZ" sz="2800" dirty="0" err="1">
                <a:solidFill>
                  <a:srgbClr val="FF0000"/>
                </a:solidFill>
              </a:rPr>
              <a:t>sacculi</a:t>
            </a:r>
            <a:endParaRPr lang="cs-CZ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2800" dirty="0"/>
              <a:t>                                  </a:t>
            </a:r>
            <a:r>
              <a:rPr lang="cs-CZ" sz="2800" dirty="0" err="1"/>
              <a:t>utriculus</a:t>
            </a:r>
            <a:r>
              <a:rPr lang="cs-CZ" sz="2800" dirty="0"/>
              <a:t> – </a:t>
            </a:r>
            <a:r>
              <a:rPr lang="cs-CZ" sz="2800" dirty="0" err="1">
                <a:solidFill>
                  <a:srgbClr val="FF0000"/>
                </a:solidFill>
              </a:rPr>
              <a:t>macula</a:t>
            </a:r>
            <a:r>
              <a:rPr lang="cs-CZ" sz="2800" dirty="0">
                <a:solidFill>
                  <a:srgbClr val="FF0000"/>
                </a:solidFill>
              </a:rPr>
              <a:t> </a:t>
            </a:r>
            <a:r>
              <a:rPr lang="cs-CZ" sz="2800" dirty="0" err="1">
                <a:solidFill>
                  <a:srgbClr val="FF0000"/>
                </a:solidFill>
              </a:rPr>
              <a:t>utriculi</a:t>
            </a:r>
            <a:endParaRPr lang="cs-CZ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2800" dirty="0"/>
              <a:t>                                  </a:t>
            </a:r>
            <a:r>
              <a:rPr lang="cs-CZ" sz="2800" dirty="0" err="1"/>
              <a:t>ductus</a:t>
            </a:r>
            <a:r>
              <a:rPr lang="cs-CZ" sz="2800" dirty="0"/>
              <a:t> </a:t>
            </a:r>
            <a:r>
              <a:rPr lang="cs-CZ" sz="2800" dirty="0" err="1"/>
              <a:t>semicirculaes</a:t>
            </a:r>
            <a:r>
              <a:rPr lang="cs-CZ" sz="2800" dirty="0"/>
              <a:t> – </a:t>
            </a:r>
            <a:r>
              <a:rPr lang="cs-CZ" sz="2800" dirty="0" err="1">
                <a:solidFill>
                  <a:srgbClr val="FF0000"/>
                </a:solidFill>
              </a:rPr>
              <a:t>cristae</a:t>
            </a:r>
            <a:r>
              <a:rPr lang="cs-CZ" sz="2800" dirty="0">
                <a:solidFill>
                  <a:srgbClr val="FF0000"/>
                </a:solidFill>
              </a:rPr>
              <a:t>  </a:t>
            </a:r>
          </a:p>
          <a:p>
            <a:pPr marL="0" indent="0">
              <a:buNone/>
            </a:pPr>
            <a:r>
              <a:rPr lang="cs-CZ" sz="2800" dirty="0">
                <a:solidFill>
                  <a:srgbClr val="FF0000"/>
                </a:solidFill>
              </a:rPr>
              <a:t>                                                                            </a:t>
            </a:r>
            <a:r>
              <a:rPr lang="cs-CZ" sz="2800" dirty="0" err="1">
                <a:solidFill>
                  <a:srgbClr val="FF0000"/>
                </a:solidFill>
              </a:rPr>
              <a:t>ampullares</a:t>
            </a:r>
            <a:r>
              <a:rPr lang="cs-CZ" sz="2800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cs-CZ" sz="2800" dirty="0"/>
              <a:t>                                  </a:t>
            </a:r>
            <a:r>
              <a:rPr lang="cs-CZ" sz="2800" dirty="0" err="1"/>
              <a:t>ductus</a:t>
            </a:r>
            <a:r>
              <a:rPr lang="cs-CZ" sz="2800" dirty="0"/>
              <a:t> </a:t>
            </a:r>
            <a:r>
              <a:rPr lang="cs-CZ" sz="2800" dirty="0" err="1"/>
              <a:t>cochlearis</a:t>
            </a:r>
            <a:r>
              <a:rPr lang="cs-CZ" sz="2800" dirty="0"/>
              <a:t> – </a:t>
            </a:r>
            <a:r>
              <a:rPr lang="cs-CZ" sz="2800" dirty="0">
                <a:solidFill>
                  <a:srgbClr val="FF0000"/>
                </a:solidFill>
              </a:rPr>
              <a:t>organon Corti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2411760" y="1844824"/>
            <a:ext cx="7200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2411760" y="1844824"/>
            <a:ext cx="720080" cy="4320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2411760" y="1844824"/>
            <a:ext cx="720080" cy="8640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2627784" y="3284984"/>
            <a:ext cx="5040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2627784" y="3717032"/>
            <a:ext cx="5040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2627784" y="3717032"/>
            <a:ext cx="504056" cy="4320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2627784" y="3717032"/>
            <a:ext cx="504056" cy="8640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>
            <a:off x="2627784" y="3717032"/>
            <a:ext cx="504056" cy="1800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7456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026" descr="Smyslové orgány II -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90488"/>
            <a:ext cx="9001125" cy="667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911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68413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cs-CZ" altLang="cs-CZ" sz="3600" b="1"/>
              <a:t>Vnitřní ucho</a:t>
            </a:r>
            <a:br>
              <a:rPr lang="cs-CZ" altLang="cs-CZ" sz="3600" b="1"/>
            </a:br>
            <a:r>
              <a:rPr lang="cs-CZ" altLang="cs-CZ" sz="3600"/>
              <a:t>(</a:t>
            </a:r>
            <a:r>
              <a:rPr lang="cs-CZ" altLang="cs-CZ" sz="2400"/>
              <a:t>v pyramidě ossis petrosum ossis temporalis)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341438"/>
            <a:ext cx="3384550" cy="4792662"/>
          </a:xfrm>
          <a:solidFill>
            <a:schemeClr val="accent2"/>
          </a:solidFill>
        </p:spPr>
        <p:txBody>
          <a:bodyPr/>
          <a:lstStyle/>
          <a:p>
            <a:pPr marL="533400" indent="-533400">
              <a:buFont typeface="Wingdings" pitchFamily="2" charset="2"/>
              <a:buNone/>
            </a:pPr>
            <a:r>
              <a:rPr lang="cs-CZ" altLang="cs-CZ" u="sng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Kostěný labyrint</a:t>
            </a:r>
          </a:p>
          <a:p>
            <a:pPr marL="533400" indent="-533400">
              <a:buFont typeface="Wingdings" pitchFamily="2" charset="2"/>
              <a:buNone/>
            </a:pPr>
            <a:endParaRPr lang="cs-CZ" altLang="cs-CZ" sz="2400" dirty="0"/>
          </a:p>
          <a:p>
            <a:pPr marL="533400" indent="-533400">
              <a:buFont typeface="Wingdings" pitchFamily="2" charset="2"/>
              <a:buAutoNum type="arabicParenR"/>
            </a:pPr>
            <a:r>
              <a:rPr lang="cs-CZ" altLang="cs-CZ" sz="2400" dirty="0"/>
              <a:t>vestibulum </a:t>
            </a:r>
          </a:p>
          <a:p>
            <a:pPr marL="533400" indent="-533400">
              <a:buFont typeface="Wingdings" pitchFamily="2" charset="2"/>
              <a:buAutoNum type="arabicParenR"/>
            </a:pPr>
            <a:r>
              <a:rPr lang="cs-CZ" altLang="cs-CZ" sz="2400" dirty="0" err="1"/>
              <a:t>canales</a:t>
            </a:r>
            <a:r>
              <a:rPr lang="cs-CZ" altLang="cs-CZ" sz="2400"/>
              <a:t> semicirculares</a:t>
            </a:r>
            <a:endParaRPr lang="cs-CZ" altLang="cs-CZ" sz="2400" dirty="0"/>
          </a:p>
          <a:p>
            <a:pPr marL="533400" indent="-533400">
              <a:buFont typeface="Wingdings" pitchFamily="2" charset="2"/>
              <a:buAutoNum type="arabicParenR"/>
            </a:pPr>
            <a:r>
              <a:rPr lang="cs-CZ" altLang="cs-CZ" sz="2400" dirty="0" err="1"/>
              <a:t>cochlea</a:t>
            </a:r>
            <a:endParaRPr lang="cs-CZ" altLang="cs-CZ" sz="2400" dirty="0"/>
          </a:p>
        </p:txBody>
      </p:sp>
      <p:sp>
        <p:nvSpPr>
          <p:cNvPr id="15565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364163" y="1341438"/>
            <a:ext cx="3779837" cy="4792662"/>
          </a:xfrm>
          <a:solidFill>
            <a:srgbClr val="FFCCFF"/>
          </a:solidFill>
        </p:spPr>
        <p:txBody>
          <a:bodyPr/>
          <a:lstStyle/>
          <a:p>
            <a:pPr marL="533400" indent="-533400">
              <a:buFont typeface="Wingdings" pitchFamily="2" charset="2"/>
              <a:buNone/>
            </a:pPr>
            <a:r>
              <a:rPr lang="cs-CZ" altLang="cs-CZ" u="sng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Blanitý labyrint</a:t>
            </a:r>
          </a:p>
          <a:p>
            <a:pPr marL="533400" indent="-533400">
              <a:buFont typeface="Wingdings" pitchFamily="2" charset="2"/>
              <a:buNone/>
            </a:pPr>
            <a:r>
              <a:rPr lang="cs-CZ" altLang="cs-CZ" sz="2000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pars</a:t>
            </a:r>
            <a:r>
              <a:rPr lang="cs-CZ" altLang="cs-CZ" sz="20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2000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statica</a:t>
            </a:r>
            <a:r>
              <a:rPr lang="cs-CZ" altLang="cs-CZ" sz="20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(1, 2)</a:t>
            </a:r>
          </a:p>
          <a:p>
            <a:pPr marL="533400" indent="-533400">
              <a:buFont typeface="Wingdings" pitchFamily="2" charset="2"/>
              <a:buNone/>
            </a:pPr>
            <a:r>
              <a:rPr lang="cs-CZ" altLang="cs-CZ" sz="2000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pars</a:t>
            </a:r>
            <a:r>
              <a:rPr lang="cs-CZ" altLang="cs-CZ" sz="20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2000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akustica</a:t>
            </a:r>
            <a:r>
              <a:rPr lang="cs-CZ" altLang="cs-CZ" sz="20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(3)</a:t>
            </a:r>
          </a:p>
          <a:p>
            <a:pPr marL="533400" indent="-533400">
              <a:buFont typeface="Wingdings" pitchFamily="2" charset="2"/>
              <a:buAutoNum type="arabicParenR"/>
            </a:pPr>
            <a:r>
              <a:rPr lang="cs-CZ" altLang="cs-CZ" sz="2400" dirty="0" err="1"/>
              <a:t>sacculus</a:t>
            </a:r>
            <a:r>
              <a:rPr lang="cs-CZ" altLang="cs-CZ" sz="2400" dirty="0"/>
              <a:t>                      </a:t>
            </a:r>
            <a:r>
              <a:rPr lang="cs-CZ" altLang="cs-CZ" sz="2400" dirty="0" err="1"/>
              <a:t>utriculus</a:t>
            </a:r>
            <a:r>
              <a:rPr lang="cs-CZ" altLang="cs-CZ" sz="2400" dirty="0"/>
              <a:t>                       </a:t>
            </a:r>
            <a:r>
              <a:rPr lang="cs-CZ" altLang="cs-CZ" sz="2400" dirty="0" err="1"/>
              <a:t>saccus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endolymphaticus</a:t>
            </a:r>
            <a:r>
              <a:rPr lang="cs-CZ" altLang="cs-CZ" sz="2400" dirty="0"/>
              <a:t> </a:t>
            </a:r>
          </a:p>
          <a:p>
            <a:pPr marL="533400" indent="-533400">
              <a:buFont typeface="Wingdings" pitchFamily="2" charset="2"/>
              <a:buAutoNum type="arabicParenR"/>
            </a:pPr>
            <a:r>
              <a:rPr lang="cs-CZ" altLang="cs-CZ" sz="2400" dirty="0" err="1"/>
              <a:t>ductus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semicirculares</a:t>
            </a:r>
            <a:endParaRPr lang="cs-CZ" altLang="cs-CZ" sz="2400" dirty="0"/>
          </a:p>
          <a:p>
            <a:pPr marL="533400" indent="-533400">
              <a:buFont typeface="Wingdings" pitchFamily="2" charset="2"/>
              <a:buAutoNum type="arabicParenR"/>
            </a:pPr>
            <a:r>
              <a:rPr lang="cs-CZ" altLang="cs-CZ" sz="2400" dirty="0" err="1"/>
              <a:t>ductus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cochlearis</a:t>
            </a:r>
            <a:endParaRPr lang="cs-CZ" altLang="cs-CZ" sz="2400" dirty="0"/>
          </a:p>
          <a:p>
            <a:pPr marL="533400" indent="-533400">
              <a:buFont typeface="Wingdings" pitchFamily="2" charset="2"/>
              <a:buNone/>
            </a:pPr>
            <a:endParaRPr lang="cs-CZ" altLang="cs-CZ" sz="2400" dirty="0"/>
          </a:p>
          <a:p>
            <a:pPr marL="533400" indent="-533400">
              <a:buFont typeface="Wingdings" pitchFamily="2" charset="2"/>
              <a:buNone/>
            </a:pPr>
            <a:r>
              <a:rPr lang="cs-CZ" altLang="cs-CZ" sz="1800" dirty="0"/>
              <a:t>       endolymfa</a:t>
            </a:r>
          </a:p>
        </p:txBody>
      </p:sp>
      <p:sp>
        <p:nvSpPr>
          <p:cNvPr id="155653" name="Rectangle 5"/>
          <p:cNvSpPr>
            <a:spLocks noChangeArrowheads="1"/>
          </p:cNvSpPr>
          <p:nvPr/>
        </p:nvSpPr>
        <p:spPr bwMode="auto">
          <a:xfrm>
            <a:off x="3635375" y="1412875"/>
            <a:ext cx="1584325" cy="467995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/>
            <a:r>
              <a:rPr lang="cs-CZ" altLang="cs-CZ">
                <a:latin typeface="Arial" charset="0"/>
              </a:rPr>
              <a:t>perilymfatický</a:t>
            </a:r>
          </a:p>
          <a:p>
            <a:pPr algn="ctr"/>
            <a:r>
              <a:rPr lang="cs-CZ" altLang="cs-CZ">
                <a:latin typeface="Arial" charset="0"/>
              </a:rPr>
              <a:t>prostor</a:t>
            </a:r>
          </a:p>
          <a:p>
            <a:pPr algn="ctr"/>
            <a:r>
              <a:rPr lang="cs-CZ" altLang="cs-CZ" sz="1200" i="1">
                <a:latin typeface="Arial" charset="0"/>
              </a:rPr>
              <a:t>spatium </a:t>
            </a:r>
          </a:p>
          <a:p>
            <a:pPr algn="ctr"/>
            <a:r>
              <a:rPr lang="cs-CZ" altLang="cs-CZ" sz="1200" i="1">
                <a:latin typeface="Arial" charset="0"/>
              </a:rPr>
              <a:t>perilymphaceum</a:t>
            </a:r>
            <a:endParaRPr lang="cs-CZ" altLang="cs-CZ">
              <a:latin typeface="Arial" charset="0"/>
            </a:endParaRPr>
          </a:p>
        </p:txBody>
      </p:sp>
      <p:pic>
        <p:nvPicPr>
          <p:cNvPr id="155654" name="Picture 6" descr="ear_anato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2700338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55" name="Picture 7" descr="ea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508500"/>
            <a:ext cx="2447925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656" name="Line 8"/>
          <p:cNvSpPr>
            <a:spLocks noChangeShapeType="1"/>
          </p:cNvSpPr>
          <p:nvPr/>
        </p:nvSpPr>
        <p:spPr bwMode="auto">
          <a:xfrm>
            <a:off x="3708400" y="3213100"/>
            <a:ext cx="1439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8712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2224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7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850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Orgán zraku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/>
              <a:buChar char="Ø"/>
            </a:pPr>
            <a:r>
              <a:rPr lang="cs-CZ" dirty="0"/>
              <a:t>Oční koule (bulbus </a:t>
            </a:r>
            <a:r>
              <a:rPr lang="cs-CZ" dirty="0" err="1"/>
              <a:t>occuli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            - přední segment oční</a:t>
            </a:r>
          </a:p>
          <a:p>
            <a:pPr marL="0" indent="0">
              <a:buNone/>
            </a:pPr>
            <a:r>
              <a:rPr lang="cs-CZ" dirty="0"/>
              <a:t>            - zadní segment oční</a:t>
            </a:r>
          </a:p>
          <a:p>
            <a:pPr>
              <a:buFont typeface="Wingdings"/>
              <a:buChar char="Ø"/>
            </a:pPr>
            <a:r>
              <a:rPr lang="cs-CZ" dirty="0"/>
              <a:t> </a:t>
            </a:r>
            <a:r>
              <a:rPr lang="cs-CZ" dirty="0" err="1"/>
              <a:t>Fasciculus</a:t>
            </a:r>
            <a:r>
              <a:rPr lang="cs-CZ" dirty="0"/>
              <a:t> </a:t>
            </a:r>
            <a:r>
              <a:rPr lang="cs-CZ" dirty="0" err="1"/>
              <a:t>opticus</a:t>
            </a:r>
            <a:endParaRPr lang="cs-CZ" dirty="0"/>
          </a:p>
          <a:p>
            <a:pPr>
              <a:buFont typeface="Wingdings"/>
              <a:buChar char="Ø"/>
            </a:pPr>
            <a:r>
              <a:rPr lang="cs-CZ" dirty="0"/>
              <a:t>Víčko (</a:t>
            </a:r>
            <a:r>
              <a:rPr lang="cs-CZ" dirty="0" err="1"/>
              <a:t>palpebra</a:t>
            </a:r>
            <a:r>
              <a:rPr lang="cs-CZ" dirty="0"/>
              <a:t>) </a:t>
            </a:r>
          </a:p>
          <a:p>
            <a:pPr>
              <a:buFont typeface="Wingdings"/>
              <a:buChar char="Ø"/>
            </a:pPr>
            <a:r>
              <a:rPr lang="cs-CZ" dirty="0"/>
              <a:t>Slzná žláza (</a:t>
            </a:r>
            <a:r>
              <a:rPr lang="cs-CZ" dirty="0" err="1"/>
              <a:t>gl</a:t>
            </a:r>
            <a:r>
              <a:rPr lang="cs-CZ" dirty="0"/>
              <a:t>. </a:t>
            </a:r>
            <a:r>
              <a:rPr lang="cs-CZ" dirty="0" err="1"/>
              <a:t>lacrimalis</a:t>
            </a:r>
            <a:r>
              <a:rPr lang="cs-CZ" dirty="0"/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3784129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854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72602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45146" y="1030702"/>
            <a:ext cx="47705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/>
              <a:t>SMYSLOVÉ ORGÁNY</a:t>
            </a:r>
          </a:p>
        </p:txBody>
      </p:sp>
      <p:sp>
        <p:nvSpPr>
          <p:cNvPr id="3" name="Obdélník 2"/>
          <p:cNvSpPr/>
          <p:nvPr/>
        </p:nvSpPr>
        <p:spPr>
          <a:xfrm>
            <a:off x="501806" y="1916832"/>
            <a:ext cx="839067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800" u="sng" strike="noStrike" dirty="0">
              <a:effectLst/>
            </a:endParaRPr>
          </a:p>
          <a:p>
            <a:r>
              <a:rPr lang="cs-CZ" sz="2800" u="sng" dirty="0"/>
              <a:t>       </a:t>
            </a:r>
            <a:r>
              <a:rPr lang="cs-CZ" sz="2800" u="sng" strike="noStrike" dirty="0">
                <a:effectLst/>
              </a:rPr>
              <a:t>Preparáty:</a:t>
            </a:r>
          </a:p>
          <a:p>
            <a:r>
              <a:rPr lang="cs-CZ" sz="2800" dirty="0"/>
              <a:t>88. Přední segment oční</a:t>
            </a:r>
          </a:p>
          <a:p>
            <a:r>
              <a:rPr lang="cs-CZ" sz="2800" dirty="0"/>
              <a:t>89. Zadní segment oční</a:t>
            </a:r>
          </a:p>
          <a:p>
            <a:r>
              <a:rPr lang="cs-CZ" sz="2800" dirty="0"/>
              <a:t>90. </a:t>
            </a:r>
            <a:r>
              <a:rPr lang="cs-CZ" sz="2800" dirty="0" err="1"/>
              <a:t>Fasciculus</a:t>
            </a:r>
            <a:r>
              <a:rPr lang="cs-CZ" sz="2800" dirty="0"/>
              <a:t> </a:t>
            </a:r>
            <a:r>
              <a:rPr lang="cs-CZ" sz="2800" dirty="0" err="1"/>
              <a:t>opticus</a:t>
            </a:r>
            <a:endParaRPr lang="cs-CZ" sz="2800" dirty="0"/>
          </a:p>
          <a:p>
            <a:r>
              <a:rPr lang="cs-CZ" sz="2800" dirty="0"/>
              <a:t>91. </a:t>
            </a:r>
            <a:r>
              <a:rPr lang="cs-CZ" sz="2800" dirty="0" err="1"/>
              <a:t>Palpebra</a:t>
            </a:r>
            <a:endParaRPr lang="cs-CZ" sz="2800" dirty="0"/>
          </a:p>
          <a:p>
            <a:r>
              <a:rPr lang="cs-CZ" sz="2800" dirty="0"/>
              <a:t>92. </a:t>
            </a:r>
            <a:r>
              <a:rPr lang="cs-CZ" sz="2800" dirty="0" err="1"/>
              <a:t>Gl</a:t>
            </a:r>
            <a:r>
              <a:rPr lang="cs-CZ" sz="2800" dirty="0"/>
              <a:t>. </a:t>
            </a:r>
            <a:r>
              <a:rPr lang="cs-CZ" sz="2800" dirty="0" err="1"/>
              <a:t>lacrimalis</a:t>
            </a:r>
            <a:endParaRPr lang="cs-CZ" sz="2800" dirty="0"/>
          </a:p>
          <a:p>
            <a:r>
              <a:rPr lang="cs-CZ" sz="2800" dirty="0"/>
              <a:t>93. </a:t>
            </a:r>
            <a:r>
              <a:rPr lang="cs-CZ" sz="2800" dirty="0" err="1"/>
              <a:t>Ductus</a:t>
            </a:r>
            <a:r>
              <a:rPr lang="cs-CZ" sz="2800" dirty="0"/>
              <a:t> </a:t>
            </a:r>
            <a:r>
              <a:rPr lang="cs-CZ" sz="2800" dirty="0" err="1"/>
              <a:t>cochlearis</a:t>
            </a:r>
            <a:endParaRPr lang="cs-CZ" sz="2800" dirty="0"/>
          </a:p>
          <a:p>
            <a:r>
              <a:rPr lang="cs-CZ" sz="2800" dirty="0"/>
              <a:t>94. </a:t>
            </a:r>
            <a:r>
              <a:rPr lang="cs-CZ" sz="2800" dirty="0" err="1"/>
              <a:t>Auricula</a:t>
            </a:r>
            <a:endParaRPr lang="cs-CZ" sz="2800" dirty="0"/>
          </a:p>
          <a:p>
            <a:r>
              <a:rPr lang="cs-CZ" sz="2800" dirty="0"/>
              <a:t> 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023" y="119269"/>
            <a:ext cx="7733500" cy="798444"/>
          </a:xfrm>
          <a:prstGeom prst="rect">
            <a:avLst/>
          </a:prstGeom>
        </p:spPr>
      </p:pic>
      <p:pic>
        <p:nvPicPr>
          <p:cNvPr id="5" name="Picture 3" descr="Preview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48" y="1988840"/>
            <a:ext cx="539750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639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8750177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179511" y="3789040"/>
            <a:ext cx="1152129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251520" y="2708920"/>
            <a:ext cx="1656184" cy="4178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899592" y="1844824"/>
            <a:ext cx="158417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6732240" y="2420888"/>
            <a:ext cx="2088232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4067944" y="4797152"/>
            <a:ext cx="1280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diencefalon</a:t>
            </a:r>
          </a:p>
        </p:txBody>
      </p:sp>
    </p:spTree>
    <p:extLst>
      <p:ext uri="{BB962C8B-B14F-4D97-AF65-F5344CB8AC3E}">
        <p14:creationId xmlns:p14="http://schemas.microsoft.com/office/powerpoint/2010/main" val="1146918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5"/>
            <a:ext cx="8568952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623646" y="217044"/>
            <a:ext cx="3968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Vývoj očního pohárku a čočky</a:t>
            </a:r>
          </a:p>
        </p:txBody>
      </p:sp>
    </p:spTree>
    <p:extLst>
      <p:ext uri="{BB962C8B-B14F-4D97-AF65-F5344CB8AC3E}">
        <p14:creationId xmlns:p14="http://schemas.microsoft.com/office/powerpoint/2010/main" val="1083126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9"/>
            <a:ext cx="8928991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3919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01067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620688"/>
            <a:ext cx="8784977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22664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90550"/>
            <a:ext cx="6984776" cy="607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2"/>
          <p:cNvCxnSpPr/>
          <p:nvPr/>
        </p:nvCxnSpPr>
        <p:spPr>
          <a:xfrm>
            <a:off x="3491880" y="2564904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1673576" y="265311"/>
            <a:ext cx="5465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Vývoj zevního, středního a vnitřního ucha</a:t>
            </a:r>
          </a:p>
        </p:txBody>
      </p:sp>
    </p:spTree>
    <p:extLst>
      <p:ext uri="{BB962C8B-B14F-4D97-AF65-F5344CB8AC3E}">
        <p14:creationId xmlns:p14="http://schemas.microsoft.com/office/powerpoint/2010/main" val="26020270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600075"/>
            <a:ext cx="8943975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275856" y="254920"/>
            <a:ext cx="3414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Vývoj blanitého labyrintu</a:t>
            </a:r>
          </a:p>
        </p:txBody>
      </p:sp>
    </p:spTree>
    <p:extLst>
      <p:ext uri="{BB962C8B-B14F-4D97-AF65-F5344CB8AC3E}">
        <p14:creationId xmlns:p14="http://schemas.microsoft.com/office/powerpoint/2010/main" val="415617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Smyslové orgány II -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7" name="Line 3"/>
          <p:cNvSpPr>
            <a:spLocks noChangeShapeType="1"/>
          </p:cNvSpPr>
          <p:nvPr/>
        </p:nvSpPr>
        <p:spPr bwMode="auto">
          <a:xfrm>
            <a:off x="3132138" y="0"/>
            <a:ext cx="144462" cy="6858000"/>
          </a:xfrm>
          <a:prstGeom prst="line">
            <a:avLst/>
          </a:prstGeom>
          <a:noFill/>
          <a:ln w="28575">
            <a:solidFill>
              <a:srgbClr val="FF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411163" y="0"/>
            <a:ext cx="8193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>
                <a:solidFill>
                  <a:srgbClr val="FF3300"/>
                </a:solidFill>
              </a:rPr>
              <a:t>       </a:t>
            </a:r>
            <a:r>
              <a:rPr lang="cs-CZ" altLang="cs-CZ" b="1">
                <a:solidFill>
                  <a:srgbClr val="FF3300"/>
                </a:solidFill>
              </a:rPr>
              <a:t>Přední segment                          Zadní segment</a:t>
            </a:r>
          </a:p>
        </p:txBody>
      </p:sp>
    </p:spTree>
    <p:extLst>
      <p:ext uri="{BB962C8B-B14F-4D97-AF65-F5344CB8AC3E}">
        <p14:creationId xmlns:p14="http://schemas.microsoft.com/office/powerpoint/2010/main" val="32847426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619125"/>
            <a:ext cx="5915025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5957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33143"/>
            <a:ext cx="7128792" cy="597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36892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6" y="861076"/>
            <a:ext cx="8429625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228234" y="388292"/>
            <a:ext cx="2687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Vývoj ušního boltce</a:t>
            </a:r>
          </a:p>
        </p:txBody>
      </p:sp>
    </p:spTree>
    <p:extLst>
      <p:ext uri="{BB962C8B-B14F-4D97-AF65-F5344CB8AC3E}">
        <p14:creationId xmlns:p14="http://schemas.microsoft.com/office/powerpoint/2010/main" val="1606599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92150"/>
            <a:ext cx="8856663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6" name="Line 6"/>
          <p:cNvSpPr>
            <a:spLocks noChangeShapeType="1"/>
          </p:cNvSpPr>
          <p:nvPr/>
        </p:nvSpPr>
        <p:spPr bwMode="auto">
          <a:xfrm>
            <a:off x="179388" y="5084763"/>
            <a:ext cx="87137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9687" name="Line 7"/>
          <p:cNvSpPr>
            <a:spLocks noChangeShapeType="1"/>
          </p:cNvSpPr>
          <p:nvPr/>
        </p:nvSpPr>
        <p:spPr bwMode="auto">
          <a:xfrm>
            <a:off x="179388" y="5949950"/>
            <a:ext cx="87137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9691" name="Text Box 11"/>
          <p:cNvSpPr txBox="1">
            <a:spLocks noChangeArrowheads="1"/>
          </p:cNvSpPr>
          <p:nvPr/>
        </p:nvSpPr>
        <p:spPr bwMode="auto">
          <a:xfrm>
            <a:off x="158750" y="5103813"/>
            <a:ext cx="7652416" cy="147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cs-CZ" altLang="cs-CZ" sz="2000" b="1" dirty="0"/>
              <a:t>přední                </a:t>
            </a:r>
            <a:r>
              <a:rPr lang="cs-CZ" altLang="cs-CZ" sz="2000" b="1" dirty="0" err="1"/>
              <a:t>cornea</a:t>
            </a:r>
            <a:r>
              <a:rPr lang="cs-CZ" altLang="cs-CZ" sz="2000" b="1" dirty="0"/>
              <a:t>                            iris                                  </a:t>
            </a:r>
            <a:r>
              <a:rPr lang="cs-CZ" altLang="cs-CZ" sz="2000" b="1" dirty="0" err="1"/>
              <a:t>pars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caeca</a:t>
            </a:r>
            <a:r>
              <a:rPr lang="cs-CZ" altLang="cs-CZ" sz="2000" b="1" dirty="0"/>
              <a:t>  </a:t>
            </a:r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segment                                                    corpus </a:t>
            </a:r>
            <a:r>
              <a:rPr lang="cs-CZ" altLang="cs-CZ" sz="2000" b="1" dirty="0" err="1"/>
              <a:t>ciliare</a:t>
            </a:r>
            <a:r>
              <a:rPr lang="cs-CZ" altLang="cs-CZ" sz="2000" b="1" dirty="0"/>
              <a:t>                </a:t>
            </a:r>
            <a:r>
              <a:rPr lang="cs-CZ" altLang="cs-CZ" sz="2000" b="1" dirty="0" err="1"/>
              <a:t>retinae</a:t>
            </a:r>
            <a:endParaRPr lang="cs-CZ" altLang="cs-CZ" sz="2000" b="1" dirty="0"/>
          </a:p>
          <a:p>
            <a:pPr>
              <a:lnSpc>
                <a:spcPct val="80000"/>
              </a:lnSpc>
            </a:pPr>
            <a:endParaRPr lang="cs-CZ" altLang="cs-CZ" sz="3200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zadní                  </a:t>
            </a:r>
            <a:r>
              <a:rPr lang="cs-CZ" altLang="cs-CZ" sz="2000" b="1" dirty="0" err="1"/>
              <a:t>sclera</a:t>
            </a:r>
            <a:r>
              <a:rPr lang="cs-CZ" altLang="cs-CZ" sz="2000" b="1" dirty="0"/>
              <a:t>                             </a:t>
            </a:r>
            <a:r>
              <a:rPr lang="cs-CZ" altLang="cs-CZ" sz="2000" b="1" dirty="0" err="1"/>
              <a:t>choroidea</a:t>
            </a:r>
            <a:r>
              <a:rPr lang="cs-CZ" altLang="cs-CZ" sz="2000" b="1" dirty="0"/>
              <a:t>                      </a:t>
            </a:r>
            <a:r>
              <a:rPr lang="cs-CZ" altLang="cs-CZ" sz="2000" b="1" dirty="0" err="1"/>
              <a:t>pars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optica</a:t>
            </a:r>
            <a:endParaRPr lang="cs-CZ" altLang="cs-CZ" sz="2000" b="1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segment                                                                                            </a:t>
            </a:r>
            <a:r>
              <a:rPr lang="cs-CZ" altLang="cs-CZ" sz="2000" b="1" dirty="0" err="1"/>
              <a:t>retinae</a:t>
            </a:r>
            <a:endParaRPr lang="cs-CZ" altLang="cs-CZ" sz="2000" b="1" dirty="0"/>
          </a:p>
        </p:txBody>
      </p:sp>
      <p:sp>
        <p:nvSpPr>
          <p:cNvPr id="199692" name="Line 12"/>
          <p:cNvSpPr>
            <a:spLocks noChangeShapeType="1"/>
          </p:cNvSpPr>
          <p:nvPr/>
        </p:nvSpPr>
        <p:spPr bwMode="auto">
          <a:xfrm>
            <a:off x="1692275" y="3933825"/>
            <a:ext cx="0" cy="2924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9693" name="Line 13"/>
          <p:cNvSpPr>
            <a:spLocks noChangeShapeType="1"/>
          </p:cNvSpPr>
          <p:nvPr/>
        </p:nvSpPr>
        <p:spPr bwMode="auto">
          <a:xfrm>
            <a:off x="3851275" y="3933825"/>
            <a:ext cx="0" cy="2924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9694" name="Line 14"/>
          <p:cNvSpPr>
            <a:spLocks noChangeShapeType="1"/>
          </p:cNvSpPr>
          <p:nvPr/>
        </p:nvSpPr>
        <p:spPr bwMode="auto">
          <a:xfrm>
            <a:off x="6156325" y="3933825"/>
            <a:ext cx="0" cy="2924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9695" name="Text Box 15"/>
          <p:cNvSpPr txBox="1">
            <a:spLocks noChangeArrowheads="1"/>
          </p:cNvSpPr>
          <p:nvPr/>
        </p:nvSpPr>
        <p:spPr bwMode="auto">
          <a:xfrm>
            <a:off x="179388" y="-46038"/>
            <a:ext cx="3375025" cy="64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600" b="1"/>
              <a:t>Stěna oční koule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894081" y="4221088"/>
            <a:ext cx="1605889" cy="646331"/>
          </a:xfrm>
          <a:prstGeom prst="rect">
            <a:avLst/>
          </a:prstGeom>
          <a:solidFill>
            <a:srgbClr val="C9FFFF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Tunica </a:t>
            </a:r>
            <a:r>
              <a:rPr lang="cs-CZ" dirty="0" err="1"/>
              <a:t>externa</a:t>
            </a:r>
            <a:r>
              <a:rPr lang="cs-CZ" dirty="0"/>
              <a:t> </a:t>
            </a:r>
          </a:p>
          <a:p>
            <a:r>
              <a:rPr lang="cs-CZ" dirty="0"/>
              <a:t>(</a:t>
            </a:r>
            <a:r>
              <a:rPr lang="cs-CZ" dirty="0" err="1"/>
              <a:t>fibrosa</a:t>
            </a:r>
            <a:r>
              <a:rPr lang="cs-CZ" dirty="0"/>
              <a:t>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139952" y="4221087"/>
            <a:ext cx="1476494" cy="646331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Tunica media </a:t>
            </a:r>
          </a:p>
          <a:p>
            <a:r>
              <a:rPr lang="cs-CZ" dirty="0"/>
              <a:t>(</a:t>
            </a:r>
            <a:r>
              <a:rPr lang="cs-CZ" dirty="0" err="1"/>
              <a:t>vasculosa</a:t>
            </a:r>
            <a:r>
              <a:rPr lang="cs-CZ" dirty="0"/>
              <a:t>)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440306" y="4221086"/>
            <a:ext cx="1566454" cy="646331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Tunica interna </a:t>
            </a:r>
          </a:p>
          <a:p>
            <a:r>
              <a:rPr lang="cs-CZ" dirty="0"/>
              <a:t>(</a:t>
            </a:r>
            <a:r>
              <a:rPr lang="cs-CZ" dirty="0" err="1"/>
              <a:t>nervosa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93165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05" y="0"/>
            <a:ext cx="91842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728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289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24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" y="0"/>
            <a:ext cx="913251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6A2C0412-8CC0-4937-812A-A810BD977816}"/>
              </a:ext>
            </a:extLst>
          </p:cNvPr>
          <p:cNvSpPr/>
          <p:nvPr/>
        </p:nvSpPr>
        <p:spPr>
          <a:xfrm>
            <a:off x="3923928" y="980728"/>
            <a:ext cx="3168352" cy="11521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96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747703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242</Words>
  <Application>Microsoft Office PowerPoint</Application>
  <PresentationFormat>Předvádění na obrazovce (4:3)</PresentationFormat>
  <Paragraphs>71</Paragraphs>
  <Slides>32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6" baseType="lpstr">
      <vt:lpstr>Arial</vt:lpstr>
      <vt:lpstr>Calibri</vt:lpstr>
      <vt:lpstr>Wingdings</vt:lpstr>
      <vt:lpstr>Motiv systému Office</vt:lpstr>
      <vt:lpstr>Smyslové orgány</vt:lpstr>
      <vt:lpstr>Orgán zraku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Orgán sluchu a rovnováhy</vt:lpstr>
      <vt:lpstr>Prezentace aplikace PowerPoint</vt:lpstr>
      <vt:lpstr>Vnitřní ucho (v pyramidě ossis petrosum ossis temporalis)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Doma</dc:creator>
  <cp:lastModifiedBy>ucitel</cp:lastModifiedBy>
  <cp:revision>29</cp:revision>
  <dcterms:created xsi:type="dcterms:W3CDTF">2015-07-12T14:02:16Z</dcterms:created>
  <dcterms:modified xsi:type="dcterms:W3CDTF">2021-01-11T08:31:46Z</dcterms:modified>
</cp:coreProperties>
</file>