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59" r:id="rId5"/>
    <p:sldId id="288" r:id="rId6"/>
    <p:sldId id="280" r:id="rId7"/>
    <p:sldId id="281" r:id="rId8"/>
    <p:sldId id="282" r:id="rId9"/>
    <p:sldId id="289" r:id="rId10"/>
    <p:sldId id="260" r:id="rId11"/>
    <p:sldId id="261" r:id="rId12"/>
    <p:sldId id="275" r:id="rId13"/>
    <p:sldId id="263" r:id="rId14"/>
    <p:sldId id="264" r:id="rId15"/>
    <p:sldId id="290" r:id="rId16"/>
    <p:sldId id="265" r:id="rId17"/>
    <p:sldId id="266" r:id="rId18"/>
    <p:sldId id="267" r:id="rId19"/>
    <p:sldId id="268" r:id="rId20"/>
    <p:sldId id="270" r:id="rId21"/>
    <p:sldId id="271" r:id="rId22"/>
    <p:sldId id="274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20.12.2016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12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20.12.2016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4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20.12.2016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09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20.12.2016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50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20.12.2016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77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20.12.2016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13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20.12.2016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96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20.12.2016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39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20.12.2016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87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20.12.2016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74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20.12.2016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00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808E6-1B7D-4A42-B685-A9F205228656}" type="datetimeFigureOut">
              <a:rPr lang="cs-CZ" smtClean="0"/>
              <a:t>20.12.2016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7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studyblue.com/notes/note/n/histology-qualifier-review/deck/89678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uggestkeyword.com/c2tpbiB0aGlubmluZw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ggestkeyword.com/c2tpbiB0aGlubmluZw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dentalday.wikispaces.co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hp.med.unsw.edu.au/embryology/index.php?title=File:Merocrine_secretion_animation.gi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hp.med.unsw.edu.au/embryology/index.php?title=File:Apocrine_secretion_animation.gi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0913" y="980728"/>
            <a:ext cx="7772400" cy="1470025"/>
          </a:xfrm>
        </p:spPr>
        <p:txBody>
          <a:bodyPr/>
          <a:lstStyle/>
          <a:p>
            <a:pPr algn="l"/>
            <a:r>
              <a:rPr lang="cs-CZ" dirty="0" smtClean="0"/>
              <a:t>KŮŽE A KOŽNÍ ADNEXA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91693" y="2564904"/>
            <a:ext cx="638174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cs-CZ" sz="2400" dirty="0" smtClean="0">
                <a:sym typeface="Wingdings"/>
              </a:rPr>
              <a:t>Kůže          tenký typ</a:t>
            </a:r>
          </a:p>
          <a:p>
            <a:r>
              <a:rPr lang="cs-CZ" sz="2400" dirty="0">
                <a:sym typeface="Wingdings"/>
              </a:rPr>
              <a:t> </a:t>
            </a:r>
            <a:r>
              <a:rPr lang="cs-CZ" sz="2400" dirty="0" smtClean="0">
                <a:sym typeface="Wingdings"/>
              </a:rPr>
              <a:t>                       tlustý typ</a:t>
            </a:r>
            <a:endParaRPr lang="cs-CZ" sz="2400" dirty="0">
              <a:sym typeface="Wingdings"/>
            </a:endParaRPr>
          </a:p>
          <a:p>
            <a:r>
              <a:rPr lang="cs-CZ" sz="2400" dirty="0" smtClean="0">
                <a:sym typeface="Wingdings"/>
              </a:rPr>
              <a:t> </a:t>
            </a:r>
          </a:p>
          <a:p>
            <a:pPr marL="342900" indent="-342900">
              <a:buFont typeface="Wingdings"/>
              <a:buChar char="Ø"/>
            </a:pPr>
            <a:r>
              <a:rPr lang="cs-CZ" sz="2400" dirty="0" smtClean="0">
                <a:sym typeface="Wingdings"/>
              </a:rPr>
              <a:t>Rohovějící adnexa         vlas (chlup)</a:t>
            </a:r>
          </a:p>
          <a:p>
            <a:r>
              <a:rPr lang="cs-CZ" sz="2400" dirty="0">
                <a:sym typeface="Wingdings"/>
              </a:rPr>
              <a:t> </a:t>
            </a:r>
            <a:r>
              <a:rPr lang="cs-CZ" sz="2400" dirty="0" smtClean="0">
                <a:sym typeface="Wingdings"/>
              </a:rPr>
              <a:t>                                              nehet</a:t>
            </a:r>
          </a:p>
          <a:p>
            <a:endParaRPr lang="cs-CZ" sz="2400" dirty="0" smtClean="0">
              <a:sym typeface="Wingdings"/>
            </a:endParaRPr>
          </a:p>
          <a:p>
            <a:pPr marL="342900" indent="-342900">
              <a:buFont typeface="Wingdings"/>
              <a:buChar char="Ø"/>
            </a:pPr>
            <a:r>
              <a:rPr lang="cs-CZ" sz="2400" dirty="0" smtClean="0">
                <a:sym typeface="Wingdings"/>
              </a:rPr>
              <a:t>Nerohovějící adnexa        žlázy        malé potní</a:t>
            </a:r>
          </a:p>
          <a:p>
            <a:r>
              <a:rPr lang="cs-CZ" sz="2400" dirty="0">
                <a:sym typeface="Wingdings"/>
              </a:rPr>
              <a:t> </a:t>
            </a:r>
            <a:r>
              <a:rPr lang="cs-CZ" sz="2400" dirty="0" smtClean="0">
                <a:sym typeface="Wingdings"/>
              </a:rPr>
              <a:t>                                                                  velké potní</a:t>
            </a:r>
          </a:p>
          <a:p>
            <a:r>
              <a:rPr lang="cs-CZ" sz="2400" dirty="0">
                <a:sym typeface="Wingdings"/>
              </a:rPr>
              <a:t> </a:t>
            </a:r>
            <a:r>
              <a:rPr lang="cs-CZ" sz="2400" dirty="0" smtClean="0">
                <a:sym typeface="Wingdings"/>
              </a:rPr>
              <a:t>                                                                  mazové</a:t>
            </a:r>
          </a:p>
          <a:p>
            <a:r>
              <a:rPr lang="cs-CZ" sz="2400" dirty="0">
                <a:sym typeface="Wingdings"/>
              </a:rPr>
              <a:t> </a:t>
            </a:r>
            <a:r>
              <a:rPr lang="cs-CZ" sz="2400" dirty="0" smtClean="0">
                <a:sym typeface="Wingdings"/>
              </a:rPr>
              <a:t>                                                                  mléčná  </a:t>
            </a:r>
            <a:endParaRPr lang="cs-CZ" sz="2400" dirty="0"/>
          </a:p>
        </p:txBody>
      </p:sp>
      <p:pic>
        <p:nvPicPr>
          <p:cNvPr id="7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6" y="119063"/>
            <a:ext cx="77343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8"/>
          <p:cNvCxnSpPr/>
          <p:nvPr/>
        </p:nvCxnSpPr>
        <p:spPr>
          <a:xfrm>
            <a:off x="1979712" y="2850529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1979712" y="2850529"/>
            <a:ext cx="504056" cy="2904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3599892" y="3933056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3599892" y="3933056"/>
            <a:ext cx="504056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3901897" y="5013176"/>
            <a:ext cx="468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5054217" y="5013176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5081899" y="5013176"/>
            <a:ext cx="432048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5080343" y="5013176"/>
            <a:ext cx="432048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5054217" y="5006834"/>
            <a:ext cx="432048" cy="1008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6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Kůže - 25"/>
          <p:cNvPicPr>
            <a:picLocks noChangeAspect="1" noChangeArrowheads="1"/>
          </p:cNvPicPr>
          <p:nvPr/>
        </p:nvPicPr>
        <p:blipFill>
          <a:blip r:embed="rId2">
            <a:lum bright="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06472"/>
            <a:ext cx="9001125" cy="635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1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87313" y="106363"/>
            <a:ext cx="22154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smtClean="0">
                <a:solidFill>
                  <a:srgbClr val="000000"/>
                </a:solidFill>
              </a:rPr>
              <a:t>Mazová </a:t>
            </a:r>
            <a:r>
              <a:rPr lang="cs-CZ" altLang="cs-CZ" sz="2000" b="1" dirty="0">
                <a:solidFill>
                  <a:srgbClr val="000000"/>
                </a:solidFill>
              </a:rPr>
              <a:t>žláza (HEŠ)</a:t>
            </a:r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2339975" y="476250"/>
            <a:ext cx="863600" cy="3168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>
            <a:off x="2700338" y="1773238"/>
            <a:ext cx="2592387" cy="136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 rot="4558633">
            <a:off x="490538" y="3989388"/>
            <a:ext cx="2036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solidFill>
                  <a:srgbClr val="000000"/>
                </a:solidFill>
              </a:rPr>
              <a:t>vlasový folikul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 rot="16916228">
            <a:off x="5998349" y="2423861"/>
            <a:ext cx="216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>
                <a:solidFill>
                  <a:srgbClr val="000000"/>
                </a:solidFill>
              </a:rPr>
              <a:t>m. </a:t>
            </a:r>
            <a:r>
              <a:rPr lang="cs-CZ" altLang="cs-CZ" b="1" dirty="0" err="1">
                <a:solidFill>
                  <a:srgbClr val="000000"/>
                </a:solidFill>
              </a:rPr>
              <a:t>arrector</a:t>
            </a:r>
            <a:r>
              <a:rPr lang="cs-CZ" altLang="cs-CZ" b="1" dirty="0">
                <a:solidFill>
                  <a:srgbClr val="000000"/>
                </a:solidFill>
              </a:rPr>
              <a:t> pili</a:t>
            </a:r>
          </a:p>
        </p:txBody>
      </p:sp>
    </p:spTree>
    <p:extLst>
      <p:ext uri="{BB962C8B-B14F-4D97-AF65-F5344CB8AC3E}">
        <p14:creationId xmlns:p14="http://schemas.microsoft.com/office/powerpoint/2010/main" val="29380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Kůže - 27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48680"/>
            <a:ext cx="9001125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5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99823" y="132939"/>
            <a:ext cx="20960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smtClean="0">
                <a:solidFill>
                  <a:srgbClr val="000000"/>
                </a:solidFill>
              </a:rPr>
              <a:t>Mazová </a:t>
            </a:r>
            <a:r>
              <a:rPr lang="cs-CZ" altLang="cs-CZ" sz="2000" b="1" dirty="0">
                <a:solidFill>
                  <a:srgbClr val="000000"/>
                </a:solidFill>
              </a:rPr>
              <a:t>žláza (HE)</a:t>
            </a:r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 flipH="1">
            <a:off x="4140200" y="3789363"/>
            <a:ext cx="360363" cy="7143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 flipV="1">
            <a:off x="7019925" y="3068638"/>
            <a:ext cx="360363" cy="730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 flipH="1">
            <a:off x="1908175" y="1628775"/>
            <a:ext cx="3603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 flipV="1">
            <a:off x="6011863" y="5805264"/>
            <a:ext cx="288925" cy="2159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6040926" y="4725144"/>
            <a:ext cx="288925" cy="28733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395536" y="5913214"/>
            <a:ext cx="229562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mitoticky aktivní </a:t>
            </a:r>
            <a:r>
              <a:rPr lang="cs-CZ" dirty="0" err="1" smtClean="0"/>
              <a:t>bb</a:t>
            </a:r>
            <a:r>
              <a:rPr lang="cs-CZ" dirty="0" smtClean="0"/>
              <a:t>.    </a:t>
            </a:r>
          </a:p>
          <a:p>
            <a:r>
              <a:rPr lang="cs-CZ" dirty="0" err="1" smtClean="0"/>
              <a:t>pyknotická</a:t>
            </a:r>
            <a:r>
              <a:rPr lang="cs-CZ" dirty="0" smtClean="0"/>
              <a:t> jádra</a:t>
            </a:r>
            <a:endParaRPr lang="cs-CZ" dirty="0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2415925" y="6093296"/>
            <a:ext cx="279404" cy="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2415925" y="6381328"/>
            <a:ext cx="275239" cy="1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98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85901" y="-801742"/>
            <a:ext cx="6372200" cy="8928993"/>
          </a:xfrm>
          <a:prstGeom prst="rect">
            <a:avLst/>
          </a:prstGeom>
        </p:spPr>
      </p:pic>
      <p:pic>
        <p:nvPicPr>
          <p:cNvPr id="3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13900"/>
            <a:ext cx="2593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b="1" dirty="0" err="1">
                <a:solidFill>
                  <a:srgbClr val="000000"/>
                </a:solidFill>
              </a:rPr>
              <a:t>Mamma</a:t>
            </a:r>
            <a:r>
              <a:rPr lang="cs-CZ" altLang="cs-CZ" b="1" dirty="0">
                <a:solidFill>
                  <a:srgbClr val="000000"/>
                </a:solidFill>
              </a:rPr>
              <a:t> non </a:t>
            </a:r>
            <a:r>
              <a:rPr lang="cs-CZ" altLang="cs-CZ" b="1" dirty="0" err="1">
                <a:solidFill>
                  <a:srgbClr val="000000"/>
                </a:solidFill>
              </a:rPr>
              <a:t>lactans</a:t>
            </a:r>
            <a:r>
              <a:rPr lang="cs-CZ" altLang="cs-CZ" b="1" dirty="0">
                <a:solidFill>
                  <a:srgbClr val="000000"/>
                </a:solidFill>
              </a:rPr>
              <a:t> (HE)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862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Kůže - 29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48680"/>
            <a:ext cx="9001125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3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31775" y="106363"/>
            <a:ext cx="3786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>
                <a:solidFill>
                  <a:srgbClr val="000000"/>
                </a:solidFill>
              </a:rPr>
              <a:t>Mamma non lactans (HE)</a:t>
            </a:r>
          </a:p>
        </p:txBody>
      </p:sp>
    </p:spTree>
    <p:extLst>
      <p:ext uri="{BB962C8B-B14F-4D97-AF65-F5344CB8AC3E}">
        <p14:creationId xmlns:p14="http://schemas.microsoft.com/office/powerpoint/2010/main" val="31647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Kůže - 31"/>
          <p:cNvPicPr>
            <a:picLocks noChangeAspect="1" noChangeArrowheads="1"/>
          </p:cNvPicPr>
          <p:nvPr/>
        </p:nvPicPr>
        <p:blipFill>
          <a:blip r:embed="rId2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48680"/>
            <a:ext cx="9001125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1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87313" y="151805"/>
            <a:ext cx="316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>
                <a:solidFill>
                  <a:srgbClr val="000000"/>
                </a:solidFill>
              </a:rPr>
              <a:t>Mamma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</a:rPr>
              <a:t>lactans</a:t>
            </a:r>
            <a:r>
              <a:rPr lang="cs-CZ" altLang="cs-CZ" sz="2000" b="1" dirty="0">
                <a:solidFill>
                  <a:srgbClr val="000000"/>
                </a:solidFill>
              </a:rPr>
              <a:t> (HE)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586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lassconnection.s3.amazonaws.com/334/flashcards/521334/jpg/hair_follicle130522279584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784976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vie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9551" y="148570"/>
            <a:ext cx="1396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000" b="1" dirty="0">
                <a:solidFill>
                  <a:srgbClr val="000000"/>
                </a:solidFill>
              </a:rPr>
              <a:t>Kůže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z axily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56187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ůže - 37"/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28992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99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 rot="4190895">
            <a:off x="967582" y="2053431"/>
            <a:ext cx="210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solidFill>
                  <a:srgbClr val="000000"/>
                </a:solidFill>
              </a:rPr>
              <a:t>m. arrector pili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58750" y="106363"/>
            <a:ext cx="125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smtClean="0">
                <a:solidFill>
                  <a:srgbClr val="000000"/>
                </a:solidFill>
              </a:rPr>
              <a:t>Vlas </a:t>
            </a:r>
            <a:r>
              <a:rPr lang="cs-CZ" altLang="cs-CZ" sz="2000" b="1" dirty="0">
                <a:solidFill>
                  <a:srgbClr val="000000"/>
                </a:solidFill>
              </a:rPr>
              <a:t>(HEŠ)</a:t>
            </a:r>
          </a:p>
        </p:txBody>
      </p:sp>
    </p:spTree>
    <p:extLst>
      <p:ext uri="{BB962C8B-B14F-4D97-AF65-F5344CB8AC3E}">
        <p14:creationId xmlns:p14="http://schemas.microsoft.com/office/powerpoint/2010/main" val="13088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Kůže - 39"/>
          <p:cNvPicPr>
            <a:picLocks noChangeAspect="1" noChangeArrowheads="1"/>
          </p:cNvPicPr>
          <p:nvPr/>
        </p:nvPicPr>
        <p:blipFill>
          <a:blip r:embed="rId2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9001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7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58750" y="106363"/>
            <a:ext cx="40260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smtClean="0">
                <a:solidFill>
                  <a:srgbClr val="000000"/>
                </a:solidFill>
              </a:rPr>
              <a:t>Vlas </a:t>
            </a:r>
            <a:r>
              <a:rPr lang="cs-CZ" altLang="cs-CZ" sz="2000" b="1" dirty="0">
                <a:solidFill>
                  <a:srgbClr val="000000"/>
                </a:solidFill>
              </a:rPr>
              <a:t>– bulbus pili s melanocyty (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HEŠ)</a:t>
            </a:r>
            <a:endParaRPr lang="cs-CZ" altLang="cs-CZ" dirty="0"/>
          </a:p>
        </p:txBody>
      </p:sp>
      <p:pic>
        <p:nvPicPr>
          <p:cNvPr id="108549" name="Picture 5" descr="ROD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013325"/>
            <a:ext cx="4787900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1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Kůže - 40"/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76672"/>
            <a:ext cx="9001125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5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58750" y="34925"/>
            <a:ext cx="5344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smtClean="0">
                <a:solidFill>
                  <a:srgbClr val="000000"/>
                </a:solidFill>
              </a:rPr>
              <a:t>Vlas </a:t>
            </a:r>
            <a:r>
              <a:rPr lang="cs-CZ" altLang="cs-CZ" sz="2000" b="1" dirty="0">
                <a:solidFill>
                  <a:srgbClr val="000000"/>
                </a:solidFill>
              </a:rPr>
              <a:t>– bulbus pili s melanocyty, </a:t>
            </a:r>
            <a:r>
              <a:rPr lang="cs-CZ" altLang="cs-CZ" sz="2000" b="1" dirty="0" err="1">
                <a:solidFill>
                  <a:srgbClr val="000000"/>
                </a:solidFill>
              </a:rPr>
              <a:t>papilla</a:t>
            </a:r>
            <a:r>
              <a:rPr lang="cs-CZ" altLang="cs-CZ" sz="2000" b="1" dirty="0">
                <a:solidFill>
                  <a:srgbClr val="000000"/>
                </a:solidFill>
              </a:rPr>
              <a:t> pili (HEŠ</a:t>
            </a:r>
            <a:r>
              <a:rPr lang="cs-CZ" altLang="cs-CZ" b="1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97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345"/>
            <a:ext cx="5904136" cy="678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7" y="409880"/>
            <a:ext cx="1751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/>
              <a:t>Vlas – </a:t>
            </a:r>
            <a:r>
              <a:rPr lang="cs-CZ" b="1" u="sng" dirty="0" err="1" smtClean="0"/>
              <a:t>Pilus</a:t>
            </a:r>
            <a:r>
              <a:rPr lang="cs-CZ" b="1" u="sng" dirty="0" smtClean="0"/>
              <a:t> </a:t>
            </a:r>
            <a:r>
              <a:rPr lang="cs-CZ" b="1" u="sng" dirty="0"/>
              <a:t>(lat)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499992" y="548680"/>
            <a:ext cx="62549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2     1</a:t>
            </a:r>
            <a:endParaRPr lang="cs-CZ" sz="16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499992" y="175329"/>
            <a:ext cx="312746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3</a:t>
            </a:r>
            <a:endParaRPr lang="cs-CZ" sz="1600" b="1" dirty="0"/>
          </a:p>
        </p:txBody>
      </p:sp>
      <p:sp>
        <p:nvSpPr>
          <p:cNvPr id="5" name="Obdélník 4"/>
          <p:cNvSpPr/>
          <p:nvPr/>
        </p:nvSpPr>
        <p:spPr>
          <a:xfrm>
            <a:off x="4427984" y="260648"/>
            <a:ext cx="7200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652120" y="548680"/>
            <a:ext cx="2520280" cy="612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cs-CZ" sz="1400" dirty="0" smtClean="0"/>
          </a:p>
          <a:p>
            <a:r>
              <a:rPr lang="cs-CZ" sz="1400" dirty="0" smtClean="0"/>
              <a:t>vazivová pochva (</a:t>
            </a:r>
            <a:r>
              <a:rPr lang="cs-CZ" sz="1400" b="1" dirty="0" smtClean="0"/>
              <a:t>1</a:t>
            </a:r>
            <a:r>
              <a:rPr lang="cs-CZ" sz="1400" dirty="0" smtClean="0"/>
              <a:t>)</a:t>
            </a:r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cs-CZ" sz="1400" dirty="0" smtClean="0"/>
              <a:t>vnější epitelová pochva (</a:t>
            </a:r>
            <a:r>
              <a:rPr lang="cs-CZ" sz="1400" b="1" dirty="0" smtClean="0"/>
              <a:t>2</a:t>
            </a:r>
            <a:r>
              <a:rPr lang="cs-CZ" sz="1400" dirty="0" smtClean="0"/>
              <a:t>)</a:t>
            </a:r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cs-CZ" sz="1400" dirty="0" err="1" smtClean="0"/>
              <a:t>Henle</a:t>
            </a:r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cs-CZ" sz="1400" dirty="0" smtClean="0"/>
              <a:t>Huxley</a:t>
            </a:r>
          </a:p>
          <a:p>
            <a:endParaRPr lang="cs-CZ" sz="1400" dirty="0"/>
          </a:p>
          <a:p>
            <a:r>
              <a:rPr lang="cs-CZ" sz="1400" b="1" dirty="0" smtClean="0">
                <a:solidFill>
                  <a:srgbClr val="339933"/>
                </a:solidFill>
              </a:rPr>
              <a:t>kutikula</a:t>
            </a:r>
          </a:p>
          <a:p>
            <a:r>
              <a:rPr lang="cs-CZ" sz="1400" b="1" dirty="0" smtClean="0">
                <a:solidFill>
                  <a:srgbClr val="339933"/>
                </a:solidFill>
              </a:rPr>
              <a:t>pochvy</a:t>
            </a:r>
            <a:r>
              <a:rPr lang="cs-CZ" sz="1400" dirty="0" smtClean="0"/>
              <a:t> </a:t>
            </a:r>
          </a:p>
          <a:p>
            <a:endParaRPr lang="cs-CZ" sz="1400" dirty="0"/>
          </a:p>
          <a:p>
            <a:r>
              <a:rPr lang="cs-CZ" sz="1400" b="1" dirty="0" smtClean="0">
                <a:solidFill>
                  <a:srgbClr val="FF0000"/>
                </a:solidFill>
              </a:rPr>
              <a:t>kutikula</a:t>
            </a:r>
          </a:p>
          <a:p>
            <a:r>
              <a:rPr lang="cs-CZ" sz="1400" b="1" dirty="0" smtClean="0">
                <a:solidFill>
                  <a:srgbClr val="FF0000"/>
                </a:solidFill>
              </a:rPr>
              <a:t>vlasu</a:t>
            </a:r>
            <a:r>
              <a:rPr lang="cs-CZ" sz="1400" dirty="0" smtClean="0"/>
              <a:t> </a:t>
            </a:r>
          </a:p>
          <a:p>
            <a:endParaRPr lang="cs-CZ" sz="1400" dirty="0"/>
          </a:p>
          <a:p>
            <a:r>
              <a:rPr lang="cs-CZ" sz="1400" dirty="0" smtClean="0"/>
              <a:t>kůra</a:t>
            </a:r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cs-CZ" sz="1400" dirty="0" smtClean="0"/>
              <a:t>dřeň</a:t>
            </a:r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cs-CZ" sz="1400" dirty="0" smtClean="0"/>
              <a:t>vazivová papila </a:t>
            </a:r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cs-CZ" sz="1400" dirty="0" smtClean="0"/>
              <a:t>kapiláry krevní      </a:t>
            </a:r>
            <a:endParaRPr lang="cs-CZ" sz="1400" dirty="0"/>
          </a:p>
        </p:txBody>
      </p:sp>
      <p:sp>
        <p:nvSpPr>
          <p:cNvPr id="7" name="Pravá složená závorka 6"/>
          <p:cNvSpPr/>
          <p:nvPr/>
        </p:nvSpPr>
        <p:spPr>
          <a:xfrm>
            <a:off x="6372200" y="2132856"/>
            <a:ext cx="360040" cy="14782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ravá složená závorka 9"/>
          <p:cNvSpPr/>
          <p:nvPr/>
        </p:nvSpPr>
        <p:spPr>
          <a:xfrm>
            <a:off x="6374095" y="3763457"/>
            <a:ext cx="360040" cy="14782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580112" y="717957"/>
            <a:ext cx="72008" cy="334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734135" y="2726053"/>
            <a:ext cx="21807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vnitřní </a:t>
            </a:r>
            <a:r>
              <a:rPr lang="cs-CZ" sz="1400" dirty="0"/>
              <a:t>epitelová </a:t>
            </a:r>
            <a:r>
              <a:rPr lang="cs-CZ" sz="1400" dirty="0" smtClean="0"/>
              <a:t>pochva (</a:t>
            </a:r>
            <a:r>
              <a:rPr lang="cs-CZ" sz="1400" b="1" dirty="0" smtClean="0"/>
              <a:t>3</a:t>
            </a:r>
            <a:r>
              <a:rPr lang="cs-CZ" sz="1400" dirty="0" smtClean="0"/>
              <a:t>)</a:t>
            </a:r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8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r>
              <a:rPr lang="cs-CZ" sz="1400" dirty="0" smtClean="0"/>
              <a:t>vlas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233690" y="6295904"/>
            <a:ext cx="115377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400" dirty="0" smtClean="0"/>
              <a:t>     melanocyt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20150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lassconnection.s3.amazonaws.com/229/flashcards/1229229/png/thin_skin_21363025011184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" y="1"/>
            <a:ext cx="70811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012160" y="260648"/>
            <a:ext cx="2945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 smtClean="0"/>
              <a:t>Kůže (</a:t>
            </a:r>
            <a:r>
              <a:rPr lang="cs-CZ" sz="2400" b="1" u="sng" dirty="0" err="1" smtClean="0"/>
              <a:t>integumentum</a:t>
            </a:r>
            <a:r>
              <a:rPr lang="cs-CZ" sz="2400" b="1" u="sng" dirty="0" smtClean="0"/>
              <a:t>)</a:t>
            </a:r>
            <a:endParaRPr lang="cs-CZ" sz="24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6686983" y="908720"/>
            <a:ext cx="2457019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Pokožka (epidermis)</a:t>
            </a:r>
          </a:p>
          <a:p>
            <a:r>
              <a:rPr lang="cs-CZ" sz="1600" dirty="0" err="1" smtClean="0"/>
              <a:t>stratum</a:t>
            </a:r>
            <a:r>
              <a:rPr lang="cs-CZ" sz="1600" dirty="0" smtClean="0"/>
              <a:t> </a:t>
            </a:r>
            <a:r>
              <a:rPr lang="cs-CZ" sz="1600" dirty="0" err="1" smtClean="0"/>
              <a:t>corneum</a:t>
            </a:r>
            <a:r>
              <a:rPr lang="cs-CZ" sz="1600" dirty="0" smtClean="0"/>
              <a:t> proprium</a:t>
            </a:r>
          </a:p>
          <a:p>
            <a:r>
              <a:rPr lang="cs-CZ" sz="1600" dirty="0" smtClean="0"/>
              <a:t>(</a:t>
            </a:r>
            <a:r>
              <a:rPr lang="cs-CZ" sz="1600" dirty="0" err="1" smtClean="0"/>
              <a:t>stratum</a:t>
            </a:r>
            <a:r>
              <a:rPr lang="cs-CZ" sz="1600" dirty="0" smtClean="0"/>
              <a:t> </a:t>
            </a:r>
            <a:r>
              <a:rPr lang="cs-CZ" sz="1600" dirty="0" err="1" smtClean="0"/>
              <a:t>lucidum</a:t>
            </a:r>
            <a:r>
              <a:rPr lang="cs-CZ" sz="1600" dirty="0" smtClean="0"/>
              <a:t>)</a:t>
            </a:r>
          </a:p>
          <a:p>
            <a:r>
              <a:rPr lang="cs-CZ" sz="1600" dirty="0" err="1" smtClean="0"/>
              <a:t>stratum</a:t>
            </a:r>
            <a:r>
              <a:rPr lang="cs-CZ" sz="1600" dirty="0" smtClean="0"/>
              <a:t>  </a:t>
            </a:r>
            <a:r>
              <a:rPr lang="cs-CZ" sz="1600" dirty="0" err="1" smtClean="0"/>
              <a:t>granulosum</a:t>
            </a:r>
            <a:endParaRPr lang="cs-CZ" sz="1600" dirty="0" smtClean="0"/>
          </a:p>
          <a:p>
            <a:r>
              <a:rPr lang="cs-CZ" sz="1600" dirty="0" err="1" smtClean="0"/>
              <a:t>stratum</a:t>
            </a:r>
            <a:r>
              <a:rPr lang="cs-CZ" sz="1600" dirty="0" smtClean="0"/>
              <a:t> </a:t>
            </a:r>
            <a:r>
              <a:rPr lang="cs-CZ" sz="1600" dirty="0" err="1" smtClean="0"/>
              <a:t>spinosum</a:t>
            </a:r>
            <a:endParaRPr lang="cs-CZ" sz="1600" dirty="0" smtClean="0"/>
          </a:p>
          <a:p>
            <a:r>
              <a:rPr lang="cs-CZ" sz="1600" dirty="0" err="1" smtClean="0"/>
              <a:t>stratum</a:t>
            </a:r>
            <a:r>
              <a:rPr lang="cs-CZ" sz="1600" dirty="0" smtClean="0"/>
              <a:t> </a:t>
            </a:r>
            <a:r>
              <a:rPr lang="cs-CZ" sz="1600" dirty="0" err="1" smtClean="0"/>
              <a:t>basale</a:t>
            </a:r>
            <a:endParaRPr lang="cs-CZ" sz="1600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5940152" y="1412776"/>
            <a:ext cx="746830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6012160" y="1916832"/>
            <a:ext cx="674822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5868145" y="2204864"/>
            <a:ext cx="818838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5580112" y="2420888"/>
            <a:ext cx="110687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6655981" y="4005063"/>
            <a:ext cx="2583912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Škára (dermis, </a:t>
            </a:r>
            <a:r>
              <a:rPr lang="cs-CZ" sz="2000" b="1" dirty="0" err="1" smtClean="0"/>
              <a:t>corium</a:t>
            </a:r>
            <a:r>
              <a:rPr lang="cs-CZ" sz="2000" b="1" dirty="0" smtClean="0"/>
              <a:t>)</a:t>
            </a:r>
          </a:p>
          <a:p>
            <a:r>
              <a:rPr lang="cs-CZ" dirty="0" err="1" smtClean="0"/>
              <a:t>pars</a:t>
            </a:r>
            <a:r>
              <a:rPr lang="cs-CZ" dirty="0" smtClean="0"/>
              <a:t> </a:t>
            </a:r>
            <a:r>
              <a:rPr lang="cs-CZ" dirty="0" err="1" smtClean="0"/>
              <a:t>papillaris</a:t>
            </a:r>
            <a:endParaRPr lang="cs-CZ" dirty="0" smtClean="0"/>
          </a:p>
          <a:p>
            <a:r>
              <a:rPr lang="cs-CZ" dirty="0" err="1" smtClean="0"/>
              <a:t>pars</a:t>
            </a:r>
            <a:r>
              <a:rPr lang="cs-CZ" dirty="0" smtClean="0"/>
              <a:t> </a:t>
            </a:r>
            <a:r>
              <a:rPr lang="cs-CZ" dirty="0" err="1" smtClean="0"/>
              <a:t>reticularis</a:t>
            </a:r>
            <a:endParaRPr lang="cs-CZ" dirty="0"/>
          </a:p>
        </p:txBody>
      </p:sp>
      <p:sp>
        <p:nvSpPr>
          <p:cNvPr id="17" name="Volný tvar 16"/>
          <p:cNvSpPr/>
          <p:nvPr/>
        </p:nvSpPr>
        <p:spPr>
          <a:xfrm>
            <a:off x="17253" y="2924944"/>
            <a:ext cx="6685472" cy="1751162"/>
          </a:xfrm>
          <a:custGeom>
            <a:avLst/>
            <a:gdLst>
              <a:gd name="connsiteX0" fmla="*/ 6685472 w 6685472"/>
              <a:gd name="connsiteY0" fmla="*/ 1751162 h 1751162"/>
              <a:gd name="connsiteX1" fmla="*/ 6409426 w 6685472"/>
              <a:gd name="connsiteY1" fmla="*/ 1733909 h 1751162"/>
              <a:gd name="connsiteX2" fmla="*/ 6383547 w 6685472"/>
              <a:gd name="connsiteY2" fmla="*/ 1725283 h 1751162"/>
              <a:gd name="connsiteX3" fmla="*/ 6280030 w 6685472"/>
              <a:gd name="connsiteY3" fmla="*/ 1716657 h 1751162"/>
              <a:gd name="connsiteX4" fmla="*/ 6047117 w 6685472"/>
              <a:gd name="connsiteY4" fmla="*/ 1708030 h 1751162"/>
              <a:gd name="connsiteX5" fmla="*/ 5934973 w 6685472"/>
              <a:gd name="connsiteY5" fmla="*/ 1699404 h 1751162"/>
              <a:gd name="connsiteX6" fmla="*/ 5874589 w 6685472"/>
              <a:gd name="connsiteY6" fmla="*/ 1682151 h 1751162"/>
              <a:gd name="connsiteX7" fmla="*/ 5753819 w 6685472"/>
              <a:gd name="connsiteY7" fmla="*/ 1656272 h 1751162"/>
              <a:gd name="connsiteX8" fmla="*/ 5719313 w 6685472"/>
              <a:gd name="connsiteY8" fmla="*/ 1647645 h 1751162"/>
              <a:gd name="connsiteX9" fmla="*/ 5520905 w 6685472"/>
              <a:gd name="connsiteY9" fmla="*/ 1639019 h 1751162"/>
              <a:gd name="connsiteX10" fmla="*/ 5451894 w 6685472"/>
              <a:gd name="connsiteY10" fmla="*/ 1621766 h 1751162"/>
              <a:gd name="connsiteX11" fmla="*/ 5417389 w 6685472"/>
              <a:gd name="connsiteY11" fmla="*/ 1613140 h 1751162"/>
              <a:gd name="connsiteX12" fmla="*/ 5374256 w 6685472"/>
              <a:gd name="connsiteY12" fmla="*/ 1604513 h 1751162"/>
              <a:gd name="connsiteX13" fmla="*/ 5348377 w 6685472"/>
              <a:gd name="connsiteY13" fmla="*/ 1595887 h 1751162"/>
              <a:gd name="connsiteX14" fmla="*/ 5313872 w 6685472"/>
              <a:gd name="connsiteY14" fmla="*/ 1587260 h 1751162"/>
              <a:gd name="connsiteX15" fmla="*/ 5236234 w 6685472"/>
              <a:gd name="connsiteY15" fmla="*/ 1561381 h 1751162"/>
              <a:gd name="connsiteX16" fmla="*/ 5210355 w 6685472"/>
              <a:gd name="connsiteY16" fmla="*/ 1552755 h 1751162"/>
              <a:gd name="connsiteX17" fmla="*/ 5106838 w 6685472"/>
              <a:gd name="connsiteY17" fmla="*/ 1526876 h 1751162"/>
              <a:gd name="connsiteX18" fmla="*/ 5037826 w 6685472"/>
              <a:gd name="connsiteY18" fmla="*/ 1509623 h 1751162"/>
              <a:gd name="connsiteX19" fmla="*/ 4968815 w 6685472"/>
              <a:gd name="connsiteY19" fmla="*/ 1500996 h 1751162"/>
              <a:gd name="connsiteX20" fmla="*/ 4942936 w 6685472"/>
              <a:gd name="connsiteY20" fmla="*/ 1492370 h 1751162"/>
              <a:gd name="connsiteX21" fmla="*/ 4839419 w 6685472"/>
              <a:gd name="connsiteY21" fmla="*/ 1466491 h 1751162"/>
              <a:gd name="connsiteX22" fmla="*/ 4787660 w 6685472"/>
              <a:gd name="connsiteY22" fmla="*/ 1449238 h 1751162"/>
              <a:gd name="connsiteX23" fmla="*/ 4701396 w 6685472"/>
              <a:gd name="connsiteY23" fmla="*/ 1414732 h 1751162"/>
              <a:gd name="connsiteX24" fmla="*/ 4658264 w 6685472"/>
              <a:gd name="connsiteY24" fmla="*/ 1406106 h 1751162"/>
              <a:gd name="connsiteX25" fmla="*/ 4632385 w 6685472"/>
              <a:gd name="connsiteY25" fmla="*/ 1397479 h 1751162"/>
              <a:gd name="connsiteX26" fmla="*/ 4563373 w 6685472"/>
              <a:gd name="connsiteY26" fmla="*/ 1388853 h 1751162"/>
              <a:gd name="connsiteX27" fmla="*/ 4451230 w 6685472"/>
              <a:gd name="connsiteY27" fmla="*/ 1371600 h 1751162"/>
              <a:gd name="connsiteX28" fmla="*/ 4416724 w 6685472"/>
              <a:gd name="connsiteY28" fmla="*/ 1362974 h 1751162"/>
              <a:gd name="connsiteX29" fmla="*/ 4313207 w 6685472"/>
              <a:gd name="connsiteY29" fmla="*/ 1345721 h 1751162"/>
              <a:gd name="connsiteX30" fmla="*/ 4278702 w 6685472"/>
              <a:gd name="connsiteY30" fmla="*/ 1328468 h 1751162"/>
              <a:gd name="connsiteX31" fmla="*/ 4226943 w 6685472"/>
              <a:gd name="connsiteY31" fmla="*/ 1311215 h 1751162"/>
              <a:gd name="connsiteX32" fmla="*/ 4201064 w 6685472"/>
              <a:gd name="connsiteY32" fmla="*/ 1293962 h 1751162"/>
              <a:gd name="connsiteX33" fmla="*/ 4114800 w 6685472"/>
              <a:gd name="connsiteY33" fmla="*/ 1268083 h 1751162"/>
              <a:gd name="connsiteX34" fmla="*/ 4088921 w 6685472"/>
              <a:gd name="connsiteY34" fmla="*/ 1259457 h 1751162"/>
              <a:gd name="connsiteX35" fmla="*/ 4054415 w 6685472"/>
              <a:gd name="connsiteY35" fmla="*/ 1250830 h 1751162"/>
              <a:gd name="connsiteX36" fmla="*/ 4002656 w 6685472"/>
              <a:gd name="connsiteY36" fmla="*/ 1233577 h 1751162"/>
              <a:gd name="connsiteX37" fmla="*/ 3976777 w 6685472"/>
              <a:gd name="connsiteY37" fmla="*/ 1224951 h 1751162"/>
              <a:gd name="connsiteX38" fmla="*/ 3942272 w 6685472"/>
              <a:gd name="connsiteY38" fmla="*/ 1216325 h 1751162"/>
              <a:gd name="connsiteX39" fmla="*/ 3916392 w 6685472"/>
              <a:gd name="connsiteY39" fmla="*/ 1207698 h 1751162"/>
              <a:gd name="connsiteX40" fmla="*/ 3864634 w 6685472"/>
              <a:gd name="connsiteY40" fmla="*/ 1199072 h 1751162"/>
              <a:gd name="connsiteX41" fmla="*/ 3821502 w 6685472"/>
              <a:gd name="connsiteY41" fmla="*/ 1190445 h 1751162"/>
              <a:gd name="connsiteX42" fmla="*/ 3726611 w 6685472"/>
              <a:gd name="connsiteY42" fmla="*/ 1173192 h 1751162"/>
              <a:gd name="connsiteX43" fmla="*/ 3700732 w 6685472"/>
              <a:gd name="connsiteY43" fmla="*/ 1155940 h 1751162"/>
              <a:gd name="connsiteX44" fmla="*/ 3623094 w 6685472"/>
              <a:gd name="connsiteY44" fmla="*/ 1138687 h 1751162"/>
              <a:gd name="connsiteX45" fmla="*/ 3588589 w 6685472"/>
              <a:gd name="connsiteY45" fmla="*/ 1112808 h 1751162"/>
              <a:gd name="connsiteX46" fmla="*/ 3502324 w 6685472"/>
              <a:gd name="connsiteY46" fmla="*/ 1086928 h 1751162"/>
              <a:gd name="connsiteX47" fmla="*/ 3433313 w 6685472"/>
              <a:gd name="connsiteY47" fmla="*/ 1052423 h 1751162"/>
              <a:gd name="connsiteX48" fmla="*/ 3407434 w 6685472"/>
              <a:gd name="connsiteY48" fmla="*/ 1035170 h 1751162"/>
              <a:gd name="connsiteX49" fmla="*/ 3372928 w 6685472"/>
              <a:gd name="connsiteY49" fmla="*/ 1026543 h 1751162"/>
              <a:gd name="connsiteX50" fmla="*/ 3338422 w 6685472"/>
              <a:gd name="connsiteY50" fmla="*/ 1009291 h 1751162"/>
              <a:gd name="connsiteX51" fmla="*/ 3312543 w 6685472"/>
              <a:gd name="connsiteY51" fmla="*/ 992038 h 1751162"/>
              <a:gd name="connsiteX52" fmla="*/ 3217653 w 6685472"/>
              <a:gd name="connsiteY52" fmla="*/ 966159 h 1751162"/>
              <a:gd name="connsiteX53" fmla="*/ 3191773 w 6685472"/>
              <a:gd name="connsiteY53" fmla="*/ 957532 h 1751162"/>
              <a:gd name="connsiteX54" fmla="*/ 3105509 w 6685472"/>
              <a:gd name="connsiteY54" fmla="*/ 948906 h 1751162"/>
              <a:gd name="connsiteX55" fmla="*/ 3045124 w 6685472"/>
              <a:gd name="connsiteY55" fmla="*/ 923026 h 1751162"/>
              <a:gd name="connsiteX56" fmla="*/ 3010619 w 6685472"/>
              <a:gd name="connsiteY56" fmla="*/ 914400 h 1751162"/>
              <a:gd name="connsiteX57" fmla="*/ 2984739 w 6685472"/>
              <a:gd name="connsiteY57" fmla="*/ 897147 h 1751162"/>
              <a:gd name="connsiteX58" fmla="*/ 2915728 w 6685472"/>
              <a:gd name="connsiteY58" fmla="*/ 879894 h 1751162"/>
              <a:gd name="connsiteX59" fmla="*/ 2829464 w 6685472"/>
              <a:gd name="connsiteY59" fmla="*/ 862642 h 1751162"/>
              <a:gd name="connsiteX60" fmla="*/ 2803585 w 6685472"/>
              <a:gd name="connsiteY60" fmla="*/ 854015 h 1751162"/>
              <a:gd name="connsiteX61" fmla="*/ 2751826 w 6685472"/>
              <a:gd name="connsiteY61" fmla="*/ 845389 h 1751162"/>
              <a:gd name="connsiteX62" fmla="*/ 2717321 w 6685472"/>
              <a:gd name="connsiteY62" fmla="*/ 836762 h 1751162"/>
              <a:gd name="connsiteX63" fmla="*/ 2622430 w 6685472"/>
              <a:gd name="connsiteY63" fmla="*/ 793630 h 1751162"/>
              <a:gd name="connsiteX64" fmla="*/ 2596551 w 6685472"/>
              <a:gd name="connsiteY64" fmla="*/ 776377 h 1751162"/>
              <a:gd name="connsiteX65" fmla="*/ 2562045 w 6685472"/>
              <a:gd name="connsiteY65" fmla="*/ 767751 h 1751162"/>
              <a:gd name="connsiteX66" fmla="*/ 2536166 w 6685472"/>
              <a:gd name="connsiteY66" fmla="*/ 759125 h 1751162"/>
              <a:gd name="connsiteX67" fmla="*/ 2510287 w 6685472"/>
              <a:gd name="connsiteY67" fmla="*/ 741872 h 1751162"/>
              <a:gd name="connsiteX68" fmla="*/ 2458528 w 6685472"/>
              <a:gd name="connsiteY68" fmla="*/ 724619 h 1751162"/>
              <a:gd name="connsiteX69" fmla="*/ 2398143 w 6685472"/>
              <a:gd name="connsiteY69" fmla="*/ 698740 h 1751162"/>
              <a:gd name="connsiteX70" fmla="*/ 2363638 w 6685472"/>
              <a:gd name="connsiteY70" fmla="*/ 672860 h 1751162"/>
              <a:gd name="connsiteX71" fmla="*/ 2294626 w 6685472"/>
              <a:gd name="connsiteY71" fmla="*/ 655608 h 1751162"/>
              <a:gd name="connsiteX72" fmla="*/ 2234241 w 6685472"/>
              <a:gd name="connsiteY72" fmla="*/ 638355 h 1751162"/>
              <a:gd name="connsiteX73" fmla="*/ 2104845 w 6685472"/>
              <a:gd name="connsiteY73" fmla="*/ 629728 h 1751162"/>
              <a:gd name="connsiteX74" fmla="*/ 2027207 w 6685472"/>
              <a:gd name="connsiteY74" fmla="*/ 603849 h 1751162"/>
              <a:gd name="connsiteX75" fmla="*/ 2001328 w 6685472"/>
              <a:gd name="connsiteY75" fmla="*/ 595223 h 1751162"/>
              <a:gd name="connsiteX76" fmla="*/ 1846053 w 6685472"/>
              <a:gd name="connsiteY76" fmla="*/ 569343 h 1751162"/>
              <a:gd name="connsiteX77" fmla="*/ 1759789 w 6685472"/>
              <a:gd name="connsiteY77" fmla="*/ 543464 h 1751162"/>
              <a:gd name="connsiteX78" fmla="*/ 1733909 w 6685472"/>
              <a:gd name="connsiteY78" fmla="*/ 534838 h 1751162"/>
              <a:gd name="connsiteX79" fmla="*/ 1440611 w 6685472"/>
              <a:gd name="connsiteY79" fmla="*/ 526211 h 1751162"/>
              <a:gd name="connsiteX80" fmla="*/ 1362973 w 6685472"/>
              <a:gd name="connsiteY80" fmla="*/ 517585 h 1751162"/>
              <a:gd name="connsiteX81" fmla="*/ 1268083 w 6685472"/>
              <a:gd name="connsiteY81" fmla="*/ 508959 h 1751162"/>
              <a:gd name="connsiteX82" fmla="*/ 1216324 w 6685472"/>
              <a:gd name="connsiteY82" fmla="*/ 491706 h 1751162"/>
              <a:gd name="connsiteX83" fmla="*/ 1155939 w 6685472"/>
              <a:gd name="connsiteY83" fmla="*/ 474453 h 1751162"/>
              <a:gd name="connsiteX84" fmla="*/ 1104181 w 6685472"/>
              <a:gd name="connsiteY84" fmla="*/ 439947 h 1751162"/>
              <a:gd name="connsiteX85" fmla="*/ 1052422 w 6685472"/>
              <a:gd name="connsiteY85" fmla="*/ 414068 h 1751162"/>
              <a:gd name="connsiteX86" fmla="*/ 1000664 w 6685472"/>
              <a:gd name="connsiteY86" fmla="*/ 388189 h 1751162"/>
              <a:gd name="connsiteX87" fmla="*/ 974785 w 6685472"/>
              <a:gd name="connsiteY87" fmla="*/ 370936 h 1751162"/>
              <a:gd name="connsiteX88" fmla="*/ 923026 w 6685472"/>
              <a:gd name="connsiteY88" fmla="*/ 353683 h 1751162"/>
              <a:gd name="connsiteX89" fmla="*/ 845389 w 6685472"/>
              <a:gd name="connsiteY89" fmla="*/ 319177 h 1751162"/>
              <a:gd name="connsiteX90" fmla="*/ 819509 w 6685472"/>
              <a:gd name="connsiteY90" fmla="*/ 310551 h 1751162"/>
              <a:gd name="connsiteX91" fmla="*/ 802256 w 6685472"/>
              <a:gd name="connsiteY91" fmla="*/ 284672 h 1751162"/>
              <a:gd name="connsiteX92" fmla="*/ 724619 w 6685472"/>
              <a:gd name="connsiteY92" fmla="*/ 250166 h 1751162"/>
              <a:gd name="connsiteX93" fmla="*/ 690113 w 6685472"/>
              <a:gd name="connsiteY93" fmla="*/ 232913 h 1751162"/>
              <a:gd name="connsiteX94" fmla="*/ 638355 w 6685472"/>
              <a:gd name="connsiteY94" fmla="*/ 198408 h 1751162"/>
              <a:gd name="connsiteX95" fmla="*/ 560717 w 6685472"/>
              <a:gd name="connsiteY95" fmla="*/ 172528 h 1751162"/>
              <a:gd name="connsiteX96" fmla="*/ 534838 w 6685472"/>
              <a:gd name="connsiteY96" fmla="*/ 163902 h 1751162"/>
              <a:gd name="connsiteX97" fmla="*/ 508958 w 6685472"/>
              <a:gd name="connsiteY97" fmla="*/ 155276 h 1751162"/>
              <a:gd name="connsiteX98" fmla="*/ 483079 w 6685472"/>
              <a:gd name="connsiteY98" fmla="*/ 138023 h 1751162"/>
              <a:gd name="connsiteX99" fmla="*/ 336430 w 6685472"/>
              <a:gd name="connsiteY99" fmla="*/ 120770 h 1751162"/>
              <a:gd name="connsiteX100" fmla="*/ 241539 w 6685472"/>
              <a:gd name="connsiteY100" fmla="*/ 94891 h 1751162"/>
              <a:gd name="connsiteX101" fmla="*/ 215660 w 6685472"/>
              <a:gd name="connsiteY101" fmla="*/ 103517 h 1751162"/>
              <a:gd name="connsiteX102" fmla="*/ 138022 w 6685472"/>
              <a:gd name="connsiteY102" fmla="*/ 94891 h 1751162"/>
              <a:gd name="connsiteX103" fmla="*/ 120770 w 6685472"/>
              <a:gd name="connsiteY103" fmla="*/ 69011 h 1751162"/>
              <a:gd name="connsiteX104" fmla="*/ 94890 w 6685472"/>
              <a:gd name="connsiteY104" fmla="*/ 51759 h 1751162"/>
              <a:gd name="connsiteX105" fmla="*/ 69011 w 6685472"/>
              <a:gd name="connsiteY105" fmla="*/ 43132 h 1751162"/>
              <a:gd name="connsiteX106" fmla="*/ 43132 w 6685472"/>
              <a:gd name="connsiteY106" fmla="*/ 25879 h 1751162"/>
              <a:gd name="connsiteX107" fmla="*/ 0 w 6685472"/>
              <a:gd name="connsiteY107" fmla="*/ 0 h 175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6685472" h="1751162">
                <a:moveTo>
                  <a:pt x="6685472" y="1751162"/>
                </a:moveTo>
                <a:cubicBezTo>
                  <a:pt x="6542266" y="1727296"/>
                  <a:pt x="6726678" y="1755789"/>
                  <a:pt x="6409426" y="1733909"/>
                </a:cubicBezTo>
                <a:cubicBezTo>
                  <a:pt x="6400355" y="1733283"/>
                  <a:pt x="6392560" y="1726485"/>
                  <a:pt x="6383547" y="1725283"/>
                </a:cubicBezTo>
                <a:cubicBezTo>
                  <a:pt x="6349225" y="1720707"/>
                  <a:pt x="6314610" y="1718430"/>
                  <a:pt x="6280030" y="1716657"/>
                </a:cubicBezTo>
                <a:cubicBezTo>
                  <a:pt x="6202441" y="1712678"/>
                  <a:pt x="6124755" y="1710906"/>
                  <a:pt x="6047117" y="1708030"/>
                </a:cubicBezTo>
                <a:cubicBezTo>
                  <a:pt x="6009736" y="1705155"/>
                  <a:pt x="5972208" y="1703785"/>
                  <a:pt x="5934973" y="1699404"/>
                </a:cubicBezTo>
                <a:cubicBezTo>
                  <a:pt x="5909715" y="1696432"/>
                  <a:pt x="5897858" y="1688497"/>
                  <a:pt x="5874589" y="1682151"/>
                </a:cubicBezTo>
                <a:cubicBezTo>
                  <a:pt x="5768765" y="1653290"/>
                  <a:pt x="5843603" y="1674229"/>
                  <a:pt x="5753819" y="1656272"/>
                </a:cubicBezTo>
                <a:cubicBezTo>
                  <a:pt x="5742193" y="1653947"/>
                  <a:pt x="5731137" y="1648521"/>
                  <a:pt x="5719313" y="1647645"/>
                </a:cubicBezTo>
                <a:cubicBezTo>
                  <a:pt x="5653295" y="1642755"/>
                  <a:pt x="5587041" y="1641894"/>
                  <a:pt x="5520905" y="1639019"/>
                </a:cubicBezTo>
                <a:cubicBezTo>
                  <a:pt x="5474662" y="1623604"/>
                  <a:pt x="5514349" y="1635644"/>
                  <a:pt x="5451894" y="1621766"/>
                </a:cubicBezTo>
                <a:cubicBezTo>
                  <a:pt x="5440321" y="1619194"/>
                  <a:pt x="5428962" y="1615712"/>
                  <a:pt x="5417389" y="1613140"/>
                </a:cubicBezTo>
                <a:cubicBezTo>
                  <a:pt x="5403076" y="1609959"/>
                  <a:pt x="5388481" y="1608069"/>
                  <a:pt x="5374256" y="1604513"/>
                </a:cubicBezTo>
                <a:cubicBezTo>
                  <a:pt x="5365435" y="1602308"/>
                  <a:pt x="5357120" y="1598385"/>
                  <a:pt x="5348377" y="1595887"/>
                </a:cubicBezTo>
                <a:cubicBezTo>
                  <a:pt x="5336977" y="1592630"/>
                  <a:pt x="5325228" y="1590667"/>
                  <a:pt x="5313872" y="1587260"/>
                </a:cubicBezTo>
                <a:cubicBezTo>
                  <a:pt x="5313775" y="1587231"/>
                  <a:pt x="5249222" y="1565710"/>
                  <a:pt x="5236234" y="1561381"/>
                </a:cubicBezTo>
                <a:cubicBezTo>
                  <a:pt x="5227608" y="1558506"/>
                  <a:pt x="5219176" y="1554960"/>
                  <a:pt x="5210355" y="1552755"/>
                </a:cubicBezTo>
                <a:lnTo>
                  <a:pt x="5106838" y="1526876"/>
                </a:lnTo>
                <a:cubicBezTo>
                  <a:pt x="5106828" y="1526873"/>
                  <a:pt x="5037837" y="1509624"/>
                  <a:pt x="5037826" y="1509623"/>
                </a:cubicBezTo>
                <a:lnTo>
                  <a:pt x="4968815" y="1500996"/>
                </a:lnTo>
                <a:cubicBezTo>
                  <a:pt x="4960189" y="1498121"/>
                  <a:pt x="4951722" y="1494713"/>
                  <a:pt x="4942936" y="1492370"/>
                </a:cubicBezTo>
                <a:cubicBezTo>
                  <a:pt x="4908569" y="1483206"/>
                  <a:pt x="4873161" y="1477738"/>
                  <a:pt x="4839419" y="1466491"/>
                </a:cubicBezTo>
                <a:cubicBezTo>
                  <a:pt x="4822166" y="1460740"/>
                  <a:pt x="4803926" y="1457371"/>
                  <a:pt x="4787660" y="1449238"/>
                </a:cubicBezTo>
                <a:cubicBezTo>
                  <a:pt x="4756988" y="1433902"/>
                  <a:pt x="4736929" y="1421838"/>
                  <a:pt x="4701396" y="1414732"/>
                </a:cubicBezTo>
                <a:cubicBezTo>
                  <a:pt x="4687019" y="1411857"/>
                  <a:pt x="4672488" y="1409662"/>
                  <a:pt x="4658264" y="1406106"/>
                </a:cubicBezTo>
                <a:cubicBezTo>
                  <a:pt x="4649442" y="1403901"/>
                  <a:pt x="4641331" y="1399106"/>
                  <a:pt x="4632385" y="1397479"/>
                </a:cubicBezTo>
                <a:cubicBezTo>
                  <a:pt x="4609576" y="1393332"/>
                  <a:pt x="4586377" y="1391728"/>
                  <a:pt x="4563373" y="1388853"/>
                </a:cubicBezTo>
                <a:cubicBezTo>
                  <a:pt x="4485518" y="1369388"/>
                  <a:pt x="4580379" y="1391468"/>
                  <a:pt x="4451230" y="1371600"/>
                </a:cubicBezTo>
                <a:cubicBezTo>
                  <a:pt x="4439512" y="1369797"/>
                  <a:pt x="4428377" y="1365159"/>
                  <a:pt x="4416724" y="1362974"/>
                </a:cubicBezTo>
                <a:cubicBezTo>
                  <a:pt x="4382342" y="1356527"/>
                  <a:pt x="4313207" y="1345721"/>
                  <a:pt x="4313207" y="1345721"/>
                </a:cubicBezTo>
                <a:cubicBezTo>
                  <a:pt x="4301705" y="1339970"/>
                  <a:pt x="4290642" y="1333244"/>
                  <a:pt x="4278702" y="1328468"/>
                </a:cubicBezTo>
                <a:cubicBezTo>
                  <a:pt x="4261817" y="1321714"/>
                  <a:pt x="4242075" y="1321303"/>
                  <a:pt x="4226943" y="1311215"/>
                </a:cubicBezTo>
                <a:cubicBezTo>
                  <a:pt x="4218317" y="1305464"/>
                  <a:pt x="4210538" y="1298173"/>
                  <a:pt x="4201064" y="1293962"/>
                </a:cubicBezTo>
                <a:cubicBezTo>
                  <a:pt x="4164164" y="1277562"/>
                  <a:pt x="4149930" y="1278120"/>
                  <a:pt x="4114800" y="1268083"/>
                </a:cubicBezTo>
                <a:cubicBezTo>
                  <a:pt x="4106057" y="1265585"/>
                  <a:pt x="4097664" y="1261955"/>
                  <a:pt x="4088921" y="1259457"/>
                </a:cubicBezTo>
                <a:cubicBezTo>
                  <a:pt x="4077521" y="1256200"/>
                  <a:pt x="4065771" y="1254237"/>
                  <a:pt x="4054415" y="1250830"/>
                </a:cubicBezTo>
                <a:cubicBezTo>
                  <a:pt x="4036996" y="1245604"/>
                  <a:pt x="4019909" y="1239328"/>
                  <a:pt x="4002656" y="1233577"/>
                </a:cubicBezTo>
                <a:cubicBezTo>
                  <a:pt x="3994030" y="1230702"/>
                  <a:pt x="3985598" y="1227156"/>
                  <a:pt x="3976777" y="1224951"/>
                </a:cubicBezTo>
                <a:cubicBezTo>
                  <a:pt x="3965275" y="1222076"/>
                  <a:pt x="3953671" y="1219582"/>
                  <a:pt x="3942272" y="1216325"/>
                </a:cubicBezTo>
                <a:cubicBezTo>
                  <a:pt x="3933529" y="1213827"/>
                  <a:pt x="3925269" y="1209671"/>
                  <a:pt x="3916392" y="1207698"/>
                </a:cubicBezTo>
                <a:cubicBezTo>
                  <a:pt x="3899318" y="1203904"/>
                  <a:pt x="3881842" y="1202201"/>
                  <a:pt x="3864634" y="1199072"/>
                </a:cubicBezTo>
                <a:cubicBezTo>
                  <a:pt x="3850208" y="1196449"/>
                  <a:pt x="3835965" y="1192855"/>
                  <a:pt x="3821502" y="1190445"/>
                </a:cubicBezTo>
                <a:cubicBezTo>
                  <a:pt x="3728770" y="1174989"/>
                  <a:pt x="3792861" y="1189755"/>
                  <a:pt x="3726611" y="1173192"/>
                </a:cubicBezTo>
                <a:cubicBezTo>
                  <a:pt x="3717985" y="1167441"/>
                  <a:pt x="3710261" y="1160024"/>
                  <a:pt x="3700732" y="1155940"/>
                </a:cubicBezTo>
                <a:cubicBezTo>
                  <a:pt x="3690067" y="1151370"/>
                  <a:pt x="3630777" y="1140224"/>
                  <a:pt x="3623094" y="1138687"/>
                </a:cubicBezTo>
                <a:cubicBezTo>
                  <a:pt x="3611592" y="1130061"/>
                  <a:pt x="3601157" y="1119790"/>
                  <a:pt x="3588589" y="1112808"/>
                </a:cubicBezTo>
                <a:cubicBezTo>
                  <a:pt x="3556671" y="1095076"/>
                  <a:pt x="3537132" y="1093890"/>
                  <a:pt x="3502324" y="1086928"/>
                </a:cubicBezTo>
                <a:cubicBezTo>
                  <a:pt x="3442362" y="1046955"/>
                  <a:pt x="3517733" y="1094633"/>
                  <a:pt x="3433313" y="1052423"/>
                </a:cubicBezTo>
                <a:cubicBezTo>
                  <a:pt x="3424040" y="1047786"/>
                  <a:pt x="3416963" y="1039254"/>
                  <a:pt x="3407434" y="1035170"/>
                </a:cubicBezTo>
                <a:cubicBezTo>
                  <a:pt x="3396537" y="1030500"/>
                  <a:pt x="3384029" y="1030706"/>
                  <a:pt x="3372928" y="1026543"/>
                </a:cubicBezTo>
                <a:cubicBezTo>
                  <a:pt x="3360887" y="1022028"/>
                  <a:pt x="3349587" y="1015671"/>
                  <a:pt x="3338422" y="1009291"/>
                </a:cubicBezTo>
                <a:cubicBezTo>
                  <a:pt x="3329420" y="1004147"/>
                  <a:pt x="3322169" y="995888"/>
                  <a:pt x="3312543" y="992038"/>
                </a:cubicBezTo>
                <a:cubicBezTo>
                  <a:pt x="3282290" y="979937"/>
                  <a:pt x="3248946" y="975100"/>
                  <a:pt x="3217653" y="966159"/>
                </a:cubicBezTo>
                <a:cubicBezTo>
                  <a:pt x="3208910" y="963661"/>
                  <a:pt x="3200761" y="958915"/>
                  <a:pt x="3191773" y="957532"/>
                </a:cubicBezTo>
                <a:cubicBezTo>
                  <a:pt x="3163211" y="953138"/>
                  <a:pt x="3134264" y="951781"/>
                  <a:pt x="3105509" y="948906"/>
                </a:cubicBezTo>
                <a:cubicBezTo>
                  <a:pt x="3006441" y="924137"/>
                  <a:pt x="3128534" y="958773"/>
                  <a:pt x="3045124" y="923026"/>
                </a:cubicBezTo>
                <a:cubicBezTo>
                  <a:pt x="3034227" y="918356"/>
                  <a:pt x="3022121" y="917275"/>
                  <a:pt x="3010619" y="914400"/>
                </a:cubicBezTo>
                <a:cubicBezTo>
                  <a:pt x="3001992" y="908649"/>
                  <a:pt x="2994012" y="901784"/>
                  <a:pt x="2984739" y="897147"/>
                </a:cubicBezTo>
                <a:cubicBezTo>
                  <a:pt x="2965023" y="887289"/>
                  <a:pt x="2935409" y="884814"/>
                  <a:pt x="2915728" y="879894"/>
                </a:cubicBezTo>
                <a:cubicBezTo>
                  <a:pt x="2835439" y="859822"/>
                  <a:pt x="2977383" y="883772"/>
                  <a:pt x="2829464" y="862642"/>
                </a:cubicBezTo>
                <a:cubicBezTo>
                  <a:pt x="2820838" y="859766"/>
                  <a:pt x="2812461" y="855988"/>
                  <a:pt x="2803585" y="854015"/>
                </a:cubicBezTo>
                <a:cubicBezTo>
                  <a:pt x="2786511" y="850221"/>
                  <a:pt x="2768977" y="848819"/>
                  <a:pt x="2751826" y="845389"/>
                </a:cubicBezTo>
                <a:cubicBezTo>
                  <a:pt x="2740201" y="843064"/>
                  <a:pt x="2728823" y="839638"/>
                  <a:pt x="2717321" y="836762"/>
                </a:cubicBezTo>
                <a:cubicBezTo>
                  <a:pt x="2653362" y="794124"/>
                  <a:pt x="2685895" y="806324"/>
                  <a:pt x="2622430" y="793630"/>
                </a:cubicBezTo>
                <a:cubicBezTo>
                  <a:pt x="2613804" y="787879"/>
                  <a:pt x="2606080" y="780461"/>
                  <a:pt x="2596551" y="776377"/>
                </a:cubicBezTo>
                <a:cubicBezTo>
                  <a:pt x="2585654" y="771707"/>
                  <a:pt x="2573445" y="771008"/>
                  <a:pt x="2562045" y="767751"/>
                </a:cubicBezTo>
                <a:cubicBezTo>
                  <a:pt x="2553302" y="765253"/>
                  <a:pt x="2544792" y="762000"/>
                  <a:pt x="2536166" y="759125"/>
                </a:cubicBezTo>
                <a:cubicBezTo>
                  <a:pt x="2527540" y="753374"/>
                  <a:pt x="2519761" y="746083"/>
                  <a:pt x="2510287" y="741872"/>
                </a:cubicBezTo>
                <a:cubicBezTo>
                  <a:pt x="2493668" y="734486"/>
                  <a:pt x="2458528" y="724619"/>
                  <a:pt x="2458528" y="724619"/>
                </a:cubicBezTo>
                <a:cubicBezTo>
                  <a:pt x="2364327" y="661817"/>
                  <a:pt x="2509557" y="754448"/>
                  <a:pt x="2398143" y="698740"/>
                </a:cubicBezTo>
                <a:cubicBezTo>
                  <a:pt x="2385284" y="692310"/>
                  <a:pt x="2376121" y="679993"/>
                  <a:pt x="2363638" y="672860"/>
                </a:cubicBezTo>
                <a:cubicBezTo>
                  <a:pt x="2348303" y="664097"/>
                  <a:pt x="2307243" y="658762"/>
                  <a:pt x="2294626" y="655608"/>
                </a:cubicBezTo>
                <a:cubicBezTo>
                  <a:pt x="2269345" y="649288"/>
                  <a:pt x="2262124" y="641290"/>
                  <a:pt x="2234241" y="638355"/>
                </a:cubicBezTo>
                <a:cubicBezTo>
                  <a:pt x="2191251" y="633830"/>
                  <a:pt x="2147977" y="632604"/>
                  <a:pt x="2104845" y="629728"/>
                </a:cubicBezTo>
                <a:lnTo>
                  <a:pt x="2027207" y="603849"/>
                </a:lnTo>
                <a:cubicBezTo>
                  <a:pt x="2018581" y="600974"/>
                  <a:pt x="2010330" y="596509"/>
                  <a:pt x="2001328" y="595223"/>
                </a:cubicBezTo>
                <a:cubicBezTo>
                  <a:pt x="1949369" y="587800"/>
                  <a:pt x="1897337" y="580740"/>
                  <a:pt x="1846053" y="569343"/>
                </a:cubicBezTo>
                <a:cubicBezTo>
                  <a:pt x="1806930" y="560649"/>
                  <a:pt x="1802813" y="557805"/>
                  <a:pt x="1759789" y="543464"/>
                </a:cubicBezTo>
                <a:cubicBezTo>
                  <a:pt x="1751162" y="540588"/>
                  <a:pt x="1742998" y="535105"/>
                  <a:pt x="1733909" y="534838"/>
                </a:cubicBezTo>
                <a:lnTo>
                  <a:pt x="1440611" y="526211"/>
                </a:lnTo>
                <a:lnTo>
                  <a:pt x="1362973" y="517585"/>
                </a:lnTo>
                <a:cubicBezTo>
                  <a:pt x="1331370" y="514425"/>
                  <a:pt x="1299360" y="514478"/>
                  <a:pt x="1268083" y="508959"/>
                </a:cubicBezTo>
                <a:cubicBezTo>
                  <a:pt x="1250173" y="505799"/>
                  <a:pt x="1233577" y="497457"/>
                  <a:pt x="1216324" y="491706"/>
                </a:cubicBezTo>
                <a:cubicBezTo>
                  <a:pt x="1179190" y="479328"/>
                  <a:pt x="1199277" y="485287"/>
                  <a:pt x="1155939" y="474453"/>
                </a:cubicBezTo>
                <a:cubicBezTo>
                  <a:pt x="1106881" y="425395"/>
                  <a:pt x="1154117" y="464916"/>
                  <a:pt x="1104181" y="439947"/>
                </a:cubicBezTo>
                <a:cubicBezTo>
                  <a:pt x="1037301" y="406506"/>
                  <a:pt x="1117463" y="435746"/>
                  <a:pt x="1052422" y="414068"/>
                </a:cubicBezTo>
                <a:cubicBezTo>
                  <a:pt x="978256" y="364623"/>
                  <a:pt x="1072093" y="423904"/>
                  <a:pt x="1000664" y="388189"/>
                </a:cubicBezTo>
                <a:cubicBezTo>
                  <a:pt x="991391" y="383552"/>
                  <a:pt x="984259" y="375147"/>
                  <a:pt x="974785" y="370936"/>
                </a:cubicBezTo>
                <a:cubicBezTo>
                  <a:pt x="958166" y="363550"/>
                  <a:pt x="923026" y="353683"/>
                  <a:pt x="923026" y="353683"/>
                </a:cubicBezTo>
                <a:cubicBezTo>
                  <a:pt x="882017" y="326343"/>
                  <a:pt x="906981" y="339707"/>
                  <a:pt x="845389" y="319177"/>
                </a:cubicBezTo>
                <a:lnTo>
                  <a:pt x="819509" y="310551"/>
                </a:lnTo>
                <a:cubicBezTo>
                  <a:pt x="813758" y="301925"/>
                  <a:pt x="809587" y="292003"/>
                  <a:pt x="802256" y="284672"/>
                </a:cubicBezTo>
                <a:cubicBezTo>
                  <a:pt x="776881" y="259297"/>
                  <a:pt x="758787" y="267250"/>
                  <a:pt x="724619" y="250166"/>
                </a:cubicBezTo>
                <a:cubicBezTo>
                  <a:pt x="713117" y="244415"/>
                  <a:pt x="701140" y="239529"/>
                  <a:pt x="690113" y="232913"/>
                </a:cubicBezTo>
                <a:cubicBezTo>
                  <a:pt x="672333" y="222245"/>
                  <a:pt x="658026" y="204965"/>
                  <a:pt x="638355" y="198408"/>
                </a:cubicBezTo>
                <a:lnTo>
                  <a:pt x="560717" y="172528"/>
                </a:lnTo>
                <a:lnTo>
                  <a:pt x="534838" y="163902"/>
                </a:lnTo>
                <a:lnTo>
                  <a:pt x="508958" y="155276"/>
                </a:lnTo>
                <a:cubicBezTo>
                  <a:pt x="500332" y="149525"/>
                  <a:pt x="493289" y="139825"/>
                  <a:pt x="483079" y="138023"/>
                </a:cubicBezTo>
                <a:cubicBezTo>
                  <a:pt x="266282" y="99764"/>
                  <a:pt x="420189" y="148688"/>
                  <a:pt x="336430" y="120770"/>
                </a:cubicBezTo>
                <a:cubicBezTo>
                  <a:pt x="277367" y="81394"/>
                  <a:pt x="301543" y="79890"/>
                  <a:pt x="241539" y="94891"/>
                </a:cubicBezTo>
                <a:cubicBezTo>
                  <a:pt x="232718" y="97096"/>
                  <a:pt x="224286" y="100642"/>
                  <a:pt x="215660" y="103517"/>
                </a:cubicBezTo>
                <a:cubicBezTo>
                  <a:pt x="189781" y="100642"/>
                  <a:pt x="162493" y="103790"/>
                  <a:pt x="138022" y="94891"/>
                </a:cubicBezTo>
                <a:cubicBezTo>
                  <a:pt x="128279" y="91348"/>
                  <a:pt x="128101" y="76342"/>
                  <a:pt x="120770" y="69011"/>
                </a:cubicBezTo>
                <a:cubicBezTo>
                  <a:pt x="113439" y="61680"/>
                  <a:pt x="104163" y="56396"/>
                  <a:pt x="94890" y="51759"/>
                </a:cubicBezTo>
                <a:cubicBezTo>
                  <a:pt x="86757" y="47693"/>
                  <a:pt x="77144" y="47199"/>
                  <a:pt x="69011" y="43132"/>
                </a:cubicBezTo>
                <a:cubicBezTo>
                  <a:pt x="59738" y="38495"/>
                  <a:pt x="52405" y="30516"/>
                  <a:pt x="43132" y="25879"/>
                </a:cubicBezTo>
                <a:cubicBezTo>
                  <a:pt x="-1662" y="3482"/>
                  <a:pt x="33700" y="3370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18"/>
          <p:cNvCxnSpPr/>
          <p:nvPr/>
        </p:nvCxnSpPr>
        <p:spPr>
          <a:xfrm>
            <a:off x="6702725" y="4676106"/>
            <a:ext cx="1397667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6670277" y="6453336"/>
            <a:ext cx="24904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Podkoží (hypodermis)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2793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27810"/>
            <a:ext cx="7200800" cy="550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740352" y="1628800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7452320" y="5805264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755576" y="2492896"/>
            <a:ext cx="10081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55576" y="4797152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55576" y="5085184"/>
            <a:ext cx="1008112" cy="1152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83568" y="404664"/>
            <a:ext cx="3242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Nehet </a:t>
            </a:r>
            <a:r>
              <a:rPr lang="cs-CZ" b="1" u="sng" dirty="0" smtClean="0"/>
              <a:t>– </a:t>
            </a:r>
            <a:r>
              <a:rPr lang="cs-CZ" b="1" u="sng" dirty="0" err="1" smtClean="0"/>
              <a:t>Unguis</a:t>
            </a:r>
            <a:r>
              <a:rPr lang="cs-CZ" b="1" u="sng" dirty="0" smtClean="0"/>
              <a:t> </a:t>
            </a:r>
            <a:r>
              <a:rPr lang="cs-CZ" b="1" u="sng" dirty="0"/>
              <a:t>(lat) – Onyx (</a:t>
            </a:r>
            <a:r>
              <a:rPr lang="cs-CZ" b="1" u="sng" dirty="0" err="1"/>
              <a:t>gr</a:t>
            </a:r>
            <a:r>
              <a:rPr lang="cs-CZ" b="1" u="sng" dirty="0" smtClean="0"/>
              <a:t>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48096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646201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6004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62068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/>
              <a:t>Nehet</a:t>
            </a:r>
            <a:endParaRPr lang="cs-CZ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7236296" y="1162020"/>
            <a:ext cx="16161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Podélný řez</a:t>
            </a:r>
          </a:p>
          <a:p>
            <a:r>
              <a:rPr lang="cs-CZ" sz="1200" b="1" dirty="0" err="1" smtClean="0"/>
              <a:t>Longitutudinal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section</a:t>
            </a:r>
            <a:endParaRPr lang="cs-CZ" sz="1200" b="1" dirty="0" smtClean="0"/>
          </a:p>
          <a:p>
            <a:endParaRPr lang="cs-CZ" sz="1200" b="1" dirty="0"/>
          </a:p>
          <a:p>
            <a:endParaRPr lang="cs-CZ" sz="1200" b="1" dirty="0" smtClean="0"/>
          </a:p>
          <a:p>
            <a:endParaRPr lang="cs-CZ" sz="1200" b="1" dirty="0"/>
          </a:p>
          <a:p>
            <a:r>
              <a:rPr lang="cs-CZ" sz="1200" b="1" dirty="0" smtClean="0"/>
              <a:t>Příčný řez</a:t>
            </a:r>
          </a:p>
          <a:p>
            <a:r>
              <a:rPr lang="cs-CZ" sz="1200" b="1" dirty="0" err="1" smtClean="0"/>
              <a:t>Cross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section</a:t>
            </a:r>
            <a:endParaRPr lang="cs-CZ" sz="1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9832" y="1650286"/>
            <a:ext cx="4215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600" dirty="0" err="1">
                <a:solidFill>
                  <a:srgbClr val="000000"/>
                </a:solidFill>
              </a:rPr>
              <a:t>Vallum</a:t>
            </a:r>
            <a:r>
              <a:rPr lang="cs-CZ" altLang="cs-CZ" sz="1600" dirty="0">
                <a:solidFill>
                  <a:srgbClr val="000000"/>
                </a:solidFill>
              </a:rPr>
              <a:t>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unguis</a:t>
            </a:r>
            <a:r>
              <a:rPr lang="cs-CZ" altLang="cs-CZ" sz="1600" dirty="0" smtClean="0">
                <a:solidFill>
                  <a:srgbClr val="000000"/>
                </a:solidFill>
              </a:rPr>
              <a:t>                              Nehtová ploténka</a:t>
            </a:r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 flipH="1">
            <a:off x="683568" y="1988840"/>
            <a:ext cx="72008" cy="18002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899592" y="2005591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600" dirty="0" err="1">
                <a:solidFill>
                  <a:srgbClr val="000000"/>
                </a:solidFill>
              </a:rPr>
              <a:t>Sulcus</a:t>
            </a:r>
            <a:r>
              <a:rPr lang="cs-CZ" altLang="cs-CZ" sz="1600" dirty="0">
                <a:solidFill>
                  <a:srgbClr val="000000"/>
                </a:solidFill>
              </a:rPr>
              <a:t>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unguis</a:t>
            </a:r>
            <a:endParaRPr lang="cs-CZ" dirty="0"/>
          </a:p>
        </p:txBody>
      </p:sp>
      <p:cxnSp>
        <p:nvCxnSpPr>
          <p:cNvPr id="10" name="Přímá spojnice 9"/>
          <p:cNvCxnSpPr/>
          <p:nvPr/>
        </p:nvCxnSpPr>
        <p:spPr>
          <a:xfrm flipH="1">
            <a:off x="899592" y="2344145"/>
            <a:ext cx="504056" cy="1516903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436096" y="2276872"/>
            <a:ext cx="1660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Epidermální lůžko</a:t>
            </a:r>
            <a:endParaRPr lang="cs-CZ" sz="1600" dirty="0"/>
          </a:p>
        </p:txBody>
      </p:sp>
      <p:cxnSp>
        <p:nvCxnSpPr>
          <p:cNvPr id="13" name="Přímá spojnice se šipkou 12"/>
          <p:cNvCxnSpPr>
            <a:stCxn id="11" idx="1"/>
          </p:cNvCxnSpPr>
          <p:nvPr/>
        </p:nvCxnSpPr>
        <p:spPr>
          <a:xfrm flipH="1">
            <a:off x="5186785" y="2446149"/>
            <a:ext cx="249311" cy="2627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3059832" y="2764042"/>
            <a:ext cx="1424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Dermální lůžko</a:t>
            </a:r>
            <a:endParaRPr lang="cs-CZ" sz="1600" dirty="0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3842566" y="1988840"/>
            <a:ext cx="0" cy="1860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251955" y="4339843"/>
            <a:ext cx="590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Kost </a:t>
            </a:r>
            <a:endParaRPr lang="cs-CZ" sz="1600" dirty="0"/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6876256" y="260648"/>
            <a:ext cx="0" cy="1860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436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45146" y="1030702"/>
            <a:ext cx="5419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KŮŽE A KOŽNÍ ADNEXA</a:t>
            </a:r>
            <a:endParaRPr lang="cs-CZ" sz="4400" dirty="0"/>
          </a:p>
        </p:txBody>
      </p:sp>
      <p:sp>
        <p:nvSpPr>
          <p:cNvPr id="3" name="Obdélník 2"/>
          <p:cNvSpPr/>
          <p:nvPr/>
        </p:nvSpPr>
        <p:spPr>
          <a:xfrm>
            <a:off x="501806" y="1916832"/>
            <a:ext cx="83906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800" u="sng" strike="noStrike" dirty="0" smtClean="0">
              <a:effectLst/>
            </a:endParaRPr>
          </a:p>
          <a:p>
            <a:r>
              <a:rPr lang="cs-CZ" sz="2800" u="sng" dirty="0"/>
              <a:t> </a:t>
            </a:r>
            <a:r>
              <a:rPr lang="cs-CZ" sz="2800" u="sng" dirty="0" smtClean="0"/>
              <a:t>      </a:t>
            </a:r>
            <a:r>
              <a:rPr lang="cs-CZ" sz="2800" u="sng" strike="noStrike" dirty="0" smtClean="0">
                <a:effectLst/>
              </a:rPr>
              <a:t>Preparáty:</a:t>
            </a:r>
          </a:p>
          <a:p>
            <a:r>
              <a:rPr lang="cs-CZ" sz="2800" dirty="0" smtClean="0"/>
              <a:t>69. Kůže z bříška prstu</a:t>
            </a:r>
            <a:endParaRPr lang="cs-CZ" sz="2800" dirty="0"/>
          </a:p>
          <a:p>
            <a:r>
              <a:rPr lang="cs-CZ" sz="2800" dirty="0" smtClean="0"/>
              <a:t>70. </a:t>
            </a:r>
            <a:r>
              <a:rPr lang="cs-CZ" sz="2800" dirty="0"/>
              <a:t>Kůže z </a:t>
            </a:r>
            <a:r>
              <a:rPr lang="cs-CZ" sz="2800" dirty="0" err="1" smtClean="0"/>
              <a:t>axilly</a:t>
            </a:r>
            <a:endParaRPr lang="cs-CZ" sz="2800" dirty="0"/>
          </a:p>
          <a:p>
            <a:r>
              <a:rPr lang="cs-CZ" sz="2800" dirty="0" smtClean="0"/>
              <a:t>71. Kůže </a:t>
            </a:r>
            <a:r>
              <a:rPr lang="cs-CZ" sz="2800" dirty="0"/>
              <a:t>s vlasy</a:t>
            </a:r>
          </a:p>
          <a:p>
            <a:r>
              <a:rPr lang="cs-CZ" sz="2800" dirty="0" smtClean="0"/>
              <a:t>72. Nehet</a:t>
            </a:r>
          </a:p>
          <a:p>
            <a:r>
              <a:rPr lang="cs-CZ" sz="2800" dirty="0" smtClean="0"/>
              <a:t>73. </a:t>
            </a:r>
            <a:r>
              <a:rPr lang="cs-CZ" sz="2800" dirty="0" err="1" smtClean="0"/>
              <a:t>Mamma</a:t>
            </a:r>
            <a:r>
              <a:rPr lang="cs-CZ" sz="2800" dirty="0" smtClean="0"/>
              <a:t> non-</a:t>
            </a:r>
            <a:r>
              <a:rPr lang="cs-CZ" sz="2800" dirty="0" err="1" smtClean="0"/>
              <a:t>lactans</a:t>
            </a:r>
            <a:endParaRPr lang="cs-CZ" sz="2800" dirty="0" smtClean="0"/>
          </a:p>
          <a:p>
            <a:r>
              <a:rPr lang="cs-CZ" sz="2800" dirty="0" smtClean="0"/>
              <a:t>74. </a:t>
            </a:r>
            <a:r>
              <a:rPr lang="cs-CZ" sz="2800" dirty="0" err="1" smtClean="0"/>
              <a:t>Mamma</a:t>
            </a:r>
            <a:r>
              <a:rPr lang="cs-CZ" sz="2800" dirty="0" smtClean="0"/>
              <a:t> </a:t>
            </a:r>
            <a:r>
              <a:rPr lang="cs-CZ" sz="2800" dirty="0" err="1" smtClean="0"/>
              <a:t>lactans</a:t>
            </a:r>
            <a:endParaRPr lang="cs-CZ" sz="2800" dirty="0"/>
          </a:p>
          <a:p>
            <a:r>
              <a:rPr lang="cs-CZ" sz="2800" dirty="0"/>
              <a:t> 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23" y="119269"/>
            <a:ext cx="7733500" cy="798444"/>
          </a:xfrm>
          <a:prstGeom prst="rect">
            <a:avLst/>
          </a:prstGeom>
        </p:spPr>
      </p:pic>
      <p:pic>
        <p:nvPicPr>
          <p:cNvPr id="5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8" y="198884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2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8" y="1124744"/>
            <a:ext cx="8295700" cy="535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584" y="620688"/>
            <a:ext cx="315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Vývoj epidermis a </a:t>
            </a:r>
            <a:r>
              <a:rPr lang="cs-CZ" sz="2400" b="1" dirty="0" err="1" smtClean="0"/>
              <a:t>coria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031259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15" y="1484784"/>
            <a:ext cx="7776864" cy="460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43608" y="836712"/>
            <a:ext cx="247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Vývoj potních žláz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252735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6098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05" y="2096095"/>
            <a:ext cx="59626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331640" y="908720"/>
            <a:ext cx="4393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Vývoj mléčné lišty a mléčné žlázy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325698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799"/>
            <a:ext cx="5184576" cy="508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91680" y="980728"/>
            <a:ext cx="3584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Vývoj vlasu a mazové žlázy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19406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 descr="Kůže - 18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238"/>
            <a:ext cx="9144000" cy="63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231775" y="106363"/>
            <a:ext cx="1601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>
                <a:solidFill>
                  <a:srgbClr val="000000"/>
                </a:solidFill>
              </a:rPr>
              <a:t>Epidermis</a:t>
            </a:r>
          </a:p>
        </p:txBody>
      </p:sp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7072313" y="6299200"/>
            <a:ext cx="9172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smtClean="0">
                <a:solidFill>
                  <a:srgbClr val="000000"/>
                </a:solidFill>
              </a:rPr>
              <a:t>dermis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4" name="Picture 4" descr="melanocy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3708400" y="6021388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solidFill>
                  <a:srgbClr val="000000"/>
                </a:solidFill>
              </a:rPr>
              <a:t>melanocyty</a:t>
            </a:r>
          </a:p>
        </p:txBody>
      </p:sp>
      <p:sp>
        <p:nvSpPr>
          <p:cNvPr id="307207" name="Line 7"/>
          <p:cNvSpPr>
            <a:spLocks noChangeShapeType="1"/>
          </p:cNvSpPr>
          <p:nvPr/>
        </p:nvSpPr>
        <p:spPr bwMode="auto">
          <a:xfrm flipH="1" flipV="1">
            <a:off x="1331913" y="4437063"/>
            <a:ext cx="3024187" cy="1584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 flipH="1" flipV="1">
            <a:off x="2339975" y="4292600"/>
            <a:ext cx="2016125" cy="1728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09" name="Line 9"/>
          <p:cNvSpPr>
            <a:spLocks noChangeShapeType="1"/>
          </p:cNvSpPr>
          <p:nvPr/>
        </p:nvSpPr>
        <p:spPr bwMode="auto">
          <a:xfrm flipV="1">
            <a:off x="4356100" y="3573463"/>
            <a:ext cx="3671888" cy="244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012160" y="2852936"/>
            <a:ext cx="9444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melanin</a:t>
            </a:r>
            <a:endParaRPr lang="cs-CZ" dirty="0"/>
          </a:p>
        </p:txBody>
      </p:sp>
      <p:cxnSp>
        <p:nvCxnSpPr>
          <p:cNvPr id="6" name="Přímá spojnice se šipkou 5"/>
          <p:cNvCxnSpPr>
            <a:stCxn id="4" idx="1"/>
          </p:cNvCxnSpPr>
          <p:nvPr/>
        </p:nvCxnSpPr>
        <p:spPr>
          <a:xfrm flipH="1">
            <a:off x="5292080" y="3037602"/>
            <a:ext cx="72008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>
            <a:stCxn id="4" idx="1"/>
          </p:cNvCxnSpPr>
          <p:nvPr/>
        </p:nvCxnSpPr>
        <p:spPr>
          <a:xfrm flipH="1">
            <a:off x="5436096" y="3037602"/>
            <a:ext cx="576064" cy="5358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6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40574" y="1417340"/>
            <a:ext cx="4941167" cy="4499992"/>
          </a:xfrm>
          <a:prstGeom prst="rect">
            <a:avLst/>
          </a:prstGeom>
        </p:spPr>
      </p:pic>
      <p:pic>
        <p:nvPicPr>
          <p:cNvPr id="4" name="Picture 6" descr="http://classconnection.s3.amazonaws.com/229/flashcards/1229229/png/thin_skin_21363025011184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" y="1196752"/>
            <a:ext cx="4560876" cy="49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46583" y="404664"/>
            <a:ext cx="665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Tenký typ kůže                                      Tlustý typ kůže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88024" y="6237312"/>
            <a:ext cx="342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Výskyt: palma </a:t>
            </a:r>
            <a:r>
              <a:rPr lang="cs-CZ" dirty="0" err="1" smtClean="0"/>
              <a:t>manus</a:t>
            </a:r>
            <a:r>
              <a:rPr lang="cs-CZ" dirty="0" smtClean="0"/>
              <a:t>, planta </a:t>
            </a:r>
            <a:r>
              <a:rPr lang="cs-CZ" dirty="0" err="1" smtClean="0"/>
              <a:t>pedis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9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ntalday.wikispaces.com/file/view/sn7_sweat_glands.jpg/298120738/sn7_sweat_gland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5" y="1916832"/>
            <a:ext cx="4890120" cy="48338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9295" y="6381328"/>
            <a:ext cx="48901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 smtClean="0">
                <a:hlinkClick r:id="rId2"/>
              </a:rPr>
              <a:t>   https</a:t>
            </a:r>
            <a:r>
              <a:rPr lang="cs-CZ" dirty="0">
                <a:hlinkClick r:id="rId2"/>
              </a:rPr>
              <a:t>://dentalday.wikispaces.com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                         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416130"/>
            <a:ext cx="78311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Kožní žlázy</a:t>
            </a:r>
            <a:r>
              <a:rPr lang="cs-CZ" sz="2400" b="1" dirty="0" smtClean="0"/>
              <a:t>         </a:t>
            </a:r>
            <a:r>
              <a:rPr lang="cs-CZ" sz="2400" dirty="0" smtClean="0"/>
              <a:t>malé potní (</a:t>
            </a:r>
            <a:r>
              <a:rPr lang="cs-CZ" sz="2400" dirty="0" err="1" smtClean="0"/>
              <a:t>ekrinní</a:t>
            </a:r>
            <a:r>
              <a:rPr lang="cs-CZ" sz="2400" dirty="0" smtClean="0"/>
              <a:t>)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                     velké potní (apokrinní)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                     mazové (</a:t>
            </a:r>
            <a:r>
              <a:rPr lang="cs-CZ" sz="2400" dirty="0" err="1" smtClean="0"/>
              <a:t>holokrinní</a:t>
            </a:r>
            <a:r>
              <a:rPr lang="cs-CZ" sz="2400" dirty="0" smtClean="0"/>
              <a:t>)             </a:t>
            </a:r>
            <a:r>
              <a:rPr lang="cs-CZ" sz="2400" dirty="0" err="1" smtClean="0"/>
              <a:t>Gll</a:t>
            </a:r>
            <a:r>
              <a:rPr lang="cs-CZ" sz="2400" dirty="0" smtClean="0"/>
              <a:t>. </a:t>
            </a:r>
            <a:r>
              <a:rPr lang="cs-CZ" sz="2400" dirty="0" err="1" smtClean="0"/>
              <a:t>sebaceae</a:t>
            </a:r>
            <a:endParaRPr lang="cs-CZ" sz="24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2434335" y="81580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2434335" y="815806"/>
            <a:ext cx="360040" cy="2620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2434335" y="823774"/>
            <a:ext cx="360040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317590" y="2924944"/>
            <a:ext cx="32246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u="sng" dirty="0" smtClean="0"/>
              <a:t>Stavba žláz – obecně</a:t>
            </a:r>
            <a:r>
              <a:rPr lang="cs-CZ" sz="2400" dirty="0" smtClean="0"/>
              <a:t>:</a:t>
            </a:r>
          </a:p>
          <a:p>
            <a:endParaRPr lang="cs-CZ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sz="2400" dirty="0" smtClean="0">
                <a:sym typeface="Wingdings"/>
              </a:rPr>
              <a:t>vývodní oddíl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2400" dirty="0" smtClean="0">
                <a:sym typeface="Wingdings"/>
              </a:rPr>
              <a:t>sekreční oddíl</a:t>
            </a:r>
          </a:p>
          <a:p>
            <a:r>
              <a:rPr lang="cs-CZ" sz="2400" dirty="0">
                <a:sym typeface="Wingdings"/>
              </a:rPr>
              <a:t> </a:t>
            </a:r>
            <a:r>
              <a:rPr lang="cs-CZ" sz="2400" dirty="0" smtClean="0">
                <a:sym typeface="Wingdings"/>
              </a:rPr>
              <a:t>     - žlázové buňky</a:t>
            </a:r>
          </a:p>
          <a:p>
            <a:r>
              <a:rPr lang="cs-CZ" sz="2400" dirty="0">
                <a:sym typeface="Wingdings"/>
              </a:rPr>
              <a:t> </a:t>
            </a:r>
            <a:r>
              <a:rPr lang="cs-CZ" sz="2400" dirty="0" smtClean="0">
                <a:sym typeface="Wingdings"/>
              </a:rPr>
              <a:t>    - </a:t>
            </a:r>
            <a:r>
              <a:rPr lang="cs-CZ" sz="2400" dirty="0" err="1" smtClean="0">
                <a:sym typeface="Wingdings"/>
              </a:rPr>
              <a:t>myoepitelové</a:t>
            </a:r>
            <a:r>
              <a:rPr lang="cs-CZ" sz="2400" dirty="0" smtClean="0">
                <a:sym typeface="Wingdings"/>
              </a:rPr>
              <a:t> buňky</a:t>
            </a:r>
            <a:endParaRPr lang="cs-CZ" dirty="0"/>
          </a:p>
        </p:txBody>
      </p:sp>
      <p:sp>
        <p:nvSpPr>
          <p:cNvPr id="11" name="Pravá složená závorka 10"/>
          <p:cNvSpPr/>
          <p:nvPr/>
        </p:nvSpPr>
        <p:spPr>
          <a:xfrm>
            <a:off x="6012160" y="692696"/>
            <a:ext cx="114948" cy="39249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228183" y="634865"/>
            <a:ext cx="2092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Gll</a:t>
            </a:r>
            <a:r>
              <a:rPr lang="cs-CZ" sz="2400" dirty="0" smtClean="0"/>
              <a:t>. </a:t>
            </a:r>
            <a:r>
              <a:rPr lang="cs-CZ" sz="2400" dirty="0" err="1" smtClean="0"/>
              <a:t>sudoriferae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495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03213" y="260350"/>
            <a:ext cx="828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b="1" dirty="0"/>
              <a:t>POTNÍ ŽLÁZY </a:t>
            </a:r>
            <a:r>
              <a:rPr lang="cs-CZ" altLang="cs-CZ" dirty="0"/>
              <a:t>(</a:t>
            </a:r>
            <a:r>
              <a:rPr lang="cs-CZ" altLang="cs-CZ" dirty="0" err="1"/>
              <a:t>gll</a:t>
            </a:r>
            <a:r>
              <a:rPr lang="cs-CZ" altLang="cs-CZ" dirty="0"/>
              <a:t>. </a:t>
            </a:r>
            <a:r>
              <a:rPr lang="cs-CZ" altLang="cs-CZ" dirty="0" err="1"/>
              <a:t>sudoriferae</a:t>
            </a:r>
            <a:r>
              <a:rPr lang="cs-CZ" altLang="cs-CZ" dirty="0"/>
              <a:t>)</a:t>
            </a:r>
          </a:p>
          <a:p>
            <a:pPr eaLnBrk="1" hangingPunct="1"/>
            <a:r>
              <a:rPr lang="cs-CZ" altLang="cs-CZ" dirty="0"/>
              <a:t>               </a:t>
            </a:r>
          </a:p>
          <a:p>
            <a:pPr eaLnBrk="1" hangingPunct="1"/>
            <a:r>
              <a:rPr lang="cs-CZ" altLang="cs-CZ" u="sng" dirty="0" err="1" smtClean="0"/>
              <a:t>ekrinní</a:t>
            </a:r>
            <a:endParaRPr lang="cs-CZ" altLang="cs-CZ" u="sng" dirty="0"/>
          </a:p>
        </p:txBody>
      </p:sp>
      <p:pic>
        <p:nvPicPr>
          <p:cNvPr id="30723" name="Picture 5" descr="eccrine sweat 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311525" cy="3744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303213" y="5321300"/>
            <a:ext cx="36927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b="1" dirty="0"/>
              <a:t>POT – </a:t>
            </a:r>
            <a:r>
              <a:rPr lang="cs-CZ" altLang="cs-CZ" sz="1600" dirty="0"/>
              <a:t>H</a:t>
            </a:r>
            <a:r>
              <a:rPr lang="cs-CZ" altLang="cs-CZ" sz="1600" baseline="-25000" dirty="0"/>
              <a:t>2</a:t>
            </a:r>
            <a:r>
              <a:rPr lang="cs-CZ" altLang="cs-CZ" sz="1600" dirty="0"/>
              <a:t>O, NaCl</a:t>
            </a:r>
            <a:r>
              <a:rPr lang="cs-CZ" altLang="cs-CZ" sz="1600" baseline="-25000" dirty="0"/>
              <a:t>2</a:t>
            </a:r>
            <a:r>
              <a:rPr lang="cs-CZ" altLang="cs-CZ" sz="1600" dirty="0"/>
              <a:t>, NH</a:t>
            </a:r>
            <a:r>
              <a:rPr lang="cs-CZ" altLang="cs-CZ" sz="1600" baseline="-25000" dirty="0"/>
              <a:t>3</a:t>
            </a:r>
            <a:r>
              <a:rPr lang="cs-CZ" altLang="cs-CZ" sz="1600" dirty="0"/>
              <a:t>, </a:t>
            </a:r>
            <a:endParaRPr lang="cs-CZ" altLang="cs-CZ" sz="1600" dirty="0" smtClean="0"/>
          </a:p>
          <a:p>
            <a:pPr eaLnBrk="1" hangingPunct="1"/>
            <a:r>
              <a:rPr lang="cs-CZ" altLang="cs-CZ" sz="1600" dirty="0" smtClean="0"/>
              <a:t>urea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kys</a:t>
            </a:r>
            <a:r>
              <a:rPr lang="cs-CZ" altLang="cs-CZ" sz="1600" dirty="0"/>
              <a:t>. močová, </a:t>
            </a:r>
            <a:r>
              <a:rPr lang="cs-CZ" altLang="cs-CZ" sz="1600" dirty="0" smtClean="0"/>
              <a:t>proteiny</a:t>
            </a:r>
            <a:endParaRPr lang="cs-CZ" altLang="cs-CZ" sz="1600" u="sng" dirty="0"/>
          </a:p>
        </p:txBody>
      </p:sp>
      <p:pic>
        <p:nvPicPr>
          <p:cNvPr id="30726" name="Picture 8" descr="Merocrine secretion animation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68413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2564904"/>
            <a:ext cx="4747245" cy="429309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3062"/>
            <a:ext cx="2808312" cy="236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1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3327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b="1" dirty="0"/>
              <a:t>POTNÍ ŽLÁZY </a:t>
            </a:r>
            <a:r>
              <a:rPr lang="cs-CZ" altLang="cs-CZ" dirty="0"/>
              <a:t>(</a:t>
            </a:r>
            <a:r>
              <a:rPr lang="cs-CZ" altLang="cs-CZ" dirty="0" err="1"/>
              <a:t>gll</a:t>
            </a:r>
            <a:r>
              <a:rPr lang="cs-CZ" altLang="cs-CZ" dirty="0"/>
              <a:t>. </a:t>
            </a:r>
            <a:r>
              <a:rPr lang="cs-CZ" altLang="cs-CZ" dirty="0" err="1"/>
              <a:t>sudoriferae</a:t>
            </a:r>
            <a:r>
              <a:rPr lang="cs-CZ" altLang="cs-CZ" dirty="0"/>
              <a:t>)</a:t>
            </a:r>
          </a:p>
          <a:p>
            <a:pPr eaLnBrk="1" hangingPunct="1"/>
            <a:r>
              <a:rPr lang="cs-CZ" altLang="cs-CZ" dirty="0"/>
              <a:t>               </a:t>
            </a:r>
          </a:p>
          <a:p>
            <a:pPr eaLnBrk="1" hangingPunct="1"/>
            <a:r>
              <a:rPr lang="cs-CZ" altLang="cs-CZ" u="sng" dirty="0" smtClean="0"/>
              <a:t>apokrinní </a:t>
            </a:r>
            <a:r>
              <a:rPr lang="cs-CZ" altLang="cs-CZ" u="sng" dirty="0"/>
              <a:t>(aromatické)</a:t>
            </a:r>
          </a:p>
        </p:txBody>
      </p:sp>
      <p:pic>
        <p:nvPicPr>
          <p:cNvPr id="30724" name="Picture 6" descr="apocrine sweat 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7" y="1460679"/>
            <a:ext cx="3368675" cy="3744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303213" y="5321300"/>
            <a:ext cx="34766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800" u="sng" dirty="0" smtClean="0"/>
              <a:t>po </a:t>
            </a:r>
            <a:r>
              <a:rPr lang="cs-CZ" altLang="cs-CZ" sz="1800" u="sng" dirty="0"/>
              <a:t>pubertě</a:t>
            </a:r>
            <a:r>
              <a:rPr lang="cs-CZ" altLang="cs-CZ" sz="1800" b="1" dirty="0"/>
              <a:t> </a:t>
            </a:r>
            <a:r>
              <a:rPr lang="cs-CZ" altLang="cs-CZ" sz="1800" dirty="0"/>
              <a:t>doplňují </a:t>
            </a:r>
            <a:r>
              <a:rPr lang="cs-CZ" altLang="cs-CZ" sz="1800" b="1" dirty="0"/>
              <a:t>pot </a:t>
            </a:r>
            <a:endParaRPr lang="cs-CZ" altLang="cs-CZ" sz="1800" b="1" dirty="0" smtClean="0"/>
          </a:p>
          <a:p>
            <a:pPr eaLnBrk="1" hangingPunct="1"/>
            <a:r>
              <a:rPr lang="cs-CZ" altLang="cs-CZ" sz="1800" dirty="0" smtClean="0"/>
              <a:t>–feromony, </a:t>
            </a:r>
            <a:r>
              <a:rPr lang="cs-CZ" altLang="cs-CZ" sz="1800" dirty="0"/>
              <a:t>tuk, </a:t>
            </a:r>
            <a:r>
              <a:rPr lang="cs-CZ" altLang="cs-CZ" sz="1800" dirty="0" smtClean="0"/>
              <a:t>steroidy;                                                                      </a:t>
            </a:r>
            <a:endParaRPr lang="cs-CZ" altLang="cs-CZ" sz="1800" u="sng" dirty="0"/>
          </a:p>
          <a:p>
            <a:pPr eaLnBrk="1" hangingPunct="1"/>
            <a:r>
              <a:rPr lang="cs-CZ" altLang="cs-CZ" sz="1800" u="sng" dirty="0" smtClean="0"/>
              <a:t>vliv </a:t>
            </a:r>
            <a:r>
              <a:rPr lang="cs-CZ" altLang="cs-CZ" sz="1800" u="sng" dirty="0"/>
              <a:t>hormonů</a:t>
            </a:r>
          </a:p>
        </p:txBody>
      </p:sp>
      <p:pic>
        <p:nvPicPr>
          <p:cNvPr id="30727" name="Picture 9" descr="Apocrine secretion animation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52" y="1196752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2708920"/>
            <a:ext cx="4857353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81336" y="-653143"/>
            <a:ext cx="6309320" cy="8712968"/>
          </a:xfrm>
          <a:prstGeom prst="rect">
            <a:avLst/>
          </a:prstGeom>
        </p:spPr>
      </p:pic>
      <p:pic>
        <p:nvPicPr>
          <p:cNvPr id="3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179349"/>
            <a:ext cx="5352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Kůže z </a:t>
            </a:r>
            <a:r>
              <a:rPr lang="cs-CZ" b="1" dirty="0" err="1" smtClean="0"/>
              <a:t>axilly</a:t>
            </a:r>
            <a:r>
              <a:rPr lang="cs-CZ" b="1" dirty="0" smtClean="0"/>
              <a:t> – velké potní žlázy </a:t>
            </a:r>
            <a:r>
              <a:rPr lang="cs-CZ" dirty="0" smtClean="0"/>
              <a:t>(apokrinní, aromatické)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2957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385</Words>
  <Application>Microsoft Office PowerPoint</Application>
  <PresentationFormat>Předvádění na obrazovce (4:3)</PresentationFormat>
  <Paragraphs>134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Motiv systému Office</vt:lpstr>
      <vt:lpstr>KŮŽE A KOŽNÍ ADNEXA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Kůže</dc:title>
  <dc:creator>Doma</dc:creator>
  <cp:lastModifiedBy>ucitel</cp:lastModifiedBy>
  <cp:revision>40</cp:revision>
  <dcterms:created xsi:type="dcterms:W3CDTF">2015-07-19T14:24:55Z</dcterms:created>
  <dcterms:modified xsi:type="dcterms:W3CDTF">2016-12-20T05:35:59Z</dcterms:modified>
</cp:coreProperties>
</file>