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509" r:id="rId2"/>
    <p:sldId id="823" r:id="rId3"/>
    <p:sldId id="850" r:id="rId4"/>
    <p:sldId id="831" r:id="rId5"/>
    <p:sldId id="851" r:id="rId6"/>
    <p:sldId id="852" r:id="rId7"/>
    <p:sldId id="853" r:id="rId8"/>
    <p:sldId id="833" r:id="rId9"/>
    <p:sldId id="832" r:id="rId10"/>
    <p:sldId id="837" r:id="rId11"/>
    <p:sldId id="854" r:id="rId12"/>
    <p:sldId id="855" r:id="rId13"/>
    <p:sldId id="820" r:id="rId14"/>
    <p:sldId id="857" r:id="rId15"/>
    <p:sldId id="856" r:id="rId16"/>
    <p:sldId id="847" r:id="rId17"/>
    <p:sldId id="858" r:id="rId18"/>
    <p:sldId id="848" r:id="rId19"/>
    <p:sldId id="867" r:id="rId20"/>
    <p:sldId id="872" r:id="rId21"/>
    <p:sldId id="873" r:id="rId22"/>
    <p:sldId id="859" r:id="rId23"/>
    <p:sldId id="860" r:id="rId24"/>
    <p:sldId id="861" r:id="rId25"/>
    <p:sldId id="862" r:id="rId26"/>
    <p:sldId id="869" r:id="rId27"/>
    <p:sldId id="865" r:id="rId28"/>
    <p:sldId id="868" r:id="rId29"/>
    <p:sldId id="871" r:id="rId30"/>
    <p:sldId id="863" r:id="rId31"/>
    <p:sldId id="866" r:id="rId32"/>
    <p:sldId id="870" r:id="rId33"/>
    <p:sldId id="874" r:id="rId34"/>
    <p:sldId id="849" r:id="rId3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CC"/>
    <a:srgbClr val="0000CC"/>
    <a:srgbClr val="66FFFF"/>
    <a:srgbClr val="FF66FF"/>
    <a:srgbClr val="9999FF"/>
    <a:srgbClr val="33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00" autoAdjust="0"/>
    <p:restoredTop sz="94700" autoAdjust="0"/>
  </p:normalViewPr>
  <p:slideViewPr>
    <p:cSldViewPr>
      <p:cViewPr varScale="1">
        <p:scale>
          <a:sx n="82" d="100"/>
          <a:sy n="82" d="100"/>
        </p:scale>
        <p:origin x="83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00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5F618E-58AC-496D-A390-F89F796DD5C6}" type="datetimeFigureOut">
              <a:rPr lang="cs-CZ"/>
              <a:pPr>
                <a:defRPr/>
              </a:pPr>
              <a:t>27.11.2018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2983A3-17EF-4705-8F9E-6FC710D4A9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Janušek Pavel 7307184247, </a:t>
            </a:r>
            <a:r>
              <a:rPr lang="cs-CZ" dirty="0" err="1"/>
              <a:t>seminom</a:t>
            </a:r>
            <a:r>
              <a:rPr lang="cs-CZ" dirty="0"/>
              <a:t>, ložisko játra, tumor sigma, </a:t>
            </a:r>
            <a:r>
              <a:rPr lang="cs-CZ" dirty="0" err="1"/>
              <a:t>incidentalom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022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225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161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498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725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197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015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43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090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48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Janušek Pavel 7307184247, </a:t>
            </a:r>
            <a:r>
              <a:rPr lang="cs-CZ" dirty="0" err="1"/>
              <a:t>seminom</a:t>
            </a:r>
            <a:r>
              <a:rPr lang="cs-CZ" dirty="0"/>
              <a:t>, ložisko játra, tumor sigma, </a:t>
            </a:r>
            <a:r>
              <a:rPr lang="cs-CZ" dirty="0" err="1"/>
              <a:t>incidentalom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686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883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7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27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76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36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86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599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983A3-17EF-4705-8F9E-6FC710D4A965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4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F4391-1590-4B84-A362-ECD48A220C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1F11B-7458-47AE-9D41-DB80AE3901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7328E-BA76-4E75-BD9B-85E44D1A1A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DCAA8-3759-42C8-97E8-4DC2F67D7F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1416-808A-4627-837A-C39E0BC373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818AD-3198-4383-82A3-8DC02D5896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AE7A-0F22-461F-88E9-875239E3C7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04F21-02C1-493B-A2F8-16C3F1AAD7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4DA3-C7E7-4AAD-88E8-2601A9C087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FC5BA-23AB-4A64-966C-034B1FE14C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07F86-86CD-4DC2-8C0E-35CE9FE098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B70E-0567-4C95-8D2A-FA4F1D4110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736F6-1CE9-4D87-B5B8-1A26B66222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E18EE-9C24-4997-93E9-E2D9A7DCE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6EA2F-BEB4-4884-92BC-3989E4D3E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33C21-166A-42DD-B6BE-F481892E9B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9337C5-B9C2-4254-9EFB-02E6D882ED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1422400"/>
            <a:ext cx="7772400" cy="1935163"/>
          </a:xfrm>
        </p:spPr>
        <p:txBody>
          <a:bodyPr/>
          <a:lstStyle/>
          <a:p>
            <a:pPr>
              <a:defRPr/>
            </a:pPr>
            <a:r>
              <a:rPr lang="pl-PL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Mesenterium </a:t>
            </a:r>
            <a:br>
              <a:rPr lang="pl-PL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br>
              <a:rPr lang="pl-PL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peritoneum</a:t>
            </a:r>
            <a:endParaRPr lang="cs-CZ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4824933"/>
            <a:ext cx="7343775" cy="126836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800" dirty="0"/>
              <a:t>V. Válek</a:t>
            </a:r>
          </a:p>
          <a:p>
            <a:pPr algn="ctr">
              <a:buFontTx/>
              <a:buNone/>
            </a:pPr>
            <a:r>
              <a:rPr lang="cs-CZ" sz="2000" dirty="0"/>
              <a:t>KRNM, FN Brno a LF Mu v Brně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10" descr="spectrum sca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179388" y="1341438"/>
            <a:ext cx="8964612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Mnohovrstevná řasa peritonea, která ze žaludku pokračuje na okolní orgány.</a:t>
            </a:r>
          </a:p>
          <a:p>
            <a:pPr>
              <a:defRPr/>
            </a:pP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Malé omentum (omentum minor) spojuje malou křivinu žaludku + proximální duodenum s játry.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12A17C-30F8-4972-A91D-286B5128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</p:spTree>
    <p:extLst>
      <p:ext uri="{BB962C8B-B14F-4D97-AF65-F5344CB8AC3E}">
        <p14:creationId xmlns:p14="http://schemas.microsoft.com/office/powerpoint/2010/main" val="107313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Velké omentum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10" descr="spectrum sca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179388" y="1341438"/>
            <a:ext cx="8964612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vrstvy řas peritonea, které visí z velké křiviny žaludku kaudálně</a:t>
            </a:r>
          </a:p>
          <a:p>
            <a:pPr>
              <a:defRPr/>
            </a:pP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Pokrývá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transversum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+ většinu tenkého střeva</a:t>
            </a:r>
          </a:p>
          <a:p>
            <a:pPr>
              <a:defRPr/>
            </a:pP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Brání šíření zánětů a tumorů v dutině břišní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12A17C-30F8-4972-A91D-286B5128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</p:spTree>
    <p:extLst>
      <p:ext uri="{BB962C8B-B14F-4D97-AF65-F5344CB8AC3E}">
        <p14:creationId xmlns:p14="http://schemas.microsoft.com/office/powerpoint/2010/main" val="11715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Ligamenta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10" descr="spectrum sca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C212A17C-30F8-4972-A91D-286B5128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0444629-0D5D-4E37-AFE1-930BA79F4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7" y="1325005"/>
            <a:ext cx="7718205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 minus = </a:t>
            </a:r>
          </a:p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hepatoduodenale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(HDL) + l.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hepatogastricum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(GHL)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15" name="Picture 1035" descr="LIG">
            <a:extLst>
              <a:ext uri="{FF2B5EF4-FFF2-40B4-BE49-F238E27FC236}">
                <a16:creationId xmlns:a16="http://schemas.microsoft.com/office/drawing/2014/main" id="{F204B855-95A6-4598-B1F1-B4CEAFFF8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44" y="1264762"/>
            <a:ext cx="3600450" cy="297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036" descr="LIG">
            <a:extLst>
              <a:ext uri="{FF2B5EF4-FFF2-40B4-BE49-F238E27FC236}">
                <a16:creationId xmlns:a16="http://schemas.microsoft.com/office/drawing/2014/main" id="{AA06B7AB-ACD1-44B1-85ED-B87EDF0D2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221105"/>
            <a:ext cx="3995737" cy="3065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034" descr="LIG">
            <a:extLst>
              <a:ext uri="{FF2B5EF4-FFF2-40B4-BE49-F238E27FC236}">
                <a16:creationId xmlns:a16="http://schemas.microsoft.com/office/drawing/2014/main" id="{B5695BDB-51BB-4257-AA76-5D0FE9204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9632" y="3445810"/>
            <a:ext cx="4430713" cy="291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6CE75285-4F00-4071-996E-0D9E892BD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14" y="1270848"/>
            <a:ext cx="8728075" cy="48958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HDL obsahuje „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Glissonskou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triádu“ – žlučovod, AH a VP, + uzliny. P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řední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okraj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foramen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epiploicum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Winslowi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 –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vstup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do bursa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omentalis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endParaRPr lang="cs-CZ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cs-CZ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GHL křivinu žaludku a játra. L</a:t>
            </a:r>
            <a:r>
              <a:rPr lang="pt-BR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evou a. gastrica, coronární žílu 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</a:t>
            </a:r>
            <a:r>
              <a:rPr lang="pt-BR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uzliny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en-US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 duodenocolicum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10" descr="spectrum sca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179388" y="1341438"/>
            <a:ext cx="8964612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spojuje vzestupný tračník a D2-D3.</a:t>
            </a:r>
          </a:p>
          <a:p>
            <a:pPr>
              <a:defRPr/>
            </a:pP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Toto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ligamentum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 CT obraze v podstatě nelze identifikovat, ale může být místem, kde nalézáme vnitřní hernie.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12A17C-30F8-4972-A91D-286B5128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</p:spTree>
    <p:extLst>
      <p:ext uri="{BB962C8B-B14F-4D97-AF65-F5344CB8AC3E}">
        <p14:creationId xmlns:p14="http://schemas.microsoft.com/office/powerpoint/2010/main" val="97863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Gastrosplenické (gastrolienální) ligamentum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11" name="Picture 6" descr="GASTRO-LIENÁLNÍ LIG">
            <a:extLst>
              <a:ext uri="{FF2B5EF4-FFF2-40B4-BE49-F238E27FC236}">
                <a16:creationId xmlns:a16="http://schemas.microsoft.com/office/drawing/2014/main" id="{DD1BC0CC-278C-45FE-AE70-DA380935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914" y="1143000"/>
            <a:ext cx="5141434" cy="4968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7" descr="v44">
            <a:extLst>
              <a:ext uri="{FF2B5EF4-FFF2-40B4-BE49-F238E27FC236}">
                <a16:creationId xmlns:a16="http://schemas.microsoft.com/office/drawing/2014/main" id="{4EDE3031-B647-406B-B664-E173E6FE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076" y="1906077"/>
            <a:ext cx="3873443" cy="4418698"/>
          </a:xfrm>
          <a:prstGeom prst="rect">
            <a:avLst/>
          </a:prstGeom>
          <a:noFill/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4D265793-FC2B-40AA-860A-AF8210901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14" y="1270848"/>
            <a:ext cx="8728075" cy="48958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Spojuje velkou křivinu žaludku a slezinu.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cs-CZ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Pokračuje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gastrophrenicum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ligamentem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(od žaludku kraniálně k bránici) a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splenorenálním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ligamentem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(od hilu sleziny dorzálně k bránici a pankreatu ).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Obsahuje levostranné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gastroepiploické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cévy a krátké cévy žaludku</a:t>
            </a:r>
          </a:p>
        </p:txBody>
      </p:sp>
    </p:spTree>
    <p:extLst>
      <p:ext uri="{BB962C8B-B14F-4D97-AF65-F5344CB8AC3E}">
        <p14:creationId xmlns:p14="http://schemas.microsoft.com/office/powerpoint/2010/main" val="8322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Gastrokolické</a:t>
            </a: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phrenikokolické</a:t>
            </a: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10" name="Picture 7" descr="LIG">
            <a:extLst>
              <a:ext uri="{FF2B5EF4-FFF2-40B4-BE49-F238E27FC236}">
                <a16:creationId xmlns:a16="http://schemas.microsoft.com/office/drawing/2014/main" id="{13E2BEEA-1A16-406C-BC98-CAA9493C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1751" y="1239812"/>
            <a:ext cx="4474299" cy="48534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6" descr="v49">
            <a:extLst>
              <a:ext uri="{FF2B5EF4-FFF2-40B4-BE49-F238E27FC236}">
                <a16:creationId xmlns:a16="http://schemas.microsoft.com/office/drawing/2014/main" id="{B8797475-30AF-43B4-A0B9-3481D9FB0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636912"/>
            <a:ext cx="5421214" cy="3005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C3D225C0-BAE2-4F13-9596-4A446B39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60" y="2352113"/>
            <a:ext cx="8728075" cy="244618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 CT obraze je identifikace možná při dostatku tuku v blízkosti předního pólu sleziny a anatomické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lienální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flexury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cs-CZ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Mesocolon</a:t>
            </a: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transversum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10" descr="spectrum sca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C212A17C-30F8-4972-A91D-286B5128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9" name="Picture 7" descr="MESOCOLON TRANSVESRUM 2">
            <a:extLst>
              <a:ext uri="{FF2B5EF4-FFF2-40B4-BE49-F238E27FC236}">
                <a16:creationId xmlns:a16="http://schemas.microsoft.com/office/drawing/2014/main" id="{356A11BF-035A-4636-8FE2-F830B07A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6783" y="1200686"/>
            <a:ext cx="5417217" cy="3596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6" descr="MESOCOLON TRANSVESRUM 1">
            <a:extLst>
              <a:ext uri="{FF2B5EF4-FFF2-40B4-BE49-F238E27FC236}">
                <a16:creationId xmlns:a16="http://schemas.microsoft.com/office/drawing/2014/main" id="{E93672FB-24B6-41E2-A46F-619193BD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/>
          <a:stretch>
            <a:fillRect/>
          </a:stretch>
        </p:blipFill>
        <p:spPr bwMode="auto">
          <a:xfrm>
            <a:off x="179388" y="2964838"/>
            <a:ext cx="4968676" cy="329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955C5312-C44C-4065-AFAF-4C9A58EDE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14" y="1270848"/>
            <a:ext cx="8728075" cy="48958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tvoří závěs příčného tračníku.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Jeho úpon vpravo začíná v úrovni D2-D3, překračuje hlavu pankreatu, dolní část těla a ocas slinivky, horní polovinu levé ledviny a levý konec je spojen s lig.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phrenicocolicum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Jako široká řasa volně fixuje příčný tračník k zadní stěně a pevně fixuje jeho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lienální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hepatální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flexuru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cs-CZ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Mesenterium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8" name="Picture 7" descr="MESENTERIUM">
            <a:extLst>
              <a:ext uri="{FF2B5EF4-FFF2-40B4-BE49-F238E27FC236}">
                <a16:creationId xmlns:a16="http://schemas.microsoft.com/office/drawing/2014/main" id="{30CF701C-1CFC-4CB1-9180-3E251F83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73" y="1228153"/>
            <a:ext cx="5073679" cy="5172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 descr="Anatomie - mesenterium">
            <a:extLst>
              <a:ext uri="{FF2B5EF4-FFF2-40B4-BE49-F238E27FC236}">
                <a16:creationId xmlns:a16="http://schemas.microsoft.com/office/drawing/2014/main" id="{B752462B-AD2F-43B8-A514-1BBC5A0BD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6000"/>
          </a:blip>
          <a:srcRect/>
          <a:stretch>
            <a:fillRect/>
          </a:stretch>
        </p:blipFill>
        <p:spPr bwMode="auto">
          <a:xfrm>
            <a:off x="5015579" y="1700808"/>
            <a:ext cx="4024123" cy="225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CT BŘICHA 10">
            <a:extLst>
              <a:ext uri="{FF2B5EF4-FFF2-40B4-BE49-F238E27FC236}">
                <a16:creationId xmlns:a16="http://schemas.microsoft.com/office/drawing/2014/main" id="{A234328B-7B12-4F39-A974-09CA3D15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600" y="1348580"/>
            <a:ext cx="6888163" cy="4846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2E5C8AD0-2189-4CDF-93B8-8D6B45C90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14" y="1270848"/>
            <a:ext cx="8728075" cy="48958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Jeho kořen – radix mesenterii - se upíná na zadní stěnu břišní v čáře, která začíná v oblasti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duodenojejunální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flexury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(vlevo od těla L2), jde dolů a doprava do pravé jámy kyčelní.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 to dvojitá vrstva peritonea obalující orgány (střevo) + připevňující je k zadní břišní stěně.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cs-CZ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cs-CZ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3" name="Obrázek 12" descr="2.001.JPG">
            <a:extLst>
              <a:ext uri="{FF2B5EF4-FFF2-40B4-BE49-F238E27FC236}">
                <a16:creationId xmlns:a16="http://schemas.microsoft.com/office/drawing/2014/main" id="{B11EE859-CE9C-41C4-AEE2-1186E6486E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879" t="12399" r="11137" b="31114"/>
          <a:stretch>
            <a:fillRect/>
          </a:stretch>
        </p:blipFill>
        <p:spPr>
          <a:xfrm>
            <a:off x="900720" y="1219025"/>
            <a:ext cx="7342560" cy="5102457"/>
          </a:xfrm>
          <a:prstGeom prst="rect">
            <a:avLst/>
          </a:prstGeom>
        </p:spPr>
      </p:pic>
      <p:pic>
        <p:nvPicPr>
          <p:cNvPr id="14" name="Obrázek 13" descr="5.001.JPG">
            <a:extLst>
              <a:ext uri="{FF2B5EF4-FFF2-40B4-BE49-F238E27FC236}">
                <a16:creationId xmlns:a16="http://schemas.microsoft.com/office/drawing/2014/main" id="{05577446-B0FB-43BD-B3B8-CAF30E550AB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 l="16130" t="11215" r="13978" b="21493"/>
          <a:stretch>
            <a:fillRect/>
          </a:stretch>
        </p:blipFill>
        <p:spPr>
          <a:xfrm>
            <a:off x="1583123" y="1284571"/>
            <a:ext cx="5622003" cy="50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Mesenterium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8" name="Picture 5" descr="CT BŘICHA 7">
            <a:extLst>
              <a:ext uri="{FF2B5EF4-FFF2-40B4-BE49-F238E27FC236}">
                <a16:creationId xmlns:a16="http://schemas.microsoft.com/office/drawing/2014/main" id="{1CAA766B-B797-4E0F-AE74-AC0C59AC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638606" y="1215494"/>
            <a:ext cx="3630613" cy="303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" descr="Sono střev 3">
            <a:extLst>
              <a:ext uri="{FF2B5EF4-FFF2-40B4-BE49-F238E27FC236}">
                <a16:creationId xmlns:a16="http://schemas.microsoft.com/office/drawing/2014/main" id="{3B2474C9-3060-4075-9FD6-4FA73897A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6000"/>
          </a:blip>
          <a:srcRect/>
          <a:stretch>
            <a:fillRect/>
          </a:stretch>
        </p:blipFill>
        <p:spPr bwMode="auto">
          <a:xfrm>
            <a:off x="5364088" y="1306512"/>
            <a:ext cx="33528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7" descr="CÉVY BŘICHO 4">
            <a:extLst>
              <a:ext uri="{FF2B5EF4-FFF2-40B4-BE49-F238E27FC236}">
                <a16:creationId xmlns:a16="http://schemas.microsoft.com/office/drawing/2014/main" id="{20A26029-8646-456E-99EC-8F9E7F09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5405" y="4351406"/>
            <a:ext cx="2563813" cy="185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8" descr="CÉVY BŘICHO 5">
            <a:extLst>
              <a:ext uri="{FF2B5EF4-FFF2-40B4-BE49-F238E27FC236}">
                <a16:creationId xmlns:a16="http://schemas.microsoft.com/office/drawing/2014/main" id="{99830706-1858-4D33-8E91-B5886CAD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4783" y="4237107"/>
            <a:ext cx="2259013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945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10" descr="spectrum sca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B15348F8-96B0-445D-9D9E-061B5E530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8" name="Picture 5" descr="v30">
            <a:extLst>
              <a:ext uri="{FF2B5EF4-FFF2-40B4-BE49-F238E27FC236}">
                <a16:creationId xmlns:a16="http://schemas.microsoft.com/office/drawing/2014/main" id="{FA33A81E-136E-4838-9E42-9E270942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568" y="1435865"/>
            <a:ext cx="6588125" cy="4724400"/>
          </a:xfrm>
          <a:prstGeom prst="rect">
            <a:avLst/>
          </a:prstGeom>
          <a:noFill/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F06AC154-40D7-4FA4-BC2F-6CD389EAD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133600"/>
            <a:ext cx="2411412" cy="2852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VM – mesenterium ventrale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FL – ligamentum falciforme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GHL – lig. gastrohepaticum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DM – mesenterium dorsale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GSL – lig. gastrosplenicum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 – arteria lienalis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ao – aorta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 – játra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 – žaludek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sp – slezina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 – pancreas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ca – truncus coeliacus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r>
              <a:rPr lang="cs-CZ" sz="12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CC – celomová dutina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endParaRPr lang="cs-CZ" sz="1200" b="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SzPct val="85000"/>
            </a:pPr>
            <a:endParaRPr lang="cs-CZ" sz="1200" b="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Mesenterium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12" name="Picture 4" descr="Grabbed Frame 5">
            <a:extLst>
              <a:ext uri="{FF2B5EF4-FFF2-40B4-BE49-F238E27FC236}">
                <a16:creationId xmlns:a16="http://schemas.microsoft.com/office/drawing/2014/main" id="{5664CDB3-242E-4BBE-A7CA-0C6BCD82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412776"/>
            <a:ext cx="6021388" cy="46656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Line 5">
            <a:extLst>
              <a:ext uri="{FF2B5EF4-FFF2-40B4-BE49-F238E27FC236}">
                <a16:creationId xmlns:a16="http://schemas.microsoft.com/office/drawing/2014/main" id="{DD8C7C0E-2AAC-4DC9-A575-2B9087B516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4611588"/>
            <a:ext cx="457200" cy="762000"/>
          </a:xfrm>
          <a:prstGeom prst="line">
            <a:avLst/>
          </a:prstGeom>
          <a:noFill/>
          <a:ln w="2222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26893D57-AA0C-4860-8F4F-F5E213DBD9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840188"/>
            <a:ext cx="304800" cy="457200"/>
          </a:xfrm>
          <a:prstGeom prst="line">
            <a:avLst/>
          </a:prstGeom>
          <a:noFill/>
          <a:ln w="2222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6EBD5436-E268-4056-8E09-B09E73E1CD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4840188"/>
            <a:ext cx="0" cy="3810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5F829DEB-E497-44FF-8933-8DBA12F3D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477988"/>
            <a:ext cx="609600" cy="15240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BA64938-0918-4DE5-8944-3F52E9B0F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297388"/>
            <a:ext cx="1752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Hypoechogenní muscularis propria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DEB23BFE-262F-492F-AB21-224023FF6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297388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Hyperechogenní submukosa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227256BF-2D00-4D25-A250-A62806C59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297388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Hypoechogenní mukosa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B3A256B6-BCB2-439D-A960-1EC6DFD1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639788"/>
            <a:ext cx="1752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66FF33"/>
              </a:buClr>
              <a:buFont typeface="Wingdings" pitchFamily="2" charset="2"/>
              <a:buNone/>
            </a:pPr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Valvulae conniventes = Kerkringovy řasy</a:t>
            </a:r>
          </a:p>
        </p:txBody>
      </p:sp>
    </p:spTree>
    <p:extLst>
      <p:ext uri="{BB962C8B-B14F-4D97-AF65-F5344CB8AC3E}">
        <p14:creationId xmlns:p14="http://schemas.microsoft.com/office/powerpoint/2010/main" val="116899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Mesenterium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12" name="Picture 4" descr="Sono střev 1">
            <a:extLst>
              <a:ext uri="{FF2B5EF4-FFF2-40B4-BE49-F238E27FC236}">
                <a16:creationId xmlns:a16="http://schemas.microsoft.com/office/drawing/2014/main" id="{592CA74E-E6FB-4879-B412-F89B6514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412776"/>
            <a:ext cx="4800600" cy="4800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Line 5">
            <a:extLst>
              <a:ext uri="{FF2B5EF4-FFF2-40B4-BE49-F238E27FC236}">
                <a16:creationId xmlns:a16="http://schemas.microsoft.com/office/drawing/2014/main" id="{24372C1A-BC5E-4CFD-ADC9-32D3E6C416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5070376"/>
            <a:ext cx="152400" cy="2286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5E0AD10-DE67-4228-9033-9A17EBBA9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222776"/>
            <a:ext cx="1752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Hypoechogenní muscularis propria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ACFB5192-1D18-49F7-A35D-BF5D89FCC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222776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Hyperechogenní submukosa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169E464B-5175-41D3-BE76-5B91A763B1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4917976"/>
            <a:ext cx="76200" cy="3048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C711AF7-8751-4959-A8A7-C216FEE4B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222776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Hypoechogenní mukosa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5596A818-6FDA-4DA2-91BA-BD4EF0306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4917976"/>
            <a:ext cx="76200" cy="3810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06191B53-E190-4541-8AB5-35CBCE3763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4613176"/>
            <a:ext cx="304800" cy="6096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0A665031-A35E-4841-AF25-93BFCBB0FB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232176"/>
            <a:ext cx="533400" cy="10668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C1AB9265-2B48-4189-8717-1D0FBFAA77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927376"/>
            <a:ext cx="762000" cy="13716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8495F3B7-8677-439B-A469-5C8DE1B070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860576"/>
            <a:ext cx="381000" cy="83820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948AD3B8-40E2-4293-9805-83A4E7BAD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89176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Hyperechogenní serosa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0912978B-35BC-49C4-A504-532CD6A4F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55776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cs-CZ" sz="14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M. rectus amdominis</a:t>
            </a:r>
          </a:p>
        </p:txBody>
      </p:sp>
    </p:spTree>
    <p:extLst>
      <p:ext uri="{BB962C8B-B14F-4D97-AF65-F5344CB8AC3E}">
        <p14:creationId xmlns:p14="http://schemas.microsoft.com/office/powerpoint/2010/main" val="2150334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 </a:t>
            </a:r>
            <a:r>
              <a:rPr lang="cs-CZ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7" name="Picture 7" descr="SAGITÁLNÍ - SCHÉMA - VELKÁ PŘEDSTĚRA">
            <a:extLst>
              <a:ext uri="{FF2B5EF4-FFF2-40B4-BE49-F238E27FC236}">
                <a16:creationId xmlns:a16="http://schemas.microsoft.com/office/drawing/2014/main" id="{54FCBDEF-6E4D-4AAC-890C-82D2253D3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 bwMode="auto">
          <a:xfrm>
            <a:off x="2627784" y="1200325"/>
            <a:ext cx="3190875" cy="5124450"/>
          </a:xfrm>
          <a:prstGeom prst="rect">
            <a:avLst/>
          </a:prstGeom>
          <a:noFill/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1EA44690-A97E-4DA6-B2CC-A70880AD5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14" y="1270848"/>
            <a:ext cx="8728075" cy="48958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peritoneální řasa, která začíná na </a:t>
            </a:r>
            <a:r>
              <a:rPr lang="cs-CZ" sz="2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curvatura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major </a:t>
            </a:r>
            <a:r>
              <a:rPr lang="cs-CZ" sz="2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ventriculi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jako pokračování peritoneálního obalu žaludku, přední list jde před </a:t>
            </a:r>
            <a:r>
              <a:rPr lang="cs-CZ" sz="2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colon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2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transversum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klade se před kličky tenkého střeva, zadní list se vrací k </a:t>
            </a:r>
            <a:r>
              <a:rPr lang="cs-CZ" sz="2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tenia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2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omentalis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příčného tračníku.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Srůstem obou listů vzniká mezi </a:t>
            </a:r>
            <a:r>
              <a:rPr lang="cs-CZ" sz="2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curvatura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major </a:t>
            </a:r>
            <a:r>
              <a:rPr lang="cs-CZ" sz="2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ventriculi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cs-CZ" sz="2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tenia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2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omentalis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tračníku </a:t>
            </a:r>
            <a:r>
              <a:rPr lang="cs-CZ" sz="2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ligamentum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2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gastrocolicum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</a:p>
        </p:txBody>
      </p:sp>
      <p:pic>
        <p:nvPicPr>
          <p:cNvPr id="9" name="Obrázek 8" descr="1.001.JPG">
            <a:extLst>
              <a:ext uri="{FF2B5EF4-FFF2-40B4-BE49-F238E27FC236}">
                <a16:creationId xmlns:a16="http://schemas.microsoft.com/office/drawing/2014/main" id="{8EE7A673-F1CF-40E3-9949-1D33FFD90A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919" t="22916" r="12024" b="29167"/>
          <a:stretch>
            <a:fillRect/>
          </a:stretch>
        </p:blipFill>
        <p:spPr>
          <a:xfrm>
            <a:off x="684138" y="1289548"/>
            <a:ext cx="7959300" cy="4947673"/>
          </a:xfrm>
          <a:prstGeom prst="rect">
            <a:avLst/>
          </a:prstGeom>
        </p:spPr>
      </p:pic>
      <p:pic>
        <p:nvPicPr>
          <p:cNvPr id="10" name="Picture 7" descr="CT IRRIGO - TELEBRIX 3">
            <a:extLst>
              <a:ext uri="{FF2B5EF4-FFF2-40B4-BE49-F238E27FC236}">
                <a16:creationId xmlns:a16="http://schemas.microsoft.com/office/drawing/2014/main" id="{E261FEF0-E7E3-4FC9-8193-60AA7D58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608" y="1306512"/>
            <a:ext cx="6934200" cy="4821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Obrázek 10" descr="2.001.JPG">
            <a:extLst>
              <a:ext uri="{FF2B5EF4-FFF2-40B4-BE49-F238E27FC236}">
                <a16:creationId xmlns:a16="http://schemas.microsoft.com/office/drawing/2014/main" id="{C7C44B3E-66B2-47E8-9AAB-5B73058FCB6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830" t="5000" r="6376" b="13749"/>
          <a:stretch>
            <a:fillRect/>
          </a:stretch>
        </p:blipFill>
        <p:spPr>
          <a:xfrm>
            <a:off x="1835696" y="1286506"/>
            <a:ext cx="5248872" cy="4873952"/>
          </a:xfrm>
          <a:prstGeom prst="rect">
            <a:avLst/>
          </a:prstGeom>
        </p:spPr>
      </p:pic>
      <p:pic>
        <p:nvPicPr>
          <p:cNvPr id="12" name="Obrázek 11" descr="4.001.JPG">
            <a:extLst>
              <a:ext uri="{FF2B5EF4-FFF2-40B4-BE49-F238E27FC236}">
                <a16:creationId xmlns:a16="http://schemas.microsoft.com/office/drawing/2014/main" id="{129922DC-A5A7-4159-A1BD-9C68A9094EA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 l="10104" t="17569" r="11267" b="17009"/>
          <a:stretch>
            <a:fillRect/>
          </a:stretch>
        </p:blipFill>
        <p:spPr>
          <a:xfrm>
            <a:off x="1321722" y="1210481"/>
            <a:ext cx="6490638" cy="5048274"/>
          </a:xfrm>
          <a:prstGeom prst="rect">
            <a:avLst/>
          </a:prstGeom>
        </p:spPr>
      </p:pic>
      <p:pic>
        <p:nvPicPr>
          <p:cNvPr id="14" name="Obrázek 13" descr="KRISTEK^ROBERT^^^.US.1188310115.1.009.JPG">
            <a:extLst>
              <a:ext uri="{FF2B5EF4-FFF2-40B4-BE49-F238E27FC236}">
                <a16:creationId xmlns:a16="http://schemas.microsoft.com/office/drawing/2014/main" id="{0687237B-AFCE-473E-AB57-5DA5D4988E79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19000" contrast="12000"/>
          </a:blip>
          <a:srcRect l="16986" t="25742" r="3748" b="9146"/>
          <a:stretch>
            <a:fillRect/>
          </a:stretch>
        </p:blipFill>
        <p:spPr>
          <a:xfrm>
            <a:off x="4475225" y="1107269"/>
            <a:ext cx="3714744" cy="2852393"/>
          </a:xfrm>
          <a:prstGeom prst="rect">
            <a:avLst/>
          </a:prstGeom>
        </p:spPr>
      </p:pic>
      <p:pic>
        <p:nvPicPr>
          <p:cNvPr id="15" name="Obrázek 14" descr="1.001.JPG">
            <a:extLst>
              <a:ext uri="{FF2B5EF4-FFF2-40B4-BE49-F238E27FC236}">
                <a16:creationId xmlns:a16="http://schemas.microsoft.com/office/drawing/2014/main" id="{E46CB73E-A37A-41A2-B9CA-3A7FF774C09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1324" t="13237" r="10825" b="26194"/>
          <a:stretch>
            <a:fillRect/>
          </a:stretch>
        </p:blipFill>
        <p:spPr>
          <a:xfrm>
            <a:off x="186665" y="1219024"/>
            <a:ext cx="4347462" cy="3161791"/>
          </a:xfrm>
          <a:prstGeom prst="rect">
            <a:avLst/>
          </a:prstGeom>
        </p:spPr>
      </p:pic>
      <p:pic>
        <p:nvPicPr>
          <p:cNvPr id="16" name="Obrázek 15" descr="2.001.JPG">
            <a:extLst>
              <a:ext uri="{FF2B5EF4-FFF2-40B4-BE49-F238E27FC236}">
                <a16:creationId xmlns:a16="http://schemas.microsoft.com/office/drawing/2014/main" id="{48FC1633-0C01-41C7-AD15-234DA8C0540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0050" t="13387" r="7853" b="23015"/>
          <a:stretch>
            <a:fillRect/>
          </a:stretch>
        </p:blipFill>
        <p:spPr>
          <a:xfrm>
            <a:off x="269373" y="3278032"/>
            <a:ext cx="4199600" cy="3041090"/>
          </a:xfrm>
          <a:prstGeom prst="rect">
            <a:avLst/>
          </a:prstGeom>
        </p:spPr>
      </p:pic>
      <p:pic>
        <p:nvPicPr>
          <p:cNvPr id="17" name="Obrázek 16" descr="KRISTEK^ROBERT^^^.US.1190208504.1.013.JPG">
            <a:extLst>
              <a:ext uri="{FF2B5EF4-FFF2-40B4-BE49-F238E27FC236}">
                <a16:creationId xmlns:a16="http://schemas.microsoft.com/office/drawing/2014/main" id="{47864673-0808-440D-BEED-F9B1301BF3F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7409" t="22775" r="10402" b="18170"/>
          <a:stretch>
            <a:fillRect/>
          </a:stretch>
        </p:blipFill>
        <p:spPr>
          <a:xfrm>
            <a:off x="4540379" y="3471920"/>
            <a:ext cx="3643338" cy="27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Peritoneální dutina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17BEB9E-E757-481F-92E4-D33B4251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82" y="1124512"/>
            <a:ext cx="8894835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Peritoneální dutina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567A3FD-BCDF-4BC3-8778-9875C4FA6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43" y="1360089"/>
            <a:ext cx="8407113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29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Peritoneální prostory, dutiny = recesy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A6514B-AF17-4C62-BFBC-BB9AC0DB5098}"/>
              </a:ext>
            </a:extLst>
          </p:cNvPr>
          <p:cNvSpPr txBox="1"/>
          <p:nvPr/>
        </p:nvSpPr>
        <p:spPr>
          <a:xfrm>
            <a:off x="179388" y="1341438"/>
            <a:ext cx="8964612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Výchlipky, „vaky“ peritonea</a:t>
            </a:r>
          </a:p>
          <a:p>
            <a:pPr>
              <a:defRPr/>
            </a:pP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Místa, kde nejčastěji nalezneme abscesy a metastázy</a:t>
            </a:r>
          </a:p>
          <a:p>
            <a:pPr>
              <a:defRPr/>
            </a:pP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Ty, které jsou klinicky významné mají svůj název (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Morisonův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vak,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Douglasův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vak)</a:t>
            </a:r>
          </a:p>
          <a:p>
            <a:pPr>
              <a:defRPr/>
            </a:pP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Jsou uložené intraperitoneálně </a:t>
            </a:r>
          </a:p>
        </p:txBody>
      </p:sp>
    </p:spTree>
    <p:extLst>
      <p:ext uri="{BB962C8B-B14F-4D97-AF65-F5344CB8AC3E}">
        <p14:creationId xmlns:p14="http://schemas.microsoft.com/office/powerpoint/2010/main" val="3306404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Supramezokolický</a:t>
            </a: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prostor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89A23DB-03D7-47FD-ADCA-16AB4DA09A54}"/>
              </a:ext>
            </a:extLst>
          </p:cNvPr>
          <p:cNvSpPr txBox="1"/>
          <p:nvPr/>
        </p:nvSpPr>
        <p:spPr>
          <a:xfrm>
            <a:off x="179388" y="1341438"/>
            <a:ext cx="8964612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Vpravo:</a:t>
            </a:r>
          </a:p>
          <a:p>
            <a:pPr>
              <a:defRPr/>
            </a:pP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subfrenický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suprahepatický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prostor</a:t>
            </a:r>
          </a:p>
          <a:p>
            <a:pPr>
              <a:defRPr/>
            </a:pP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subhepatický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prostor</a:t>
            </a:r>
          </a:p>
          <a:p>
            <a:pPr>
              <a:defRPr/>
            </a:pP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Vlevo:</a:t>
            </a:r>
          </a:p>
          <a:p>
            <a:pPr>
              <a:defRPr/>
            </a:pP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subfrenický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prostor</a:t>
            </a:r>
          </a:p>
          <a:p>
            <a:pPr>
              <a:defRPr/>
            </a:pP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bursa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omentalis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(BO) </a:t>
            </a:r>
          </a:p>
          <a:p>
            <a:pPr>
              <a:defRPr/>
            </a:pP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Extraperitoneální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prostor jater. </a:t>
            </a:r>
          </a:p>
        </p:txBody>
      </p:sp>
    </p:spTree>
    <p:extLst>
      <p:ext uri="{BB962C8B-B14F-4D97-AF65-F5344CB8AC3E}">
        <p14:creationId xmlns:p14="http://schemas.microsoft.com/office/powerpoint/2010/main" val="565518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Subfrenický</a:t>
            </a: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prostor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8" name="Picture 4" descr="v36">
            <a:extLst>
              <a:ext uri="{FF2B5EF4-FFF2-40B4-BE49-F238E27FC236}">
                <a16:creationId xmlns:a16="http://schemas.microsoft.com/office/drawing/2014/main" id="{D9D127D5-A058-4EB0-9E76-C35D5DAB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/>
          <a:stretch>
            <a:fillRect/>
          </a:stretch>
        </p:blipFill>
        <p:spPr bwMode="auto">
          <a:xfrm>
            <a:off x="214372" y="1951011"/>
            <a:ext cx="5008503" cy="4070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 descr="v35">
            <a:extLst>
              <a:ext uri="{FF2B5EF4-FFF2-40B4-BE49-F238E27FC236}">
                <a16:creationId xmlns:a16="http://schemas.microsoft.com/office/drawing/2014/main" id="{F0FF7293-6477-4620-84A0-83912863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 contrast="12000"/>
          </a:blip>
          <a:srcRect/>
          <a:stretch>
            <a:fillRect/>
          </a:stretch>
        </p:blipFill>
        <p:spPr bwMode="auto">
          <a:xfrm>
            <a:off x="5365750" y="1951012"/>
            <a:ext cx="3744912" cy="325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1A2E303D-35DE-4618-966D-600C01E27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2" y="3967137"/>
            <a:ext cx="576263" cy="274638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85000"/>
            </a:pPr>
            <a:r>
              <a:rPr lang="cs-CZ" sz="1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LTD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33CDF823-CC03-40A9-9ECA-AD3A5EFB3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4687862"/>
            <a:ext cx="504825" cy="274638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85000"/>
            </a:pPr>
            <a:r>
              <a:rPr lang="cs-CZ" sz="1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LF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24D108B-19C9-4162-B13A-2E7812384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4903762"/>
            <a:ext cx="576262" cy="274638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85000"/>
            </a:pPr>
            <a:r>
              <a:rPr lang="cs-CZ" sz="1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LTH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A4985CBD-1671-4110-A3D1-A9AEA8C5C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3751237"/>
            <a:ext cx="576262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85000"/>
            </a:pPr>
            <a:endParaRPr lang="en-US" sz="1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7CB3AFD3-7D17-4EB2-B657-82DD6865F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5" y="3679800"/>
            <a:ext cx="503237" cy="274637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85000"/>
            </a:pPr>
            <a:r>
              <a:rPr lang="cs-CZ" sz="12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LTS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9D3CD2C-F3D1-408E-88CB-714FCC065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14" y="1270848"/>
            <a:ext cx="8728075" cy="48958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Pravý a levý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subfrenický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prostor rozděluje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ligamentum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falciforme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hepatis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To se rozestupuje dorzálně vpravo/vlevo jako lig.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triangulare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hepatis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dextrum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et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sinistrum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LTS vlevo na konci jater přechází v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appendix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fibrosa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Lig.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teres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hepatis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= obliterovaná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vena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umbilicalis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4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Pravý </a:t>
            </a:r>
            <a:r>
              <a:rPr lang="cs-CZ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subfrenický</a:t>
            </a: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prostor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8" name="Picture 7" descr="JÁTRA A OKOLÍ-SAGITÁLNÍ ROVINA- MAYERS - 1">
            <a:extLst>
              <a:ext uri="{FF2B5EF4-FFF2-40B4-BE49-F238E27FC236}">
                <a16:creationId xmlns:a16="http://schemas.microsoft.com/office/drawing/2014/main" id="{96FC7DB0-6363-4DCF-AA70-FC6E75732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2784376" y="1538415"/>
            <a:ext cx="3660402" cy="4786185"/>
          </a:xfrm>
          <a:prstGeom prst="rect">
            <a:avLst/>
          </a:prstGeom>
          <a:noFill/>
          <a:effectLst/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02A94DF3-9EFB-44C2-B08C-1DA092247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375" y="1596832"/>
            <a:ext cx="2386659" cy="37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SzPct val="85000"/>
            </a:pPr>
            <a:r>
              <a:rPr lang="cs-CZ" sz="1800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Subfrenický prostor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E4E0DFD-CF29-4662-83B7-6D9ADCAB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4797232"/>
            <a:ext cx="2734044" cy="37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SzPct val="85000"/>
            </a:pPr>
            <a:r>
              <a:rPr lang="cs-CZ" sz="1800" u="none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Přední subhep. prostor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4DF83E33-1430-4ED2-B844-79E3A777F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376" y="2963384"/>
            <a:ext cx="2468681" cy="92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SzPct val="85000"/>
            </a:pPr>
            <a:r>
              <a:rPr lang="cs-CZ" sz="1800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Zadní subhep. </a:t>
            </a:r>
          </a:p>
          <a:p>
            <a:pPr eaLnBrk="0" hangingPunct="0">
              <a:buSzPct val="85000"/>
            </a:pPr>
            <a:r>
              <a:rPr lang="cs-CZ" sz="1800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prostor</a:t>
            </a:r>
          </a:p>
          <a:p>
            <a:pPr eaLnBrk="0" hangingPunct="0">
              <a:buSzPct val="85000"/>
            </a:pPr>
            <a:r>
              <a:rPr lang="cs-CZ" sz="1800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Morisonův vak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00AC13BB-1BB8-438A-98F9-EFA24F4AF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464" y="3428344"/>
            <a:ext cx="511427" cy="72094"/>
          </a:xfrm>
          <a:prstGeom prst="rightArrow">
            <a:avLst>
              <a:gd name="adj1" fmla="val 50000"/>
              <a:gd name="adj2" fmla="val 176665"/>
            </a:avLst>
          </a:prstGeom>
          <a:noFill/>
          <a:ln w="2540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id="{69B42418-10D7-4D47-B50F-7B2199F8F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001" y="1842691"/>
            <a:ext cx="73980" cy="217884"/>
          </a:xfrm>
          <a:prstGeom prst="downArrow">
            <a:avLst>
              <a:gd name="adj1" fmla="val 50000"/>
              <a:gd name="adj2" fmla="val 73913"/>
            </a:avLst>
          </a:prstGeom>
          <a:noFill/>
          <a:ln w="2540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7A2A840-6827-4E55-A1F5-77637CC0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14" y="1270848"/>
            <a:ext cx="8728075" cy="48958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Přední oddíl (dole ohraničený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mesocolon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transversum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cs-CZ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Zadní oddíl, označovaný jako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recessus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hepatorenalis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Morisonův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vak - v poloze na zádech nejnižší oddíl pravého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supramezokolického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prostoru). </a:t>
            </a:r>
          </a:p>
        </p:txBody>
      </p:sp>
    </p:spTree>
    <p:extLst>
      <p:ext uri="{BB962C8B-B14F-4D97-AF65-F5344CB8AC3E}">
        <p14:creationId xmlns:p14="http://schemas.microsoft.com/office/powerpoint/2010/main" val="24019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4b_1">
            <a:extLst>
              <a:ext uri="{FF2B5EF4-FFF2-40B4-BE49-F238E27FC236}">
                <a16:creationId xmlns:a16="http://schemas.microsoft.com/office/drawing/2014/main" id="{0234EBB8-BF58-4CB3-922A-57D178DBE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552950"/>
            <a:ext cx="2305050" cy="23050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3" descr="4a_1">
            <a:extLst>
              <a:ext uri="{FF2B5EF4-FFF2-40B4-BE49-F238E27FC236}">
                <a16:creationId xmlns:a16="http://schemas.microsoft.com/office/drawing/2014/main" id="{5A6AA9B7-6C42-46C2-90FB-AF54E53C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00" y="4591050"/>
            <a:ext cx="2266950" cy="22669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4" descr="3_1">
            <a:extLst>
              <a:ext uri="{FF2B5EF4-FFF2-40B4-BE49-F238E27FC236}">
                <a16:creationId xmlns:a16="http://schemas.microsoft.com/office/drawing/2014/main" id="{6C7AA4EE-AF22-4AB7-9BF4-618B5D20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2347913"/>
            <a:ext cx="2089150" cy="20891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" name="Picture 5" descr="2_1">
            <a:extLst>
              <a:ext uri="{FF2B5EF4-FFF2-40B4-BE49-F238E27FC236}">
                <a16:creationId xmlns:a16="http://schemas.microsoft.com/office/drawing/2014/main" id="{6942F871-C1ED-4D0D-950D-AAEB538B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115888"/>
            <a:ext cx="2160588" cy="216058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Picture 6" descr="5_1">
            <a:extLst>
              <a:ext uri="{FF2B5EF4-FFF2-40B4-BE49-F238E27FC236}">
                <a16:creationId xmlns:a16="http://schemas.microsoft.com/office/drawing/2014/main" id="{AEC7A79B-6F39-4368-8E78-1E6572B7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4625975"/>
            <a:ext cx="2232025" cy="22320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Picture 7" descr="6_1">
            <a:extLst>
              <a:ext uri="{FF2B5EF4-FFF2-40B4-BE49-F238E27FC236}">
                <a16:creationId xmlns:a16="http://schemas.microsoft.com/office/drawing/2014/main" id="{0A8B9C10-CF08-4381-8BF7-1F72167C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89463"/>
            <a:ext cx="2268538" cy="226853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Picture 8" descr="7_1">
            <a:extLst>
              <a:ext uri="{FF2B5EF4-FFF2-40B4-BE49-F238E27FC236}">
                <a16:creationId xmlns:a16="http://schemas.microsoft.com/office/drawing/2014/main" id="{F89197E5-EAB9-404F-BE79-01979E26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" y="2420938"/>
            <a:ext cx="2089150" cy="20891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9" descr="8_1">
            <a:extLst>
              <a:ext uri="{FF2B5EF4-FFF2-40B4-BE49-F238E27FC236}">
                <a16:creationId xmlns:a16="http://schemas.microsoft.com/office/drawing/2014/main" id="{6103C1C1-185C-4432-A132-D2CC44A7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" y="187325"/>
            <a:ext cx="2089150" cy="20891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10" descr="1_1">
            <a:extLst>
              <a:ext uri="{FF2B5EF4-FFF2-40B4-BE49-F238E27FC236}">
                <a16:creationId xmlns:a16="http://schemas.microsoft.com/office/drawing/2014/main" id="{9D081040-B204-41DA-AD37-68BAB1103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9475" y="133350"/>
            <a:ext cx="2176463" cy="217646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" name="Picture 11" descr="3D_liver">
            <a:extLst>
              <a:ext uri="{FF2B5EF4-FFF2-40B4-BE49-F238E27FC236}">
                <a16:creationId xmlns:a16="http://schemas.microsoft.com/office/drawing/2014/main" id="{3129E7E8-209A-4EE6-AF3F-4D68B58A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36900" y="2311400"/>
            <a:ext cx="2870200" cy="2054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4391693C-80A8-4EE1-BACB-CB08674EC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6" y="115888"/>
            <a:ext cx="9145588" cy="6742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Játra jsou uložena v pravém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supramezokolickém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prostoru intraperitoneálně.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cs-CZ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Rozdělujeme je na 8 jaterních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subsegmentů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Subsegmenty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jsou odděleny jaterními žilami na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subsegmenty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2/3, 4, 8/5, 7/6.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cs-CZ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Portální žíla rozděluje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subsegmenty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na  kraniální (2, 4a, 8 a 7) a kaudální (3, 4b, 5, 6).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Lobus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caudatus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je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subsegment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595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Intraabdominální cesty šíření chorob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10" descr="spectrum sca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B15348F8-96B0-445D-9D9E-061B5E530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76DCF7F3-72C3-45DA-A9F4-BCADF4A4E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42" y="2700940"/>
            <a:ext cx="52864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/>
            <a:r>
              <a:rPr lang="cs-CZ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Hematogenní (embolie)</a:t>
            </a:r>
          </a:p>
          <a:p>
            <a:pPr marL="457200" indent="-457200" eaLnBrk="1" hangingPunct="1"/>
            <a:r>
              <a:rPr lang="cs-CZ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Lymfatické</a:t>
            </a:r>
          </a:p>
          <a:p>
            <a:pPr marL="457200" indent="-457200" eaLnBrk="1" hangingPunct="1"/>
            <a:r>
              <a:rPr lang="cs-CZ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Přímé</a:t>
            </a:r>
          </a:p>
          <a:p>
            <a:pPr marL="457200" indent="-457200" eaLnBrk="1" hangingPunct="1"/>
            <a:r>
              <a:rPr lang="cs-CZ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Intraperitoneální rozsev</a:t>
            </a:r>
          </a:p>
          <a:p>
            <a:pPr marL="457200" indent="-457200" eaLnBrk="1" hangingPunct="1"/>
            <a:r>
              <a:rPr lang="cs-CZ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endParaRPr lang="cs-CZ" sz="3200" b="1" u="sng" dirty="0">
              <a:solidFill>
                <a:srgbClr val="FFFF0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1D5DCD8-AE8C-48F4-B5F6-023EA53ADFB4}"/>
              </a:ext>
            </a:extLst>
          </p:cNvPr>
          <p:cNvSpPr txBox="1"/>
          <p:nvPr/>
        </p:nvSpPr>
        <p:spPr>
          <a:xfrm>
            <a:off x="5967544" y="1700808"/>
            <a:ext cx="30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cs-CZ" sz="2800" b="1" u="sng" dirty="0" err="1">
                <a:solidFill>
                  <a:srgbClr val="FFF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Retroperitoneum</a:t>
            </a:r>
            <a:endParaRPr lang="cs-CZ" sz="2800" b="1" u="sng" dirty="0"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367D134-7A13-4766-97C5-F8C8774B1275}"/>
              </a:ext>
            </a:extLst>
          </p:cNvPr>
          <p:cNvSpPr txBox="1"/>
          <p:nvPr/>
        </p:nvSpPr>
        <p:spPr>
          <a:xfrm>
            <a:off x="6078311" y="2843816"/>
            <a:ext cx="3318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cs-CZ" sz="2800" b="1" u="sng" dirty="0">
                <a:solidFill>
                  <a:srgbClr val="FFF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Peritoneální </a:t>
            </a:r>
            <a:r>
              <a:rPr lang="cs-CZ" sz="2800" b="1" u="sng" dirty="0" err="1">
                <a:solidFill>
                  <a:srgbClr val="FFF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ligamenta</a:t>
            </a:r>
            <a:r>
              <a:rPr lang="cs-CZ" sz="2800" b="1" u="sng" dirty="0">
                <a:solidFill>
                  <a:srgbClr val="FFF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mesenteria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F996B26-D775-45CF-A6ED-2FD8AA35F9E1}"/>
              </a:ext>
            </a:extLst>
          </p:cNvPr>
          <p:cNvSpPr txBox="1"/>
          <p:nvPr/>
        </p:nvSpPr>
        <p:spPr>
          <a:xfrm>
            <a:off x="6110420" y="4890105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cs-CZ" sz="2800" b="1" u="sng" dirty="0">
                <a:solidFill>
                  <a:srgbClr val="FFF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Peritoneální prostor</a:t>
            </a:r>
          </a:p>
        </p:txBody>
      </p:sp>
      <p:cxnSp>
        <p:nvCxnSpPr>
          <p:cNvPr id="22" name="Přímá spojovací šipka 42">
            <a:extLst>
              <a:ext uri="{FF2B5EF4-FFF2-40B4-BE49-F238E27FC236}">
                <a16:creationId xmlns:a16="http://schemas.microsoft.com/office/drawing/2014/main" id="{7CCB4327-E6DB-458E-9312-5E92155B2BDE}"/>
              </a:ext>
            </a:extLst>
          </p:cNvPr>
          <p:cNvCxnSpPr/>
          <p:nvPr/>
        </p:nvCxnSpPr>
        <p:spPr bwMode="auto">
          <a:xfrm rot="5400000" flipH="1" flipV="1">
            <a:off x="5146007" y="2308031"/>
            <a:ext cx="928694" cy="714380"/>
          </a:xfrm>
          <a:prstGeom prst="straightConnector1">
            <a:avLst/>
          </a:prstGeom>
          <a:noFill/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Přímá spojovací šipka 46">
            <a:extLst>
              <a:ext uri="{FF2B5EF4-FFF2-40B4-BE49-F238E27FC236}">
                <a16:creationId xmlns:a16="http://schemas.microsoft.com/office/drawing/2014/main" id="{2F8A4C5E-CD67-4585-9390-0484191625DB}"/>
              </a:ext>
            </a:extLst>
          </p:cNvPr>
          <p:cNvCxnSpPr/>
          <p:nvPr/>
        </p:nvCxnSpPr>
        <p:spPr bwMode="auto">
          <a:xfrm>
            <a:off x="5324602" y="3629634"/>
            <a:ext cx="642942" cy="1588"/>
          </a:xfrm>
          <a:prstGeom prst="straightConnector1">
            <a:avLst/>
          </a:prstGeom>
          <a:noFill/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Přímá spojovací šipka 47">
            <a:extLst>
              <a:ext uri="{FF2B5EF4-FFF2-40B4-BE49-F238E27FC236}">
                <a16:creationId xmlns:a16="http://schemas.microsoft.com/office/drawing/2014/main" id="{83C0773A-CD8F-41D2-9D4C-6F9D2FA1B794}"/>
              </a:ext>
            </a:extLst>
          </p:cNvPr>
          <p:cNvCxnSpPr/>
          <p:nvPr/>
        </p:nvCxnSpPr>
        <p:spPr bwMode="auto">
          <a:xfrm>
            <a:off x="5181726" y="4415452"/>
            <a:ext cx="857256" cy="642942"/>
          </a:xfrm>
          <a:prstGeom prst="straightConnector1">
            <a:avLst/>
          </a:prstGeom>
          <a:noFill/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Šipka dolů 51">
            <a:extLst>
              <a:ext uri="{FF2B5EF4-FFF2-40B4-BE49-F238E27FC236}">
                <a16:creationId xmlns:a16="http://schemas.microsoft.com/office/drawing/2014/main" id="{5320256D-7F0B-4348-B936-8E47193E5041}"/>
              </a:ext>
            </a:extLst>
          </p:cNvPr>
          <p:cNvSpPr/>
          <p:nvPr/>
        </p:nvSpPr>
        <p:spPr bwMode="auto">
          <a:xfrm>
            <a:off x="6753362" y="2272312"/>
            <a:ext cx="285752" cy="594062"/>
          </a:xfrm>
          <a:prstGeom prst="downArrow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sng" strike="noStrike" kern="0" cap="none" spc="0" normalizeH="0" baseline="0" noProof="0" dirty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26" name="Šipka dolů 52">
            <a:extLst>
              <a:ext uri="{FF2B5EF4-FFF2-40B4-BE49-F238E27FC236}">
                <a16:creationId xmlns:a16="http://schemas.microsoft.com/office/drawing/2014/main" id="{A06699AC-0E44-4B6B-B9B7-16EB261EB5E2}"/>
              </a:ext>
            </a:extLst>
          </p:cNvPr>
          <p:cNvSpPr/>
          <p:nvPr/>
        </p:nvSpPr>
        <p:spPr bwMode="auto">
          <a:xfrm>
            <a:off x="6824800" y="4321456"/>
            <a:ext cx="285752" cy="594062"/>
          </a:xfrm>
          <a:prstGeom prst="downArrow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sng" strike="noStrike" kern="0" cap="none" spc="0" normalizeH="0" baseline="0" noProof="0" dirty="0">
              <a:ln>
                <a:noFill/>
              </a:ln>
              <a:solidFill>
                <a:srgbClr val="FFFF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79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Levý </a:t>
            </a:r>
            <a:r>
              <a:rPr lang="cs-CZ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subfrenický</a:t>
            </a: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prostor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8" name="Picture 8" descr="LEVÝ SUBFRENICKÝ PROSTOR 1">
            <a:extLst>
              <a:ext uri="{FF2B5EF4-FFF2-40B4-BE49-F238E27FC236}">
                <a16:creationId xmlns:a16="http://schemas.microsoft.com/office/drawing/2014/main" id="{C549AA2B-123A-4D7D-A2F9-400673AC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2533328" y="1340768"/>
            <a:ext cx="6219825" cy="4837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995193EB-855C-415F-814D-7D943A3AF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407568"/>
            <a:ext cx="3733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None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Tř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 recesy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astrohepatický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astrosplenický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plenorenální)</a:t>
            </a:r>
            <a:r>
              <a:rPr lang="cs-CZ" sz="32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Clr>
                <a:srgbClr val="66FF33"/>
              </a:buClr>
              <a:buSzPct val="85000"/>
              <a:buFont typeface="Wingdings" pitchFamily="2" charset="2"/>
              <a:buChar char="Ø"/>
            </a:pPr>
            <a:endParaRPr lang="cs-CZ" sz="3200" u="none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5BB13472-7AB8-4F03-A68F-E7DA4C4195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2716" y="2712368"/>
            <a:ext cx="1982787" cy="5334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11" name="Line 20">
            <a:extLst>
              <a:ext uri="{FF2B5EF4-FFF2-40B4-BE49-F238E27FC236}">
                <a16:creationId xmlns:a16="http://schemas.microsoft.com/office/drawing/2014/main" id="{8E9D4FDF-BE89-4FC1-BF40-2E377E4E3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8728" y="3626768"/>
            <a:ext cx="3581400" cy="2286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12" name="Line 21">
            <a:extLst>
              <a:ext uri="{FF2B5EF4-FFF2-40B4-BE49-F238E27FC236}">
                <a16:creationId xmlns:a16="http://schemas.microsoft.com/office/drawing/2014/main" id="{B780D8B5-B29E-44B8-B052-B97CBA2FB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3928" y="4160168"/>
            <a:ext cx="4267200" cy="6858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263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Omentální burza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8" name="Picture 7" descr="SAGITÁLNÍ - SCHÉMA - VELKÁ PŘEDSTĚRA 2">
            <a:extLst>
              <a:ext uri="{FF2B5EF4-FFF2-40B4-BE49-F238E27FC236}">
                <a16:creationId xmlns:a16="http://schemas.microsoft.com/office/drawing/2014/main" id="{00C5F6AF-427B-48F1-868D-87281D0BA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1264154"/>
            <a:ext cx="3024460" cy="5056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OMENTÁLNÍ BURZA - BOČNÁ PROJEKCE">
            <a:extLst>
              <a:ext uri="{FF2B5EF4-FFF2-40B4-BE49-F238E27FC236}">
                <a16:creationId xmlns:a16="http://schemas.microsoft.com/office/drawing/2014/main" id="{5E6D2EF1-CA37-496A-9D26-359B403D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0268" t="13504" r="20860"/>
          <a:stretch>
            <a:fillRect/>
          </a:stretch>
        </p:blipFill>
        <p:spPr bwMode="auto">
          <a:xfrm>
            <a:off x="3779912" y="1251847"/>
            <a:ext cx="4176464" cy="5095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7" descr="DRENÁŽ 1">
            <a:extLst>
              <a:ext uri="{FF2B5EF4-FFF2-40B4-BE49-F238E27FC236}">
                <a16:creationId xmlns:a16="http://schemas.microsoft.com/office/drawing/2014/main" id="{F794B24C-FF37-46E4-B685-90CB8629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576" y="1236837"/>
            <a:ext cx="7344816" cy="5239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0160E503-1D3C-4322-BD2E-CE2E596D6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14" y="1270848"/>
            <a:ext cx="8728075" cy="48958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Ohraničení: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Vpředu malá předstěra (omentum minus), zadní stěna žaludku a lig.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gastrocolicum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(část omentum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majus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Vzadu slinivka břišní a dvanáctník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Nahoře játra a bránice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Dole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mesocolon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colon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transversum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bg1">
                  <a:lumMod val="75000"/>
                </a:schemeClr>
              </a:buClr>
              <a:defRPr/>
            </a:pPr>
            <a:endParaRPr lang="cs-CZ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Inframezokolický</a:t>
            </a: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prostor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4183D1-AEC8-406F-8A5F-1DEAF6326C52}"/>
              </a:ext>
            </a:extLst>
          </p:cNvPr>
          <p:cNvSpPr txBox="1"/>
          <p:nvPr/>
        </p:nvSpPr>
        <p:spPr>
          <a:xfrm>
            <a:off x="179388" y="1341438"/>
            <a:ext cx="8964612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Od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mesocolon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transversum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až po pánevní dutinu. </a:t>
            </a: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Radix mesenterii ho rozděluje na </a:t>
            </a: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Levý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infrakolický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prostor </a:t>
            </a: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Pravý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infrakolický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prostor </a:t>
            </a: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Pravý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parakolický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prostor</a:t>
            </a: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Levý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parakolický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prostor, který</a:t>
            </a: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vlevo kraniálně uzavírá lig.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phrenicocolicum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>
              <a:defRPr/>
            </a:pP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504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Tlusté střevo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228" name="Picture 10" descr="spectrum sca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2B00654-38AD-4D92-945C-9C472E8F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26" name="Picture 3" descr="1 UK 1">
            <a:extLst>
              <a:ext uri="{FF2B5EF4-FFF2-40B4-BE49-F238E27FC236}">
                <a16:creationId xmlns:a16="http://schemas.microsoft.com/office/drawing/2014/main" id="{3C2ECE0F-A588-45C0-A873-68817A3BF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857" y="1249451"/>
            <a:ext cx="2702960" cy="317570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6" descr="1 UK 2">
            <a:extLst>
              <a:ext uri="{FF2B5EF4-FFF2-40B4-BE49-F238E27FC236}">
                <a16:creationId xmlns:a16="http://schemas.microsoft.com/office/drawing/2014/main" id="{3ED57174-0C8A-497E-9B56-81368828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4732" y="3669677"/>
            <a:ext cx="2216805" cy="271063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Picture 4" descr="Sobno střev 2">
            <a:extLst>
              <a:ext uri="{FF2B5EF4-FFF2-40B4-BE49-F238E27FC236}">
                <a16:creationId xmlns:a16="http://schemas.microsoft.com/office/drawing/2014/main" id="{F7B434CA-05E2-45D5-A8CC-06089542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267504"/>
            <a:ext cx="3733800" cy="26241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5" descr="Sobno střev 3">
            <a:extLst>
              <a:ext uri="{FF2B5EF4-FFF2-40B4-BE49-F238E27FC236}">
                <a16:creationId xmlns:a16="http://schemas.microsoft.com/office/drawing/2014/main" id="{DA2E7A67-13EE-45A4-A9C8-4B5344E1B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936" y="3271941"/>
            <a:ext cx="3835584" cy="308787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8397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6DC8CD4B-7B60-4937-B4F5-29E6CF549F71}"/>
              </a:ext>
            </a:extLst>
          </p:cNvPr>
          <p:cNvSpPr txBox="1"/>
          <p:nvPr/>
        </p:nvSpPr>
        <p:spPr>
          <a:xfrm>
            <a:off x="179388" y="2636912"/>
            <a:ext cx="89646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7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8468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Anatomie dutiny břišní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10" descr="spectrum sca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B15348F8-96B0-445D-9D9E-061B5E530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09DA344-87E0-4723-9015-06C455089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33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4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Extraperitoneální prostor - retroperitoneum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10" descr="spectrum sca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B15348F8-96B0-445D-9D9E-061B5E530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6E16795-6ED1-4568-8B25-2912661F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1148898"/>
            <a:ext cx="8669263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1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Extraperitoneální prostor - retroperitoneum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10" descr="spectrum sca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B15348F8-96B0-445D-9D9E-061B5E530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7" name="Picture 5" descr="v51">
            <a:extLst>
              <a:ext uri="{FF2B5EF4-FFF2-40B4-BE49-F238E27FC236}">
                <a16:creationId xmlns:a16="http://schemas.microsoft.com/office/drawing/2014/main" id="{B86242F3-668A-45F4-8063-CB04FD797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1" y="1484784"/>
            <a:ext cx="3851920" cy="4576658"/>
          </a:xfrm>
          <a:prstGeom prst="rect">
            <a:avLst/>
          </a:prstGeom>
          <a:noFill/>
        </p:spPr>
      </p:pic>
      <p:pic>
        <p:nvPicPr>
          <p:cNvPr id="11" name="Picture 9" descr="LEDVINA A OKOLÍ">
            <a:extLst>
              <a:ext uri="{FF2B5EF4-FFF2-40B4-BE49-F238E27FC236}">
                <a16:creationId xmlns:a16="http://schemas.microsoft.com/office/drawing/2014/main" id="{EE80CB19-F7CB-4875-AFA0-B7CBAF01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05342" y="2204866"/>
            <a:ext cx="5509683" cy="4157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371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Extraperitoneální prostor - retroperitoneum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10" descr="spectrum sca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B15348F8-96B0-445D-9D9E-061B5E530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  <p:pic>
        <p:nvPicPr>
          <p:cNvPr id="7" name="Picture 6" descr="v41">
            <a:extLst>
              <a:ext uri="{FF2B5EF4-FFF2-40B4-BE49-F238E27FC236}">
                <a16:creationId xmlns:a16="http://schemas.microsoft.com/office/drawing/2014/main" id="{10715EF0-5067-42C2-AF74-3D1BB60C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21" y="1988840"/>
            <a:ext cx="4196085" cy="3420740"/>
          </a:xfrm>
          <a:prstGeom prst="rect">
            <a:avLst/>
          </a:prstGeom>
          <a:noFill/>
        </p:spPr>
      </p:pic>
      <p:pic>
        <p:nvPicPr>
          <p:cNvPr id="8" name="Picture 7" descr="RETROPERITONEUM-CT">
            <a:extLst>
              <a:ext uri="{FF2B5EF4-FFF2-40B4-BE49-F238E27FC236}">
                <a16:creationId xmlns:a16="http://schemas.microsoft.com/office/drawing/2014/main" id="{D60ABEE7-E3F8-4349-9E7F-596AC13D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8335" y="1912815"/>
            <a:ext cx="4827715" cy="3335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239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pl-PL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Peritoneální ligamenta = itraabdominální cesty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10" descr="spectrum sca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179388" y="1341438"/>
            <a:ext cx="896461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Dvouvrstevná řasa peritonea </a:t>
            </a: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(mesenterium + omentum)</a:t>
            </a:r>
          </a:p>
          <a:p>
            <a:pPr>
              <a:defRPr/>
            </a:pP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Spojuje </a:t>
            </a: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jeden orgán s druhým (např.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spleno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-renální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ligamentum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orgán se stěnou břišní (např. lig.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falciforme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hepatis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12A17C-30F8-4972-A91D-286B5128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</p:spTree>
    <p:extLst>
      <p:ext uri="{BB962C8B-B14F-4D97-AF65-F5344CB8AC3E}">
        <p14:creationId xmlns:p14="http://schemas.microsoft.com/office/powerpoint/2010/main" val="298916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pl-P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Mesenteria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defRPr/>
            </a:pPr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10" descr="spectrum sca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268413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179388" y="1341438"/>
            <a:ext cx="8964612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duplikatury peritonea odstupující ze zadní tělní stěny a fixující jednotlivé oddíly trávicí trubice. Histologicky tenká serózní membrána jedné vrstvy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squamozního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epitelu (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mesothelium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  <a:p>
            <a:pPr>
              <a:defRPr/>
            </a:pPr>
            <a:endParaRPr 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mesenterium,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mesoappendix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mesocolon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transversum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mesosigmoideum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mesorectum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(event.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mesocolon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ascendens</a:t>
            </a: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12A17C-30F8-4972-A91D-286B5128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476826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>
                <a:latin typeface="Arial Narrow" pitchFamily="34" charset="0"/>
              </a:rPr>
              <a:t>Anatomie dutiny břišní</a:t>
            </a:r>
          </a:p>
        </p:txBody>
      </p:sp>
    </p:spTree>
    <p:extLst>
      <p:ext uri="{BB962C8B-B14F-4D97-AF65-F5344CB8AC3E}">
        <p14:creationId xmlns:p14="http://schemas.microsoft.com/office/powerpoint/2010/main" val="27184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0000"/>
      </a:accent1>
      <a:accent2>
        <a:srgbClr val="CC00CC"/>
      </a:accent2>
      <a:accent3>
        <a:srgbClr val="AAADE2"/>
      </a:accent3>
      <a:accent4>
        <a:srgbClr val="DADADA"/>
      </a:accent4>
      <a:accent5>
        <a:srgbClr val="FFAAAA"/>
      </a:accent5>
      <a:accent6>
        <a:srgbClr val="B900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33CC"/>
        </a:dk2>
        <a:lt2>
          <a:srgbClr val="FFFF00"/>
        </a:lt2>
        <a:accent1>
          <a:srgbClr val="FF0000"/>
        </a:accent1>
        <a:accent2>
          <a:srgbClr val="CC00CC"/>
        </a:accent2>
        <a:accent3>
          <a:srgbClr val="AAADE2"/>
        </a:accent3>
        <a:accent4>
          <a:srgbClr val="DADADA"/>
        </a:accent4>
        <a:accent5>
          <a:srgbClr val="FFAAAA"/>
        </a:accent5>
        <a:accent6>
          <a:srgbClr val="B900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12896</TotalTime>
  <Words>1043</Words>
  <Application>Microsoft Office PowerPoint</Application>
  <PresentationFormat>Předvádění na obrazovce (4:3)</PresentationFormat>
  <Paragraphs>209</Paragraphs>
  <Slides>34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Arial Narrow</vt:lpstr>
      <vt:lpstr>Calibri</vt:lpstr>
      <vt:lpstr>Times New Roman</vt:lpstr>
      <vt:lpstr>Wingdings</vt:lpstr>
      <vt:lpstr>Default Design</vt:lpstr>
      <vt:lpstr>Mesenterium  a  peritoneum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 U sv. Anny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Zobrazovací metody                  a  prevence</dc:title>
  <dc:creator>Válek</dc:creator>
  <cp:lastModifiedBy>Vlastimil Válek</cp:lastModifiedBy>
  <cp:revision>305</cp:revision>
  <dcterms:created xsi:type="dcterms:W3CDTF">2004-03-16T09:29:34Z</dcterms:created>
  <dcterms:modified xsi:type="dcterms:W3CDTF">2018-11-27T11:01:00Z</dcterms:modified>
</cp:coreProperties>
</file>