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261" r:id="rId14"/>
    <p:sldId id="262" r:id="rId15"/>
    <p:sldId id="263" r:id="rId16"/>
    <p:sldId id="264" r:id="rId17"/>
    <p:sldId id="265" r:id="rId18"/>
    <p:sldId id="312" r:id="rId19"/>
    <p:sldId id="267" r:id="rId20"/>
    <p:sldId id="313" r:id="rId21"/>
    <p:sldId id="268" r:id="rId22"/>
    <p:sldId id="269" r:id="rId23"/>
    <p:sldId id="314" r:id="rId24"/>
    <p:sldId id="315" r:id="rId25"/>
    <p:sldId id="270" r:id="rId26"/>
    <p:sldId id="327" r:id="rId27"/>
    <p:sldId id="328" r:id="rId28"/>
    <p:sldId id="330" r:id="rId29"/>
    <p:sldId id="271" r:id="rId30"/>
    <p:sldId id="272" r:id="rId31"/>
    <p:sldId id="316" r:id="rId32"/>
    <p:sldId id="273" r:id="rId33"/>
    <p:sldId id="274" r:id="rId34"/>
    <p:sldId id="329" r:id="rId35"/>
    <p:sldId id="331" r:id="rId36"/>
    <p:sldId id="277" r:id="rId37"/>
    <p:sldId id="317" r:id="rId38"/>
    <p:sldId id="278" r:id="rId39"/>
    <p:sldId id="318" r:id="rId40"/>
    <p:sldId id="279" r:id="rId41"/>
    <p:sldId id="280" r:id="rId42"/>
    <p:sldId id="324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DFE0A52-7BE4-49AB-8939-C0873573B0FF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Úrazy oka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5076056" y="5573297"/>
            <a:ext cx="304400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CC4757"/>
              </a:buClr>
              <a:buSzPct val="70000"/>
            </a:pPr>
            <a:r>
              <a:rPr lang="cs-CZ" sz="1900" dirty="0" smtClean="0">
                <a:solidFill>
                  <a:prstClr val="white"/>
                </a:solidFill>
              </a:rPr>
              <a:t>MUDr. M. Zemanová, Ph.D</a:t>
            </a:r>
            <a:r>
              <a:rPr lang="cs-CZ" sz="1900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76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/>
              <a:t>Kontuze </a:t>
            </a:r>
            <a:r>
              <a:rPr lang="cs-CZ" sz="4400" dirty="0" smtClean="0"/>
              <a:t>– zadní </a:t>
            </a:r>
            <a:r>
              <a:rPr lang="cs-CZ" sz="4400" dirty="0"/>
              <a:t>segment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/>
              <a:t>Hemoftalmus</a:t>
            </a:r>
            <a:endParaRPr lang="cs-CZ" dirty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Ischémie sítnice – </a:t>
            </a:r>
            <a:r>
              <a:rPr lang="cs-CZ" dirty="0" err="1"/>
              <a:t>Berlinovo</a:t>
            </a:r>
            <a:r>
              <a:rPr lang="cs-CZ" dirty="0"/>
              <a:t> zkalení</a:t>
            </a:r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Preretinální</a:t>
            </a:r>
            <a:r>
              <a:rPr lang="cs-CZ" dirty="0" smtClean="0"/>
              <a:t>, retinální a </a:t>
            </a:r>
            <a:r>
              <a:rPr lang="cs-CZ" dirty="0" err="1" smtClean="0"/>
              <a:t>subretinální</a:t>
            </a:r>
            <a:r>
              <a:rPr lang="cs-CZ" dirty="0" smtClean="0"/>
              <a:t> hemoragie</a:t>
            </a:r>
            <a:endParaRPr lang="cs-CZ" dirty="0"/>
          </a:p>
          <a:p>
            <a:endParaRPr lang="cs-CZ" dirty="0"/>
          </a:p>
        </p:txBody>
      </p:sp>
      <p:pic>
        <p:nvPicPr>
          <p:cNvPr id="5" name="Picture 12" descr="IM000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60" y="1112975"/>
            <a:ext cx="2017415" cy="151216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UZV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542" y="1118150"/>
            <a:ext cx="1680873" cy="154290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Foto\Berlinovo zkalení maku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64" y="2921248"/>
            <a:ext cx="2396801" cy="166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Foto\Berlinovo zkalení perifer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542" y="2924944"/>
            <a:ext cx="2463216" cy="166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Purtscherova traumatická retinopat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71" y="4821642"/>
            <a:ext cx="1880592" cy="172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:\Foto\Preretinální hemoragi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541" y="4941168"/>
            <a:ext cx="2032935" cy="1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2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/>
              <a:t>Kontuze – zadní segment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95536" y="1196752"/>
            <a:ext cx="29523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Trhliny sítnice, </a:t>
            </a:r>
            <a:r>
              <a:rPr lang="cs-CZ" dirty="0" err="1"/>
              <a:t>abris</a:t>
            </a:r>
            <a:r>
              <a:rPr lang="cs-CZ" dirty="0"/>
              <a:t> ab </a:t>
            </a:r>
            <a:r>
              <a:rPr lang="cs-CZ" dirty="0" err="1"/>
              <a:t>ora</a:t>
            </a:r>
            <a:r>
              <a:rPr lang="cs-CZ" dirty="0"/>
              <a:t> </a:t>
            </a:r>
            <a:r>
              <a:rPr lang="cs-CZ" dirty="0" err="1" smtClean="0"/>
              <a:t>serrata</a:t>
            </a:r>
            <a:endParaRPr lang="cs-CZ" dirty="0" smtClean="0"/>
          </a:p>
          <a:p>
            <a:pPr>
              <a:buClr>
                <a:schemeClr val="tx1"/>
              </a:buClr>
            </a:pPr>
            <a:endParaRPr lang="cs-CZ" dirty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Amoce</a:t>
            </a:r>
            <a:endParaRPr lang="cs-CZ" dirty="0" smtClean="0"/>
          </a:p>
          <a:p>
            <a:pPr>
              <a:buClr>
                <a:schemeClr val="tx1"/>
              </a:buClr>
            </a:pPr>
            <a:endParaRPr lang="cs-CZ" dirty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Ruptura </a:t>
            </a:r>
            <a:r>
              <a:rPr lang="cs-CZ" dirty="0" smtClean="0"/>
              <a:t>cévnatky</a:t>
            </a:r>
          </a:p>
          <a:p>
            <a:pPr>
              <a:buClr>
                <a:schemeClr val="tx1"/>
              </a:buClr>
            </a:pPr>
            <a:endParaRPr lang="cs-CZ" dirty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/>
          </a:p>
        </p:txBody>
      </p:sp>
      <p:pic>
        <p:nvPicPr>
          <p:cNvPr id="6146" name="Picture 2" descr="D:\Foto\Retinal hole and t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96752"/>
            <a:ext cx="2570991" cy="173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Foto\Rhematogenní amoce fenest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428" y="1290024"/>
            <a:ext cx="2121517" cy="173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Foto\Abris ab o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613" y="3075416"/>
            <a:ext cx="2570991" cy="165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Poúrazová amoc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1599" y="3178000"/>
            <a:ext cx="2113346" cy="13928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6" descr="D:\Foto\Ruptura chorioide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612" y="4869159"/>
            <a:ext cx="2570991" cy="177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00000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604" y="4869159"/>
            <a:ext cx="2082765" cy="156163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2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/>
              <a:t>Kontuze – zadní segment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Poranění optiku</a:t>
            </a:r>
          </a:p>
          <a:p>
            <a:endParaRPr lang="cs-CZ" dirty="0"/>
          </a:p>
        </p:txBody>
      </p:sp>
      <p:pic>
        <p:nvPicPr>
          <p:cNvPr id="5" name="Picture 10" descr="Avulze optik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6295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2952328" cy="29070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62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/>
          <a:lstStyle/>
          <a:p>
            <a:pPr algn="ctr"/>
            <a:r>
              <a:rPr lang="cs-CZ" dirty="0" smtClean="0"/>
              <a:t>Kontuze - 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Edém a hematom víček, emfyzém víček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/>
              <a:t>Sufúze</a:t>
            </a:r>
            <a:r>
              <a:rPr lang="cs-CZ" dirty="0"/>
              <a:t> spojivky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/>
              <a:t>Hyféma</a:t>
            </a: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Sekundární glaukom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/>
              <a:t>Iridodialýza</a:t>
            </a:r>
            <a:r>
              <a:rPr lang="cs-CZ" dirty="0"/>
              <a:t> a </a:t>
            </a:r>
            <a:r>
              <a:rPr lang="cs-CZ" dirty="0" err="1"/>
              <a:t>pupilorhexe</a:t>
            </a: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Subluxace a luxace čočky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Traumatická katarakta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55976" y="2199800"/>
            <a:ext cx="4330824" cy="4160520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Studené obklady, zákaz smrkání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Není nutná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Podle rozsahu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Antiglaukomatika</a:t>
            </a: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Podle rozsahu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Podle rozsahu (ICCE,ECCE)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Operace čočky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23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58416"/>
          </a:xfrm>
        </p:spPr>
        <p:txBody>
          <a:bodyPr/>
          <a:lstStyle/>
          <a:p>
            <a:pPr algn="ctr"/>
            <a:r>
              <a:rPr lang="cs-CZ" dirty="0"/>
              <a:t>Kontuze - 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/>
              <a:t>Hemoftalmus</a:t>
            </a: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Trhliny </a:t>
            </a:r>
            <a:r>
              <a:rPr lang="cs-CZ" dirty="0" smtClean="0"/>
              <a:t>sítnice bez </a:t>
            </a:r>
            <a:r>
              <a:rPr lang="cs-CZ" dirty="0" err="1" smtClean="0"/>
              <a:t>amoce</a:t>
            </a:r>
            <a:r>
              <a:rPr lang="cs-CZ" dirty="0" smtClean="0"/>
              <a:t>, </a:t>
            </a:r>
            <a:r>
              <a:rPr lang="cs-CZ" dirty="0" err="1"/>
              <a:t>abris</a:t>
            </a:r>
            <a:r>
              <a:rPr lang="cs-CZ" dirty="0"/>
              <a:t> ab </a:t>
            </a:r>
            <a:r>
              <a:rPr lang="cs-CZ" dirty="0" err="1"/>
              <a:t>ora</a:t>
            </a:r>
            <a:r>
              <a:rPr lang="cs-CZ" dirty="0"/>
              <a:t> </a:t>
            </a:r>
            <a:r>
              <a:rPr lang="cs-CZ" dirty="0" err="1"/>
              <a:t>serrata</a:t>
            </a: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/>
              <a:t>Amoce</a:t>
            </a: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Ischémie sítnice – </a:t>
            </a:r>
            <a:r>
              <a:rPr lang="cs-CZ" dirty="0" err="1"/>
              <a:t>Berlinovo</a:t>
            </a:r>
            <a:r>
              <a:rPr lang="cs-CZ" dirty="0"/>
              <a:t> zkalení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/>
              <a:t>Pre</a:t>
            </a:r>
            <a:r>
              <a:rPr lang="cs-CZ" dirty="0"/>
              <a:t>, sub a retinální hemoragie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Ruptura cévnatky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Kontuze </a:t>
            </a:r>
            <a:r>
              <a:rPr lang="cs-CZ" dirty="0"/>
              <a:t>optiku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46956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Bez </a:t>
            </a:r>
            <a:r>
              <a:rPr lang="cs-CZ" dirty="0" err="1" smtClean="0"/>
              <a:t>resorbce</a:t>
            </a:r>
            <a:r>
              <a:rPr lang="cs-CZ" dirty="0" smtClean="0"/>
              <a:t> – PPV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Argon LFK, operace </a:t>
            </a:r>
            <a:r>
              <a:rPr lang="cs-CZ" dirty="0" err="1" smtClean="0"/>
              <a:t>amoce</a:t>
            </a: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Operace </a:t>
            </a:r>
            <a:r>
              <a:rPr lang="cs-CZ" dirty="0" err="1" smtClean="0"/>
              <a:t>amoce</a:t>
            </a: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Není nutná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Podpůrná </a:t>
            </a:r>
            <a:r>
              <a:rPr lang="cs-CZ" dirty="0" err="1" smtClean="0"/>
              <a:t>resorbční</a:t>
            </a: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Žádná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Podpůrná </a:t>
            </a:r>
            <a:r>
              <a:rPr lang="cs-CZ" dirty="0" err="1" smtClean="0"/>
              <a:t>resorbční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32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Trvalé následky kontuze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Sekundární glaukom (změny v komorovém úhlu – </a:t>
            </a:r>
            <a:r>
              <a:rPr lang="cs-CZ" dirty="0" err="1" smtClean="0"/>
              <a:t>goniosynechie</a:t>
            </a:r>
            <a:r>
              <a:rPr lang="cs-CZ" dirty="0" smtClean="0"/>
              <a:t>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Plegie zornice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Funkční změny při patologii sítnice a zrakového nervu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55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300" dirty="0"/>
              <a:t>Uzavřená poranění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2. </a:t>
            </a:r>
            <a:r>
              <a:rPr lang="cs-CZ" dirty="0" err="1" smtClean="0"/>
              <a:t>Lamelární</a:t>
            </a:r>
            <a:r>
              <a:rPr lang="cs-CZ" dirty="0" smtClean="0"/>
              <a:t> lacerace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Etiologie: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/>
              <a:t>Působení fyzikální síly, jejíž intenzita </a:t>
            </a:r>
            <a:r>
              <a:rPr lang="cs-CZ" sz="2400" dirty="0" smtClean="0"/>
              <a:t> částečně poruší </a:t>
            </a:r>
            <a:r>
              <a:rPr lang="cs-CZ" sz="2400" dirty="0"/>
              <a:t>integritu stěny bulbu </a:t>
            </a:r>
            <a:r>
              <a:rPr lang="cs-CZ" sz="2400" dirty="0" smtClean="0"/>
              <a:t>(spojivka, rohovka </a:t>
            </a:r>
            <a:r>
              <a:rPr lang="cs-CZ" sz="2400" dirty="0"/>
              <a:t>a skléra</a:t>
            </a:r>
            <a:r>
              <a:rPr lang="cs-CZ" sz="2400" dirty="0" smtClean="0"/>
              <a:t>)</a:t>
            </a:r>
            <a:endParaRPr lang="cs-CZ" sz="24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/>
              <a:t>Mechanismus „</a:t>
            </a:r>
            <a:r>
              <a:rPr lang="cs-CZ" sz="2400" dirty="0" err="1"/>
              <a:t>outside</a:t>
            </a:r>
            <a:r>
              <a:rPr lang="cs-CZ" sz="2400" dirty="0"/>
              <a:t>-in</a:t>
            </a:r>
            <a:r>
              <a:rPr lang="cs-CZ" sz="2400" dirty="0" smtClean="0"/>
              <a:t>“</a:t>
            </a:r>
            <a:endParaRPr lang="cs-CZ" sz="24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 smtClean="0"/>
              <a:t>Rána neprochází plnou tloušťkou stěny  </a:t>
            </a:r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Diagnostika: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/>
              <a:t>Základní oftalmologické vyšetření (CZO, ŠL, </a:t>
            </a:r>
            <a:r>
              <a:rPr lang="cs-CZ" sz="2400" dirty="0" smtClean="0"/>
              <a:t>oftalmoskopie)</a:t>
            </a:r>
            <a:endParaRPr lang="cs-CZ" sz="24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 smtClean="0"/>
              <a:t>NCT </a:t>
            </a:r>
            <a:endParaRPr lang="cs-CZ" sz="24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/>
              <a:t>UZV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 err="1"/>
              <a:t>Rtg</a:t>
            </a:r>
            <a:r>
              <a:rPr lang="cs-CZ" sz="2400" dirty="0"/>
              <a:t> lebky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1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cs-CZ" dirty="0" err="1" smtClean="0"/>
              <a:t>Lamelární</a:t>
            </a:r>
            <a:r>
              <a:rPr lang="cs-CZ" dirty="0" smtClean="0"/>
              <a:t> lacerace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b="0" dirty="0" smtClean="0"/>
              <a:t>Klinické projevy:</a:t>
            </a:r>
            <a:endParaRPr lang="cs-CZ" sz="2800" b="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sz="2800" b="0" dirty="0" smtClean="0"/>
              <a:t>Léčba:</a:t>
            </a:r>
            <a:endParaRPr lang="cs-CZ" sz="2800" b="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636912"/>
            <a:ext cx="4040188" cy="36876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Lacerace bulbární spojivky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Eroze rohovky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Lamelární</a:t>
            </a:r>
            <a:r>
              <a:rPr lang="cs-CZ" dirty="0" smtClean="0"/>
              <a:t> rány rohovky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Lacerace skléry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0" indent="0">
              <a:buClr>
                <a:schemeClr val="tx1"/>
              </a:buClr>
              <a:buNone/>
            </a:pPr>
            <a:r>
              <a:rPr lang="cs-CZ" dirty="0"/>
              <a:t>Trvalé následky – jizvy rohovky a nepravidelný astigmatismus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4283968" y="2667000"/>
            <a:ext cx="4402833" cy="36576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/>
              <a:t>Konzervativní (ATB </a:t>
            </a:r>
            <a:r>
              <a:rPr lang="cs-CZ" sz="2000" dirty="0" err="1" smtClean="0"/>
              <a:t>gtt</a:t>
            </a:r>
            <a:r>
              <a:rPr lang="cs-CZ" sz="2000" dirty="0" smtClean="0"/>
              <a:t> nebo </a:t>
            </a:r>
            <a:r>
              <a:rPr lang="cs-CZ" sz="2000" dirty="0" err="1" smtClean="0"/>
              <a:t>ung</a:t>
            </a:r>
            <a:r>
              <a:rPr lang="cs-CZ" sz="2000" dirty="0" smtClean="0"/>
              <a:t>) nebo sutura + ATB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/>
              <a:t>Konzervativní (ATB </a:t>
            </a:r>
            <a:r>
              <a:rPr lang="cs-CZ" sz="2000" dirty="0" err="1" smtClean="0"/>
              <a:t>gtt</a:t>
            </a:r>
            <a:r>
              <a:rPr lang="cs-CZ" sz="2000" dirty="0" smtClean="0"/>
              <a:t> nebo </a:t>
            </a:r>
            <a:r>
              <a:rPr lang="cs-CZ" sz="2000" dirty="0" err="1" smtClean="0"/>
              <a:t>ung</a:t>
            </a:r>
            <a:r>
              <a:rPr lang="cs-CZ" sz="2000" dirty="0" smtClean="0"/>
              <a:t>), terapeutická KČ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/>
              <a:t>Podle rozsahu, adaptace okrajů a umístění rány (ATB,KČ nebo sutura + ATB)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/>
              <a:t>Podle rozsahu  (ATB nebo sutura + ATB)</a:t>
            </a:r>
          </a:p>
        </p:txBody>
      </p:sp>
    </p:spTree>
    <p:extLst>
      <p:ext uri="{BB962C8B-B14F-4D97-AF65-F5344CB8AC3E}">
        <p14:creationId xmlns:p14="http://schemas.microsoft.com/office/powerpoint/2010/main" val="13762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Lamelární</a:t>
            </a:r>
            <a:r>
              <a:rPr lang="cs-CZ" dirty="0"/>
              <a:t> lacerace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 Eroze </a:t>
            </a:r>
            <a:r>
              <a:rPr lang="cs-CZ" dirty="0"/>
              <a:t>rohovky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Clr>
                <a:schemeClr val="tx1"/>
              </a:buClr>
            </a:pP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 </a:t>
            </a:r>
            <a:r>
              <a:rPr lang="cs-CZ" dirty="0" err="1" smtClean="0"/>
              <a:t>Lamelární</a:t>
            </a:r>
            <a:r>
              <a:rPr lang="cs-CZ" dirty="0" smtClean="0"/>
              <a:t> </a:t>
            </a:r>
            <a:r>
              <a:rPr lang="cs-CZ" dirty="0"/>
              <a:t>rány rohovky</a:t>
            </a:r>
          </a:p>
          <a:p>
            <a:endParaRPr lang="cs-CZ" dirty="0"/>
          </a:p>
        </p:txBody>
      </p:sp>
      <p:pic>
        <p:nvPicPr>
          <p:cNvPr id="5" name="Picture 5" descr="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1484784"/>
            <a:ext cx="2877312" cy="1962912"/>
          </a:xfr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 descr="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4005064"/>
            <a:ext cx="2880320" cy="2003846"/>
          </a:xfrm>
          <a:prstGeom prst="rect">
            <a:avLst/>
          </a:prstGeo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520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300" dirty="0" smtClean="0"/>
              <a:t>Otevřená poranění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Lacerace</a:t>
            </a:r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Penetrace</a:t>
            </a:r>
            <a:endParaRPr lang="cs-CZ" sz="3200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Perforace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186808" cy="3657600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Jediná vstupní rána v plné tloušťce stěny bulbu.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Etiologie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Ostré předměty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Penetrační poranění s nebo bez přítomnosti nitroočního tělesa, s nebo bez prolapsu nitroočních tkání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Klinika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Rohovka, skléra nebo kombinace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/>
              <a:t>Nejčastěji dvě rány v plné tloušťce stěny bulbu (vstupní a výstupní).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/>
              <a:t>Etiologie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/>
              <a:t>Ostré předměty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/>
              <a:t>Perforační poranění může být způsobeno i tělesem o vysoké kinetické energii (způsobí perforaci a zůstane uloženo mimo bulbus)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34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3941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Rozdělení úrazů </a:t>
            </a:r>
            <a:br>
              <a:rPr lang="cs-CZ" dirty="0" smtClean="0"/>
            </a:br>
            <a:r>
              <a:rPr lang="cs-CZ" dirty="0" smtClean="0"/>
              <a:t>podle působící noxy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Mechanická poranění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Chemická a termická poranění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Poškození slzotvornými látkami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Poškození elektrickým proudem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Poškození zářením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(zlomeniny očnice)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863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23392"/>
          </a:xfrm>
        </p:spPr>
        <p:txBody>
          <a:bodyPr/>
          <a:lstStyle/>
          <a:p>
            <a:pPr algn="ctr"/>
            <a:r>
              <a:rPr lang="cs-CZ" dirty="0" smtClean="0"/>
              <a:t>Lacerace - penetrace</a:t>
            </a:r>
            <a:endParaRPr lang="cs-CZ" dirty="0"/>
          </a:p>
        </p:txBody>
      </p:sp>
      <p:pic>
        <p:nvPicPr>
          <p:cNvPr id="4" name="Picture 11" descr="Penetrující poranění rohovky s prolapsem ir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700808"/>
            <a:ext cx="2603856" cy="19442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3" descr="Penetrující poranění s prolapsem iris v limb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2746772" cy="194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2896"/>
            <a:ext cx="2503073" cy="216024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S0000D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76" y="4221088"/>
            <a:ext cx="257694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sklera-pr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87" y="4221088"/>
            <a:ext cx="2746772" cy="201622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021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Lacerace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Penetrace</a:t>
            </a:r>
            <a:endParaRPr lang="cs-CZ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Perforace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1900" u="sng" dirty="0" smtClean="0"/>
              <a:t>Primárně</a:t>
            </a:r>
            <a:r>
              <a:rPr lang="cs-CZ" sz="1900" dirty="0" smtClean="0"/>
              <a:t> - sutura vstupní rány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1900" dirty="0" smtClean="0"/>
              <a:t>Repozice nebo ablace </a:t>
            </a:r>
            <a:r>
              <a:rPr lang="cs-CZ" sz="1900" dirty="0" err="1" smtClean="0"/>
              <a:t>prolabujících</a:t>
            </a:r>
            <a:r>
              <a:rPr lang="cs-CZ" sz="1900" dirty="0" smtClean="0"/>
              <a:t> tkání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1900" u="sng" dirty="0" smtClean="0"/>
              <a:t>Sekundárně</a:t>
            </a:r>
            <a:r>
              <a:rPr lang="cs-CZ" sz="1900" dirty="0" smtClean="0"/>
              <a:t> – řešení další patologie v předním nebo zadním segmentu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1900" dirty="0" smtClean="0"/>
              <a:t>ATB nutná jak lokálně, tak celkově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u="sng" dirty="0" smtClean="0"/>
              <a:t>Primárně</a:t>
            </a:r>
            <a:r>
              <a:rPr lang="cs-CZ" sz="2000" dirty="0" smtClean="0"/>
              <a:t> – sutura vstupní i výstupní rány (pokud je tato anatomicky dosažitelná)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u="sng" dirty="0" smtClean="0"/>
              <a:t>Sekundárně</a:t>
            </a:r>
            <a:r>
              <a:rPr lang="cs-CZ" sz="2000" dirty="0" smtClean="0"/>
              <a:t> –  </a:t>
            </a:r>
            <a:r>
              <a:rPr lang="cs-CZ" sz="2000" dirty="0"/>
              <a:t>řešení další patologie v předním nebo zadním </a:t>
            </a:r>
            <a:r>
              <a:rPr lang="cs-CZ" sz="2000" dirty="0" smtClean="0"/>
              <a:t>segmentu (v rámci PPV ošetřit výstupní ránu laserem)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/>
              <a:t>ATB nutná jak lokálně, tak celkově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Inertní </a:t>
            </a:r>
            <a:r>
              <a:rPr lang="cs-CZ" dirty="0" err="1" smtClean="0"/>
              <a:t>extrabulbární</a:t>
            </a:r>
            <a:r>
              <a:rPr lang="cs-CZ" dirty="0" smtClean="0"/>
              <a:t> tělesa mohou být ponechány</a:t>
            </a: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628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Lacerace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916832"/>
            <a:ext cx="5194920" cy="502920"/>
          </a:xfrm>
        </p:spPr>
        <p:txBody>
          <a:bodyPr/>
          <a:lstStyle/>
          <a:p>
            <a:pPr algn="ctr"/>
            <a:r>
              <a:rPr lang="cs-CZ" sz="3200" dirty="0" smtClean="0"/>
              <a:t>Cizí nitrooční tělesa (CNT)</a:t>
            </a:r>
            <a:endParaRPr lang="cs-CZ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16016" y="2708920"/>
            <a:ext cx="4041775" cy="504056"/>
          </a:xfrm>
        </p:spPr>
        <p:txBody>
          <a:bodyPr/>
          <a:lstStyle/>
          <a:p>
            <a:pPr algn="ctr"/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Diagnostika CNT</a:t>
            </a:r>
            <a:r>
              <a:rPr lang="cs-CZ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cs-CZ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546848" cy="3657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CNT </a:t>
            </a:r>
            <a:r>
              <a:rPr lang="cs-CZ" dirty="0" smtClean="0"/>
              <a:t>– cizí předmět, který vnikl do oka vstupní ránou (rohovka, skléra) a zůstal uložen uvnitř bulbu.</a:t>
            </a:r>
          </a:p>
          <a:p>
            <a:pPr marL="0" indent="0">
              <a:buNone/>
            </a:pPr>
            <a:r>
              <a:rPr lang="cs-CZ" u="sng" dirty="0" smtClean="0"/>
              <a:t>Rozdělení podle materiálu</a:t>
            </a:r>
            <a:r>
              <a:rPr lang="cs-CZ" dirty="0" smtClean="0"/>
              <a:t>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Organická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Anorganická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magnetická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nemagnetická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u="sng" dirty="0" smtClean="0"/>
              <a:t>Rozdělení podle </a:t>
            </a:r>
            <a:r>
              <a:rPr lang="cs-CZ" u="sng" dirty="0" err="1" smtClean="0"/>
              <a:t>rtg</a:t>
            </a:r>
            <a:r>
              <a:rPr lang="cs-CZ" u="sng" dirty="0" smtClean="0"/>
              <a:t> zobrazení</a:t>
            </a:r>
            <a:r>
              <a:rPr lang="cs-CZ" dirty="0" smtClean="0"/>
              <a:t>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Kontrastní a nekontrastní</a:t>
            </a:r>
          </a:p>
          <a:p>
            <a:pPr marL="0" indent="0">
              <a:buClr>
                <a:schemeClr val="tx1"/>
              </a:buClr>
              <a:buNone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76056" y="3356992"/>
            <a:ext cx="3610744" cy="2967608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Základní oftalmologické vyšetření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Rtg</a:t>
            </a:r>
            <a:r>
              <a:rPr lang="cs-CZ" dirty="0" smtClean="0"/>
              <a:t>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CT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UZV B </a:t>
            </a:r>
            <a:r>
              <a:rPr lang="cs-CZ" dirty="0" err="1" smtClean="0"/>
              <a:t>scan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59824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51384"/>
          </a:xfrm>
        </p:spPr>
        <p:txBody>
          <a:bodyPr/>
          <a:lstStyle/>
          <a:p>
            <a:pPr algn="ctr"/>
            <a:r>
              <a:rPr lang="cs-CZ" dirty="0" smtClean="0"/>
              <a:t>Lacerace - CNT</a:t>
            </a:r>
            <a:endParaRPr lang="cs-CZ" dirty="0"/>
          </a:p>
        </p:txBody>
      </p:sp>
      <p:pic>
        <p:nvPicPr>
          <p:cNvPr id="4" name="Picture 10" descr="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2816303" cy="186506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NT v úh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856" y="1677969"/>
            <a:ext cx="2736304" cy="18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 descr="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184" y="1687674"/>
            <a:ext cx="2693988" cy="1868487"/>
          </a:xfrm>
          <a:prstGeom prst="rect">
            <a:avLst/>
          </a:prstGeo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9" descr="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1" y="3933056"/>
            <a:ext cx="2808312" cy="1899543"/>
          </a:xfrm>
          <a:prstGeom prst="rect">
            <a:avLst/>
          </a:prstGeo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1" descr="IM0000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9905" y="3928573"/>
            <a:ext cx="2682255" cy="1904025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IM0000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790" y="3933057"/>
            <a:ext cx="2698382" cy="18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488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pPr algn="ctr"/>
            <a:r>
              <a:rPr lang="cs-CZ" dirty="0" smtClean="0"/>
              <a:t>CNT</a:t>
            </a:r>
            <a:endParaRPr lang="cs-CZ" dirty="0"/>
          </a:p>
        </p:txBody>
      </p:sp>
      <p:pic>
        <p:nvPicPr>
          <p:cNvPr id="4" name="Picture 5" descr="IM0000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628800"/>
            <a:ext cx="3360373" cy="25202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 descr="IM000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1628800"/>
            <a:ext cx="336037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0" descr="PICT00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4365104"/>
            <a:ext cx="3024336" cy="226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8" descr="PICT00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8639" y="4365104"/>
            <a:ext cx="3023159" cy="226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429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Lacerace - CNT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572000" y="2276872"/>
            <a:ext cx="4041775" cy="502920"/>
          </a:xfrm>
        </p:spPr>
        <p:txBody>
          <a:bodyPr/>
          <a:lstStyle/>
          <a:p>
            <a:pPr algn="ctr"/>
            <a:r>
              <a:rPr lang="cs-CZ" sz="2400" dirty="0" smtClean="0"/>
              <a:t>Trvalé následky lacerací:</a:t>
            </a:r>
            <a:endParaRPr lang="cs-CZ" sz="2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u="sng" dirty="0" smtClean="0"/>
              <a:t>Primárně</a:t>
            </a:r>
            <a:r>
              <a:rPr lang="cs-CZ" sz="2000" dirty="0" smtClean="0"/>
              <a:t> - sutura vstupní rány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u="sng" dirty="0" smtClean="0"/>
              <a:t>Sekundárně</a:t>
            </a:r>
            <a:r>
              <a:rPr lang="cs-CZ" sz="2000" dirty="0" smtClean="0"/>
              <a:t> - extrakce tělesa a řešení ostatní patologie na předním a zadním segmentu oka (i v odstupu několika dnů)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/>
              <a:t>Výjimkou odložené extrakce jsou známky </a:t>
            </a:r>
            <a:r>
              <a:rPr lang="cs-CZ" sz="2000" dirty="0" err="1" smtClean="0"/>
              <a:t>endoftalmitidy</a:t>
            </a:r>
            <a:r>
              <a:rPr lang="cs-CZ" sz="2000" dirty="0" smtClean="0"/>
              <a:t> 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852936"/>
            <a:ext cx="4041775" cy="3471664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/>
              <a:t>Jizvy a zákaly rohovky, nepravidelný astigmatismus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/>
              <a:t>Sekundární glaukom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err="1" smtClean="0"/>
              <a:t>Kolobomy</a:t>
            </a:r>
            <a:r>
              <a:rPr lang="cs-CZ" sz="2000" dirty="0" smtClean="0"/>
              <a:t> iris, plegie zornice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/>
              <a:t>Funkční poškození sítnice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611560" y="2112168"/>
            <a:ext cx="3885828" cy="502920"/>
          </a:xfrm>
        </p:spPr>
        <p:txBody>
          <a:bodyPr/>
          <a:lstStyle/>
          <a:p>
            <a:r>
              <a:rPr lang="cs-CZ" sz="2800" b="0" dirty="0"/>
              <a:t>Léčba</a:t>
            </a:r>
            <a:r>
              <a:rPr lang="cs-CZ" sz="2800" b="0" dirty="0" smtClean="0"/>
              <a:t>:</a:t>
            </a:r>
            <a:endParaRPr lang="cs-CZ" sz="2800" b="0" dirty="0"/>
          </a:p>
        </p:txBody>
      </p:sp>
      <p:pic>
        <p:nvPicPr>
          <p:cNvPr id="2050" name="Picture 2" descr="C:\Users\21332\Desktop\8356034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941168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743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CNT – </a:t>
            </a:r>
            <a:r>
              <a:rPr lang="cs-CZ" dirty="0" err="1" smtClean="0"/>
              <a:t>Metalózy</a:t>
            </a:r>
            <a:r>
              <a:rPr lang="cs-CZ" dirty="0" smtClean="0"/>
              <a:t> oka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3429000"/>
            <a:ext cx="4546848" cy="28956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cs-CZ" altLang="cs-CZ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Klinický obraz: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000" dirty="0" smtClean="0"/>
              <a:t>Chronický glaukom otevřeného úhlu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000" dirty="0" smtClean="0"/>
              <a:t>Hnědé zbarvení duhovky (</a:t>
            </a:r>
            <a:r>
              <a:rPr lang="cs-CZ" altLang="cs-CZ" sz="2000" dirty="0" err="1" smtClean="0"/>
              <a:t>dekolorace</a:t>
            </a:r>
            <a:r>
              <a:rPr lang="cs-CZ" altLang="cs-CZ" sz="2000" dirty="0" smtClean="0"/>
              <a:t>)</a:t>
            </a:r>
            <a:endParaRPr lang="cs-CZ" altLang="cs-CZ" sz="2000" dirty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000" dirty="0" smtClean="0"/>
              <a:t>Dilatovaná, nereagující zornice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000" dirty="0" smtClean="0"/>
              <a:t>Žlutá katarakta s hnědými depozity na přední ploše čočky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000" dirty="0" smtClean="0"/>
              <a:t>Pigmentová degenerace sítnice se ztrátou zorného pole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000" dirty="0" smtClean="0"/>
              <a:t>Nevratné poškození zraku</a:t>
            </a:r>
            <a:endParaRPr lang="cs-CZ" sz="1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88024" y="2636912"/>
            <a:ext cx="3898776" cy="36876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dirty="0" smtClean="0"/>
              <a:t>     </a:t>
            </a:r>
            <a:r>
              <a:rPr lang="cs-CZ" altLang="cs-CZ" sz="1800" u="sng" dirty="0" smtClean="0"/>
              <a:t>Klinická diagnóza je potvrzena charakteristickými ERG změnami: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1600" dirty="0" smtClean="0"/>
              <a:t>Iniciální zvýšení vlny A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1600" dirty="0" smtClean="0"/>
              <a:t>Následně progresivní redukce vlny B</a:t>
            </a:r>
            <a:endParaRPr lang="cs-CZ" sz="16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395536" y="1844824"/>
            <a:ext cx="4752528" cy="1388840"/>
          </a:xfrm>
        </p:spPr>
        <p:txBody>
          <a:bodyPr/>
          <a:lstStyle/>
          <a:p>
            <a:r>
              <a:rPr lang="cs-CZ" sz="3200" dirty="0" smtClean="0"/>
              <a:t>Sideróza:</a:t>
            </a:r>
          </a:p>
          <a:p>
            <a:r>
              <a:rPr lang="cs-CZ" b="0" dirty="0" smtClean="0">
                <a:effectLst/>
              </a:rPr>
              <a:t>= ukládání solí </a:t>
            </a:r>
            <a:r>
              <a:rPr lang="cs-CZ" b="0" dirty="0">
                <a:effectLst/>
              </a:rPr>
              <a:t>železa </a:t>
            </a:r>
            <a:r>
              <a:rPr lang="cs-CZ" b="0" dirty="0" smtClean="0">
                <a:effectLst/>
              </a:rPr>
              <a:t>na očních tkáních u neextrahovaných CNT ze železa</a:t>
            </a:r>
            <a:endParaRPr lang="cs-CZ" dirty="0"/>
          </a:p>
        </p:txBody>
      </p:sp>
      <p:pic>
        <p:nvPicPr>
          <p:cNvPr id="8" name="Picture 5" descr="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7072"/>
            <a:ext cx="3646392" cy="246640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822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CNT – </a:t>
            </a:r>
            <a:r>
              <a:rPr lang="cs-CZ" dirty="0" err="1" smtClean="0"/>
              <a:t>Metalózy</a:t>
            </a:r>
            <a:r>
              <a:rPr lang="cs-CZ" dirty="0" smtClean="0"/>
              <a:t> oka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3356992"/>
            <a:ext cx="4186808" cy="296760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cs-CZ" altLang="cs-CZ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Klinický obraz: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000" dirty="0" smtClean="0"/>
              <a:t>Rychlý vznik reakce podobné sterilní </a:t>
            </a:r>
            <a:r>
              <a:rPr lang="cs-CZ" altLang="cs-CZ" sz="2000" dirty="0" err="1" smtClean="0"/>
              <a:t>endoftalmitidě</a:t>
            </a:r>
            <a:r>
              <a:rPr lang="cs-CZ" altLang="cs-CZ" sz="2000" dirty="0" smtClean="0"/>
              <a:t>: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cs-CZ" altLang="cs-CZ" sz="2000" dirty="0" smtClean="0"/>
              <a:t>rohovková/sklerální </a:t>
            </a:r>
            <a:r>
              <a:rPr lang="cs-CZ" altLang="cs-CZ" sz="2000" dirty="0" err="1" smtClean="0"/>
              <a:t>lýza</a:t>
            </a:r>
            <a:r>
              <a:rPr lang="cs-CZ" altLang="cs-CZ" sz="2000" dirty="0" smtClean="0"/>
              <a:t> (roztavení tkáně), </a:t>
            </a:r>
            <a:r>
              <a:rPr lang="cs-CZ" altLang="cs-CZ" sz="2000" dirty="0" err="1" smtClean="0"/>
              <a:t>hypopyon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amoce</a:t>
            </a:r>
            <a:r>
              <a:rPr lang="cs-CZ" altLang="cs-CZ" sz="2000" dirty="0" smtClean="0"/>
              <a:t> sítnice – končící </a:t>
            </a:r>
            <a:r>
              <a:rPr lang="cs-CZ" altLang="cs-CZ" sz="2000" dirty="0" err="1" smtClean="0"/>
              <a:t>ftízou</a:t>
            </a:r>
            <a:r>
              <a:rPr lang="cs-CZ" altLang="cs-CZ" sz="2000" dirty="0" smtClean="0"/>
              <a:t> bulbu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1800" dirty="0" smtClean="0"/>
              <a:t>Měď má sklon usazovat se do buněčných membrán a způsobuje jejich destrukci zvýšenou </a:t>
            </a:r>
            <a:r>
              <a:rPr lang="cs-CZ" altLang="cs-CZ" sz="1800" dirty="0" err="1" smtClean="0"/>
              <a:t>peroxidací</a:t>
            </a:r>
            <a:r>
              <a:rPr lang="cs-CZ" altLang="cs-CZ" sz="1800" dirty="0" smtClean="0"/>
              <a:t> lipidů BM</a:t>
            </a:r>
            <a:endParaRPr lang="cs-CZ" altLang="cs-CZ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283968" y="2276872"/>
            <a:ext cx="4690864" cy="325564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1800" dirty="0" smtClean="0"/>
              <a:t>Zelené zbarvení (</a:t>
            </a:r>
            <a:r>
              <a:rPr lang="cs-CZ" altLang="cs-CZ" sz="1800" dirty="0" err="1" smtClean="0"/>
              <a:t>dekolorace</a:t>
            </a:r>
            <a:r>
              <a:rPr lang="cs-CZ" altLang="cs-CZ" sz="1800" dirty="0" smtClean="0"/>
              <a:t>) duhovky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1800" dirty="0" smtClean="0"/>
              <a:t>Zelenohnědá katarakta s paprsčitými depozity mědi („</a:t>
            </a:r>
            <a:r>
              <a:rPr lang="en-US" sz="1800" dirty="0" smtClean="0"/>
              <a:t>sunflower</a:t>
            </a:r>
            <a:r>
              <a:rPr lang="cs-CZ" sz="1800" dirty="0" smtClean="0"/>
              <a:t>“ opacity přední kapsuly)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1800" dirty="0" smtClean="0"/>
              <a:t>Měděná depozita ve sklivci a na povrchu sítnice 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395536" y="2060848"/>
            <a:ext cx="3816424" cy="1656184"/>
          </a:xfrm>
        </p:spPr>
        <p:txBody>
          <a:bodyPr/>
          <a:lstStyle/>
          <a:p>
            <a:r>
              <a:rPr lang="cs-CZ" sz="3200" dirty="0" err="1" smtClean="0"/>
              <a:t>Chalkóza</a:t>
            </a:r>
            <a:r>
              <a:rPr lang="cs-CZ" sz="3200" dirty="0" smtClean="0"/>
              <a:t>:</a:t>
            </a:r>
          </a:p>
          <a:p>
            <a:r>
              <a:rPr lang="cs-CZ" sz="2000" b="0" dirty="0">
                <a:effectLst/>
              </a:rPr>
              <a:t>= </a:t>
            </a:r>
            <a:r>
              <a:rPr lang="cs-CZ" sz="1800" b="0" dirty="0">
                <a:effectLst/>
              </a:rPr>
              <a:t>ukládání solí </a:t>
            </a:r>
            <a:r>
              <a:rPr lang="cs-CZ" sz="1800" b="0" dirty="0" smtClean="0">
                <a:effectLst/>
              </a:rPr>
              <a:t>mědi </a:t>
            </a:r>
            <a:r>
              <a:rPr lang="cs-CZ" sz="1800" b="0" dirty="0">
                <a:effectLst/>
              </a:rPr>
              <a:t>na </a:t>
            </a:r>
            <a:r>
              <a:rPr lang="cs-CZ" sz="1800" b="0" dirty="0" smtClean="0">
                <a:effectLst/>
              </a:rPr>
              <a:t>očních tkáních </a:t>
            </a:r>
            <a:r>
              <a:rPr lang="cs-CZ" sz="1800" b="0" dirty="0">
                <a:effectLst/>
              </a:rPr>
              <a:t>u neextrahovaných CNT </a:t>
            </a:r>
            <a:r>
              <a:rPr lang="cs-CZ" sz="1800" b="0" dirty="0" smtClean="0">
                <a:effectLst/>
              </a:rPr>
              <a:t>z mědi </a:t>
            </a:r>
            <a:endParaRPr lang="cs-CZ" sz="1800" dirty="0"/>
          </a:p>
          <a:p>
            <a:endParaRPr lang="cs-CZ" sz="3200" dirty="0"/>
          </a:p>
        </p:txBody>
      </p:sp>
      <p:pic>
        <p:nvPicPr>
          <p:cNvPr id="4098" name="Picture 2" descr="C:\Users\21332\Desktop\IndianJOphthalmol_2019_67_11_1878_269634_f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3717032"/>
            <a:ext cx="233723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710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CNT – </a:t>
            </a:r>
            <a:r>
              <a:rPr lang="cs-CZ" dirty="0" err="1"/>
              <a:t>Metalózy</a:t>
            </a:r>
            <a:r>
              <a:rPr lang="cs-CZ" dirty="0"/>
              <a:t> oka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 smtClean="0"/>
              <a:t>Léčba:</a:t>
            </a:r>
            <a:endParaRPr lang="cs-CZ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186808" cy="3657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 smtClean="0"/>
              <a:t>Všechny CNT musí být odstraněny z oka!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 smtClean="0"/>
              <a:t>Ponechání CNT v oku znamená vysoké riziko vzniku </a:t>
            </a:r>
            <a:r>
              <a:rPr lang="cs-CZ" altLang="cs-CZ" dirty="0" err="1" smtClean="0"/>
              <a:t>endoftalmitidy</a:t>
            </a:r>
            <a:r>
              <a:rPr lang="cs-CZ" altLang="cs-CZ" dirty="0" smtClean="0"/>
              <a:t> a siderózy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altLang="cs-CZ" dirty="0" smtClean="0"/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cs-CZ" altLang="cs-CZ" dirty="0" smtClean="0"/>
              <a:t>Načasování extrakce: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 smtClean="0"/>
              <a:t>Ihned (primární výkon)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 err="1"/>
              <a:t>O</a:t>
            </a:r>
            <a:r>
              <a:rPr lang="cs-CZ" altLang="cs-CZ" dirty="0" err="1" smtClean="0"/>
              <a:t>dloženě</a:t>
            </a:r>
            <a:r>
              <a:rPr lang="cs-CZ" altLang="cs-CZ" dirty="0" smtClean="0"/>
              <a:t> – mezi 5 a 10 dny po úrazu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008" y="2636912"/>
            <a:ext cx="4041775" cy="3657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u="sng" dirty="0" smtClean="0"/>
              <a:t>Chirurgická léčba</a:t>
            </a:r>
            <a:r>
              <a:rPr lang="cs-CZ" altLang="cs-CZ" dirty="0" smtClean="0"/>
              <a:t>: </a:t>
            </a:r>
            <a:r>
              <a:rPr lang="cs-CZ" altLang="cs-CZ" dirty="0" smtClean="0"/>
              <a:t>Extrakce CNT pomocí PPV + vynětí magnetem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u="sng" dirty="0" err="1"/>
              <a:t>M</a:t>
            </a:r>
            <a:r>
              <a:rPr lang="cs-CZ" altLang="cs-CZ" u="sng" dirty="0" err="1" smtClean="0"/>
              <a:t>edikamentozní</a:t>
            </a:r>
            <a:r>
              <a:rPr lang="cs-CZ" altLang="cs-CZ" u="sng" dirty="0" smtClean="0"/>
              <a:t> léčba</a:t>
            </a:r>
            <a:r>
              <a:rPr lang="cs-CZ" altLang="cs-CZ" dirty="0" smtClean="0"/>
              <a:t>: systémová antibiotika (ATB), lokální ATB, KKS a mydriatika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632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5300" dirty="0"/>
              <a:t>Otevřená poranění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2. Ruptura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Etiologie: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cs-CZ" sz="2000" dirty="0" smtClean="0"/>
              <a:t>Agravovaný mechanismus kontuze + </a:t>
            </a:r>
            <a:r>
              <a:rPr lang="cs-CZ" sz="2000" dirty="0" err="1" smtClean="0"/>
              <a:t>spolupodíl</a:t>
            </a:r>
            <a:r>
              <a:rPr lang="cs-CZ" sz="2000" dirty="0" smtClean="0"/>
              <a:t> mechanismu „</a:t>
            </a:r>
            <a:r>
              <a:rPr lang="cs-CZ" sz="2000" dirty="0" err="1" smtClean="0"/>
              <a:t>inside-out</a:t>
            </a:r>
            <a:r>
              <a:rPr lang="cs-CZ" sz="2000" dirty="0" smtClean="0"/>
              <a:t>“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cs-CZ" sz="2000" dirty="0" smtClean="0"/>
              <a:t>Při deformaci bulbu vzniká uvnitř extrémní přetlak přesahující biomechanické vlastnosti integrity stěny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/>
              <a:t>Nekoordinované pády na předměty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/>
              <a:t>Brachiální násilí, letící předměty (sport)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endParaRPr lang="cs-CZ" sz="2600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038600" cy="4083448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Diagnostika: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/>
              <a:t>Anamnéza, základní oční vyšetření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/>
              <a:t>NT (převážně hypotonie)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/>
              <a:t>UZV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/>
              <a:t>Pozitivní Seidel test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sz="20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sz="2000" dirty="0"/>
          </a:p>
        </p:txBody>
      </p:sp>
      <p:pic>
        <p:nvPicPr>
          <p:cNvPr id="3075" name="Picture 3" descr="C:\Users\21332\Desktop\Globe-rupture-and-protruding-uveal-tiss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81951"/>
            <a:ext cx="2276673" cy="177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2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99456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cs-CZ" dirty="0" smtClean="0"/>
              <a:t>Mechanická poranění</a:t>
            </a:r>
            <a:br>
              <a:rPr lang="cs-CZ" dirty="0" smtClean="0"/>
            </a:br>
            <a:r>
              <a:rPr lang="cs-CZ" sz="2200" dirty="0"/>
              <a:t>Terminologie BETT</a:t>
            </a:r>
            <a:r>
              <a:rPr lang="cs-CZ" dirty="0"/>
              <a:t/>
            </a:r>
            <a:br>
              <a:rPr lang="cs-CZ" dirty="0"/>
            </a:br>
            <a:r>
              <a:rPr lang="cs-CZ" sz="2200" dirty="0"/>
              <a:t>Birmingham </a:t>
            </a:r>
            <a:r>
              <a:rPr lang="cs-CZ" sz="2200" dirty="0" err="1"/>
              <a:t>Eye</a:t>
            </a:r>
            <a:r>
              <a:rPr lang="cs-CZ" sz="2200" dirty="0"/>
              <a:t> Trauma Terminology 1996</a:t>
            </a:r>
            <a:br>
              <a:rPr lang="cs-CZ" sz="2200" dirty="0"/>
            </a:br>
            <a:endParaRPr lang="cs-CZ" sz="22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196980"/>
              </p:ext>
            </p:extLst>
          </p:nvPr>
        </p:nvGraphicFramePr>
        <p:xfrm>
          <a:off x="539552" y="2852936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386608"/>
                <a:gridCol w="2057400"/>
                <a:gridCol w="20574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Uzavřená poranění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Otevřená poranění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Kontuze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Lamelární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lacerace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Lacerace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Ruptura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dirty="0" smtClean="0"/>
                        <a:t>Penetrace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dirty="0" smtClean="0"/>
                        <a:t>Perforace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dirty="0" smtClean="0"/>
                        <a:t>Nitrooční tělesa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5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30424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Ruptura – klinické projevy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457200" y="2204864"/>
            <a:ext cx="4186808" cy="4119736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tx1"/>
              </a:buClr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Ruptura krytá (spojivkou)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Hypotonie bulbu i </a:t>
            </a:r>
            <a:r>
              <a:rPr lang="cs-CZ" dirty="0" err="1" smtClean="0"/>
              <a:t>normotenze</a:t>
            </a: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V místě dehiscence oční stěny prolaps (výhřez) nitroočních tkání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Hyféma</a:t>
            </a: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Subluxace až luxace čočky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Hemoftalmus</a:t>
            </a: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Amoce</a:t>
            </a: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788024" y="2204864"/>
            <a:ext cx="3898776" cy="4119736"/>
          </a:xfrm>
        </p:spPr>
        <p:txBody>
          <a:bodyPr/>
          <a:lstStyle/>
          <a:p>
            <a:pPr marL="0" indent="0" algn="ctr"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Ruptura nekrytá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Hypotonie až kolaps bulbu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Extrabulbární</a:t>
            </a:r>
            <a:r>
              <a:rPr lang="cs-CZ" dirty="0" smtClean="0"/>
              <a:t> prolaps (výhřez) nitroočních tkání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Krvácivé projevy v předním i zadním segmentu oka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Amoce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5933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Ruptura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/>
              <a:t>Ruptura krytá (spojivkou)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Ruptura </a:t>
            </a:r>
            <a:r>
              <a:rPr lang="cs-CZ" dirty="0"/>
              <a:t>nekrytá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Picture 7" descr="Krytá ruptura bulb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1412776"/>
            <a:ext cx="2904412" cy="22322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 descr="IM000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4149962"/>
            <a:ext cx="2879997" cy="2160848"/>
          </a:xfrm>
          <a:prstGeom prst="rect">
            <a:avLst/>
          </a:prstGeom>
          <a:ln>
            <a:solidFill>
              <a:srgbClr val="FFFF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5198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8640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Ruptura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3714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400" u="sng" dirty="0" smtClean="0"/>
              <a:t>Anatomicky predilekční místa vzniku ruptury</a:t>
            </a:r>
            <a:r>
              <a:rPr lang="cs-CZ" sz="3400" dirty="0" smtClean="0"/>
              <a:t>:</a:t>
            </a:r>
          </a:p>
          <a:p>
            <a:pPr marL="0" indent="0">
              <a:buNone/>
            </a:pPr>
            <a:endParaRPr lang="cs-CZ" sz="3400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Perilimbálně</a:t>
            </a:r>
            <a:r>
              <a:rPr lang="cs-CZ" dirty="0" smtClean="0"/>
              <a:t> (ve skléře 2-4mm od limbu rohovky)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Pod a podél úponů přímých okohybných svalů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Kombinace obou až do oblasti ekvátoru bulbu (cca 12mm od limbu rohovky)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V místech vstupů a řezů po předchozích nitroočních operacích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4434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u="sng" dirty="0" smtClean="0"/>
              <a:t>Primárně</a:t>
            </a:r>
            <a:r>
              <a:rPr lang="cs-CZ" dirty="0" smtClean="0"/>
              <a:t> - snaha o kompletní suturu rány a zachování integrity bulbu bez ohledu na další funkční výsledek (při ránách jdoucích za oblast </a:t>
            </a:r>
            <a:r>
              <a:rPr lang="cs-CZ" dirty="0" err="1" smtClean="0"/>
              <a:t>pars</a:t>
            </a:r>
            <a:r>
              <a:rPr lang="cs-CZ" dirty="0" smtClean="0"/>
              <a:t> plana v kombinaci s postupem jako při zevní operaci </a:t>
            </a:r>
            <a:r>
              <a:rPr lang="cs-CZ" dirty="0" err="1" smtClean="0"/>
              <a:t>amoce</a:t>
            </a:r>
            <a:r>
              <a:rPr lang="cs-CZ" dirty="0" smtClean="0"/>
              <a:t>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u="sng" dirty="0" smtClean="0"/>
              <a:t>Sekundárně</a:t>
            </a:r>
            <a:r>
              <a:rPr lang="cs-CZ" dirty="0" smtClean="0"/>
              <a:t> </a:t>
            </a:r>
            <a:r>
              <a:rPr lang="cs-CZ" dirty="0"/>
              <a:t>-</a:t>
            </a:r>
            <a:r>
              <a:rPr lang="cs-CZ" dirty="0" smtClean="0"/>
              <a:t> rekonstrukční výkony v oblasti předního segmentu oka a PPV.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u="sng" dirty="0" smtClean="0"/>
              <a:t>Při rozsáhlých devastacích </a:t>
            </a:r>
            <a:r>
              <a:rPr lang="cs-CZ" dirty="0" smtClean="0"/>
              <a:t>– primární enukleace (exenterace) bulbu.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ATB vždy lokálně i celkově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763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51384"/>
          </a:xfrm>
        </p:spPr>
        <p:txBody>
          <a:bodyPr/>
          <a:lstStyle/>
          <a:p>
            <a:pPr algn="ctr"/>
            <a:r>
              <a:rPr lang="cs-CZ" dirty="0" smtClean="0"/>
              <a:t>Ruptura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Trvalé následky: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Funkční – trvalá ztráta zrakových funkcí různé intenzity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Anatomické – </a:t>
            </a:r>
            <a:r>
              <a:rPr lang="cs-CZ" dirty="0" err="1" smtClean="0"/>
              <a:t>ftíza</a:t>
            </a:r>
            <a:r>
              <a:rPr lang="cs-CZ" dirty="0" smtClean="0"/>
              <a:t> (atrofie) bulbu</a:t>
            </a:r>
          </a:p>
          <a:p>
            <a:pPr marL="0" indent="0">
              <a:buClr>
                <a:schemeClr val="tx1"/>
              </a:buCl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099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51384"/>
          </a:xfrm>
        </p:spPr>
        <p:txBody>
          <a:bodyPr/>
          <a:lstStyle/>
          <a:p>
            <a:pPr algn="ctr"/>
            <a:r>
              <a:rPr lang="cs-CZ" dirty="0" smtClean="0"/>
              <a:t>Sympatická oftalmie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65637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/>
              <a:t>P</a:t>
            </a:r>
            <a:r>
              <a:rPr lang="cs-CZ" sz="2400" dirty="0" smtClean="0"/>
              <a:t>ozdní </a:t>
            </a:r>
            <a:r>
              <a:rPr lang="cs-CZ" sz="2400" dirty="0"/>
              <a:t>komplikace </a:t>
            </a:r>
            <a:r>
              <a:rPr lang="cs-CZ" sz="2400" dirty="0" smtClean="0"/>
              <a:t>perforace/penetrace oka (velmi vzácně po nitroočních operacích typu PPV) – za několik týdnů až let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 smtClean="0"/>
              <a:t>Relativně vzácné, </a:t>
            </a:r>
            <a:r>
              <a:rPr lang="cs-CZ" sz="2400" dirty="0"/>
              <a:t>ale </a:t>
            </a:r>
            <a:r>
              <a:rPr lang="cs-CZ" sz="2400" dirty="0" smtClean="0"/>
              <a:t>závažné, zrak ohrožující onemocnění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utoimunitní reakce </a:t>
            </a:r>
            <a:r>
              <a:rPr lang="cs-CZ" sz="2400" dirty="0"/>
              <a:t>proti </a:t>
            </a:r>
            <a:r>
              <a:rPr lang="cs-CZ" sz="2400" dirty="0" smtClean="0"/>
              <a:t>dříve sekvestrovanému retinálnímu antigenu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 smtClean="0"/>
              <a:t>Manifestuje se jako </a:t>
            </a:r>
            <a:r>
              <a:rPr lang="cs-CZ" sz="2400" b="1" u="sng" dirty="0" smtClean="0"/>
              <a:t>bilaterální chronická </a:t>
            </a:r>
            <a:r>
              <a:rPr lang="cs-CZ" sz="2400" b="1" u="sng" dirty="0" err="1" smtClean="0"/>
              <a:t>granulomatozní</a:t>
            </a:r>
            <a:r>
              <a:rPr lang="cs-CZ" sz="2400" b="1" u="sng" dirty="0" smtClean="0"/>
              <a:t> </a:t>
            </a:r>
            <a:r>
              <a:rPr lang="cs-CZ" sz="2400" b="1" u="sng" dirty="0" err="1" smtClean="0"/>
              <a:t>panuveitida</a:t>
            </a:r>
            <a:endParaRPr lang="cs-CZ" sz="2400" b="1" u="sng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 smtClean="0"/>
              <a:t>Poškození </a:t>
            </a:r>
            <a:r>
              <a:rPr lang="cs-CZ" sz="2400" dirty="0"/>
              <a:t>jednoho </a:t>
            </a:r>
            <a:r>
              <a:rPr lang="cs-CZ" sz="2400" dirty="0" smtClean="0"/>
              <a:t>oka (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oko poraněné – sympatizující</a:t>
            </a:r>
            <a:r>
              <a:rPr lang="cs-CZ" sz="2400" b="1" dirty="0" smtClean="0"/>
              <a:t>) </a:t>
            </a:r>
            <a:r>
              <a:rPr lang="cs-CZ" sz="2400" dirty="0"/>
              <a:t>vyvolá autoimunitní </a:t>
            </a:r>
            <a:r>
              <a:rPr lang="cs-CZ" sz="2400" dirty="0" smtClean="0"/>
              <a:t>zánět </a:t>
            </a:r>
            <a:r>
              <a:rPr lang="cs-CZ" sz="2400" dirty="0"/>
              <a:t>proti </a:t>
            </a:r>
            <a:r>
              <a:rPr lang="cs-CZ" sz="2400" dirty="0" smtClean="0"/>
              <a:t>oku druhému (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zdravé oko – sympatizované</a:t>
            </a:r>
            <a:r>
              <a:rPr lang="cs-CZ" sz="24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51484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51384"/>
          </a:xfrm>
        </p:spPr>
        <p:txBody>
          <a:bodyPr/>
          <a:lstStyle/>
          <a:p>
            <a:pPr algn="ctr"/>
            <a:r>
              <a:rPr lang="cs-CZ" dirty="0" smtClean="0"/>
              <a:t>Sympatická oftalmie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4716"/>
            <a:ext cx="4546848" cy="4749722"/>
          </a:xfrm>
        </p:spPr>
        <p:txBody>
          <a:bodyPr>
            <a:no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cs-CZ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Symptomy</a:t>
            </a:r>
            <a:r>
              <a:rPr lang="cs-CZ" sz="2400" dirty="0"/>
              <a:t>: </a:t>
            </a:r>
            <a:endParaRPr lang="cs-CZ" sz="2400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1900" dirty="0"/>
              <a:t>o</a:t>
            </a:r>
            <a:r>
              <a:rPr lang="cs-CZ" sz="1900" dirty="0" smtClean="0"/>
              <a:t>boustranná </a:t>
            </a:r>
            <a:r>
              <a:rPr lang="cs-CZ" sz="1900" dirty="0"/>
              <a:t>oční </a:t>
            </a:r>
            <a:r>
              <a:rPr lang="cs-CZ" sz="1900" dirty="0" smtClean="0"/>
              <a:t>bolest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1900" dirty="0" smtClean="0"/>
              <a:t>ciliární injekce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1900" dirty="0"/>
              <a:t>f</a:t>
            </a:r>
            <a:r>
              <a:rPr lang="cs-CZ" sz="1900" dirty="0" smtClean="0"/>
              <a:t>otofobie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1900" dirty="0" smtClean="0"/>
              <a:t>pokles </a:t>
            </a:r>
            <a:r>
              <a:rPr lang="cs-CZ" sz="1900" dirty="0"/>
              <a:t>centrální zrakové ostrosti (CZO</a:t>
            </a:r>
            <a:r>
              <a:rPr lang="cs-CZ" sz="1900" dirty="0" smtClean="0"/>
              <a:t>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1900" dirty="0" smtClean="0"/>
              <a:t>zhoršená </a:t>
            </a:r>
            <a:r>
              <a:rPr lang="cs-CZ" sz="1900" dirty="0"/>
              <a:t>akomodace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cs-CZ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éčba</a:t>
            </a:r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cs-CZ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1900" dirty="0" smtClean="0"/>
              <a:t>záchrana </a:t>
            </a:r>
            <a:r>
              <a:rPr lang="cs-CZ" sz="1900" dirty="0" smtClean="0"/>
              <a:t>zdravého oka – enukleace poškozeného oko do 14 dní </a:t>
            </a:r>
            <a:r>
              <a:rPr lang="cs-CZ" sz="1900" dirty="0"/>
              <a:t> </a:t>
            </a:r>
            <a:r>
              <a:rPr lang="cs-CZ" sz="1900" dirty="0" smtClean="0"/>
              <a:t>od úrazu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1900" dirty="0" smtClean="0"/>
              <a:t>Intenzivní protizánětlivá a </a:t>
            </a:r>
            <a:r>
              <a:rPr lang="cs-CZ" sz="1900" dirty="0" err="1" smtClean="0"/>
              <a:t>imosupresivní</a:t>
            </a:r>
            <a:r>
              <a:rPr lang="cs-CZ" sz="1900" dirty="0" smtClean="0"/>
              <a:t> terapie: </a:t>
            </a:r>
            <a:r>
              <a:rPr lang="cs-CZ" sz="1900" dirty="0" smtClean="0"/>
              <a:t>steroidy, </a:t>
            </a:r>
            <a:r>
              <a:rPr lang="cs-CZ" sz="1900" dirty="0" err="1" smtClean="0"/>
              <a:t>imunosupresiva</a:t>
            </a:r>
            <a:r>
              <a:rPr lang="cs-CZ" sz="1900" dirty="0" smtClean="0"/>
              <a:t>  (cyklosporin A, azathioprin, </a:t>
            </a:r>
            <a:r>
              <a:rPr lang="cs-CZ" sz="1900" dirty="0" err="1" smtClean="0"/>
              <a:t>metotrexát</a:t>
            </a:r>
            <a:r>
              <a:rPr lang="cs-CZ" sz="1900" dirty="0" smtClean="0"/>
              <a:t>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1900" dirty="0" err="1" smtClean="0"/>
              <a:t>vitrektomie</a:t>
            </a:r>
            <a:endParaRPr lang="cs-CZ" sz="1900" dirty="0"/>
          </a:p>
        </p:txBody>
      </p:sp>
      <p:pic>
        <p:nvPicPr>
          <p:cNvPr id="1026" name="Picture 2" descr="C:\Users\21332\Desktop\imagesDV0TRO3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198289" cy="309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3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58416"/>
          </a:xfrm>
        </p:spPr>
        <p:txBody>
          <a:bodyPr/>
          <a:lstStyle/>
          <a:p>
            <a:r>
              <a:rPr lang="cs-CZ" dirty="0" smtClean="0"/>
              <a:t>Chemická a termická poranění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23728" y="1988840"/>
            <a:ext cx="4040188" cy="502920"/>
          </a:xfrm>
        </p:spPr>
        <p:txBody>
          <a:bodyPr/>
          <a:lstStyle/>
          <a:p>
            <a:pPr algn="ctr"/>
            <a:r>
              <a:rPr lang="cs-CZ" sz="3200" dirty="0" smtClean="0"/>
              <a:t>Chemická poranění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114800" cy="3657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Etiologie: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/>
              <a:t>Kyseliny (kolikvační nekróza)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/>
              <a:t>Zásady (koagulační nekróza)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sz="2000" dirty="0" smtClean="0"/>
          </a:p>
          <a:p>
            <a:pPr marL="0" indent="0">
              <a:buNone/>
            </a:pP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Klinické projevy:</a:t>
            </a:r>
          </a:p>
          <a:p>
            <a:pPr marL="0" indent="0">
              <a:buNone/>
            </a:pPr>
            <a:r>
              <a:rPr lang="cs-CZ" sz="2000" dirty="0" smtClean="0"/>
              <a:t>Podle intenzity působení stupně </a:t>
            </a:r>
            <a:r>
              <a:rPr lang="cs-CZ" sz="2000" dirty="0"/>
              <a:t>nekrózy I.-IV. stupeň popálení </a:t>
            </a:r>
            <a:endParaRPr lang="cs-CZ" sz="2000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/>
              <a:t>Adnexa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/>
              <a:t>Spojivka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/>
              <a:t>Rohovka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/>
              <a:t>Přední uveální dráždění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Zásady první pomoci (mechanické odstranění noxy, intenzivní výplachy vodou)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Cílená léčba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Medikamentózní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Chirurgická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Trvalé následky: jizvení (</a:t>
            </a:r>
            <a:r>
              <a:rPr lang="cs-CZ" dirty="0" err="1" smtClean="0"/>
              <a:t>symblefara</a:t>
            </a:r>
            <a:r>
              <a:rPr lang="cs-CZ" dirty="0" smtClean="0"/>
              <a:t>), </a:t>
            </a:r>
            <a:r>
              <a:rPr lang="cs-CZ" dirty="0" err="1" smtClean="0"/>
              <a:t>vaskularizované</a:t>
            </a:r>
            <a:r>
              <a:rPr lang="cs-CZ" dirty="0" smtClean="0"/>
              <a:t> leukomy rohovky, sekundární glaukom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79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4040188" cy="502920"/>
          </a:xfrm>
        </p:spPr>
        <p:txBody>
          <a:bodyPr/>
          <a:lstStyle/>
          <a:p>
            <a:r>
              <a:rPr lang="cs-CZ" sz="2400" dirty="0"/>
              <a:t>Chemická </a:t>
            </a:r>
            <a:r>
              <a:rPr lang="cs-CZ" sz="2400" dirty="0" smtClean="0"/>
              <a:t>poranění st. I-IV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4644008" y="404664"/>
            <a:ext cx="4041775" cy="502920"/>
          </a:xfrm>
        </p:spPr>
        <p:txBody>
          <a:bodyPr/>
          <a:lstStyle/>
          <a:p>
            <a:pPr algn="ctr"/>
            <a:r>
              <a:rPr lang="cs-CZ" sz="2400" dirty="0" smtClean="0"/>
              <a:t>Termická poranění</a:t>
            </a:r>
            <a:endParaRPr lang="cs-CZ" sz="2400" dirty="0"/>
          </a:p>
        </p:txBody>
      </p:sp>
      <p:pic>
        <p:nvPicPr>
          <p:cNvPr id="4" name="Picture 10" descr="polept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00" y="4472470"/>
            <a:ext cx="2544124" cy="1738847"/>
          </a:xfr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1196752"/>
            <a:ext cx="3384376" cy="2309170"/>
          </a:xfr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5" descr="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3861048"/>
            <a:ext cx="3384376" cy="2350269"/>
          </a:xfrm>
          <a:prstGeom prst="rect">
            <a:avLst/>
          </a:prstGeo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2376264" cy="15480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37" y="1578908"/>
            <a:ext cx="2520280" cy="17556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2376264" cy="17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0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86408"/>
          </a:xfrm>
        </p:spPr>
        <p:txBody>
          <a:bodyPr/>
          <a:lstStyle/>
          <a:p>
            <a:pPr algn="ctr"/>
            <a:r>
              <a:rPr lang="cs-CZ" dirty="0"/>
              <a:t>Chemická a termická poranění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95736" y="1916832"/>
            <a:ext cx="4040188" cy="502920"/>
          </a:xfrm>
        </p:spPr>
        <p:txBody>
          <a:bodyPr/>
          <a:lstStyle/>
          <a:p>
            <a:pPr algn="ctr"/>
            <a:r>
              <a:rPr lang="cs-CZ" sz="3200" dirty="0" smtClean="0"/>
              <a:t>Termická poranění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Etiologie:</a:t>
            </a:r>
          </a:p>
          <a:p>
            <a:pPr marL="0" indent="0">
              <a:buNone/>
            </a:pPr>
            <a:r>
              <a:rPr lang="cs-CZ" sz="2000" dirty="0" smtClean="0"/>
              <a:t>Působení vysoké teploty (výbuch, hoření, tekutiny, pára) nebo IČ a UV záření.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Klinické projevy:</a:t>
            </a:r>
          </a:p>
          <a:p>
            <a:pPr marL="0" indent="0">
              <a:buNone/>
            </a:pPr>
            <a:r>
              <a:rPr lang="cs-CZ" sz="2000" dirty="0" smtClean="0"/>
              <a:t>Podle stupně intenzity působící noxy I.-IV. stupeň popálení (adnexa, spojivka, rohovka)</a:t>
            </a:r>
            <a:endParaRPr lang="cs-CZ" sz="2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/>
              <a:t>První pomoc – studené obklady, sterilní krytí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/>
              <a:t>Cílená léčba – podle stupně postižení medikamentózní nebo chirurgická (nekróza)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/>
              <a:t>Trvalé následky: jizvení (víčka a spojivka) a vaskularizace (rohovka)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812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</p:spPr>
        <p:txBody>
          <a:bodyPr>
            <a:normAutofit/>
          </a:bodyPr>
          <a:lstStyle/>
          <a:p>
            <a:r>
              <a:rPr lang="cs-CZ" sz="3600" dirty="0" smtClean="0"/>
              <a:t>Chemická a termická poranění - následky</a:t>
            </a:r>
            <a:endParaRPr lang="cs-CZ" sz="3600" dirty="0"/>
          </a:p>
        </p:txBody>
      </p:sp>
      <p:pic>
        <p:nvPicPr>
          <p:cNvPr id="4" name="Picture 5" descr="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772816"/>
            <a:ext cx="2514600" cy="2165465"/>
          </a:xfr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 descr="ob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816" y="1772816"/>
            <a:ext cx="2914650" cy="2185988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9" descr="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1772816"/>
            <a:ext cx="3008313" cy="2185988"/>
          </a:xfrm>
          <a:prstGeom prst="rect">
            <a:avLst/>
          </a:prstGeo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4365104"/>
            <a:ext cx="3278321" cy="210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5300" dirty="0" smtClean="0"/>
              <a:t>Uzavřená poranění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Kontuze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23528" y="2199800"/>
            <a:ext cx="4464496" cy="416052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Etiologie: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 smtClean="0"/>
              <a:t>Působení fyzikální síly, jejíž intenzita neporuší integritu stěny bulbu (rohovka a skléra)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 smtClean="0"/>
              <a:t>Mechanismus „</a:t>
            </a:r>
            <a:r>
              <a:rPr lang="cs-CZ" sz="2400" dirty="0" err="1" smtClean="0"/>
              <a:t>outside</a:t>
            </a:r>
            <a:r>
              <a:rPr lang="cs-CZ" sz="2400" dirty="0" smtClean="0"/>
              <a:t>-in“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 smtClean="0"/>
              <a:t>Žádná vstupní rána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sz="24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sz="2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572000" y="2199800"/>
            <a:ext cx="4114800" cy="416052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Diagnostika: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 smtClean="0"/>
              <a:t>Základní oftalmologické vyšetření (CZO, ŠL, oftalmoskopie, NT)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 err="1" smtClean="0"/>
              <a:t>Gonioskopie</a:t>
            </a:r>
            <a:r>
              <a:rPr lang="cs-CZ" sz="2400" dirty="0" smtClean="0"/>
              <a:t>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 smtClean="0"/>
              <a:t>UZV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 err="1" smtClean="0"/>
              <a:t>Rtg</a:t>
            </a:r>
            <a:r>
              <a:rPr lang="cs-CZ" sz="2400" dirty="0" smtClean="0"/>
              <a:t> lebky a PND</a:t>
            </a:r>
            <a:endParaRPr lang="cs-CZ" sz="2400" dirty="0"/>
          </a:p>
        </p:txBody>
      </p:sp>
      <p:pic>
        <p:nvPicPr>
          <p:cNvPr id="1027" name="Picture 3" descr="C:\Users\21332\Desktop\imagesQGB2ATC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96" y="5373216"/>
            <a:ext cx="36766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21332\Desktop\imagesP3PCBL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98" y="5382741"/>
            <a:ext cx="37147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6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dirty="0" smtClean="0"/>
              <a:t>Poškození slzotvornými látkami a </a:t>
            </a:r>
            <a:br>
              <a:rPr lang="cs-CZ" sz="4000" dirty="0" smtClean="0"/>
            </a:br>
            <a:r>
              <a:rPr lang="cs-CZ" sz="4000" dirty="0" smtClean="0"/>
              <a:t>el. proudem</a:t>
            </a:r>
            <a:endParaRPr lang="cs-CZ" sz="4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Slzotvorné látky: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 smtClean="0"/>
              <a:t>Plyny, spreje, kapaliny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sz="2400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cs-CZ" sz="2400" dirty="0" smtClean="0"/>
              <a:t>Klinické projevy: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/>
              <a:t>Blefarospasmus, </a:t>
            </a:r>
            <a:r>
              <a:rPr lang="cs-CZ" sz="2000" dirty="0" err="1" smtClean="0"/>
              <a:t>epiphora</a:t>
            </a:r>
            <a:r>
              <a:rPr lang="cs-CZ" sz="2000" dirty="0" smtClean="0"/>
              <a:t>, překrvení spojivek, poškození epitelu rohovky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400" dirty="0" smtClean="0"/>
              <a:t>Léčba: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/>
              <a:t>ATB lokálně, </a:t>
            </a:r>
            <a:r>
              <a:rPr lang="cs-CZ" sz="2000" dirty="0" err="1" smtClean="0"/>
              <a:t>epitelizancia</a:t>
            </a:r>
            <a:endParaRPr lang="cs-CZ" sz="2000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Elektrický proud: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 smtClean="0"/>
              <a:t>Kombinace tepelných změn v oblasti předního segmentu oka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 smtClean="0"/>
              <a:t> vznik katarakty</a:t>
            </a:r>
          </a:p>
          <a:p>
            <a:pPr marL="0" indent="0">
              <a:buNone/>
            </a:pPr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839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30424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Poškození zářením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Infračervené záření</a:t>
            </a: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cs-CZ" sz="2200" dirty="0" smtClean="0"/>
              <a:t> </a:t>
            </a:r>
            <a:r>
              <a:rPr lang="cs-CZ" sz="2000" dirty="0" smtClean="0"/>
              <a:t>tepelné poškození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 záření:</a:t>
            </a:r>
            <a:r>
              <a:rPr lang="cs-CZ" sz="2400" dirty="0" smtClean="0"/>
              <a:t> </a:t>
            </a:r>
            <a:r>
              <a:rPr lang="cs-CZ" sz="2000" dirty="0" smtClean="0"/>
              <a:t>elektrický oblouk, germicidní zářiče, horské slunce, pobyt ve vysokohorském prostředí – sníh): </a:t>
            </a:r>
            <a:r>
              <a:rPr lang="cs-C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ophtalmia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dirty="0" smtClean="0"/>
              <a:t>a </a:t>
            </a:r>
            <a:r>
              <a:rPr lang="cs-C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ophtalmia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nivalis</a:t>
            </a:r>
            <a:endParaRPr lang="cs-CZ" sz="2000" b="1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Klinické projevy</a:t>
            </a:r>
            <a:r>
              <a:rPr lang="cs-CZ" sz="2000" dirty="0" smtClean="0"/>
              <a:t>: erytém kůže víček, blefarospasmus, </a:t>
            </a:r>
            <a:r>
              <a:rPr lang="cs-CZ" sz="2000" dirty="0" err="1" smtClean="0"/>
              <a:t>epiphora</a:t>
            </a:r>
            <a:r>
              <a:rPr lang="cs-CZ" sz="2000" dirty="0" smtClean="0"/>
              <a:t>, řezání v oku, bolest, defekty epitelu rohovky (</a:t>
            </a:r>
            <a:r>
              <a:rPr lang="cs-CZ" sz="2000" dirty="0" err="1" smtClean="0"/>
              <a:t>mikroeroze</a:t>
            </a:r>
            <a:r>
              <a:rPr lang="cs-CZ" sz="2000" dirty="0" smtClean="0"/>
              <a:t>).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</a:t>
            </a:r>
            <a:r>
              <a:rPr lang="cs-CZ" sz="2000" dirty="0" smtClean="0"/>
              <a:t>: krátkodobě lokální anestetika, ATB, </a:t>
            </a:r>
            <a:r>
              <a:rPr lang="cs-CZ" sz="2000" dirty="0" err="1" smtClean="0"/>
              <a:t>epitelizancia</a:t>
            </a:r>
            <a:endParaRPr lang="cs-CZ" sz="2000" dirty="0" smtClean="0"/>
          </a:p>
          <a:p>
            <a:pPr>
              <a:buFont typeface="Wingdings" panose="05000000000000000000" pitchFamily="2" charset="2"/>
              <a:buChar char="v"/>
            </a:pP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Ionizující záření</a:t>
            </a: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cs-CZ" sz="2000" dirty="0" smtClean="0"/>
              <a:t>sekundární poškození oka při ozařování v rámci onkologické terapie.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1900" dirty="0" smtClean="0"/>
              <a:t>Příznaky jako u elektrické oftalmie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1900" dirty="0" err="1" smtClean="0"/>
              <a:t>Kataraktogenní</a:t>
            </a:r>
            <a:r>
              <a:rPr lang="cs-CZ" sz="1900" dirty="0" smtClean="0"/>
              <a:t> účinek – při lokální terapii orbitálních tumorů (dávky nad 30 </a:t>
            </a:r>
            <a:r>
              <a:rPr lang="cs-CZ" sz="1900" dirty="0" err="1" smtClean="0"/>
              <a:t>Gy</a:t>
            </a:r>
            <a:r>
              <a:rPr lang="cs-CZ" sz="1900" dirty="0" smtClean="0"/>
              <a:t>).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Poškození laserovým zářením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cs-CZ" sz="2000" dirty="0" smtClean="0"/>
              <a:t>v závislosti na energii, vlnové délce a </a:t>
            </a:r>
            <a:r>
              <a:rPr lang="cs-CZ" sz="2000" dirty="0" err="1" smtClean="0"/>
              <a:t>fokuzaci</a:t>
            </a:r>
            <a:r>
              <a:rPr lang="cs-CZ" sz="2000" dirty="0" smtClean="0"/>
              <a:t> – poškození sítnice (jizvy).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Poškození slunečním zářením</a:t>
            </a:r>
            <a:r>
              <a:rPr lang="cs-CZ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cs-CZ" sz="2000" b="1" dirty="0" smtClean="0"/>
              <a:t>solární retinopatie </a:t>
            </a:r>
            <a:r>
              <a:rPr lang="cs-CZ" sz="2000" dirty="0" smtClean="0"/>
              <a:t>(pozorování zatmění slunce) – poškození </a:t>
            </a:r>
            <a:r>
              <a:rPr lang="cs-CZ" sz="2000" dirty="0" err="1" smtClean="0"/>
              <a:t>makuly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2430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772400" cy="1362456"/>
          </a:xfrm>
        </p:spPr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029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/>
          <a:lstStyle/>
          <a:p>
            <a:pPr algn="ctr"/>
            <a:r>
              <a:rPr lang="cs-CZ" dirty="0" smtClean="0"/>
              <a:t>Klinické projevy kontuze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179512" y="1772816"/>
            <a:ext cx="4546848" cy="842272"/>
          </a:xfrm>
        </p:spPr>
        <p:txBody>
          <a:bodyPr/>
          <a:lstStyle/>
          <a:p>
            <a:r>
              <a:rPr lang="cs-CZ" sz="2800" dirty="0" smtClean="0"/>
              <a:t>Adnexa a přední segment:</a:t>
            </a:r>
            <a:endParaRPr lang="cs-CZ" sz="28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sz="2800" dirty="0" smtClean="0"/>
              <a:t>Zadní segment:</a:t>
            </a:r>
            <a:endParaRPr lang="cs-CZ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Edém a hematom víček, emfyzém víček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Sufúze</a:t>
            </a:r>
            <a:r>
              <a:rPr lang="cs-CZ" dirty="0" smtClean="0"/>
              <a:t> spojivky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Hyféma</a:t>
            </a: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Sekundární glaukom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Iridodialýza</a:t>
            </a:r>
            <a:r>
              <a:rPr lang="cs-CZ" dirty="0" smtClean="0"/>
              <a:t> a </a:t>
            </a:r>
            <a:r>
              <a:rPr lang="cs-CZ" dirty="0" err="1" smtClean="0"/>
              <a:t>pupilorhexe</a:t>
            </a: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Subluxace a luxace čočky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Traumatická katarakta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cs-CZ" dirty="0" err="1" smtClean="0"/>
              <a:t>Hemoftalmus</a:t>
            </a:r>
            <a:endParaRPr lang="cs-CZ" dirty="0" smtClean="0"/>
          </a:p>
          <a:p>
            <a:pPr>
              <a:buClr>
                <a:schemeClr val="tx1"/>
              </a:buClr>
            </a:pPr>
            <a:r>
              <a:rPr lang="cs-CZ" dirty="0"/>
              <a:t>Ischémie sítnice – </a:t>
            </a:r>
            <a:r>
              <a:rPr lang="cs-CZ" dirty="0" err="1"/>
              <a:t>Berlinovo</a:t>
            </a:r>
            <a:r>
              <a:rPr lang="cs-CZ" dirty="0"/>
              <a:t> zkalení</a:t>
            </a:r>
          </a:p>
          <a:p>
            <a:pPr>
              <a:buClr>
                <a:schemeClr val="tx1"/>
              </a:buClr>
            </a:pPr>
            <a:r>
              <a:rPr lang="cs-CZ" dirty="0" err="1" smtClean="0"/>
              <a:t>Preretinální</a:t>
            </a:r>
            <a:r>
              <a:rPr lang="cs-CZ" dirty="0" smtClean="0"/>
              <a:t>, retinální a </a:t>
            </a:r>
            <a:r>
              <a:rPr lang="cs-CZ" dirty="0" err="1" smtClean="0"/>
              <a:t>subretinální</a:t>
            </a:r>
            <a:r>
              <a:rPr lang="cs-CZ" dirty="0" smtClean="0"/>
              <a:t> </a:t>
            </a:r>
            <a:r>
              <a:rPr lang="cs-CZ" dirty="0"/>
              <a:t>hemoragie</a:t>
            </a:r>
          </a:p>
          <a:p>
            <a:pPr>
              <a:buClr>
                <a:schemeClr val="tx1"/>
              </a:buClr>
            </a:pPr>
            <a:r>
              <a:rPr lang="cs-CZ" dirty="0" smtClean="0"/>
              <a:t>Trhliny sítnice, </a:t>
            </a:r>
            <a:r>
              <a:rPr lang="cs-CZ" dirty="0" err="1" smtClean="0"/>
              <a:t>abris</a:t>
            </a:r>
            <a:r>
              <a:rPr lang="cs-CZ" dirty="0" smtClean="0"/>
              <a:t> ab </a:t>
            </a:r>
            <a:r>
              <a:rPr lang="cs-CZ" dirty="0" err="1" smtClean="0"/>
              <a:t>ora</a:t>
            </a:r>
            <a:r>
              <a:rPr lang="cs-CZ" dirty="0" smtClean="0"/>
              <a:t> </a:t>
            </a:r>
            <a:r>
              <a:rPr lang="cs-CZ" dirty="0" err="1" smtClean="0"/>
              <a:t>serrata</a:t>
            </a:r>
            <a:endParaRPr lang="cs-CZ" dirty="0" smtClean="0"/>
          </a:p>
          <a:p>
            <a:pPr>
              <a:buClr>
                <a:schemeClr val="tx1"/>
              </a:buClr>
            </a:pPr>
            <a:r>
              <a:rPr lang="cs-CZ" dirty="0" err="1" smtClean="0"/>
              <a:t>Amoce</a:t>
            </a:r>
            <a:endParaRPr lang="cs-CZ" dirty="0" smtClean="0"/>
          </a:p>
          <a:p>
            <a:pPr>
              <a:buClr>
                <a:schemeClr val="tx1"/>
              </a:buClr>
            </a:pPr>
            <a:r>
              <a:rPr lang="cs-CZ" dirty="0" smtClean="0"/>
              <a:t>Ruptura cévnatky</a:t>
            </a:r>
          </a:p>
          <a:p>
            <a:pPr>
              <a:buClr>
                <a:schemeClr val="tx1"/>
              </a:buClr>
            </a:pPr>
            <a:r>
              <a:rPr lang="cs-CZ" dirty="0" smtClean="0"/>
              <a:t>Poranění optiku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70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765272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Kontuze – adnexa a přední segment</a:t>
            </a:r>
            <a:endParaRPr lang="cs-CZ" sz="36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 Edém </a:t>
            </a:r>
            <a:r>
              <a:rPr lang="cs-CZ" dirty="0"/>
              <a:t>a hematom víček, emfyzém </a:t>
            </a:r>
            <a:r>
              <a:rPr lang="cs-CZ" dirty="0" smtClean="0"/>
              <a:t>víček</a:t>
            </a:r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 </a:t>
            </a:r>
            <a:r>
              <a:rPr lang="cs-CZ" dirty="0" err="1" smtClean="0"/>
              <a:t>Sufuze</a:t>
            </a:r>
            <a:r>
              <a:rPr lang="cs-CZ" dirty="0" smtClean="0"/>
              <a:t> spojivky, hemoragická </a:t>
            </a:r>
            <a:r>
              <a:rPr lang="cs-CZ" dirty="0" err="1" smtClean="0"/>
              <a:t>chemoza</a:t>
            </a:r>
            <a:endParaRPr lang="cs-CZ" dirty="0" smtClean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 </a:t>
            </a:r>
            <a:r>
              <a:rPr lang="cs-CZ" dirty="0" err="1" smtClean="0"/>
              <a:t>Hyféma</a:t>
            </a:r>
            <a:endParaRPr lang="cs-CZ" dirty="0" smtClean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/>
          </a:p>
          <a:p>
            <a:pPr>
              <a:buClr>
                <a:schemeClr val="tx1"/>
              </a:buClr>
            </a:pPr>
            <a:endParaRPr lang="cs-CZ" dirty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endParaRPr lang="cs-CZ" dirty="0"/>
          </a:p>
        </p:txBody>
      </p:sp>
      <p:pic>
        <p:nvPicPr>
          <p:cNvPr id="8" name="Picture 11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847" y="1052736"/>
            <a:ext cx="2051997" cy="1370927"/>
          </a:xfr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0" descr="Emfyzém podkoží víč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7009" y="980728"/>
            <a:ext cx="1925102" cy="154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4" descr="suffus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75877"/>
            <a:ext cx="2248740" cy="171511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Foto\Suffusio traumatic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616" y="2651956"/>
            <a:ext cx="2645182" cy="157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Foto\Hyphaem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25144"/>
            <a:ext cx="238774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yfema-d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322" y="4611960"/>
            <a:ext cx="2358476" cy="169736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4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/>
              <a:t>Kontuze </a:t>
            </a:r>
            <a:r>
              <a:rPr lang="cs-CZ" sz="4000" dirty="0" smtClean="0"/>
              <a:t>– přední </a:t>
            </a:r>
            <a:r>
              <a:rPr lang="cs-CZ" sz="4000" dirty="0"/>
              <a:t>segment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 </a:t>
            </a:r>
            <a:r>
              <a:rPr lang="cs-CZ" dirty="0" err="1" smtClean="0"/>
              <a:t>Iridodialýza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err="1" smtClean="0"/>
              <a:t>pupilorhexe</a:t>
            </a: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 Subluxace čočky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Clr>
                <a:schemeClr val="tx1"/>
              </a:buClr>
            </a:pPr>
            <a:endParaRPr lang="cs-CZ" dirty="0"/>
          </a:p>
          <a:p>
            <a:endParaRPr lang="cs-CZ" dirty="0"/>
          </a:p>
        </p:txBody>
      </p:sp>
      <p:pic>
        <p:nvPicPr>
          <p:cNvPr id="2050" name="Picture 2" descr="D:\Foto\Iridodialy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74" y="1124744"/>
            <a:ext cx="2920956" cy="172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Foto\Iridorhex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1124744"/>
            <a:ext cx="2386765" cy="172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Foto\Lens subluxa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84984"/>
            <a:ext cx="2685918" cy="14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ere totální luxace čočky - zonul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2374" y="5013176"/>
            <a:ext cx="2448272" cy="14753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9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330" y="3249379"/>
            <a:ext cx="2117468" cy="15676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Luxace čočky do sklivce fere totá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7322" y="5013176"/>
            <a:ext cx="215783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17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/>
              <a:t>Kontuze </a:t>
            </a:r>
            <a:r>
              <a:rPr lang="cs-CZ" sz="4400" dirty="0" smtClean="0"/>
              <a:t>– přední </a:t>
            </a:r>
            <a:r>
              <a:rPr lang="cs-CZ" sz="4400" dirty="0"/>
              <a:t>segment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Luxace čočky – přední (do přední oční komory)</a:t>
            </a: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Luxace čočky – zadní (do sklivcové dutiny)</a:t>
            </a:r>
            <a:endParaRPr lang="cs-CZ" dirty="0"/>
          </a:p>
        </p:txBody>
      </p:sp>
      <p:pic>
        <p:nvPicPr>
          <p:cNvPr id="3074" name="Picture 2" descr="D:\Foto\Lens luxata anter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24742"/>
            <a:ext cx="2448272" cy="14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Přední luxace čoč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244" y="1268759"/>
            <a:ext cx="2516296" cy="158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D:\Foto\Lens luxata posteri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739" y="3284984"/>
            <a:ext cx="2892537" cy="218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Foto\Lens luxata posterior C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02" y="3690654"/>
            <a:ext cx="2629073" cy="20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Foto\Lens luxata post UZ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90654"/>
            <a:ext cx="2088232" cy="294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9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/>
              <a:t>Kontuze </a:t>
            </a:r>
            <a:r>
              <a:rPr lang="cs-CZ" sz="4400" dirty="0" smtClean="0"/>
              <a:t>– přední </a:t>
            </a:r>
            <a:r>
              <a:rPr lang="cs-CZ" sz="4400" dirty="0"/>
              <a:t>segment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Traumatická katarakta - rozeta</a:t>
            </a:r>
            <a:endParaRPr lang="cs-CZ" dirty="0"/>
          </a:p>
        </p:txBody>
      </p:sp>
      <p:pic>
        <p:nvPicPr>
          <p:cNvPr id="5" name="Picture 11" descr="Traumatická katarakta - rozet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24744"/>
            <a:ext cx="401767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D:\Foto\Cataracta traumatica roze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59699"/>
            <a:ext cx="3744416" cy="284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1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Luxusní motiv</Template>
  <TotalTime>1296</TotalTime>
  <Words>1686</Words>
  <Application>Microsoft Office PowerPoint</Application>
  <PresentationFormat>Předvádění na obrazovce (4:3)</PresentationFormat>
  <Paragraphs>416</Paragraphs>
  <Slides>42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Deluxe</vt:lpstr>
      <vt:lpstr>Úrazy oka</vt:lpstr>
      <vt:lpstr>Rozdělení úrazů  podle působící noxy </vt:lpstr>
      <vt:lpstr>Mechanická poranění Terminologie BETT Birmingham Eye Trauma Terminology 1996 </vt:lpstr>
      <vt:lpstr>Uzavřená poranění 1. Kontuze</vt:lpstr>
      <vt:lpstr>Klinické projevy kontuze</vt:lpstr>
      <vt:lpstr>Kontuze – adnexa a přední segment</vt:lpstr>
      <vt:lpstr>Kontuze – přední segment</vt:lpstr>
      <vt:lpstr>Kontuze – přední segment</vt:lpstr>
      <vt:lpstr>Kontuze – přední segment</vt:lpstr>
      <vt:lpstr>Kontuze – zadní segment</vt:lpstr>
      <vt:lpstr>Kontuze – zadní segment</vt:lpstr>
      <vt:lpstr>Kontuze – zadní segment</vt:lpstr>
      <vt:lpstr>Kontuze - léčba</vt:lpstr>
      <vt:lpstr>Kontuze - léčba</vt:lpstr>
      <vt:lpstr>Trvalé následky kontuze</vt:lpstr>
      <vt:lpstr>Uzavřená poranění 2. Lamelární lacerace</vt:lpstr>
      <vt:lpstr>Lamelární lacerace</vt:lpstr>
      <vt:lpstr>Lamelární lacerace</vt:lpstr>
      <vt:lpstr>Otevřená poranění 1. Lacerace</vt:lpstr>
      <vt:lpstr>Lacerace - penetrace</vt:lpstr>
      <vt:lpstr>Lacerace</vt:lpstr>
      <vt:lpstr>Lacerace</vt:lpstr>
      <vt:lpstr>Lacerace - CNT</vt:lpstr>
      <vt:lpstr>CNT</vt:lpstr>
      <vt:lpstr>Lacerace - CNT</vt:lpstr>
      <vt:lpstr>CNT – Metalózy oka</vt:lpstr>
      <vt:lpstr>CNT – Metalózy oka</vt:lpstr>
      <vt:lpstr>CNT – Metalózy oka</vt:lpstr>
      <vt:lpstr>Otevřená poranění 2. Ruptura</vt:lpstr>
      <vt:lpstr>Ruptura – klinické projevy</vt:lpstr>
      <vt:lpstr>Ruptura</vt:lpstr>
      <vt:lpstr>Ruptura</vt:lpstr>
      <vt:lpstr>Ruptura</vt:lpstr>
      <vt:lpstr>Sympatická oftalmie</vt:lpstr>
      <vt:lpstr>Sympatická oftalmie</vt:lpstr>
      <vt:lpstr>Chemická a termická poranění</vt:lpstr>
      <vt:lpstr>Prezentace aplikace PowerPoint</vt:lpstr>
      <vt:lpstr>Chemická a termická poranění</vt:lpstr>
      <vt:lpstr>Chemická a termická poranění - následky</vt:lpstr>
      <vt:lpstr>Poškození slzotvornými látkami a  el. proudem</vt:lpstr>
      <vt:lpstr>Poškození zářením</vt:lpstr>
      <vt:lpstr>Děkuji za pozornost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Doskova</dc:creator>
  <cp:lastModifiedBy>Zemanova Marketa 2</cp:lastModifiedBy>
  <cp:revision>111</cp:revision>
  <dcterms:created xsi:type="dcterms:W3CDTF">2015-01-26T17:10:25Z</dcterms:created>
  <dcterms:modified xsi:type="dcterms:W3CDTF">2020-03-03T15:12:04Z</dcterms:modified>
</cp:coreProperties>
</file>