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20" r:id="rId11"/>
    <p:sldId id="321" r:id="rId12"/>
    <p:sldId id="317" r:id="rId13"/>
    <p:sldId id="322" r:id="rId14"/>
    <p:sldId id="318" r:id="rId15"/>
    <p:sldId id="319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768" autoAdjust="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00" y="1800499"/>
            <a:ext cx="11361600" cy="925450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accent1"/>
                </a:solidFill>
                <a:effectLst/>
              </a:rPr>
              <a:t>Šokové stavy </a:t>
            </a:r>
            <a:br>
              <a:rPr lang="cs-CZ" sz="4400" dirty="0">
                <a:solidFill>
                  <a:schemeClr val="accent1"/>
                </a:solidFill>
                <a:effectLst/>
              </a:rPr>
            </a:br>
            <a:br>
              <a:rPr lang="cs-CZ" sz="4400" dirty="0">
                <a:solidFill>
                  <a:schemeClr val="accent1"/>
                </a:solidFill>
                <a:effectLst/>
              </a:rPr>
            </a:br>
            <a:r>
              <a:rPr lang="cs-CZ" sz="4400" dirty="0">
                <a:solidFill>
                  <a:schemeClr val="accent1"/>
                </a:solidFill>
                <a:effectLst/>
              </a:rPr>
              <a:t> patofyziologický rozbor kazuistiky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288131"/>
            <a:ext cx="11361600" cy="1760244"/>
          </a:xfrm>
        </p:spPr>
        <p:txBody>
          <a:bodyPr/>
          <a:lstStyle/>
          <a:p>
            <a:pPr algn="ctr"/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MUDr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. MSc. Michal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Šitina, PhD.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Ústav patologické fyziologie, MUNI</a:t>
            </a:r>
          </a:p>
          <a:p>
            <a:pPr algn="ctr"/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Anesteziologicko-resuscitační klinika, FNUSA</a:t>
            </a:r>
          </a:p>
          <a:p>
            <a:pPr algn="ctr"/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Oddělení biostatistiky, ICRC-FNUSA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896D3FB-A70C-4EE2-976D-7DA1717DFC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8CB9012-4227-4912-935A-0107241562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8D1B26-BED3-46B8-B679-7706C930B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77182"/>
            <a:ext cx="10753200" cy="451576"/>
          </a:xfrm>
        </p:spPr>
        <p:txBody>
          <a:bodyPr/>
          <a:lstStyle/>
          <a:p>
            <a:r>
              <a:rPr lang="cs-CZ" dirty="0"/>
              <a:t>EKG 4:30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B3D7FCC-B370-41E0-A89A-AF8D9211D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0CFF397-5528-492D-A91E-1DC94F6414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9389"/>
            <a:ext cx="12192000" cy="5099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015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E33AC9F-9EB9-48EF-86AC-EAF8276BC6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383C96D-B998-4F3D-A5CE-A44A8E3949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034E9FB-EFF3-4AD9-8587-C98F8F563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769" y="208310"/>
            <a:ext cx="10753200" cy="451576"/>
          </a:xfrm>
        </p:spPr>
        <p:txBody>
          <a:bodyPr/>
          <a:lstStyle/>
          <a:p>
            <a:r>
              <a:rPr lang="cs-CZ" dirty="0"/>
              <a:t>EKG 8:15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2344BA-95FF-4B9E-9F9A-B399D91DA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E9C8E05C-ABD1-4D7F-B1DE-77E31B69F3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39317"/>
            <a:ext cx="12192000" cy="497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287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12</a:t>
            </a:fld>
            <a:endParaRPr lang="cs-CZ" altLang="cs-CZ" noProof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8249" y="403410"/>
            <a:ext cx="9795600" cy="6333819"/>
          </a:xfrm>
          <a:ln w="12700">
            <a:noFill/>
            <a:prstDash val="sysDot"/>
          </a:ln>
        </p:spPr>
        <p:txBody>
          <a:bodyPr/>
          <a:lstStyle/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zhodnoceno jako STEMI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rychle narůstá dávka NA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opakování echokardiografie – trvá relativně dobrá funkce LK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mírný pokles </a:t>
            </a:r>
            <a:r>
              <a:rPr lang="cs-CZ" sz="2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Hgb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oproti předchozí hodnotě, nárůst laktátu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dále rychle roste dávka NA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zvětšuje se břicho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UZ – rostoucí kolekce charakteru hematomu 12 cm v průměru v oblasti duodena 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akutní chirurg. konzilium - indikována oper. revize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zprůchodnění odvádí NGS velké množství krve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masívní dávka NA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odnadpis 4">
            <a:extLst>
              <a:ext uri="{FF2B5EF4-FFF2-40B4-BE49-F238E27FC236}">
                <a16:creationId xmlns:a16="http://schemas.microsoft.com/office/drawing/2014/main" id="{BFD41D40-943B-4426-A46F-C8D2DFFA310F}"/>
              </a:ext>
            </a:extLst>
          </p:cNvPr>
          <p:cNvSpPr txBox="1">
            <a:spLocks/>
          </p:cNvSpPr>
          <p:nvPr/>
        </p:nvSpPr>
        <p:spPr>
          <a:xfrm>
            <a:off x="666000" y="3300871"/>
            <a:ext cx="895381" cy="623489"/>
          </a:xfrm>
          <a:prstGeom prst="rect">
            <a:avLst/>
          </a:prstGeom>
          <a:ln w="12700">
            <a:noFill/>
            <a:prstDash val="sysDot"/>
          </a:ln>
        </p:spPr>
        <p:txBody>
          <a:bodyPr vert="horz" lIns="0" tIns="0" rIns="0" bIns="0" rtlCol="0" anchor="t">
            <a:noAutofit/>
          </a:bodyPr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indent="114300">
              <a:lnSpc>
                <a:spcPts val="3800"/>
              </a:lnSpc>
            </a:pPr>
            <a:r>
              <a:rPr lang="cs-CZ" sz="3200" b="1" kern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K2</a:t>
            </a:r>
            <a:endParaRPr lang="en-GB" sz="3200" b="1" kern="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2820606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1C95A7-CAFD-4FF0-A163-8E26686C32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A089872-CF20-411A-B604-0CE90BA89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178424"/>
            <a:ext cx="10753200" cy="451576"/>
          </a:xfrm>
        </p:spPr>
        <p:txBody>
          <a:bodyPr/>
          <a:lstStyle/>
          <a:p>
            <a:r>
              <a:rPr lang="cs-CZ" dirty="0"/>
              <a:t>EKG další den 7:00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5CBFD7-07C6-4D0E-8F83-4F2301481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FC4FA5C-4CF0-497E-A1F2-BE360E692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79012"/>
            <a:ext cx="12192000" cy="4899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213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14</a:t>
            </a:fld>
            <a:endParaRPr lang="cs-CZ" altLang="cs-CZ" noProof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8249" y="403410"/>
            <a:ext cx="9795600" cy="6333819"/>
          </a:xfrm>
          <a:ln w="12700">
            <a:noFill/>
            <a:prstDash val="sysDot"/>
          </a:ln>
        </p:spPr>
        <p:txBody>
          <a:bodyPr/>
          <a:lstStyle/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peroperačně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nalezeno objemné arteriální krvácení v místě původní sutury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resutura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zástava krvácení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návrat na ARK JIP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postupně stabilizace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trvá anurie, 2. den zahájena dialýza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pozvolna klesá ventilační podpora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den nárůst CRP, nárůst NA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nově se odsává hnisavé sputum, </a:t>
            </a:r>
            <a:r>
              <a:rPr lang="cs-CZ" sz="2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susp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nový infiltrát na RTG plic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Nasazena ATB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odnadpis 4">
            <a:extLst>
              <a:ext uri="{FF2B5EF4-FFF2-40B4-BE49-F238E27FC236}">
                <a16:creationId xmlns:a16="http://schemas.microsoft.com/office/drawing/2014/main" id="{BFD41D40-943B-4426-A46F-C8D2DFFA310F}"/>
              </a:ext>
            </a:extLst>
          </p:cNvPr>
          <p:cNvSpPr txBox="1">
            <a:spLocks/>
          </p:cNvSpPr>
          <p:nvPr/>
        </p:nvSpPr>
        <p:spPr>
          <a:xfrm>
            <a:off x="666000" y="3300871"/>
            <a:ext cx="895381" cy="623489"/>
          </a:xfrm>
          <a:prstGeom prst="rect">
            <a:avLst/>
          </a:prstGeom>
          <a:ln w="12700">
            <a:noFill/>
            <a:prstDash val="sysDot"/>
          </a:ln>
        </p:spPr>
        <p:txBody>
          <a:bodyPr vert="horz" lIns="0" tIns="0" rIns="0" bIns="0" rtlCol="0" anchor="t">
            <a:noAutofit/>
          </a:bodyPr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indent="114300">
              <a:lnSpc>
                <a:spcPts val="3800"/>
              </a:lnSpc>
            </a:pPr>
            <a:r>
              <a:rPr lang="cs-CZ" sz="3200" b="1" kern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K2</a:t>
            </a:r>
            <a:endParaRPr lang="en-GB" sz="3200" b="1" kern="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14671017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15</a:t>
            </a:fld>
            <a:endParaRPr lang="cs-CZ" altLang="cs-CZ" noProof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8249" y="403410"/>
            <a:ext cx="9795600" cy="6333819"/>
          </a:xfrm>
          <a:ln w="12700">
            <a:noFill/>
            <a:prstDash val="sysDot"/>
          </a:ln>
        </p:spPr>
        <p:txBody>
          <a:bodyPr/>
          <a:lstStyle/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zhodnocení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hemoragický šok</a:t>
            </a:r>
          </a:p>
          <a:p>
            <a:pPr marL="1257300" lvl="2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vstupně kompenzovaný (pozvolná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anemizace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1257300" lvl="2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dekompenzace při obnově krvácení</a:t>
            </a: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kardiogenní šok??</a:t>
            </a:r>
          </a:p>
          <a:p>
            <a:pPr marL="1257300" lvl="2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proč STEMI?</a:t>
            </a:r>
          </a:p>
          <a:p>
            <a:pPr marL="1257300" lvl="2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příčina 2. krvácení??</a:t>
            </a: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nozokomiální ventilátorová pneumonie – sepse (imunosuprese)</a:t>
            </a:r>
          </a:p>
          <a:p>
            <a:endParaRPr lang="cs-CZ" dirty="0"/>
          </a:p>
        </p:txBody>
      </p:sp>
      <p:sp>
        <p:nvSpPr>
          <p:cNvPr id="4" name="Podnadpis 4">
            <a:extLst>
              <a:ext uri="{FF2B5EF4-FFF2-40B4-BE49-F238E27FC236}">
                <a16:creationId xmlns:a16="http://schemas.microsoft.com/office/drawing/2014/main" id="{BFD41D40-943B-4426-A46F-C8D2DFFA310F}"/>
              </a:ext>
            </a:extLst>
          </p:cNvPr>
          <p:cNvSpPr txBox="1">
            <a:spLocks/>
          </p:cNvSpPr>
          <p:nvPr/>
        </p:nvSpPr>
        <p:spPr>
          <a:xfrm>
            <a:off x="666000" y="3300871"/>
            <a:ext cx="895381" cy="623489"/>
          </a:xfrm>
          <a:prstGeom prst="rect">
            <a:avLst/>
          </a:prstGeom>
          <a:ln w="12700">
            <a:noFill/>
            <a:prstDash val="sysDot"/>
          </a:ln>
        </p:spPr>
        <p:txBody>
          <a:bodyPr vert="horz" lIns="0" tIns="0" rIns="0" bIns="0" rtlCol="0" anchor="t">
            <a:noAutofit/>
          </a:bodyPr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indent="114300">
              <a:lnSpc>
                <a:spcPts val="3800"/>
              </a:lnSpc>
            </a:pPr>
            <a:r>
              <a:rPr lang="cs-CZ" sz="3200" b="1" kern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K2</a:t>
            </a:r>
            <a:endParaRPr lang="en-GB" sz="3200" b="1" kern="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204099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</a:t>
            </a:fld>
            <a:endParaRPr lang="cs-CZ" altLang="cs-CZ" noProof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26437" y="594754"/>
            <a:ext cx="9217630" cy="5885246"/>
          </a:xfrm>
          <a:ln w="12700">
            <a:noFill/>
            <a:prstDash val="sysDot"/>
          </a:ln>
        </p:spPr>
        <p:txBody>
          <a:bodyPr/>
          <a:lstStyle/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už 72 let, dosud zdravý, žádné léky neužíval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přijat pro nově vzniklé bolesti břicha-zad na urologii v Břeclavi pro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susp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renální koliku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částečné zlepšení po léčbě analgetiky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doplněn UZ břicha</a:t>
            </a: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edviny normální</a:t>
            </a: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AAA 8 cm v průměru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hned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angioCT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břicha</a:t>
            </a: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AAA 8 cm se známkami ruptury, hematom v okolí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ihned kontaktována cévní chirurgie FNUSA, letecky transport na operační sál</a:t>
            </a:r>
          </a:p>
          <a:p>
            <a:endParaRPr lang="cs-CZ" dirty="0"/>
          </a:p>
        </p:txBody>
      </p:sp>
      <p:sp>
        <p:nvSpPr>
          <p:cNvPr id="7" name="Podnadpis 4">
            <a:extLst>
              <a:ext uri="{FF2B5EF4-FFF2-40B4-BE49-F238E27FC236}">
                <a16:creationId xmlns:a16="http://schemas.microsoft.com/office/drawing/2014/main" id="{DD121AD1-D8DD-4932-A5BC-4180C1907984}"/>
              </a:ext>
            </a:extLst>
          </p:cNvPr>
          <p:cNvSpPr txBox="1">
            <a:spLocks/>
          </p:cNvSpPr>
          <p:nvPr/>
        </p:nvSpPr>
        <p:spPr>
          <a:xfrm>
            <a:off x="666000" y="3300871"/>
            <a:ext cx="895381" cy="623489"/>
          </a:xfrm>
          <a:prstGeom prst="rect">
            <a:avLst/>
          </a:prstGeom>
          <a:ln w="12700">
            <a:noFill/>
            <a:prstDash val="sysDot"/>
          </a:ln>
        </p:spPr>
        <p:txBody>
          <a:bodyPr vert="horz" lIns="0" tIns="0" rIns="0" bIns="0" rtlCol="0" anchor="t">
            <a:noAutofit/>
          </a:bodyPr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indent="114300">
              <a:lnSpc>
                <a:spcPts val="3800"/>
              </a:lnSpc>
            </a:pPr>
            <a:r>
              <a:rPr lang="cs-CZ" sz="3200" b="1" kern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K1</a:t>
            </a:r>
            <a:endParaRPr lang="en-GB" sz="3200" b="1" kern="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2958756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</a:t>
            </a:fld>
            <a:endParaRPr lang="cs-CZ" altLang="cs-CZ" noProof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26438" y="377531"/>
            <a:ext cx="9217630" cy="6333819"/>
          </a:xfrm>
          <a:ln w="12700">
            <a:noFill/>
            <a:prstDash val="sysDot"/>
          </a:ln>
        </p:spPr>
        <p:txBody>
          <a:bodyPr/>
          <a:lstStyle/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příjezdu stabilní, P 105/min, TK 105/60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Hgb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90 g/l, bez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koagulopatie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Laktát 3.2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OP sále</a:t>
            </a: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sále zajištěna CVK, art. kanyla, podávány krystaloidy</a:t>
            </a: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OTI, UPV</a:t>
            </a: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min po OTI pokles tlaku, asystolie, zahájena KPR</a:t>
            </a: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2 min ROSC, vysoké dávky NA</a:t>
            </a: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ihned příprava operačního pole a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laparatomie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poté znovu asystolie a KPR, po 2 min ROSC</a:t>
            </a: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zaklampována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břišní aorta nad aneuryzmatem</a:t>
            </a: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tekutiny, transfuze, vysoká dávka NA, s tím již dále „stabilní“</a:t>
            </a:r>
          </a:p>
          <a:p>
            <a:endParaRPr lang="cs-CZ" dirty="0"/>
          </a:p>
        </p:txBody>
      </p:sp>
      <p:sp>
        <p:nvSpPr>
          <p:cNvPr id="4" name="Podnadpis 4">
            <a:extLst>
              <a:ext uri="{FF2B5EF4-FFF2-40B4-BE49-F238E27FC236}">
                <a16:creationId xmlns:a16="http://schemas.microsoft.com/office/drawing/2014/main" id="{588C6C6D-CE50-4B7E-8663-B83B6089F6E8}"/>
              </a:ext>
            </a:extLst>
          </p:cNvPr>
          <p:cNvSpPr txBox="1">
            <a:spLocks/>
          </p:cNvSpPr>
          <p:nvPr/>
        </p:nvSpPr>
        <p:spPr>
          <a:xfrm>
            <a:off x="666000" y="3300871"/>
            <a:ext cx="895381" cy="623489"/>
          </a:xfrm>
          <a:prstGeom prst="rect">
            <a:avLst/>
          </a:prstGeom>
          <a:ln w="12700">
            <a:noFill/>
            <a:prstDash val="sysDot"/>
          </a:ln>
        </p:spPr>
        <p:txBody>
          <a:bodyPr vert="horz" lIns="0" tIns="0" rIns="0" bIns="0" rtlCol="0" anchor="t">
            <a:noAutofit/>
          </a:bodyPr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indent="114300">
              <a:lnSpc>
                <a:spcPts val="3800"/>
              </a:lnSpc>
            </a:pPr>
            <a:r>
              <a:rPr lang="cs-CZ" sz="3200" b="1" kern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K1</a:t>
            </a:r>
            <a:endParaRPr lang="en-GB" sz="3200" b="1" kern="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2075599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4</a:t>
            </a:fld>
            <a:endParaRPr lang="cs-CZ" altLang="cs-CZ" noProof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1328" y="445705"/>
            <a:ext cx="7492347" cy="6333819"/>
          </a:xfrm>
          <a:ln w="12700">
            <a:noFill/>
            <a:prstDash val="sysDot"/>
          </a:ln>
        </p:spPr>
        <p:txBody>
          <a:bodyPr/>
          <a:lstStyle/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JIP</a:t>
            </a: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přijetí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hypotermie, vysoká dávka NA, laktát 12</a:t>
            </a: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doplněny tekutiny, korigována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koagulopatie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aktivní ohřívání</a:t>
            </a: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krvácení nepokračuje,  hypovolémie dle UZ korigována</a:t>
            </a: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přesto trvá extrémní potřeba NA, jen zvolna klesá laktátu</a:t>
            </a: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potřeba vysokého FiO</a:t>
            </a:r>
            <a:r>
              <a:rPr lang="cs-CZ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anurie</a:t>
            </a: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druhý den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vysoká, ale „únosná“ dávka NA, laktát 2.5 </a:t>
            </a: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obnova diurézy, klesá ventilační podpora</a:t>
            </a: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urea 20,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krea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250, trombocyty 50, horečka 38.5, CRP 320</a:t>
            </a: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dalších dnech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zlepšení, pokles CRP, úprava renálních funkcí </a:t>
            </a: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trvá porucha vědomí – po KRP, SIRS encefalopatie, vliv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sedace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endParaRPr lang="cs-CZ" dirty="0"/>
          </a:p>
        </p:txBody>
      </p:sp>
      <p:sp>
        <p:nvSpPr>
          <p:cNvPr id="4" name="Podnadpis 4">
            <a:extLst>
              <a:ext uri="{FF2B5EF4-FFF2-40B4-BE49-F238E27FC236}">
                <a16:creationId xmlns:a16="http://schemas.microsoft.com/office/drawing/2014/main" id="{440E2CC4-56C3-45B0-8D73-1FCDE5E8D721}"/>
              </a:ext>
            </a:extLst>
          </p:cNvPr>
          <p:cNvSpPr txBox="1">
            <a:spLocks/>
          </p:cNvSpPr>
          <p:nvPr/>
        </p:nvSpPr>
        <p:spPr>
          <a:xfrm>
            <a:off x="666000" y="3300871"/>
            <a:ext cx="895381" cy="623489"/>
          </a:xfrm>
          <a:prstGeom prst="rect">
            <a:avLst/>
          </a:prstGeom>
          <a:ln w="12700">
            <a:noFill/>
            <a:prstDash val="sysDot"/>
          </a:ln>
        </p:spPr>
        <p:txBody>
          <a:bodyPr vert="horz" lIns="0" tIns="0" rIns="0" bIns="0" rtlCol="0" anchor="t">
            <a:noAutofit/>
          </a:bodyPr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indent="114300">
              <a:lnSpc>
                <a:spcPts val="3800"/>
              </a:lnSpc>
            </a:pPr>
            <a:r>
              <a:rPr lang="cs-CZ" sz="3200" b="1" kern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K1</a:t>
            </a:r>
            <a:endParaRPr lang="en-GB" sz="3200" b="1" kern="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103639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5</a:t>
            </a:fld>
            <a:endParaRPr lang="cs-CZ" altLang="cs-CZ" noProof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8249" y="403410"/>
            <a:ext cx="9795600" cy="6333819"/>
          </a:xfrm>
          <a:ln w="12700">
            <a:noFill/>
            <a:prstDash val="sysDot"/>
          </a:ln>
        </p:spPr>
        <p:txBody>
          <a:bodyPr/>
          <a:lstStyle/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JIP</a:t>
            </a: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 6. dne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opět horečka, nárůst CRP, potřeba NA</a:t>
            </a: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dle CT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susp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Absces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retroperitoneálně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chirurgicky neřešitelné</a:t>
            </a:r>
          </a:p>
          <a:p>
            <a:pPr marL="1257300" lvl="2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ATB</a:t>
            </a: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velmi pozvolna úprava</a:t>
            </a: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 den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extubace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týž den však pro progredující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hyperkapnii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reintubace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tracheostomie, pozvolný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weaning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Podnadpis 4">
            <a:extLst>
              <a:ext uri="{FF2B5EF4-FFF2-40B4-BE49-F238E27FC236}">
                <a16:creationId xmlns:a16="http://schemas.microsoft.com/office/drawing/2014/main" id="{BFD41D40-943B-4426-A46F-C8D2DFFA310F}"/>
              </a:ext>
            </a:extLst>
          </p:cNvPr>
          <p:cNvSpPr txBox="1">
            <a:spLocks/>
          </p:cNvSpPr>
          <p:nvPr/>
        </p:nvSpPr>
        <p:spPr>
          <a:xfrm>
            <a:off x="666000" y="3300871"/>
            <a:ext cx="895381" cy="623489"/>
          </a:xfrm>
          <a:prstGeom prst="rect">
            <a:avLst/>
          </a:prstGeom>
          <a:ln w="12700">
            <a:noFill/>
            <a:prstDash val="sysDot"/>
          </a:ln>
        </p:spPr>
        <p:txBody>
          <a:bodyPr vert="horz" lIns="0" tIns="0" rIns="0" bIns="0" rtlCol="0" anchor="t">
            <a:noAutofit/>
          </a:bodyPr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indent="114300">
              <a:lnSpc>
                <a:spcPts val="3800"/>
              </a:lnSpc>
            </a:pPr>
            <a:r>
              <a:rPr lang="cs-CZ" sz="3200" b="1" kern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K1</a:t>
            </a:r>
            <a:endParaRPr lang="en-GB" sz="3200" b="1" kern="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721121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6</a:t>
            </a:fld>
            <a:endParaRPr lang="cs-CZ" altLang="cs-CZ" noProof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8249" y="403410"/>
            <a:ext cx="9795600" cy="6333819"/>
          </a:xfrm>
          <a:ln w="12700">
            <a:noFill/>
            <a:prstDash val="sysDot"/>
          </a:ln>
        </p:spPr>
        <p:txBody>
          <a:bodyPr/>
          <a:lstStyle/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zhodnocení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hemoragický šok</a:t>
            </a:r>
          </a:p>
          <a:p>
            <a:pPr marL="1257300" lvl="2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vstupně kompenzovaný</a:t>
            </a:r>
          </a:p>
          <a:p>
            <a:pPr marL="1257300" lvl="2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dekompenzace po OTI</a:t>
            </a: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SIRS</a:t>
            </a:r>
          </a:p>
          <a:p>
            <a:pPr marL="1257300" lvl="2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hemoragickém šoku a srdeční zástavě</a:t>
            </a:r>
          </a:p>
          <a:p>
            <a:pPr marL="1257300" lvl="2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rámci ischemicko-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reperfúzního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postižení</a:t>
            </a:r>
          </a:p>
          <a:p>
            <a:pPr marL="1257300" lvl="2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septický šok (role imunosuprese?)</a:t>
            </a: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polyneuromyopatie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kriticky nemocných </a:t>
            </a:r>
          </a:p>
          <a:p>
            <a:endParaRPr lang="cs-CZ" dirty="0"/>
          </a:p>
        </p:txBody>
      </p:sp>
      <p:sp>
        <p:nvSpPr>
          <p:cNvPr id="4" name="Podnadpis 4">
            <a:extLst>
              <a:ext uri="{FF2B5EF4-FFF2-40B4-BE49-F238E27FC236}">
                <a16:creationId xmlns:a16="http://schemas.microsoft.com/office/drawing/2014/main" id="{BFD41D40-943B-4426-A46F-C8D2DFFA310F}"/>
              </a:ext>
            </a:extLst>
          </p:cNvPr>
          <p:cNvSpPr txBox="1">
            <a:spLocks/>
          </p:cNvSpPr>
          <p:nvPr/>
        </p:nvSpPr>
        <p:spPr>
          <a:xfrm>
            <a:off x="666000" y="3300871"/>
            <a:ext cx="895381" cy="623489"/>
          </a:xfrm>
          <a:prstGeom prst="rect">
            <a:avLst/>
          </a:prstGeom>
          <a:ln w="12700">
            <a:noFill/>
            <a:prstDash val="sysDot"/>
          </a:ln>
        </p:spPr>
        <p:txBody>
          <a:bodyPr vert="horz" lIns="0" tIns="0" rIns="0" bIns="0" rtlCol="0" anchor="t">
            <a:noAutofit/>
          </a:bodyPr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indent="114300">
              <a:lnSpc>
                <a:spcPts val="3800"/>
              </a:lnSpc>
            </a:pPr>
            <a:r>
              <a:rPr lang="cs-CZ" sz="3200" b="1" kern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K1</a:t>
            </a:r>
            <a:endParaRPr lang="en-GB" sz="3200" b="1" kern="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1838707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7</a:t>
            </a:fld>
            <a:endParaRPr lang="cs-CZ" altLang="cs-CZ" noProof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8249" y="403410"/>
            <a:ext cx="9795600" cy="6333819"/>
          </a:xfrm>
          <a:ln w="12700">
            <a:noFill/>
            <a:prstDash val="sysDot"/>
          </a:ln>
        </p:spPr>
        <p:txBody>
          <a:bodyPr/>
          <a:lstStyle/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muž 50 let, před 4 týdny pád s frakturou 2 žeber, užíval ibuprofen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 3 dny progredující slabost a černá stolice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RZP volána pro zvracení krve (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hematemeza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místě TK 80/50, P 130/min, při vědomí, orientován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podány krystaloidy 1000 ml a transport ad UP FNUSA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přijetí TK 100/50, P 115/min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ihned gastroskopie </a:t>
            </a: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krvácení z duodenální ulcerace Forrest 1b </a:t>
            </a:r>
          </a:p>
          <a:p>
            <a:pPr marL="800100" lvl="1" indent="-342900" algn="l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zastaveno opichem adrenalinem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Hgb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41 g/l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laktát 2.5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odnadpis 4">
            <a:extLst>
              <a:ext uri="{FF2B5EF4-FFF2-40B4-BE49-F238E27FC236}">
                <a16:creationId xmlns:a16="http://schemas.microsoft.com/office/drawing/2014/main" id="{BFD41D40-943B-4426-A46F-C8D2DFFA310F}"/>
              </a:ext>
            </a:extLst>
          </p:cNvPr>
          <p:cNvSpPr txBox="1">
            <a:spLocks/>
          </p:cNvSpPr>
          <p:nvPr/>
        </p:nvSpPr>
        <p:spPr>
          <a:xfrm>
            <a:off x="666000" y="3300871"/>
            <a:ext cx="895381" cy="623489"/>
          </a:xfrm>
          <a:prstGeom prst="rect">
            <a:avLst/>
          </a:prstGeom>
          <a:ln w="12700">
            <a:noFill/>
            <a:prstDash val="sysDot"/>
          </a:ln>
        </p:spPr>
        <p:txBody>
          <a:bodyPr vert="horz" lIns="0" tIns="0" rIns="0" bIns="0" rtlCol="0" anchor="t">
            <a:noAutofit/>
          </a:bodyPr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indent="114300">
              <a:lnSpc>
                <a:spcPts val="3800"/>
              </a:lnSpc>
            </a:pPr>
            <a:r>
              <a:rPr lang="cs-CZ" sz="3200" b="1" kern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K2</a:t>
            </a:r>
            <a:endParaRPr lang="en-GB" sz="3200" b="1" kern="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897386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8</a:t>
            </a:fld>
            <a:endParaRPr lang="cs-CZ" altLang="cs-CZ" noProof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8249" y="403410"/>
            <a:ext cx="9795600" cy="6333819"/>
          </a:xfrm>
          <a:ln w="12700">
            <a:noFill/>
            <a:prstDash val="sysDot"/>
          </a:ln>
        </p:spPr>
        <p:txBody>
          <a:bodyPr/>
          <a:lstStyle/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Přijat na JIP interní kliniky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transfuze, tekutiny, stabilizace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den prudké zhoršení, rychlý pokles TK, potřeba NA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recidiva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hematemezy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Indikováno okamžité operační řešení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peroperačně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těžce nestabilní, vysoké dávky NA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podáno 8 TU, fibrinogen, 6 TU plazmy,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tranexamová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kyselina, 2 IU trombocytů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krvácení zastaveno přešitím ulcerace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odnadpis 4">
            <a:extLst>
              <a:ext uri="{FF2B5EF4-FFF2-40B4-BE49-F238E27FC236}">
                <a16:creationId xmlns:a16="http://schemas.microsoft.com/office/drawing/2014/main" id="{BFD41D40-943B-4426-A46F-C8D2DFFA310F}"/>
              </a:ext>
            </a:extLst>
          </p:cNvPr>
          <p:cNvSpPr txBox="1">
            <a:spLocks/>
          </p:cNvSpPr>
          <p:nvPr/>
        </p:nvSpPr>
        <p:spPr>
          <a:xfrm>
            <a:off x="666000" y="3300871"/>
            <a:ext cx="895381" cy="623489"/>
          </a:xfrm>
          <a:prstGeom prst="rect">
            <a:avLst/>
          </a:prstGeom>
          <a:ln w="12700">
            <a:noFill/>
            <a:prstDash val="sysDot"/>
          </a:ln>
        </p:spPr>
        <p:txBody>
          <a:bodyPr vert="horz" lIns="0" tIns="0" rIns="0" bIns="0" rtlCol="0" anchor="t">
            <a:noAutofit/>
          </a:bodyPr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indent="114300">
              <a:lnSpc>
                <a:spcPts val="3800"/>
              </a:lnSpc>
            </a:pPr>
            <a:r>
              <a:rPr lang="cs-CZ" sz="3200" b="1" kern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K2</a:t>
            </a:r>
            <a:endParaRPr lang="en-GB" sz="3200" b="1" kern="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084725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9</a:t>
            </a:fld>
            <a:endParaRPr lang="cs-CZ" altLang="cs-CZ" noProof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8249" y="403410"/>
            <a:ext cx="9795600" cy="6333819"/>
          </a:xfrm>
          <a:ln w="12700">
            <a:noFill/>
            <a:prstDash val="sysDot"/>
          </a:ln>
        </p:spPr>
        <p:txBody>
          <a:bodyPr/>
          <a:lstStyle/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návrat na ARK JIP ve 4:30 hod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dále tekutiny, 4 TU, plazma, fibrinogen, normalizace </a:t>
            </a:r>
            <a:r>
              <a:rPr lang="cs-CZ" sz="2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koagulopatie</a:t>
            </a:r>
            <a:endParaRPr lang="cs-CZ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postupně stabilizace, klesající minimální dávka NA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8:00 náhle fibrilace komor, zahájen KPR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1x defibrilace, poté asystolie, podán 1 mg adrenalinu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5 min ROSC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ROSC krátce hypertenze až 280/140 (reakce na podaný adrenalin)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příčina nejasná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NGS neodchází krev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EKG, echokardiografie – EF LK 50%, </a:t>
            </a:r>
            <a:r>
              <a:rPr lang="cs-CZ" sz="2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hypokineza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spodní stěny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kardiologem neindikována </a:t>
            </a:r>
            <a:r>
              <a:rPr lang="cs-CZ" sz="2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koronarografie</a:t>
            </a:r>
            <a:endParaRPr lang="cs-CZ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odnadpis 4">
            <a:extLst>
              <a:ext uri="{FF2B5EF4-FFF2-40B4-BE49-F238E27FC236}">
                <a16:creationId xmlns:a16="http://schemas.microsoft.com/office/drawing/2014/main" id="{BFD41D40-943B-4426-A46F-C8D2DFFA310F}"/>
              </a:ext>
            </a:extLst>
          </p:cNvPr>
          <p:cNvSpPr txBox="1">
            <a:spLocks/>
          </p:cNvSpPr>
          <p:nvPr/>
        </p:nvSpPr>
        <p:spPr>
          <a:xfrm>
            <a:off x="666000" y="3300871"/>
            <a:ext cx="895381" cy="623489"/>
          </a:xfrm>
          <a:prstGeom prst="rect">
            <a:avLst/>
          </a:prstGeom>
          <a:ln w="12700">
            <a:noFill/>
            <a:prstDash val="sysDot"/>
          </a:ln>
        </p:spPr>
        <p:txBody>
          <a:bodyPr vert="horz" lIns="0" tIns="0" rIns="0" bIns="0" rtlCol="0" anchor="t">
            <a:noAutofit/>
          </a:bodyPr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indent="114300">
              <a:lnSpc>
                <a:spcPts val="3800"/>
              </a:lnSpc>
            </a:pPr>
            <a:r>
              <a:rPr lang="cs-CZ" sz="3200" b="1" kern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K2</a:t>
            </a:r>
            <a:endParaRPr lang="en-GB" sz="3200" b="1" kern="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426532629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cz-v11.potx" id="{AF0F71E7-5DF4-4053-86E5-72B8973D7F64}" vid="{53024889-B6B7-4D78-8AB9-6C3BF509AD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muni-med-prezentace-16-9-cz-v11</Template>
  <TotalTime>4472</TotalTime>
  <Words>763</Words>
  <Application>Microsoft Office PowerPoint</Application>
  <PresentationFormat>Širokoúhlá obrazovka</PresentationFormat>
  <Paragraphs>168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Tahoma</vt:lpstr>
      <vt:lpstr>Wingdings</vt:lpstr>
      <vt:lpstr>Prezentace_MU_CZ</vt:lpstr>
      <vt:lpstr>Šokové stavy    patofyziologický rozbor kazuistiky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EKG 4:30</vt:lpstr>
      <vt:lpstr>EKG 8:15</vt:lpstr>
      <vt:lpstr>Prezentace aplikace PowerPoint</vt:lpstr>
      <vt:lpstr>EKG další den 7:00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sitina.michal</dc:creator>
  <cp:lastModifiedBy>Šitina Michal</cp:lastModifiedBy>
  <cp:revision>99</cp:revision>
  <cp:lastPrinted>1601-01-01T00:00:00Z</cp:lastPrinted>
  <dcterms:created xsi:type="dcterms:W3CDTF">2020-12-31T11:17:03Z</dcterms:created>
  <dcterms:modified xsi:type="dcterms:W3CDTF">2021-04-25T09:30:40Z</dcterms:modified>
</cp:coreProperties>
</file>