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8"/>
  </p:notesMasterIdLst>
  <p:handoutMasterIdLst>
    <p:handoutMasterId r:id="rId29"/>
  </p:handoutMasterIdLst>
  <p:sldIdLst>
    <p:sldId id="256" r:id="rId2"/>
    <p:sldId id="300" r:id="rId3"/>
    <p:sldId id="375" r:id="rId4"/>
    <p:sldId id="472" r:id="rId5"/>
    <p:sldId id="263" r:id="rId6"/>
    <p:sldId id="261" r:id="rId7"/>
    <p:sldId id="473" r:id="rId8"/>
    <p:sldId id="474" r:id="rId9"/>
    <p:sldId id="357" r:id="rId10"/>
    <p:sldId id="409" r:id="rId11"/>
    <p:sldId id="265" r:id="rId12"/>
    <p:sldId id="266" r:id="rId13"/>
    <p:sldId id="273" r:id="rId14"/>
    <p:sldId id="274" r:id="rId15"/>
    <p:sldId id="267" r:id="rId16"/>
    <p:sldId id="268" r:id="rId17"/>
    <p:sldId id="283" r:id="rId18"/>
    <p:sldId id="284" r:id="rId19"/>
    <p:sldId id="287" r:id="rId20"/>
    <p:sldId id="471" r:id="rId21"/>
    <p:sldId id="269" r:id="rId22"/>
    <p:sldId id="288" r:id="rId23"/>
    <p:sldId id="293" r:id="rId24"/>
    <p:sldId id="270" r:id="rId25"/>
    <p:sldId id="352" r:id="rId26"/>
    <p:sldId id="271" r:id="rId2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754" autoAdjust="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8311D6-DF81-4DFE-941D-0DC2739B32F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0AB62D7-A1F8-4EA9-9F9E-2A7494C6AEDB}">
      <dgm:prSet phldrT="[Text]"/>
      <dgm:spPr/>
      <dgm:t>
        <a:bodyPr/>
        <a:lstStyle/>
        <a:p>
          <a:r>
            <a:rPr lang="cs-CZ" b="1" dirty="0">
              <a:solidFill>
                <a:schemeClr val="bg2"/>
              </a:solidFill>
              <a:latin typeface="Arial" pitchFamily="34" charset="0"/>
              <a:cs typeface="Arial" pitchFamily="34" charset="0"/>
            </a:rPr>
            <a:t>časné</a:t>
          </a:r>
        </a:p>
      </dgm:t>
    </dgm:pt>
    <dgm:pt modelId="{35B26E14-3286-44D6-BC29-A4F03247C3AD}" type="parTrans" cxnId="{31C04E16-007F-4A25-84F8-285E788D518F}">
      <dgm:prSet/>
      <dgm:spPr/>
      <dgm:t>
        <a:bodyPr/>
        <a:lstStyle/>
        <a:p>
          <a:endParaRPr lang="cs-CZ"/>
        </a:p>
      </dgm:t>
    </dgm:pt>
    <dgm:pt modelId="{2D40079E-54E9-4156-BD2B-A9B740B06BD0}" type="sibTrans" cxnId="{31C04E16-007F-4A25-84F8-285E788D518F}">
      <dgm:prSet/>
      <dgm:spPr/>
      <dgm:t>
        <a:bodyPr/>
        <a:lstStyle/>
        <a:p>
          <a:endParaRPr lang="cs-CZ"/>
        </a:p>
      </dgm:t>
    </dgm:pt>
    <dgm:pt modelId="{7E266B68-3F9D-4B7C-9A8E-12CAC7928DC1}">
      <dgm:prSet phldrT="[Text]"/>
      <dgm:spPr/>
      <dgm:t>
        <a:bodyPr/>
        <a:lstStyle/>
        <a:p>
          <a:r>
            <a:rPr lang="cs-CZ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chladnutí těla po smrti</a:t>
          </a:r>
        </a:p>
      </dgm:t>
    </dgm:pt>
    <dgm:pt modelId="{1C7BAE13-FFAA-492E-BC54-364AD20A2300}" type="parTrans" cxnId="{50AEFD16-C519-4ECF-9077-9EA5BD53279B}">
      <dgm:prSet/>
      <dgm:spPr/>
      <dgm:t>
        <a:bodyPr/>
        <a:lstStyle/>
        <a:p>
          <a:endParaRPr lang="cs-CZ"/>
        </a:p>
      </dgm:t>
    </dgm:pt>
    <dgm:pt modelId="{AFC24671-706A-4A0D-836A-581990F77583}" type="sibTrans" cxnId="{50AEFD16-C519-4ECF-9077-9EA5BD53279B}">
      <dgm:prSet/>
      <dgm:spPr/>
      <dgm:t>
        <a:bodyPr/>
        <a:lstStyle/>
        <a:p>
          <a:endParaRPr lang="cs-CZ"/>
        </a:p>
      </dgm:t>
    </dgm:pt>
    <dgm:pt modelId="{B730ABD2-147F-4730-822F-14C9BA2B6BD5}">
      <dgm:prSet phldrT="[Text]"/>
      <dgm:spPr/>
      <dgm:t>
        <a:bodyPr/>
        <a:lstStyle/>
        <a:p>
          <a:r>
            <a:rPr lang="cs-CZ" b="1" dirty="0">
              <a:solidFill>
                <a:schemeClr val="bg2"/>
              </a:solidFill>
              <a:latin typeface="Arial" pitchFamily="34" charset="0"/>
              <a:cs typeface="Arial" pitchFamily="34" charset="0"/>
            </a:rPr>
            <a:t>pozdní</a:t>
          </a:r>
        </a:p>
      </dgm:t>
    </dgm:pt>
    <dgm:pt modelId="{0BC57C4F-1A8B-425F-AE36-182E2BFA76A5}" type="parTrans" cxnId="{FED8B664-F43E-4310-AC10-FDBEA64ECD53}">
      <dgm:prSet/>
      <dgm:spPr/>
      <dgm:t>
        <a:bodyPr/>
        <a:lstStyle/>
        <a:p>
          <a:endParaRPr lang="cs-CZ"/>
        </a:p>
      </dgm:t>
    </dgm:pt>
    <dgm:pt modelId="{B59F6FA3-8B0E-4521-A1E3-F61B033AC30A}" type="sibTrans" cxnId="{FED8B664-F43E-4310-AC10-FDBEA64ECD53}">
      <dgm:prSet/>
      <dgm:spPr/>
      <dgm:t>
        <a:bodyPr/>
        <a:lstStyle/>
        <a:p>
          <a:endParaRPr lang="cs-CZ"/>
        </a:p>
      </dgm:t>
    </dgm:pt>
    <dgm:pt modelId="{A8B7A7E8-0977-4CE3-84F9-069CB38AE527}">
      <dgm:prSet phldrT="[Text]"/>
      <dgm:spPr/>
      <dgm:t>
        <a:bodyPr/>
        <a:lstStyle/>
        <a:p>
          <a:r>
            <a:rPr lang="cs-CZ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hniloba</a:t>
          </a:r>
        </a:p>
      </dgm:t>
    </dgm:pt>
    <dgm:pt modelId="{75CF167C-9E85-4B0E-BE4D-C8B7FAEC27C3}" type="parTrans" cxnId="{38B06A74-8AD8-4BDF-98AB-956AC1797A4B}">
      <dgm:prSet/>
      <dgm:spPr/>
      <dgm:t>
        <a:bodyPr/>
        <a:lstStyle/>
        <a:p>
          <a:endParaRPr lang="cs-CZ"/>
        </a:p>
      </dgm:t>
    </dgm:pt>
    <dgm:pt modelId="{29065FB9-32E3-42AB-96FB-DEC3EEFB24FA}" type="sibTrans" cxnId="{38B06A74-8AD8-4BDF-98AB-956AC1797A4B}">
      <dgm:prSet/>
      <dgm:spPr/>
      <dgm:t>
        <a:bodyPr/>
        <a:lstStyle/>
        <a:p>
          <a:endParaRPr lang="cs-CZ"/>
        </a:p>
      </dgm:t>
    </dgm:pt>
    <dgm:pt modelId="{8CAF3A48-3A21-47B1-8F79-D3F4DE572C54}">
      <dgm:prSet phldrT="[Text]"/>
      <dgm:spPr/>
      <dgm:t>
        <a:bodyPr/>
        <a:lstStyle/>
        <a:p>
          <a:r>
            <a:rPr lang="cs-CZ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posmrtné skvrny</a:t>
          </a:r>
        </a:p>
      </dgm:t>
    </dgm:pt>
    <dgm:pt modelId="{1442CA75-9F1D-47BE-B27F-6CF24DB0AA93}" type="parTrans" cxnId="{0298F792-0B6E-48D7-BE87-2A2263B54FBE}">
      <dgm:prSet/>
      <dgm:spPr/>
      <dgm:t>
        <a:bodyPr/>
        <a:lstStyle/>
        <a:p>
          <a:endParaRPr lang="cs-CZ"/>
        </a:p>
      </dgm:t>
    </dgm:pt>
    <dgm:pt modelId="{9DF5899A-D3E9-40A8-B8CE-74B1DED56C8E}" type="sibTrans" cxnId="{0298F792-0B6E-48D7-BE87-2A2263B54FBE}">
      <dgm:prSet/>
      <dgm:spPr/>
      <dgm:t>
        <a:bodyPr/>
        <a:lstStyle/>
        <a:p>
          <a:endParaRPr lang="cs-CZ"/>
        </a:p>
      </dgm:t>
    </dgm:pt>
    <dgm:pt modelId="{7BF22836-1982-4A47-8EC4-1B543A86DB9D}">
      <dgm:prSet phldrT="[Text]"/>
      <dgm:spPr/>
      <dgm:t>
        <a:bodyPr/>
        <a:lstStyle/>
        <a:p>
          <a:r>
            <a:rPr lang="cs-CZ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posmrtná ztuhlost</a:t>
          </a:r>
        </a:p>
      </dgm:t>
    </dgm:pt>
    <dgm:pt modelId="{A987C67F-D660-40F5-BE4F-7B0FA44F67E0}" type="parTrans" cxnId="{F91219CB-C902-4705-A98D-0E04CD65E9BB}">
      <dgm:prSet/>
      <dgm:spPr/>
      <dgm:t>
        <a:bodyPr/>
        <a:lstStyle/>
        <a:p>
          <a:endParaRPr lang="cs-CZ"/>
        </a:p>
      </dgm:t>
    </dgm:pt>
    <dgm:pt modelId="{07ABD12F-D5DD-490C-86E1-C12008A038C6}" type="sibTrans" cxnId="{F91219CB-C902-4705-A98D-0E04CD65E9BB}">
      <dgm:prSet/>
      <dgm:spPr/>
      <dgm:t>
        <a:bodyPr/>
        <a:lstStyle/>
        <a:p>
          <a:endParaRPr lang="cs-CZ"/>
        </a:p>
      </dgm:t>
    </dgm:pt>
    <dgm:pt modelId="{DFEFFD7B-9F1A-40B1-8231-17729C372FFE}">
      <dgm:prSet phldrT="[Text]"/>
      <dgm:spPr/>
      <dgm:t>
        <a:bodyPr/>
        <a:lstStyle/>
        <a:p>
          <a:r>
            <a:rPr lang="cs-CZ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posmrtná difúze tekutin a plynů</a:t>
          </a:r>
        </a:p>
      </dgm:t>
    </dgm:pt>
    <dgm:pt modelId="{32CA6915-F13E-404D-A844-60E8958EEA5E}" type="parTrans" cxnId="{004376B4-7BD4-452E-A348-D50FA230FD12}">
      <dgm:prSet/>
      <dgm:spPr/>
      <dgm:t>
        <a:bodyPr/>
        <a:lstStyle/>
        <a:p>
          <a:endParaRPr lang="cs-CZ"/>
        </a:p>
      </dgm:t>
    </dgm:pt>
    <dgm:pt modelId="{B0E9BFD4-44A5-4A95-A60C-8D60A31FE26B}" type="sibTrans" cxnId="{004376B4-7BD4-452E-A348-D50FA230FD12}">
      <dgm:prSet/>
      <dgm:spPr/>
      <dgm:t>
        <a:bodyPr/>
        <a:lstStyle/>
        <a:p>
          <a:endParaRPr lang="cs-CZ"/>
        </a:p>
      </dgm:t>
    </dgm:pt>
    <dgm:pt modelId="{13B56E5D-397A-4CBD-A74B-C9A17CCAA504}">
      <dgm:prSet phldrT="[Text]"/>
      <dgm:spPr/>
      <dgm:t>
        <a:bodyPr/>
        <a:lstStyle/>
        <a:p>
          <a:r>
            <a:rPr lang="cs-CZ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autolytické pochody</a:t>
          </a:r>
        </a:p>
      </dgm:t>
    </dgm:pt>
    <dgm:pt modelId="{42593B51-675E-4C4D-976D-CDFFA06D15A3}" type="parTrans" cxnId="{5DA12409-4E60-4ED0-934A-2881EFE7F425}">
      <dgm:prSet/>
      <dgm:spPr/>
      <dgm:t>
        <a:bodyPr/>
        <a:lstStyle/>
        <a:p>
          <a:endParaRPr lang="cs-CZ"/>
        </a:p>
      </dgm:t>
    </dgm:pt>
    <dgm:pt modelId="{6FAD330B-1CB4-4CAA-AFEE-BF2700CAEC3A}" type="sibTrans" cxnId="{5DA12409-4E60-4ED0-934A-2881EFE7F425}">
      <dgm:prSet/>
      <dgm:spPr/>
      <dgm:t>
        <a:bodyPr/>
        <a:lstStyle/>
        <a:p>
          <a:endParaRPr lang="cs-CZ"/>
        </a:p>
      </dgm:t>
    </dgm:pt>
    <dgm:pt modelId="{CE558B00-E583-43C4-A6E4-A5ABC816AEF9}">
      <dgm:prSet phldrT="[Text]"/>
      <dgm:spPr/>
      <dgm:t>
        <a:bodyPr/>
        <a:lstStyle/>
        <a:p>
          <a:r>
            <a:rPr lang="cs-CZ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mumifikace</a:t>
          </a:r>
        </a:p>
      </dgm:t>
    </dgm:pt>
    <dgm:pt modelId="{4F31D5AF-0F3A-4C35-8A63-CC893900579C}" type="parTrans" cxnId="{CC7D093C-CD31-49C5-A050-2BD824103C69}">
      <dgm:prSet/>
      <dgm:spPr/>
      <dgm:t>
        <a:bodyPr/>
        <a:lstStyle/>
        <a:p>
          <a:endParaRPr lang="cs-CZ"/>
        </a:p>
      </dgm:t>
    </dgm:pt>
    <dgm:pt modelId="{64E298B0-6329-4EAD-BECF-85A357BB5F67}" type="sibTrans" cxnId="{CC7D093C-CD31-49C5-A050-2BD824103C69}">
      <dgm:prSet/>
      <dgm:spPr/>
      <dgm:t>
        <a:bodyPr/>
        <a:lstStyle/>
        <a:p>
          <a:endParaRPr lang="cs-CZ"/>
        </a:p>
      </dgm:t>
    </dgm:pt>
    <dgm:pt modelId="{11DCF653-3D5C-4F5A-9B1A-14B103F9E18D}">
      <dgm:prSet phldrT="[Text]"/>
      <dgm:spPr/>
      <dgm:t>
        <a:bodyPr/>
        <a:lstStyle/>
        <a:p>
          <a:r>
            <a:rPr lang="cs-CZ" b="1" dirty="0" err="1">
              <a:solidFill>
                <a:srgbClr val="FF0000"/>
              </a:solidFill>
              <a:latin typeface="Arial" pitchFamily="34" charset="0"/>
              <a:cs typeface="Arial" pitchFamily="34" charset="0"/>
            </a:rPr>
            <a:t>adipocire</a:t>
          </a:r>
          <a:endParaRPr lang="cs-CZ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914CFF16-4199-401D-8170-4553B8E85F32}" type="parTrans" cxnId="{D0F9935E-DFB6-4ADB-92A7-74C7233C0392}">
      <dgm:prSet/>
      <dgm:spPr/>
      <dgm:t>
        <a:bodyPr/>
        <a:lstStyle/>
        <a:p>
          <a:endParaRPr lang="cs-CZ"/>
        </a:p>
      </dgm:t>
    </dgm:pt>
    <dgm:pt modelId="{5131AC6F-1CFC-4CEA-8B3F-DC507C0379F6}" type="sibTrans" cxnId="{D0F9935E-DFB6-4ADB-92A7-74C7233C0392}">
      <dgm:prSet/>
      <dgm:spPr/>
      <dgm:t>
        <a:bodyPr/>
        <a:lstStyle/>
        <a:p>
          <a:endParaRPr lang="cs-CZ"/>
        </a:p>
      </dgm:t>
    </dgm:pt>
    <dgm:pt modelId="{84FEBB7C-5426-4856-8708-CB8C80C17821}">
      <dgm:prSet phldrT="[Text]"/>
      <dgm:spPr/>
      <dgm:t>
        <a:bodyPr/>
        <a:lstStyle/>
        <a:p>
          <a:r>
            <a:rPr lang="cs-CZ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zasychání</a:t>
          </a:r>
        </a:p>
      </dgm:t>
    </dgm:pt>
    <dgm:pt modelId="{EB010021-98CE-42B0-83BA-27BE1A730E82}" type="sibTrans" cxnId="{C994EA3F-FF2B-4C8C-A5FA-2B4962EAF3A5}">
      <dgm:prSet/>
      <dgm:spPr/>
      <dgm:t>
        <a:bodyPr/>
        <a:lstStyle/>
        <a:p>
          <a:endParaRPr lang="cs-CZ"/>
        </a:p>
      </dgm:t>
    </dgm:pt>
    <dgm:pt modelId="{84D5DDD2-1271-4D57-A3B9-7A90A223CA03}" type="parTrans" cxnId="{C994EA3F-FF2B-4C8C-A5FA-2B4962EAF3A5}">
      <dgm:prSet/>
      <dgm:spPr/>
      <dgm:t>
        <a:bodyPr/>
        <a:lstStyle/>
        <a:p>
          <a:endParaRPr lang="cs-CZ"/>
        </a:p>
      </dgm:t>
    </dgm:pt>
    <dgm:pt modelId="{F6E362BC-65EE-48D0-A0AE-F50D62D0BA53}" type="pres">
      <dgm:prSet presAssocID="{648311D6-DF81-4DFE-941D-0DC2739B32F4}" presName="Name0" presStyleCnt="0">
        <dgm:presLayoutVars>
          <dgm:dir/>
          <dgm:animLvl val="lvl"/>
          <dgm:resizeHandles val="exact"/>
        </dgm:presLayoutVars>
      </dgm:prSet>
      <dgm:spPr/>
    </dgm:pt>
    <dgm:pt modelId="{09D9B849-CE3A-4CF6-AB7F-D6AE8A4AB57B}" type="pres">
      <dgm:prSet presAssocID="{60AB62D7-A1F8-4EA9-9F9E-2A7494C6AEDB}" presName="linNode" presStyleCnt="0"/>
      <dgm:spPr/>
    </dgm:pt>
    <dgm:pt modelId="{52E592D8-D4FD-429E-B1D1-9ECD1D6A870D}" type="pres">
      <dgm:prSet presAssocID="{60AB62D7-A1F8-4EA9-9F9E-2A7494C6AEDB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512628E8-2483-44B6-B28E-14DA9C79AD3A}" type="pres">
      <dgm:prSet presAssocID="{60AB62D7-A1F8-4EA9-9F9E-2A7494C6AEDB}" presName="descendantText" presStyleLbl="alignAccFollowNode1" presStyleIdx="0" presStyleCnt="2">
        <dgm:presLayoutVars>
          <dgm:bulletEnabled val="1"/>
        </dgm:presLayoutVars>
      </dgm:prSet>
      <dgm:spPr/>
    </dgm:pt>
    <dgm:pt modelId="{09FD0751-F223-478B-8D39-230D4AC2DE48}" type="pres">
      <dgm:prSet presAssocID="{2D40079E-54E9-4156-BD2B-A9B740B06BD0}" presName="sp" presStyleCnt="0"/>
      <dgm:spPr/>
    </dgm:pt>
    <dgm:pt modelId="{D5346973-C5EE-4018-B09B-496A514CA6E8}" type="pres">
      <dgm:prSet presAssocID="{B730ABD2-147F-4730-822F-14C9BA2B6BD5}" presName="linNode" presStyleCnt="0"/>
      <dgm:spPr/>
    </dgm:pt>
    <dgm:pt modelId="{2D7C8754-5D91-4225-9646-62E31FDA1E18}" type="pres">
      <dgm:prSet presAssocID="{B730ABD2-147F-4730-822F-14C9BA2B6BD5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7D4F1179-1471-4C72-A9A1-867D82EB5E01}" type="pres">
      <dgm:prSet presAssocID="{B730ABD2-147F-4730-822F-14C9BA2B6BD5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830BBA07-4C34-4A1C-B433-955C04F82EB8}" type="presOf" srcId="{B730ABD2-147F-4730-822F-14C9BA2B6BD5}" destId="{2D7C8754-5D91-4225-9646-62E31FDA1E18}" srcOrd="0" destOrd="0" presId="urn:microsoft.com/office/officeart/2005/8/layout/vList5"/>
    <dgm:cxn modelId="{5DA12409-4E60-4ED0-934A-2881EFE7F425}" srcId="{60AB62D7-A1F8-4EA9-9F9E-2A7494C6AEDB}" destId="{13B56E5D-397A-4CBD-A74B-C9A17CCAA504}" srcOrd="5" destOrd="0" parTransId="{42593B51-675E-4C4D-976D-CDFFA06D15A3}" sibTransId="{6FAD330B-1CB4-4CAA-AFEE-BF2700CAEC3A}"/>
    <dgm:cxn modelId="{31C04E16-007F-4A25-84F8-285E788D518F}" srcId="{648311D6-DF81-4DFE-941D-0DC2739B32F4}" destId="{60AB62D7-A1F8-4EA9-9F9E-2A7494C6AEDB}" srcOrd="0" destOrd="0" parTransId="{35B26E14-3286-44D6-BC29-A4F03247C3AD}" sibTransId="{2D40079E-54E9-4156-BD2B-A9B740B06BD0}"/>
    <dgm:cxn modelId="{50AEFD16-C519-4ECF-9077-9EA5BD53279B}" srcId="{60AB62D7-A1F8-4EA9-9F9E-2A7494C6AEDB}" destId="{7E266B68-3F9D-4B7C-9A8E-12CAC7928DC1}" srcOrd="0" destOrd="0" parTransId="{1C7BAE13-FFAA-492E-BC54-364AD20A2300}" sibTransId="{AFC24671-706A-4A0D-836A-581990F77583}"/>
    <dgm:cxn modelId="{24D45A2B-56CA-49C8-BFFD-C46403746A80}" type="presOf" srcId="{DFEFFD7B-9F1A-40B1-8231-17729C372FFE}" destId="{512628E8-2483-44B6-B28E-14DA9C79AD3A}" srcOrd="0" destOrd="4" presId="urn:microsoft.com/office/officeart/2005/8/layout/vList5"/>
    <dgm:cxn modelId="{CC7D093C-CD31-49C5-A050-2BD824103C69}" srcId="{B730ABD2-147F-4730-822F-14C9BA2B6BD5}" destId="{CE558B00-E583-43C4-A6E4-A5ABC816AEF9}" srcOrd="1" destOrd="0" parTransId="{4F31D5AF-0F3A-4C35-8A63-CC893900579C}" sibTransId="{64E298B0-6329-4EAD-BECF-85A357BB5F67}"/>
    <dgm:cxn modelId="{C994EA3F-FF2B-4C8C-A5FA-2B4962EAF3A5}" srcId="{60AB62D7-A1F8-4EA9-9F9E-2A7494C6AEDB}" destId="{84FEBB7C-5426-4856-8708-CB8C80C17821}" srcOrd="1" destOrd="0" parTransId="{84D5DDD2-1271-4D57-A3B9-7A90A223CA03}" sibTransId="{EB010021-98CE-42B0-83BA-27BE1A730E82}"/>
    <dgm:cxn modelId="{D0F9935E-DFB6-4ADB-92A7-74C7233C0392}" srcId="{B730ABD2-147F-4730-822F-14C9BA2B6BD5}" destId="{11DCF653-3D5C-4F5A-9B1A-14B103F9E18D}" srcOrd="2" destOrd="0" parTransId="{914CFF16-4199-401D-8170-4553B8E85F32}" sibTransId="{5131AC6F-1CFC-4CEA-8B3F-DC507C0379F6}"/>
    <dgm:cxn modelId="{FED8B664-F43E-4310-AC10-FDBEA64ECD53}" srcId="{648311D6-DF81-4DFE-941D-0DC2739B32F4}" destId="{B730ABD2-147F-4730-822F-14C9BA2B6BD5}" srcOrd="1" destOrd="0" parTransId="{0BC57C4F-1A8B-425F-AE36-182E2BFA76A5}" sibTransId="{B59F6FA3-8B0E-4521-A1E3-F61B033AC30A}"/>
    <dgm:cxn modelId="{3FC0A166-3412-4E77-B587-176061DEF4E0}" type="presOf" srcId="{8CAF3A48-3A21-47B1-8F79-D3F4DE572C54}" destId="{512628E8-2483-44B6-B28E-14DA9C79AD3A}" srcOrd="0" destOrd="2" presId="urn:microsoft.com/office/officeart/2005/8/layout/vList5"/>
    <dgm:cxn modelId="{E5ADB946-42F0-4F2C-9528-D3E30CEA99F5}" type="presOf" srcId="{60AB62D7-A1F8-4EA9-9F9E-2A7494C6AEDB}" destId="{52E592D8-D4FD-429E-B1D1-9ECD1D6A870D}" srcOrd="0" destOrd="0" presId="urn:microsoft.com/office/officeart/2005/8/layout/vList5"/>
    <dgm:cxn modelId="{74514F67-E2B0-4E14-B062-51E6B4B6E70C}" type="presOf" srcId="{11DCF653-3D5C-4F5A-9B1A-14B103F9E18D}" destId="{7D4F1179-1471-4C72-A9A1-867D82EB5E01}" srcOrd="0" destOrd="2" presId="urn:microsoft.com/office/officeart/2005/8/layout/vList5"/>
    <dgm:cxn modelId="{8B6E7351-26E0-46F6-8D1D-EAF205E2FEC9}" type="presOf" srcId="{7BF22836-1982-4A47-8EC4-1B543A86DB9D}" destId="{512628E8-2483-44B6-B28E-14DA9C79AD3A}" srcOrd="0" destOrd="3" presId="urn:microsoft.com/office/officeart/2005/8/layout/vList5"/>
    <dgm:cxn modelId="{38B06A74-8AD8-4BDF-98AB-956AC1797A4B}" srcId="{B730ABD2-147F-4730-822F-14C9BA2B6BD5}" destId="{A8B7A7E8-0977-4CE3-84F9-069CB38AE527}" srcOrd="0" destOrd="0" parTransId="{75CF167C-9E85-4B0E-BE4D-C8B7FAEC27C3}" sibTransId="{29065FB9-32E3-42AB-96FB-DEC3EEFB24FA}"/>
    <dgm:cxn modelId="{ECA2908B-CC4D-42F1-9ED7-2248D5374262}" type="presOf" srcId="{648311D6-DF81-4DFE-941D-0DC2739B32F4}" destId="{F6E362BC-65EE-48D0-A0AE-F50D62D0BA53}" srcOrd="0" destOrd="0" presId="urn:microsoft.com/office/officeart/2005/8/layout/vList5"/>
    <dgm:cxn modelId="{0298F792-0B6E-48D7-BE87-2A2263B54FBE}" srcId="{60AB62D7-A1F8-4EA9-9F9E-2A7494C6AEDB}" destId="{8CAF3A48-3A21-47B1-8F79-D3F4DE572C54}" srcOrd="2" destOrd="0" parTransId="{1442CA75-9F1D-47BE-B27F-6CF24DB0AA93}" sibTransId="{9DF5899A-D3E9-40A8-B8CE-74B1DED56C8E}"/>
    <dgm:cxn modelId="{004376B4-7BD4-452E-A348-D50FA230FD12}" srcId="{60AB62D7-A1F8-4EA9-9F9E-2A7494C6AEDB}" destId="{DFEFFD7B-9F1A-40B1-8231-17729C372FFE}" srcOrd="4" destOrd="0" parTransId="{32CA6915-F13E-404D-A844-60E8958EEA5E}" sibTransId="{B0E9BFD4-44A5-4A95-A60C-8D60A31FE26B}"/>
    <dgm:cxn modelId="{883E67C4-E8F3-4389-BA00-CD8487E7C450}" type="presOf" srcId="{CE558B00-E583-43C4-A6E4-A5ABC816AEF9}" destId="{7D4F1179-1471-4C72-A9A1-867D82EB5E01}" srcOrd="0" destOrd="1" presId="urn:microsoft.com/office/officeart/2005/8/layout/vList5"/>
    <dgm:cxn modelId="{EE427CC5-EA4F-4324-9B29-529F21C7DBD0}" type="presOf" srcId="{7E266B68-3F9D-4B7C-9A8E-12CAC7928DC1}" destId="{512628E8-2483-44B6-B28E-14DA9C79AD3A}" srcOrd="0" destOrd="0" presId="urn:microsoft.com/office/officeart/2005/8/layout/vList5"/>
    <dgm:cxn modelId="{F91219CB-C902-4705-A98D-0E04CD65E9BB}" srcId="{60AB62D7-A1F8-4EA9-9F9E-2A7494C6AEDB}" destId="{7BF22836-1982-4A47-8EC4-1B543A86DB9D}" srcOrd="3" destOrd="0" parTransId="{A987C67F-D660-40F5-BE4F-7B0FA44F67E0}" sibTransId="{07ABD12F-D5DD-490C-86E1-C12008A038C6}"/>
    <dgm:cxn modelId="{D7909BCF-5E54-4F36-AD7C-E4123FF7E301}" type="presOf" srcId="{13B56E5D-397A-4CBD-A74B-C9A17CCAA504}" destId="{512628E8-2483-44B6-B28E-14DA9C79AD3A}" srcOrd="0" destOrd="5" presId="urn:microsoft.com/office/officeart/2005/8/layout/vList5"/>
    <dgm:cxn modelId="{D66367DC-401C-47D7-923E-FCB664DB6919}" type="presOf" srcId="{84FEBB7C-5426-4856-8708-CB8C80C17821}" destId="{512628E8-2483-44B6-B28E-14DA9C79AD3A}" srcOrd="0" destOrd="1" presId="urn:microsoft.com/office/officeart/2005/8/layout/vList5"/>
    <dgm:cxn modelId="{81EE49ED-5CF0-4FDF-841F-2F12057B523F}" type="presOf" srcId="{A8B7A7E8-0977-4CE3-84F9-069CB38AE527}" destId="{7D4F1179-1471-4C72-A9A1-867D82EB5E01}" srcOrd="0" destOrd="0" presId="urn:microsoft.com/office/officeart/2005/8/layout/vList5"/>
    <dgm:cxn modelId="{0680B2FC-410C-4B8C-9A65-3C38E76BA29B}" type="presParOf" srcId="{F6E362BC-65EE-48D0-A0AE-F50D62D0BA53}" destId="{09D9B849-CE3A-4CF6-AB7F-D6AE8A4AB57B}" srcOrd="0" destOrd="0" presId="urn:microsoft.com/office/officeart/2005/8/layout/vList5"/>
    <dgm:cxn modelId="{1CCE5B6F-E71B-4746-85F9-DE87F56E317B}" type="presParOf" srcId="{09D9B849-CE3A-4CF6-AB7F-D6AE8A4AB57B}" destId="{52E592D8-D4FD-429E-B1D1-9ECD1D6A870D}" srcOrd="0" destOrd="0" presId="urn:microsoft.com/office/officeart/2005/8/layout/vList5"/>
    <dgm:cxn modelId="{B4CB7AF8-5EBB-4112-AE50-582B0BAF985B}" type="presParOf" srcId="{09D9B849-CE3A-4CF6-AB7F-D6AE8A4AB57B}" destId="{512628E8-2483-44B6-B28E-14DA9C79AD3A}" srcOrd="1" destOrd="0" presId="urn:microsoft.com/office/officeart/2005/8/layout/vList5"/>
    <dgm:cxn modelId="{9BA5E266-8F16-435F-9A3E-177DC11B4718}" type="presParOf" srcId="{F6E362BC-65EE-48D0-A0AE-F50D62D0BA53}" destId="{09FD0751-F223-478B-8D39-230D4AC2DE48}" srcOrd="1" destOrd="0" presId="urn:microsoft.com/office/officeart/2005/8/layout/vList5"/>
    <dgm:cxn modelId="{DE822481-B73E-43C7-BDDA-A28701A5C938}" type="presParOf" srcId="{F6E362BC-65EE-48D0-A0AE-F50D62D0BA53}" destId="{D5346973-C5EE-4018-B09B-496A514CA6E8}" srcOrd="2" destOrd="0" presId="urn:microsoft.com/office/officeart/2005/8/layout/vList5"/>
    <dgm:cxn modelId="{0A0B2C79-D918-4232-8E77-7AF6F6FAB4B9}" type="presParOf" srcId="{D5346973-C5EE-4018-B09B-496A514CA6E8}" destId="{2D7C8754-5D91-4225-9646-62E31FDA1E18}" srcOrd="0" destOrd="0" presId="urn:microsoft.com/office/officeart/2005/8/layout/vList5"/>
    <dgm:cxn modelId="{C17C2DB9-0E72-4BD7-B08C-C9DE78FB2896}" type="presParOf" srcId="{D5346973-C5EE-4018-B09B-496A514CA6E8}" destId="{7D4F1179-1471-4C72-A9A1-867D82EB5E0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2628E8-2483-44B6-B28E-14DA9C79AD3A}">
      <dsp:nvSpPr>
        <dsp:cNvPr id="0" name=""/>
        <dsp:cNvSpPr/>
      </dsp:nvSpPr>
      <dsp:spPr>
        <a:xfrm rot="5400000">
          <a:off x="6503629" y="-2430853"/>
          <a:ext cx="1615648" cy="688136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b="1" kern="1200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chladnutí těla po smrti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b="1" kern="1200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zasychání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b="1" kern="1200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posmrtné skvrny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b="1" kern="1200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posmrtná ztuhlost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b="1" kern="1200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posmrtná difúze tekutin a plynů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b="1" kern="1200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autolytické pochody</a:t>
          </a:r>
        </a:p>
      </dsp:txBody>
      <dsp:txXfrm rot="-5400000">
        <a:off x="3870770" y="280875"/>
        <a:ext cx="6802499" cy="1457910"/>
      </dsp:txXfrm>
    </dsp:sp>
    <dsp:sp modelId="{52E592D8-D4FD-429E-B1D1-9ECD1D6A870D}">
      <dsp:nvSpPr>
        <dsp:cNvPr id="0" name=""/>
        <dsp:cNvSpPr/>
      </dsp:nvSpPr>
      <dsp:spPr>
        <a:xfrm>
          <a:off x="0" y="50"/>
          <a:ext cx="3870769" cy="2019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500" b="1" kern="1200" dirty="0">
              <a:solidFill>
                <a:schemeClr val="bg2"/>
              </a:solidFill>
              <a:latin typeface="Arial" pitchFamily="34" charset="0"/>
              <a:cs typeface="Arial" pitchFamily="34" charset="0"/>
            </a:rPr>
            <a:t>časné</a:t>
          </a:r>
        </a:p>
      </dsp:txBody>
      <dsp:txXfrm>
        <a:off x="98587" y="98637"/>
        <a:ext cx="3673595" cy="1822386"/>
      </dsp:txXfrm>
    </dsp:sp>
    <dsp:sp modelId="{7D4F1179-1471-4C72-A9A1-867D82EB5E01}">
      <dsp:nvSpPr>
        <dsp:cNvPr id="0" name=""/>
        <dsp:cNvSpPr/>
      </dsp:nvSpPr>
      <dsp:spPr>
        <a:xfrm rot="5400000">
          <a:off x="6503629" y="-310314"/>
          <a:ext cx="1615648" cy="688136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b="1" kern="1200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hniloba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b="1" kern="1200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mumifikace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b="1" kern="1200" dirty="0" err="1">
              <a:solidFill>
                <a:srgbClr val="FF0000"/>
              </a:solidFill>
              <a:latin typeface="Arial" pitchFamily="34" charset="0"/>
              <a:cs typeface="Arial" pitchFamily="34" charset="0"/>
            </a:rPr>
            <a:t>adipocire</a:t>
          </a:r>
          <a:endParaRPr lang="cs-CZ" sz="1500" b="1" kern="1200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sp:txBody>
      <dsp:txXfrm rot="-5400000">
        <a:off x="3870770" y="2401414"/>
        <a:ext cx="6802499" cy="1457910"/>
      </dsp:txXfrm>
    </dsp:sp>
    <dsp:sp modelId="{2D7C8754-5D91-4225-9646-62E31FDA1E18}">
      <dsp:nvSpPr>
        <dsp:cNvPr id="0" name=""/>
        <dsp:cNvSpPr/>
      </dsp:nvSpPr>
      <dsp:spPr>
        <a:xfrm>
          <a:off x="0" y="2120589"/>
          <a:ext cx="3870769" cy="2019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500" b="1" kern="1200" dirty="0">
              <a:solidFill>
                <a:schemeClr val="bg2"/>
              </a:solidFill>
              <a:latin typeface="Arial" pitchFamily="34" charset="0"/>
              <a:cs typeface="Arial" pitchFamily="34" charset="0"/>
            </a:rPr>
            <a:t>pozdní</a:t>
          </a:r>
        </a:p>
      </dsp:txBody>
      <dsp:txXfrm>
        <a:off x="98587" y="2219176"/>
        <a:ext cx="3673595" cy="18223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soudního lékařství Fakultní nemocnice u sv. Anny v Brně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345497F-647D-476C-BEEB-3E41563F85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00" y="414000"/>
            <a:ext cx="3079104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soudního lékařství Fakultní nemocnice u sv. Anny v Brně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95AB825-C890-4457-8474-521B6934D6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soudního lékařství Fakultní nemocnice u sv. Anny v Brně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30C80A7-82D5-439D-BF26-1161E5E6E5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Ústav soudního lékařství Fakultní nemocnice u sv. Anny v Brně a Lékařské fakulty Masarykovy univerzity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98944DF-309C-4C7E-9845-03E39C6259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5B0CCBB-D2E4-4DE7-870F-D73ACF1DD0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800" y="2013912"/>
            <a:ext cx="8150400" cy="283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143F9D49-AA5F-47FD-824F-2ED69CB53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32BF6B26-AFF4-4BFA-8077-690437FC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Ústav soudního lékařství Fakultní nemocnice u sv. Anny v Brně a Lékařské fakulty Masarykovy univerzity</a:t>
            </a:r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6A042F79-1EAD-4877-A87E-B84B7790D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CF0C3-DB8D-413F-A793-39ADA8C7C3B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9366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Ústav soudního lékařství Fakultní nemocnice u sv. Anny v Brně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65B8ECF-FF9C-47F9-BB08-B3A2602D9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00" y="414000"/>
            <a:ext cx="3079104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Ústav soudního lékařství Fakultní nemocnice u sv. Anny v Brně a Lékařské fakulty Masarykovy univerzity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A9BC651-8E14-468B-AB99-D4BEBD0944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Ústav soudního lékařství Fakultní nemocnice u sv. Anny v Brně a Lékařské fakulty Masarykovy univerzity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5CCDB5F-2DD7-4118-AA1A-D1BB137824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soudního lékařství Fakultní nemocnice u sv. Anny v Brně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EAA922C-B845-4226-A4A7-D5E213E447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soudního lékařství Fakultní nemocnice u sv. Anny v Brně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AAA944FD-F73D-4DCA-84FF-ED90721BA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soudního lékařství Fakultní nemocnice u sv. Anny v Brně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7384AB57-E615-42F9-989C-27AD8E2DE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soudního lékařství Fakultní nemocnice u sv. Anny v Brně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816A28C-3AEC-4E96-96DD-C003E52099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soudního lékařství Fakultní nemocnice u sv. Anny v Brně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DE133DD-2E97-437B-8D99-B7F2049B8A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Ústav soudního lékařství Fakultní nemocnice u sv. Anny v Brně a Lékařské fakulty Masarykovy univerzity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7" r:id="rId15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5.pn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3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9.m4a"/><Relationship Id="rId7" Type="http://schemas.openxmlformats.org/officeDocument/2006/relationships/image" Target="../media/image11.jpeg"/><Relationship Id="rId2" Type="http://schemas.microsoft.com/office/2007/relationships/media" Target="../media/media9.m4a"/><Relationship Id="rId1" Type="http://schemas.openxmlformats.org/officeDocument/2006/relationships/tags" Target="../tags/tag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EF73C08-3914-4F3A-9B34-E6B9CE69C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POSMRTNÉ ZMĚNY</a:t>
            </a:r>
            <a:br>
              <a:rPr lang="cs-CZ" dirty="0"/>
            </a:br>
            <a:r>
              <a:rPr lang="cs-CZ" sz="3000" dirty="0"/>
              <a:t>Doba smrti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2B55404D-66CD-4795-90BA-45A6F606C3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/>
          <a:lstStyle/>
          <a:p>
            <a:endParaRPr lang="cs-CZ" dirty="0"/>
          </a:p>
          <a:p>
            <a:r>
              <a:rPr lang="cs-CZ" dirty="0"/>
              <a:t>MUDr. Jan Krajsa, Ph.D.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A21094C-FD5D-42E6-BAC9-5153D355ED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Ústav soudního lékařství Fakultní nemocnice u sv. Anny v Brně a Lékařské fakulty Masarykovy univerzity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1B90C2C-D02F-4A71-9F7F-FB25F5DD8C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6890A7B-EFD6-4414-9CDB-1AA10533CF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2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062"/>
    </mc:Choice>
    <mc:Fallback xmlns="">
      <p:transition spd="slow" advTm="214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5DB4B2-BEA2-485B-A22E-46996A61F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Měření rektální teploty</a:t>
            </a:r>
          </a:p>
        </p:txBody>
      </p:sp>
      <p:pic>
        <p:nvPicPr>
          <p:cNvPr id="28674" name="Zástupný symbol pro obsah 2" descr="PC011547.JPG">
            <a:extLst>
              <a:ext uri="{FF2B5EF4-FFF2-40B4-BE49-F238E27FC236}">
                <a16:creationId xmlns:a16="http://schemas.microsoft.com/office/drawing/2014/main" id="{9FF72B63-5E1F-492A-AD1F-277F4029CD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0" y="1486171"/>
            <a:ext cx="6036804" cy="4528651"/>
          </a:xfrm>
        </p:spPr>
      </p:pic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1CAC128-EF64-4CCF-ACF4-00B9A9BFC7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soudního lékařství Fakultní nemocnice u sv. Anny v Brně a Lékařské fakulty Masarykovy univerzity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71198C9-2621-4097-AC9F-AF62C28C20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D4D54A2-D0B9-4785-9D19-27E1021D0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80"/>
    </mc:Choice>
    <mc:Fallback xmlns="">
      <p:transition spd="slow" advTm="36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508838DE-AE54-4A68-8B9F-7FF6813FFC0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b="1" dirty="0"/>
              <a:t>Zasychání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827911A5-5A2A-4C5C-936C-52139BED25F5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způsobeno poklesem tělesných tekutin po smrti na nejníže uložená místa 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 významného přispění teploty, pohybu vzduchu a odpařování.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C84C208-342F-4510-9142-557211D01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soudního lékařství Fakultní nemocnice u sv. Anny v Brně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8D5408F-53F6-4E30-8FC2-90FD3E6E08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182E1F17-0618-4254-839C-B8104B721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07"/>
    </mc:Choice>
    <mc:Fallback xmlns="">
      <p:transition spd="slow" advTm="108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47C0D510-FAAC-47BA-A70C-A1F65D8366D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dirty="0"/>
              <a:t>Posmrtné skvrny a </a:t>
            </a:r>
            <a:r>
              <a:rPr lang="cs-CZ" altLang="cs-CZ" sz="3600" dirty="0" err="1"/>
              <a:t>hypostáza</a:t>
            </a:r>
            <a:r>
              <a:rPr lang="cs-CZ" altLang="cs-CZ" sz="3600" dirty="0"/>
              <a:t> (</a:t>
            </a:r>
            <a:r>
              <a:rPr lang="cs-CZ" altLang="cs-CZ" sz="3600" dirty="0" err="1"/>
              <a:t>livores</a:t>
            </a:r>
            <a:r>
              <a:rPr lang="cs-CZ" altLang="cs-CZ" sz="3600" dirty="0"/>
              <a:t> </a:t>
            </a:r>
            <a:r>
              <a:rPr lang="cs-CZ" altLang="cs-CZ" sz="3600" dirty="0" err="1"/>
              <a:t>mortis</a:t>
            </a:r>
            <a:r>
              <a:rPr lang="cs-CZ" altLang="cs-CZ" sz="3600" dirty="0"/>
              <a:t>)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376064B3-8172-4E86-8AA7-0610E9494113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3600" dirty="0">
                <a:latin typeface="Times New Roman" panose="02020603050405020304" pitchFamily="18" charset="0"/>
              </a:rPr>
              <a:t>vznikají poklesem krve cévním systémem podle zákona 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3600" dirty="0">
                <a:latin typeface="Times New Roman" panose="02020603050405020304" pitchFamily="18" charset="0"/>
              </a:rPr>
              <a:t>tíže do nejnižších partií těla.</a:t>
            </a:r>
          </a:p>
        </p:txBody>
      </p:sp>
      <p:pic>
        <p:nvPicPr>
          <p:cNvPr id="5" name="Picture 4" descr="8">
            <a:extLst>
              <a:ext uri="{FF2B5EF4-FFF2-40B4-BE49-F238E27FC236}">
                <a16:creationId xmlns:a16="http://schemas.microsoft.com/office/drawing/2014/main" id="{D19CB85F-8941-4479-95F9-C023234AE1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 t="9390" r="48410" b="29073"/>
          <a:stretch/>
        </p:blipFill>
        <p:spPr bwMode="auto">
          <a:xfrm>
            <a:off x="718800" y="3024708"/>
            <a:ext cx="4104139" cy="214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1" descr="PICT0052x.jpg">
            <a:extLst>
              <a:ext uri="{FF2B5EF4-FFF2-40B4-BE49-F238E27FC236}">
                <a16:creationId xmlns:a16="http://schemas.microsoft.com/office/drawing/2014/main" id="{451AFC74-4533-40F3-B6A9-0C9F8E9BD9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51"/>
          <a:stretch/>
        </p:blipFill>
        <p:spPr bwMode="auto">
          <a:xfrm>
            <a:off x="5003046" y="3053147"/>
            <a:ext cx="4732034" cy="2778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78C302A-3425-4105-98C7-630C673408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soudního lékařství Fakultní nemocnice u sv. Anny v Brně a Lékařské fakulty Masarykovy univerzity</a:t>
            </a:r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F3F38DC-FC4F-4053-8797-709A4ADCC9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266BB01-D2CE-4832-903D-32666B874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78"/>
    </mc:Choice>
    <mc:Fallback xmlns="">
      <p:transition spd="slow" advTm="91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8294EE2-C340-4FDA-AC5B-179385E58E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soudního lékařství Fakultní nemocnice u sv. Anny v Brně a Lékařské fakulty Masarykovy univerzity</a:t>
            </a:r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1EC41E4-991C-4B2E-9859-CBCFEFDB54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8AB3F85D-D846-4E40-A482-FB4F260E582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dirty="0"/>
              <a:t>Posmrtné skvrny a </a:t>
            </a:r>
            <a:r>
              <a:rPr lang="cs-CZ" altLang="cs-CZ" sz="3600" dirty="0" err="1"/>
              <a:t>hypostáza</a:t>
            </a:r>
            <a:endParaRPr lang="cs-CZ" altLang="cs-CZ" sz="3600" dirty="0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0A1952F6-0E5E-4734-89BE-12EC8AAFA7E7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Časové charakteristiky vzniku, rozvoje a chování posmrtných skvrn: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cca 20 – 50 min. po stranách krku </a:t>
            </a:r>
          </a:p>
          <a:p>
            <a:pPr algn="just" eaLnBrk="1" hangingPunct="1">
              <a:lnSpc>
                <a:spcPct val="8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pozor na záměnu s krevními výrony u rdoušení (viz foto →) !</a:t>
            </a:r>
          </a:p>
          <a:p>
            <a:pPr algn="just" eaLnBrk="1" hangingPunct="1">
              <a:lnSpc>
                <a:spcPct val="8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cca 1 – 4 hod. postupné splývání původně ostrůvků skvrn</a:t>
            </a:r>
            <a:endParaRPr lang="cs-CZ" altLang="cs-CZ" sz="2600" dirty="0"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cca 6 – 9 hod. plně vyvinuté</a:t>
            </a:r>
          </a:p>
          <a:p>
            <a:pPr algn="just" eaLnBrk="1" hangingPunct="1">
              <a:lnSpc>
                <a:spcPct val="8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cca 6 hod. možnost úplného přemístění</a:t>
            </a:r>
          </a:p>
          <a:p>
            <a:pPr algn="just" eaLnBrk="1" hangingPunct="1">
              <a:lnSpc>
                <a:spcPct val="8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cca do 12 hod. částečné přemístění</a:t>
            </a:r>
          </a:p>
          <a:p>
            <a:pPr algn="just" eaLnBrk="1" hangingPunct="1">
              <a:lnSpc>
                <a:spcPct val="8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 cca 12 hod. plná fixace skvrn na místě </a:t>
            </a:r>
          </a:p>
          <a:p>
            <a:pPr marL="72000" indent="0" algn="just" eaLnBrk="1" hangingPunct="1">
              <a:lnSpc>
                <a:spcPct val="80000"/>
              </a:lnSpc>
              <a:buClr>
                <a:schemeClr val="tx1"/>
              </a:buClr>
              <a:buNone/>
            </a:pPr>
            <a:endParaRPr lang="cs-CZ" altLang="cs-CZ" sz="2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 algn="just" eaLnBrk="1" hangingPunct="1">
              <a:lnSpc>
                <a:spcPct val="80000"/>
              </a:lnSpc>
              <a:buClr>
                <a:schemeClr val="tx1"/>
              </a:buClr>
              <a:buNone/>
            </a:pPr>
            <a:r>
              <a:rPr lang="cs-CZ" altLang="cs-CZ" sz="2600" b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Pozor! Všechny časové údaje jsou jen orientační!!!</a:t>
            </a:r>
          </a:p>
        </p:txBody>
      </p:sp>
      <p:pic>
        <p:nvPicPr>
          <p:cNvPr id="5" name="Picture 4" descr="PICT0095">
            <a:extLst>
              <a:ext uri="{FF2B5EF4-FFF2-40B4-BE49-F238E27FC236}">
                <a16:creationId xmlns:a16="http://schemas.microsoft.com/office/drawing/2014/main" id="{E65FA9A9-8A9F-4DED-A285-ACD1D519CB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8" t="10046" b="15240"/>
          <a:stretch/>
        </p:blipFill>
        <p:spPr bwMode="auto">
          <a:xfrm>
            <a:off x="9227888" y="2104016"/>
            <a:ext cx="1661022" cy="369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F95D9A9E-A613-46C6-9325-4A11A9A782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786"/>
    </mc:Choice>
    <mc:Fallback xmlns="">
      <p:transition spd="slow" advTm="303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60DF838B-ECDF-47AF-B0E5-1CEF9C765DA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Posmrtné skvrny a </a:t>
            </a:r>
            <a:r>
              <a:rPr lang="cs-CZ" altLang="cs-CZ" sz="3600" dirty="0" err="1"/>
              <a:t>hypostáza</a:t>
            </a:r>
            <a:endParaRPr lang="cs-CZ" altLang="cs-CZ" sz="3600" dirty="0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21088DA9-52ED-4744-B071-069638B79482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500" dirty="0">
                <a:latin typeface="Times New Roman" panose="02020603050405020304" pitchFamily="18" charset="0"/>
              </a:rPr>
              <a:t>nevznikají na místech, kde působí tlak podložky, různých předmětů nebo oděvu</a:t>
            </a:r>
          </a:p>
          <a:p>
            <a:pPr marL="72000" indent="0" eaLnBrk="1" hangingPunct="1">
              <a:lnSpc>
                <a:spcPct val="90000"/>
              </a:lnSpc>
              <a:buNone/>
            </a:pPr>
            <a:endParaRPr lang="cs-CZ" altLang="cs-CZ" sz="25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500" dirty="0">
                <a:latin typeface="Times New Roman" panose="02020603050405020304" pitchFamily="18" charset="0"/>
              </a:rPr>
              <a:t>barva je obvykle červenofialová, jasně červená je u otravy CO, našedlá u otravy HCL nebo chlorečnanem draselným, načervenalá u otravy morfinem, kyanidem draselným, ale i u podchlazených těl zemřelých</a:t>
            </a:r>
          </a:p>
          <a:p>
            <a:pPr marL="72000" indent="0" eaLnBrk="1" hangingPunct="1">
              <a:lnSpc>
                <a:spcPct val="90000"/>
              </a:lnSpc>
              <a:buNone/>
            </a:pPr>
            <a:endParaRPr lang="cs-CZ" altLang="cs-CZ" sz="25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500" dirty="0">
                <a:latin typeface="Times New Roman" panose="02020603050405020304" pitchFamily="18" charset="0"/>
              </a:rPr>
              <a:t>větší rozsah bývá u zemřelých v důsledku dušení, menší u zemřelých </a:t>
            </a:r>
          </a:p>
          <a:p>
            <a:pPr marL="72000" indent="0">
              <a:lnSpc>
                <a:spcPct val="90000"/>
              </a:lnSpc>
              <a:buNone/>
            </a:pPr>
            <a:r>
              <a:rPr lang="cs-CZ" altLang="cs-CZ" sz="2500" dirty="0">
                <a:latin typeface="Times New Roman" panose="02020603050405020304" pitchFamily="18" charset="0"/>
              </a:rPr>
              <a:t>  po vykrvácení, u anemických a kachektických jedinců i u delší agónie</a:t>
            </a:r>
          </a:p>
          <a:p>
            <a:pPr marL="72000" indent="0">
              <a:lnSpc>
                <a:spcPct val="90000"/>
              </a:lnSpc>
              <a:buNone/>
            </a:pPr>
            <a:endParaRPr lang="cs-CZ" altLang="cs-CZ" sz="25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500" dirty="0" err="1">
                <a:latin typeface="Times New Roman" panose="02020603050405020304" pitchFamily="18" charset="0"/>
              </a:rPr>
              <a:t>vibices</a:t>
            </a:r>
            <a:r>
              <a:rPr lang="cs-CZ" altLang="cs-CZ" sz="2500" dirty="0">
                <a:latin typeface="Times New Roman" panose="02020603050405020304" pitchFamily="18" charset="0"/>
              </a:rPr>
              <a:t> – tečkovité krevní skvrny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0136CE4-C97B-4A74-8460-5FA94877BD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soudního lékařství Fakultní nemocnice u sv. Anny v Brně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B15E8D0-380F-4433-B52B-8A4C5FAD0E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921A531-DC1D-419F-9F30-D5A02C1B4B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485"/>
    </mc:Choice>
    <mc:Fallback xmlns="">
      <p:transition spd="slow" advTm="156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589D1ECD-9F2A-4D1E-840B-82AD47F82A2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Posmrtná difúze tekutin a plynů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7688E3B5-19AF-4AF1-A3FE-DEC48FCA6EFF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720000" y="1600201"/>
            <a:ext cx="10753200" cy="2787241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důsledku zvýšené permeability stěny cév po smrti prosakuje krevní 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tekutina do tkání – jsou vlhčí prosáklé, ale orgány nejsou zvětšené.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cs-CZ" altLang="cs-CZ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Imbibice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zbarvení tkání barvivy (hemoglobin, žluč)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Pseudomelanóza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účinkem sirovodíku 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hemoglobin vzniká 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verdohemoglobin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který zbarvuje přední stěnu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břišní do </a:t>
            </a: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modrozelena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Zástupný symbol pro obsah 4" descr="PICT0075.jpg">
            <a:extLst>
              <a:ext uri="{FF2B5EF4-FFF2-40B4-BE49-F238E27FC236}">
                <a16:creationId xmlns:a16="http://schemas.microsoft.com/office/drawing/2014/main" id="{3696D64F-9493-45FA-B4DD-53788A46DB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4" r="29069" b="32913"/>
          <a:stretch/>
        </p:blipFill>
        <p:spPr>
          <a:xfrm>
            <a:off x="4824123" y="3773999"/>
            <a:ext cx="4722549" cy="2254945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06A2D3E-5870-4BAF-99D3-79571AB9F7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soudního lékařství Fakultní nemocnice u sv. Anny v Brně a Lékařské fakulty Masarykovy univerzity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2BAEBCE-9E09-4D90-93B3-C5F9295BB3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D424FD8-F8F0-4A9F-A9F3-5C4FD8FF3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424"/>
    </mc:Choice>
    <mc:Fallback xmlns="">
      <p:transition spd="slow" advTm="119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950A8D8E-93D8-4736-80B6-60CF0ED9BE6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dirty="0"/>
              <a:t>Posmrtná ztuhlost (</a:t>
            </a:r>
            <a:r>
              <a:rPr lang="cs-CZ" altLang="cs-CZ" sz="3600" dirty="0" err="1"/>
              <a:t>rigor</a:t>
            </a:r>
            <a:r>
              <a:rPr lang="cs-CZ" altLang="cs-CZ" sz="3600" dirty="0"/>
              <a:t> </a:t>
            </a:r>
            <a:r>
              <a:rPr lang="cs-CZ" altLang="cs-CZ" sz="3600" dirty="0" err="1"/>
              <a:t>mortis</a:t>
            </a:r>
            <a:r>
              <a:rPr lang="cs-CZ" altLang="cs-CZ" sz="3600" dirty="0"/>
              <a:t>)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416CD297-E908-4CF9-A2F4-B84AAF07BA88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dirty="0">
                <a:latin typeface="Times New Roman" panose="02020603050405020304" pitchFamily="18" charset="0"/>
              </a:rPr>
              <a:t>je posmrtné ztuhnutí příčně pruhovaných i hladkých svalů.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E0E5DF4-AC0E-4BEB-A47D-46876ABCA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8800" y="2314071"/>
            <a:ext cx="7348529" cy="371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A50BBFE-DB36-49F2-959A-E56048291619}"/>
              </a:ext>
            </a:extLst>
          </p:cNvPr>
          <p:cNvSpPr/>
          <p:nvPr/>
        </p:nvSpPr>
        <p:spPr bwMode="auto">
          <a:xfrm>
            <a:off x="1921079" y="3882614"/>
            <a:ext cx="1006679" cy="578841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9BD6F7A-3583-439E-BEE7-A8CDDA757ABD}"/>
              </a:ext>
            </a:extLst>
          </p:cNvPr>
          <p:cNvSpPr/>
          <p:nvPr/>
        </p:nvSpPr>
        <p:spPr bwMode="auto">
          <a:xfrm>
            <a:off x="6762924" y="3472580"/>
            <a:ext cx="1006679" cy="578841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3D78129-CCC7-40C4-B902-F4E735D5DE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soudního lékařství Fakultní nemocnice u sv. Anny v Brně a Lékařské fakulty Masarykovy univerzity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6DF23287-F298-4E2C-A936-452F71968A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47063CE0-B5C5-4896-B1D8-83E882133C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783"/>
    </mc:Choice>
    <mc:Fallback xmlns="">
      <p:transition spd="slow" advTm="125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C448DDA8-CC8B-445B-9FB6-A912F2D2EFF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Posmrtná ztuhlost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2114C150-2F82-4343-9342-1A5266AF84A9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400" dirty="0"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600" dirty="0">
                <a:latin typeface="Times New Roman" panose="02020603050405020304" pitchFamily="18" charset="0"/>
              </a:rPr>
              <a:t>descendentní typ ztuhlosti - ztuhlost postupuje od hlavy dolů</a:t>
            </a:r>
          </a:p>
          <a:p>
            <a:pPr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600" dirty="0">
                <a:latin typeface="Times New Roman" panose="02020603050405020304" pitchFamily="18" charset="0"/>
              </a:rPr>
              <a:t>ascendentní typ – ztuhlost postupuje od dolních končetin nahoru</a:t>
            </a:r>
          </a:p>
          <a:p>
            <a:pPr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600" dirty="0">
                <a:latin typeface="Times New Roman" panose="02020603050405020304" pitchFamily="18" charset="0"/>
              </a:rPr>
              <a:t>Může začínat již v 1. hodině po smrti, obvykle 2. – 3. hodina</a:t>
            </a:r>
          </a:p>
          <a:p>
            <a:pPr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600" dirty="0">
                <a:latin typeface="Times New Roman" panose="02020603050405020304" pitchFamily="18" charset="0"/>
              </a:rPr>
              <a:t>plně vyvinutá je ztuhlost obvykle za cca 6 – 10 hod. </a:t>
            </a:r>
          </a:p>
          <a:p>
            <a:pPr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600" dirty="0">
                <a:latin typeface="Times New Roman" panose="02020603050405020304" pitchFamily="18" charset="0"/>
              </a:rPr>
              <a:t>pokud je rozrušena v prvních 4 – 6 hodinách, může se obnovit</a:t>
            </a:r>
          </a:p>
          <a:p>
            <a:pPr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600" dirty="0">
                <a:latin typeface="Times New Roman" panose="02020603050405020304" pitchFamily="18" charset="0"/>
              </a:rPr>
              <a:t>ztuhlost přetrvává až několik dnů a ustupuje ve stejném pořadí, jako nastala </a:t>
            </a:r>
          </a:p>
          <a:p>
            <a:pPr algn="just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cs-CZ" altLang="cs-CZ" sz="2600" dirty="0">
              <a:latin typeface="Times New Roman" panose="02020603050405020304" pitchFamily="18" charset="0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59C3BA9-E3BA-452A-9770-A6B38E36F4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soudního lékařství Fakultní nemocnice u sv. Anny v Brně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7C09A08-E651-4891-B91F-DCB371087C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86E076C-6DB4-4D66-9084-13D6B0192E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305"/>
    </mc:Choice>
    <mc:Fallback xmlns="">
      <p:transition spd="slow" advTm="286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323E4523-561C-46FD-9D76-DB1A5CB760A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dirty="0"/>
              <a:t>Posmrtná ztuhlost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FB57B25F-68EC-4E5E-B54E-0BB979EF1407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dirty="0">
                <a:latin typeface="Times New Roman" panose="02020603050405020304" pitchFamily="18" charset="0"/>
              </a:rPr>
              <a:t>Průběh nástupu a délku trvání posmrtné ztuhlosti ovlivňují: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latin typeface="Times New Roman" panose="02020603050405020304" pitchFamily="18" charset="0"/>
              </a:rPr>
              <a:t>mohutnost svalstva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latin typeface="Times New Roman" panose="02020603050405020304" pitchFamily="18" charset="0"/>
              </a:rPr>
              <a:t>svalová činnost a metabolismus svalů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latin typeface="Times New Roman" panose="02020603050405020304" pitchFamily="18" charset="0"/>
              </a:rPr>
              <a:t>teplota okolního prostředí (při vyšších teplotách rychlejší nástup)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latin typeface="Times New Roman" panose="02020603050405020304" pitchFamily="18" charset="0"/>
              </a:rPr>
              <a:t>příčina smrti (např. rychlejší nástup při křečích)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659FBDF-27FA-45B1-A42B-C3F02105FF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soudního lékařství Fakultní nemocnice u sv. Anny v Brně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2F5B5D3-7EA1-43B4-8B33-4AAA83B4E1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D563ECE-C8DB-4F26-B37B-750A8857F7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50"/>
    </mc:Choice>
    <mc:Fallback xmlns="">
      <p:transition spd="slow" advTm="216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9EC3C2F0-A24A-4093-A489-AEF3921A28E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Fermentativní autolýza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F2FE0565-6122-4FF9-9835-1CF1108B60F6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720000" y="1604288"/>
            <a:ext cx="10753200" cy="41910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latin typeface="Times New Roman" panose="02020603050405020304" pitchFamily="18" charset="0"/>
              </a:rPr>
              <a:t>jsou posmrtné procesy bez účasti bakterií vznikající v důsledku působení 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latin typeface="Times New Roman" panose="02020603050405020304" pitchFamily="18" charset="0"/>
              </a:rPr>
              <a:t>Buněčných enzymů na vlastní tkáně – posmrtné samonatrávení.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E4C75F0-555C-493B-9D2A-E727E6B2A5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Ústav soudního lékařství Fakultní nemocnice u sv. Anny v Brně a Lékařské fakulty Masarykovy univerzity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8F0052F-2048-4B4E-83AE-A48F8E845F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EB6B4FB-4073-4977-8A1C-2AB547F487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40"/>
    </mc:Choice>
    <mc:Fallback xmlns="">
      <p:transition spd="slow" advTm="74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1500E665-FDD9-4F03-BBA5-3EB14EB9E9C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 err="1"/>
              <a:t>Supravitální</a:t>
            </a:r>
            <a:r>
              <a:rPr lang="cs-CZ" altLang="cs-CZ" b="1" dirty="0"/>
              <a:t> reakce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F3331CA4-438C-4E4C-B258-6C4003F08040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720000" y="1412876"/>
            <a:ext cx="10753200" cy="4525963"/>
          </a:xfrm>
        </p:spPr>
        <p:txBody>
          <a:bodyPr/>
          <a:lstStyle/>
          <a:p>
            <a:pPr marL="72000" indent="0" eaLnBrk="1" hangingPunct="1">
              <a:buNone/>
            </a:pPr>
            <a:r>
              <a:rPr lang="cs-CZ" altLang="cs-CZ" dirty="0">
                <a:latin typeface="Times New Roman" panose="02020603050405020304" pitchFamily="18" charset="0"/>
              </a:rPr>
              <a:t>přetrvávání části funkcí a reakcí orgánů či tkání v době krátce po smrti (cca do 6 hod., výjimečně i více). Patří mezi ně: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Times New Roman" panose="02020603050405020304" pitchFamily="18" charset="0"/>
              </a:rPr>
              <a:t>mechanická dráždivost kosterních svalů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Times New Roman" panose="02020603050405020304" pitchFamily="18" charset="0"/>
              </a:rPr>
              <a:t>elektrická dráždivost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Times New Roman" panose="02020603050405020304" pitchFamily="18" charset="0"/>
              </a:rPr>
              <a:t>pupilární reakce – podání </a:t>
            </a:r>
            <a:r>
              <a:rPr lang="cs-CZ" altLang="cs-CZ" sz="2400" dirty="0" err="1">
                <a:latin typeface="Times New Roman" panose="02020603050405020304" pitchFamily="18" charset="0"/>
              </a:rPr>
              <a:t>miotika</a:t>
            </a:r>
            <a:r>
              <a:rPr lang="cs-CZ" altLang="cs-CZ" sz="2400" dirty="0">
                <a:latin typeface="Times New Roman" panose="02020603050405020304" pitchFamily="18" charset="0"/>
              </a:rPr>
              <a:t> (acetylcholin) či mydriatika (adrenalin, atropin)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CCD1FE3-B51D-4C29-8B22-C1D6DCABA3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soudního lékařství Fakultní nemocnice u sv. Anny v Brně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5AB9688-4265-427B-98C5-EF919B320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C8A9F73-A8ED-4D92-A50C-D8191FBC4B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905"/>
    </mc:Choice>
    <mc:Fallback xmlns="">
      <p:transition spd="slow" advTm="199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94B3D1E-79F0-4AF4-ADA6-722C3CA10E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Ústav soudního lékařství Fakultní nemocnice u sv. Anny v Brně a Lékařské fakulty Masarykovy univerzity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5ED993A-1591-4183-B536-8843E65704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CF0C3-DB8D-413F-A793-39ADA8C7C3B4}" type="slidenum">
              <a:rPr lang="cs-CZ" altLang="cs-CZ" smtClean="0"/>
              <a:pPr/>
              <a:t>20</a:t>
            </a:fld>
            <a:endParaRPr lang="cs-CZ" altLang="cs-CZ"/>
          </a:p>
        </p:txBody>
      </p:sp>
      <p:sp>
        <p:nvSpPr>
          <p:cNvPr id="58370" name="Nadpis 6">
            <a:extLst>
              <a:ext uri="{FF2B5EF4-FFF2-40B4-BE49-F238E27FC236}">
                <a16:creationId xmlns:a16="http://schemas.microsoft.com/office/drawing/2014/main" id="{B53848AD-3D61-435F-94F3-8FC804881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Posmrtná fauna</a:t>
            </a:r>
            <a:endParaRPr lang="cs-CZ" altLang="cs-CZ" dirty="0"/>
          </a:p>
        </p:txBody>
      </p:sp>
      <p:sp>
        <p:nvSpPr>
          <p:cNvPr id="58371" name="Zástupný symbol pro obsah 5">
            <a:extLst>
              <a:ext uri="{FF2B5EF4-FFF2-40B4-BE49-F238E27FC236}">
                <a16:creationId xmlns:a16="http://schemas.microsoft.com/office/drawing/2014/main" id="{64802BC2-E9BC-47F1-B240-ED49B91E5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1"/>
            <a:ext cx="10753200" cy="4264181"/>
          </a:xfrm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mršník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hnilík</a:t>
            </a:r>
            <a:endParaRPr lang="cs-CZ" alt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lesknáček</a:t>
            </a:r>
            <a:endParaRPr lang="cs-CZ" alt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hnojník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lejnožrout</a:t>
            </a:r>
            <a:endParaRPr lang="cs-CZ" alt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sýrohlodka</a:t>
            </a:r>
            <a:endParaRPr lang="cs-CZ" alt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kmitalka</a:t>
            </a:r>
            <a:endParaRPr lang="cs-CZ" alt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zavalitka</a:t>
            </a:r>
            <a:endParaRPr lang="cs-CZ" alt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květilka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hrbilka</a:t>
            </a:r>
            <a:endParaRPr lang="cs-CZ" alt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r>
              <a:rPr lang="cs-CZ" altLang="cs-CZ" dirty="0"/>
              <a:t> </a:t>
            </a:r>
          </a:p>
        </p:txBody>
      </p:sp>
      <p:sp>
        <p:nvSpPr>
          <p:cNvPr id="58372" name="Zástupný symbol pro obsah 7">
            <a:extLst>
              <a:ext uri="{FF2B5EF4-FFF2-40B4-BE49-F238E27FC236}">
                <a16:creationId xmlns:a16="http://schemas.microsoft.com/office/drawing/2014/main" id="{D845258F-9A70-46EE-93C8-B1C518543266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807200" y="1600200"/>
            <a:ext cx="5384800" cy="45259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Hlodáč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písečný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Rušník muzejní</a:t>
            </a:r>
          </a:p>
        </p:txBody>
      </p:sp>
      <p:pic>
        <p:nvPicPr>
          <p:cNvPr id="58373" name="Obrázek 9" descr="moucha čerstvě vyléhlá 2.jpg">
            <a:extLst>
              <a:ext uri="{FF2B5EF4-FFF2-40B4-BE49-F238E27FC236}">
                <a16:creationId xmlns:a16="http://schemas.microsoft.com/office/drawing/2014/main" id="{2E14A838-312F-4659-AFC4-B9D4E827EB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479" y="2734809"/>
            <a:ext cx="4834329" cy="322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7CCCDA10-0BC6-4691-953C-7D50FB636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433"/>
    </mc:Choice>
    <mc:Fallback xmlns="">
      <p:transition spd="slow" advTm="153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B9833A67-2E90-4D44-8444-9E210152369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Hniloba</a:t>
            </a:r>
            <a:r>
              <a:rPr lang="cs-CZ" altLang="cs-CZ" dirty="0">
                <a:solidFill>
                  <a:schemeClr val="folHlink"/>
                </a:solidFill>
              </a:rPr>
              <a:t> 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4788EE1A-EE0C-4799-9E3C-6DFD57EF487F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720000" y="1535113"/>
            <a:ext cx="10753200" cy="4525963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latin typeface="Times New Roman" panose="02020603050405020304" pitchFamily="18" charset="0"/>
              </a:rPr>
              <a:t>je proces vyvolaný hnilobnými převážně anaerobními bakteriemi, včetně 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latin typeface="Times New Roman" panose="02020603050405020304" pitchFamily="18" charset="0"/>
              </a:rPr>
              <a:t>těch, které jsou již zaživa přítomny ve střevě, ale nejsou patogenní.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95CEE93-186F-4F3A-96F6-DD89255FB5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soudního lékařství Fakultní nemocnice u sv. Anny v Brně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B397C59-AC7B-4E34-9A5C-F46A6202E6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pic>
        <p:nvPicPr>
          <p:cNvPr id="9" name="Obrázek 2" descr="PICT0107.JPG">
            <a:extLst>
              <a:ext uri="{FF2B5EF4-FFF2-40B4-BE49-F238E27FC236}">
                <a16:creationId xmlns:a16="http://schemas.microsoft.com/office/drawing/2014/main" id="{7AC23D03-4109-4C3A-B619-C876AE2EBA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" t="17103" r="6267"/>
          <a:stretch/>
        </p:blipFill>
        <p:spPr bwMode="auto">
          <a:xfrm>
            <a:off x="703618" y="2659309"/>
            <a:ext cx="7952763" cy="3222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A7ED6B88-7C2D-4986-9C1D-E79D49D3CEB2}"/>
              </a:ext>
            </a:extLst>
          </p:cNvPr>
          <p:cNvSpPr/>
          <p:nvPr/>
        </p:nvSpPr>
        <p:spPr bwMode="auto">
          <a:xfrm>
            <a:off x="830510" y="3429000"/>
            <a:ext cx="1006679" cy="578841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8486EDE2-C941-42CD-8A6D-F0F0D69F2A42}"/>
              </a:ext>
            </a:extLst>
          </p:cNvPr>
          <p:cNvSpPr/>
          <p:nvPr/>
        </p:nvSpPr>
        <p:spPr bwMode="auto">
          <a:xfrm>
            <a:off x="7725600" y="3508673"/>
            <a:ext cx="747281" cy="578841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CB0E7B0-5E35-416D-AD49-30D110A15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03"/>
    </mc:Choice>
    <mc:Fallback xmlns="">
      <p:transition spd="slow" advTm="89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B5B0F3A0-C15D-4DA8-AB37-746351CD3D3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Hniloba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26B38A78-6674-445C-ABF0-7F7A04E083C1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720000" y="1600201"/>
            <a:ext cx="10752000" cy="49244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cs-CZ" altLang="cs-CZ" dirty="0">
                <a:latin typeface="Times New Roman" panose="02020603050405020304" pitchFamily="18" charset="0"/>
              </a:rPr>
              <a:t>Postup hniloby: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Times New Roman" panose="02020603050405020304" pitchFamily="18" charset="0"/>
              </a:rPr>
              <a:t>bakterie štěpí glukózu a bílkoviny za tvorby plynů (např. sirovodík)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Times New Roman" panose="02020603050405020304" pitchFamily="18" charset="0"/>
              </a:rPr>
              <a:t>rozšíření střevních kliček, vzedmutí břicha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 err="1">
                <a:latin typeface="Times New Roman" panose="02020603050405020304" pitchFamily="18" charset="0"/>
              </a:rPr>
              <a:t>imbibiční</a:t>
            </a:r>
            <a:r>
              <a:rPr lang="cs-CZ" altLang="cs-CZ" sz="2400" dirty="0">
                <a:latin typeface="Times New Roman" panose="02020603050405020304" pitchFamily="18" charset="0"/>
              </a:rPr>
              <a:t> pruhy na kůži, hnilobný emfyzém, hnilobné puchýře (cca za 1 týden), odlučování pokožky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Times New Roman" panose="02020603050405020304" pitchFamily="18" charset="0"/>
              </a:rPr>
              <a:t>odlučování vlasů a nehtů (cca 2 týdny po smrti)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Times New Roman" panose="02020603050405020304" pitchFamily="18" charset="0"/>
              </a:rPr>
              <a:t>postupně tělo </a:t>
            </a:r>
            <a:r>
              <a:rPr lang="cs-CZ" altLang="cs-CZ" sz="2400" dirty="0" err="1">
                <a:latin typeface="Times New Roman" panose="02020603050405020304" pitchFamily="18" charset="0"/>
              </a:rPr>
              <a:t>oplaskuje</a:t>
            </a:r>
            <a:r>
              <a:rPr lang="cs-CZ" altLang="cs-CZ" sz="2400" dirty="0">
                <a:latin typeface="Times New Roman" panose="02020603050405020304" pitchFamily="18" charset="0"/>
              </a:rPr>
              <a:t>, kapalní tuk, ubývá měkkých tkání (cca od 2 měsíců po smrtí, fáze tlení)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Times New Roman" panose="02020603050405020304" pitchFamily="18" charset="0"/>
              </a:rPr>
              <a:t>cca po roce obnaženy kosti, rozrušují se žeberní chrupavky, zachovány jen zbytky vnitřních orgánů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Times New Roman" panose="02020603050405020304" pitchFamily="18" charset="0"/>
              </a:rPr>
              <a:t>chrupavky zůstávají zachovány cca 5 let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Times New Roman" panose="02020603050405020304" pitchFamily="18" charset="0"/>
              </a:rPr>
              <a:t>hniloba skončena obvykle za 8 – 10 let, ale i dříve 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cs-CZ" altLang="cs-CZ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cs-CZ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cs-CZ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cs-CZ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C56053B-1380-4AF4-80A0-0F4DCB733B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soudního lékařství Fakultní nemocnice u sv. Anny v Brně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8AA993B-43DF-47E1-B623-6C9889A41A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6FCD450-E6EC-4DE6-A7D7-40719A39E7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469"/>
    </mc:Choice>
    <mc:Fallback xmlns="">
      <p:transition spd="slow" advTm="299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BC5409DA-F2BB-4BC7-B210-6EDC81F33CC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Hniloba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B8B4D03D-6DE9-4742-82AB-2CB3B6F998FC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3400" b="1" dirty="0" err="1">
                <a:latin typeface="Times New Roman" panose="02020603050405020304" pitchFamily="18" charset="0"/>
              </a:rPr>
              <a:t>Casperovo</a:t>
            </a:r>
            <a:r>
              <a:rPr lang="cs-CZ" altLang="cs-CZ" sz="3400" b="1" dirty="0">
                <a:latin typeface="Times New Roman" panose="02020603050405020304" pitchFamily="18" charset="0"/>
              </a:rPr>
              <a:t> pravidlo </a:t>
            </a:r>
            <a:r>
              <a:rPr lang="cs-CZ" altLang="cs-CZ" sz="3400" dirty="0">
                <a:latin typeface="Times New Roman" panose="02020603050405020304" pitchFamily="18" charset="0"/>
              </a:rPr>
              <a:t>– týž stupeň hniloby těla vznikne za 1 </a:t>
            </a:r>
          </a:p>
          <a:p>
            <a:pPr algn="just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3400" dirty="0">
                <a:latin typeface="Times New Roman" panose="02020603050405020304" pitchFamily="18" charset="0"/>
              </a:rPr>
              <a:t>týden na vzduchu, ze 2 týdny ve vodě a za 8 týdnů v zemi.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cs-CZ" altLang="cs-CZ" sz="3400" dirty="0">
              <a:latin typeface="Times New Roman" panose="02020603050405020304" pitchFamily="18" charset="0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1A21C48-C3FB-4523-B3DE-7D4C6EAAC6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soudního lékařství Fakultní nemocnice u sv. Anny v Brně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FCE9018-74B9-4F84-AAA3-09C95710EB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pic>
        <p:nvPicPr>
          <p:cNvPr id="9" name="Picture 4" descr="PICT0029">
            <a:extLst>
              <a:ext uri="{FF2B5EF4-FFF2-40B4-BE49-F238E27FC236}">
                <a16:creationId xmlns:a16="http://schemas.microsoft.com/office/drawing/2014/main" id="{9909D43D-07EE-4EC8-8C11-55C0AE3E2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00" y="2888098"/>
            <a:ext cx="4935523" cy="281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SCN7569">
            <a:extLst>
              <a:ext uri="{FF2B5EF4-FFF2-40B4-BE49-F238E27FC236}">
                <a16:creationId xmlns:a16="http://schemas.microsoft.com/office/drawing/2014/main" id="{1B797584-9345-4085-985A-C91C31DB2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375" y="2888098"/>
            <a:ext cx="5457865" cy="22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EF69020-BF55-4EAC-89C2-3742646CECED}"/>
              </a:ext>
            </a:extLst>
          </p:cNvPr>
          <p:cNvSpPr txBox="1"/>
          <p:nvPr/>
        </p:nvSpPr>
        <p:spPr>
          <a:xfrm>
            <a:off x="1711354" y="5310231"/>
            <a:ext cx="114929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cca 6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měs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39CFD5A-6CFA-48EA-9D00-14DB40856C14}"/>
              </a:ext>
            </a:extLst>
          </p:cNvPr>
          <p:cNvSpPr txBox="1"/>
          <p:nvPr/>
        </p:nvSpPr>
        <p:spPr>
          <a:xfrm>
            <a:off x="7165596" y="4699233"/>
            <a:ext cx="114929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cca 1 rok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41EE065-1690-4C9A-9CD4-07E81E14B5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29"/>
    </mc:Choice>
    <mc:Fallback xmlns="">
      <p:transition spd="slow" advTm="44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47608658-D411-461B-8CAD-C60BD1BD200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b="1" dirty="0" err="1"/>
              <a:t>Adipocire</a:t>
            </a:r>
            <a:r>
              <a:rPr lang="cs-CZ" altLang="cs-CZ" dirty="0"/>
              <a:t> 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CEF76A45-F52B-4328-8ABD-9D96CD2EED2B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3000" dirty="0">
                <a:latin typeface="Times New Roman" panose="02020603050405020304" pitchFamily="18" charset="0"/>
              </a:rPr>
              <a:t>zmýdelnění, saponifikace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3000" dirty="0">
                <a:latin typeface="Times New Roman" panose="02020603050405020304" pitchFamily="18" charset="0"/>
              </a:rPr>
              <a:t>homogenní šedohnědě bělavá mazlavá hmota na vzduchu vysychající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3000" dirty="0">
                <a:latin typeface="Times New Roman" panose="02020603050405020304" pitchFamily="18" charset="0"/>
              </a:rPr>
              <a:t>pravděpodobně tvorba mýdel reakcí vyšších mastných kyselin s ionty Na, K, Ca a Mg a dalšími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3000" dirty="0">
                <a:latin typeface="Times New Roman" panose="02020603050405020304" pitchFamily="18" charset="0"/>
              </a:rPr>
              <a:t>vzniká za nedostatku kyslíku a ve vlhkém prostředí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3000" dirty="0">
                <a:latin typeface="Times New Roman" panose="02020603050405020304" pitchFamily="18" charset="0"/>
              </a:rPr>
              <a:t>objevuje se v prvních měsících po smrti, kompletní přeměna těla za cca 3 roky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D51D342-ED9F-469A-A425-615CCAA5E8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soudního lékařství Fakultní nemocnice u sv. Anny v Brně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AECA985-BE99-45DE-AF83-657F7ABCD8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7DDDB747-7C5C-454E-9670-3A499C93D8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747"/>
    </mc:Choice>
    <mc:Fallback>
      <p:transition spd="slow" advTm="138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4" descr="PICT0238">
            <a:extLst>
              <a:ext uri="{FF2B5EF4-FFF2-40B4-BE49-F238E27FC236}">
                <a16:creationId xmlns:a16="http://schemas.microsoft.com/office/drawing/2014/main" id="{708DAB4B-1219-4CAF-91AC-0351A21E4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55" y="1424539"/>
            <a:ext cx="5342751" cy="400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79184DC-8BB5-40B8-A498-FCF1211748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Ústav soudního lékařství Fakultní nemocnice u sv. Anny v Brně a Lékařské fakulty Masarykovy univerzity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00161E3-5D46-4364-A17B-CC2E37E98B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28A3F8-094F-47EA-8EB8-84A43799A19C}" type="slidenum">
              <a:rPr lang="cs-CZ" altLang="cs-CZ" smtClean="0"/>
              <a:pPr/>
              <a:t>25</a:t>
            </a:fld>
            <a:endParaRPr lang="cs-CZ" altLang="cs-CZ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E5FD6B6-BB8D-4F89-B1F5-59DF5004D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Adipocire</a:t>
            </a:r>
            <a:endParaRPr lang="cs-CZ" dirty="0"/>
          </a:p>
        </p:txBody>
      </p:sp>
      <p:pic>
        <p:nvPicPr>
          <p:cNvPr id="10" name="Obrázek 1" descr="P6083195.JPG">
            <a:extLst>
              <a:ext uri="{FF2B5EF4-FFF2-40B4-BE49-F238E27FC236}">
                <a16:creationId xmlns:a16="http://schemas.microsoft.com/office/drawing/2014/main" id="{66F46463-A915-42B1-A4B4-A403FA7E2E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696" y="1424539"/>
            <a:ext cx="5345867" cy="4008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78E10D9-8FBB-499E-8AA7-18A0F58183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24"/>
    </mc:Choice>
    <mc:Fallback xmlns="">
      <p:transition spd="slow" advTm="30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0176BD3F-0946-463F-89BB-FE7FC37C922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Mumifikace</a:t>
            </a: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8EBA7D52-F629-43A5-8E65-3978D6219FC4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latin typeface="Times New Roman" panose="02020603050405020304" pitchFamily="18" charset="0"/>
              </a:rPr>
              <a:t>Vysušování těla nachází-li se mrtvola v prostředí s nadbytkem suchého 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latin typeface="Times New Roman" panose="02020603050405020304" pitchFamily="18" charset="0"/>
              </a:rPr>
              <a:t>a teplého vzduchu.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latin typeface="Times New Roman" panose="02020603050405020304" pitchFamily="18" charset="0"/>
              </a:rPr>
              <a:t>Obrysy těla zachovány, kůže je pergamenovitá, temně hnědá, zprohýbaná; 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latin typeface="Times New Roman" panose="02020603050405020304" pitchFamily="18" charset="0"/>
              </a:rPr>
              <a:t>podkožní tuk vymizelý - kůže téměř přímo nasedá na kosti.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470C6DB-60C1-4BE3-820C-151D8CFEB5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soudního lékařství Fakultní nemocnice u sv. Anny v Brně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2352DB2-771C-4883-883B-2884D77154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pic>
        <p:nvPicPr>
          <p:cNvPr id="9" name="Picture 4" descr="Cejpek5">
            <a:extLst>
              <a:ext uri="{FF2B5EF4-FFF2-40B4-BE49-F238E27FC236}">
                <a16:creationId xmlns:a16="http://schemas.microsoft.com/office/drawing/2014/main" id="{0ABF8857-3B61-4C9A-975C-63088A0E6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2" b="18003"/>
          <a:stretch/>
        </p:blipFill>
        <p:spPr bwMode="auto">
          <a:xfrm>
            <a:off x="5186195" y="3575126"/>
            <a:ext cx="6180888" cy="2256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Zvuk 11">
            <a:hlinkClick r:id="" action="ppaction://media"/>
            <a:extLst>
              <a:ext uri="{FF2B5EF4-FFF2-40B4-BE49-F238E27FC236}">
                <a16:creationId xmlns:a16="http://schemas.microsoft.com/office/drawing/2014/main" id="{982470D9-AA05-45D5-921C-B241EB1E27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012"/>
    </mc:Choice>
    <mc:Fallback xmlns="">
      <p:transition spd="slow" advTm="159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7448A2-58B1-4A51-A713-92B7855FA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Elektrická dráždivost kosterního svalstva</a:t>
            </a:r>
          </a:p>
        </p:txBody>
      </p:sp>
      <p:pic>
        <p:nvPicPr>
          <p:cNvPr id="18434" name="Zástupný symbol pro obsah 4" descr="obrázek00001.jpg">
            <a:extLst>
              <a:ext uri="{FF2B5EF4-FFF2-40B4-BE49-F238E27FC236}">
                <a16:creationId xmlns:a16="http://schemas.microsoft.com/office/drawing/2014/main" id="{EF001832-E643-4C05-8BE6-F2B76307A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359921"/>
            <a:ext cx="7830190" cy="4696930"/>
          </a:xfrm>
        </p:spPr>
      </p:pic>
      <p:sp>
        <p:nvSpPr>
          <p:cNvPr id="18435" name="TextovéPole 2">
            <a:extLst>
              <a:ext uri="{FF2B5EF4-FFF2-40B4-BE49-F238E27FC236}">
                <a16:creationId xmlns:a16="http://schemas.microsoft.com/office/drawing/2014/main" id="{A7AA539C-8464-4AC0-9CF9-52C7963B8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000" y="5925882"/>
            <a:ext cx="69119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Henssge</a:t>
            </a:r>
            <a:r>
              <a:rPr lang="cs-CZ" altLang="cs-C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Knight</a:t>
            </a:r>
            <a:r>
              <a:rPr lang="cs-CZ" altLang="cs-C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Krompecher</a:t>
            </a:r>
            <a:r>
              <a:rPr lang="cs-CZ" altLang="cs-C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Madea</a:t>
            </a:r>
            <a:r>
              <a:rPr lang="cs-CZ" altLang="cs-C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Nokes</a:t>
            </a:r>
            <a:r>
              <a:rPr lang="cs-CZ" altLang="cs-C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altLang="cs-CZ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altLang="cs-C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Estimation</a:t>
            </a:r>
            <a:r>
              <a:rPr lang="cs-CZ" altLang="cs-C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altLang="cs-C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altLang="cs-C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cs-CZ" altLang="cs-C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Since</a:t>
            </a:r>
            <a:r>
              <a:rPr lang="cs-CZ" altLang="cs-C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Death</a:t>
            </a:r>
            <a:r>
              <a:rPr lang="cs-CZ" altLang="cs-C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altLang="cs-CZ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altLang="cs-C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Early </a:t>
            </a:r>
            <a:r>
              <a:rPr lang="cs-CZ" altLang="cs-CZ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Postmortem</a:t>
            </a:r>
            <a:r>
              <a:rPr lang="cs-CZ" altLang="cs-C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Period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AEAB96A-D845-4B2D-B191-0A6111168B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soudního lékařství Fakultní nemocnice u sv. Anny v Brně a Lékařské fakulty Masarykovy univerzity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C843F0-27EE-4B64-9003-E6DFE1B8C1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538D10E-6C4B-4BDE-93DC-1B55563D63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16"/>
    </mc:Choice>
    <mc:Fallback xmlns="">
      <p:transition spd="slow" advTm="70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4">
            <a:extLst>
              <a:ext uri="{FF2B5EF4-FFF2-40B4-BE49-F238E27FC236}">
                <a16:creationId xmlns:a16="http://schemas.microsoft.com/office/drawing/2014/main" id="{55E45CE4-08B0-4C55-BAAD-E2FD12D41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720725"/>
            <a:ext cx="10752138" cy="450850"/>
          </a:xfrm>
        </p:spPr>
        <p:txBody>
          <a:bodyPr/>
          <a:lstStyle/>
          <a:p>
            <a:r>
              <a:rPr lang="cs-CZ" altLang="cs-CZ" b="1" dirty="0"/>
              <a:t>Posmrtné změny</a:t>
            </a:r>
            <a:endParaRPr lang="cs-CZ" altLang="cs-CZ" dirty="0"/>
          </a:p>
        </p:txBody>
      </p:sp>
      <p:graphicFrame>
        <p:nvGraphicFramePr>
          <p:cNvPr id="7" name="Zástupný symbol pro obsah 6">
            <a:extLst>
              <a:ext uri="{FF2B5EF4-FFF2-40B4-BE49-F238E27FC236}">
                <a16:creationId xmlns:a16="http://schemas.microsoft.com/office/drawing/2014/main" id="{A672D062-36E3-4548-86CC-7D3F00F6BD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5255844"/>
              </p:ext>
            </p:extLst>
          </p:nvPr>
        </p:nvGraphicFramePr>
        <p:xfrm>
          <a:off x="720725" y="1692275"/>
          <a:ext cx="10752138" cy="414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ADB98BA-23BB-49B1-A32C-17C610BB1D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soudního lékařství Fakultní nemocnice u sv. Anny v Brně a Lékařské fakulty Masarykovy univerzity</a:t>
            </a:r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C1ED17D-F14D-4948-9D10-7D4C62F791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3CEAE472-F48C-4168-ABB2-276CC98ED0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5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742"/>
    </mc:Choice>
    <mc:Fallback xmlns="">
      <p:transition spd="slow" advTm="190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743400B3-4211-4E17-BAFC-15B9242717E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Chladnutí těla po smrti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E7D2054C-5B92-4B18-BEC0-04D449F8114A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následkem </a:t>
            </a:r>
            <a:r>
              <a:rPr lang="cs-CZ" altLang="cs-CZ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vyrovnávání teploty těla s teplotou okolního prostředí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00000"/>
              </a:lnSpc>
              <a:buNone/>
            </a:pP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ve kterém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mrtvola nachází.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b="1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Rychlost chladnutí těla ovlivňuje řada faktorů: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teplota a charakter zevního prostředí</a:t>
            </a:r>
          </a:p>
          <a:p>
            <a:pPr marL="514350" indent="-514350" algn="just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oblečení nebo přikrytí těla </a:t>
            </a:r>
          </a:p>
          <a:p>
            <a:pPr marL="514350" indent="-514350" algn="just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velikost těla, věk, podkožní tuk</a:t>
            </a:r>
          </a:p>
          <a:p>
            <a:pPr marL="514350" indent="-514350" algn="just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způsob a příčina smrti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52CF7EE-A92D-4D00-B131-1B91040374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soudního lékařství Fakultní nemocnice u sv. Anny v Brně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BE6B08-5C5A-4CCA-830A-081030717B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D3677F5-B7F2-42CD-8032-88731D137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574"/>
    </mc:Choice>
    <mc:Fallback xmlns="">
      <p:transition spd="slow" advTm="147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B2298F79-1559-4434-92CA-D80D3DB191E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Chladnutí těla po smrti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A4111948-4B26-4C53-A070-10FCC219D3E8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720000" y="1600201"/>
            <a:ext cx="10753200" cy="45259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 chladnutí neprobíhá stejnoměrně: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cca za 1 - 2 hod. periferie těla (obličej, ruce, nohy)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cca za 4 – 5 hod. části těla pod oblečením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nejpozději podpaží a bederní krajina, uvnitř  těla v okolí žaludku, ledvin, vnitřního genitálu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 orientační odhad –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pokles teploty těla o 1</a:t>
            </a:r>
            <a:r>
              <a:rPr lang="en-US" altLang="cs-CZ" dirty="0">
                <a:latin typeface="Times New Roman" panose="02020603050405020304" pitchFamily="18" charset="0"/>
                <a:cs typeface="Arial" panose="020B0604020202020204" pitchFamily="34" charset="0"/>
              </a:rPr>
              <a:t>°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za 1 hod. </a:t>
            </a:r>
            <a:endParaRPr lang="cs-CZ" alt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cs-CZ" alt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C5D23D3-2B86-44A1-8935-C775201617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soudního lékařství Fakultní nemocnice u sv. Anny v Brně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62DE892-B8DB-4D11-914A-28C6811C34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FCB0A9C7-AB6C-4546-9B17-E3A154F26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110"/>
    </mc:Choice>
    <mc:Fallback xmlns="">
      <p:transition spd="slow" advTm="224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DE9FF7F-8AC3-4FD5-9205-3AC246346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Henssgeho</a:t>
            </a:r>
            <a:r>
              <a:rPr lang="cs-CZ" dirty="0"/>
              <a:t> nomogram – korekční faktor</a:t>
            </a:r>
          </a:p>
        </p:txBody>
      </p:sp>
      <p:pic>
        <p:nvPicPr>
          <p:cNvPr id="6" name="Picture 2" descr="obrázek003">
            <a:extLst>
              <a:ext uri="{FF2B5EF4-FFF2-40B4-BE49-F238E27FC236}">
                <a16:creationId xmlns:a16="http://schemas.microsoft.com/office/drawing/2014/main" id="{A07E3E7C-24B7-428E-8BF8-909CE6FC7D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000" y="1482549"/>
            <a:ext cx="8264609" cy="4444523"/>
          </a:xfrm>
          <a:noFill/>
        </p:spPr>
      </p:pic>
      <p:sp>
        <p:nvSpPr>
          <p:cNvPr id="7" name="TextovéPole 2">
            <a:extLst>
              <a:ext uri="{FF2B5EF4-FFF2-40B4-BE49-F238E27FC236}">
                <a16:creationId xmlns:a16="http://schemas.microsoft.com/office/drawing/2014/main" id="{C226DE63-CF46-4C2E-A26B-B0DC29A05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133" y="5913663"/>
            <a:ext cx="69119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Henssge</a:t>
            </a:r>
            <a:r>
              <a:rPr lang="cs-CZ" altLang="cs-C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Knight</a:t>
            </a:r>
            <a:r>
              <a:rPr lang="cs-CZ" altLang="cs-C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Krompecher</a:t>
            </a:r>
            <a:r>
              <a:rPr lang="cs-CZ" altLang="cs-C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Madea</a:t>
            </a:r>
            <a:r>
              <a:rPr lang="cs-CZ" altLang="cs-C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Nokes</a:t>
            </a:r>
            <a:r>
              <a:rPr lang="cs-CZ" altLang="cs-C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altLang="cs-CZ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altLang="cs-C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Estimation</a:t>
            </a:r>
            <a:r>
              <a:rPr lang="cs-CZ" altLang="cs-C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altLang="cs-C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altLang="cs-C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cs-CZ" altLang="cs-C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Since</a:t>
            </a:r>
            <a:r>
              <a:rPr lang="cs-CZ" altLang="cs-C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Death</a:t>
            </a:r>
            <a:r>
              <a:rPr lang="cs-CZ" altLang="cs-C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altLang="cs-CZ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altLang="cs-C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Early </a:t>
            </a:r>
            <a:r>
              <a:rPr lang="cs-CZ" altLang="cs-CZ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Postmortem</a:t>
            </a:r>
            <a:r>
              <a:rPr lang="cs-CZ" altLang="cs-C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Period</a:t>
            </a:r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74FB94E5-E207-4DD5-8720-B3CB3B2C38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soudního lékařství Fakultní nemocnice u sv. Anny v Brně a Lékařské fakulty Masarykovy univerzity</a:t>
            </a:r>
            <a:endParaRPr lang="cs-CZ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93FA87D2-D1E4-4943-804B-90AB5C801F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491097E4-5108-4E2E-9659-58093F1FD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8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649"/>
    </mc:Choice>
    <mc:Fallback xmlns="">
      <p:transition spd="slow" advTm="171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5AD91C0-DF64-493A-9D46-5E40EA899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Henssgeho</a:t>
            </a:r>
            <a:r>
              <a:rPr lang="cs-CZ" dirty="0"/>
              <a:t> nomogram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5A2ABA7-D5A5-41AB-A1E1-3418C5D25E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0" r="31450" b="15778"/>
          <a:stretch>
            <a:fillRect/>
          </a:stretch>
        </p:blipFill>
        <p:spPr bwMode="auto">
          <a:xfrm>
            <a:off x="720000" y="1440606"/>
            <a:ext cx="7064983" cy="463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zápatí 8">
            <a:extLst>
              <a:ext uri="{FF2B5EF4-FFF2-40B4-BE49-F238E27FC236}">
                <a16:creationId xmlns:a16="http://schemas.microsoft.com/office/drawing/2014/main" id="{612F8502-2C91-4883-83FF-C3FD9B0874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soudního lékařství Fakultní nemocnice u sv. Anny v Brně a Lékařské fakulty Masarykovy univerzity</a:t>
            </a:r>
            <a:endParaRPr lang="cs-CZ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F8096BC3-CE29-47FC-9570-3763F72213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EFAF4A0-6ED8-4007-9D3F-8789F6EA3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5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695"/>
    </mc:Choice>
    <mc:Fallback xmlns="">
      <p:transition spd="slow" advTm="326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1">
            <a:extLst>
              <a:ext uri="{FF2B5EF4-FFF2-40B4-BE49-F238E27FC236}">
                <a16:creationId xmlns:a16="http://schemas.microsoft.com/office/drawing/2014/main" id="{789EC82D-B518-49FC-AEC1-1C043B13C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403284"/>
            <a:ext cx="3390606" cy="235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2">
            <a:extLst>
              <a:ext uri="{FF2B5EF4-FFF2-40B4-BE49-F238E27FC236}">
                <a16:creationId xmlns:a16="http://schemas.microsoft.com/office/drawing/2014/main" id="{F6A3FD68-FFDE-40AC-BB79-51ED5DE93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319" y="1403284"/>
            <a:ext cx="3390607" cy="235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3">
            <a:extLst>
              <a:ext uri="{FF2B5EF4-FFF2-40B4-BE49-F238E27FC236}">
                <a16:creationId xmlns:a16="http://schemas.microsoft.com/office/drawing/2014/main" id="{8926BCA2-E0AB-4333-A648-458DA4A42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3816265"/>
            <a:ext cx="3390606" cy="235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Obrázek 4" descr="soubor.gif">
            <a:extLst>
              <a:ext uri="{FF2B5EF4-FFF2-40B4-BE49-F238E27FC236}">
                <a16:creationId xmlns:a16="http://schemas.microsoft.com/office/drawing/2014/main" id="{F326D67B-3C06-4AD2-9B8D-319F650D83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916" y="1403284"/>
            <a:ext cx="2258832" cy="4282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5BE232C-E9EB-41EC-B4B4-1A795B472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Henssgeho</a:t>
            </a:r>
            <a:r>
              <a:rPr lang="cs-CZ" dirty="0"/>
              <a:t> nomogram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7D07304-3C4D-48FA-95B9-F555092DA7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soudního lékařství Fakultní nemocnice u sv. Anny v Brně a Lékařské fakulty Masarykovy univerzity</a:t>
            </a:r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5B2B030-0675-4126-B02A-C340DF5BBB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657064A6-2B94-48FE-AAA4-F05A0E2976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20"/>
    </mc:Choice>
    <mc:Fallback>
      <p:transition spd="slow" advTm="150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8|36.3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D5D76FC2-5E85-4CB0-A15C-1C0759F52363}" vid="{98D33FCF-DD52-4FE9-8CC4-B567EB104502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prezentace-med-cz-fnusa-v03</Template>
  <TotalTime>383</TotalTime>
  <Words>1371</Words>
  <Application>Microsoft Office PowerPoint</Application>
  <PresentationFormat>Širokoúhlá obrazovka</PresentationFormat>
  <Paragraphs>198</Paragraphs>
  <Slides>26</Slides>
  <Notes>0</Notes>
  <HiddenSlides>0</HiddenSlides>
  <MMClips>26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Arial</vt:lpstr>
      <vt:lpstr>Tahoma</vt:lpstr>
      <vt:lpstr>Times New Roman</vt:lpstr>
      <vt:lpstr>Wingdings</vt:lpstr>
      <vt:lpstr>Prezentace_MU_CZ</vt:lpstr>
      <vt:lpstr>POSMRTNÉ ZMĚNY Doba smrti</vt:lpstr>
      <vt:lpstr>Supravitální reakce</vt:lpstr>
      <vt:lpstr>Elektrická dráždivost kosterního svalstva</vt:lpstr>
      <vt:lpstr>Posmrtné změny</vt:lpstr>
      <vt:lpstr>Chladnutí těla po smrti</vt:lpstr>
      <vt:lpstr>Chladnutí těla po smrti</vt:lpstr>
      <vt:lpstr>Henssgeho nomogram – korekční faktor</vt:lpstr>
      <vt:lpstr>Henssgeho nomogram</vt:lpstr>
      <vt:lpstr>Henssgeho nomogram</vt:lpstr>
      <vt:lpstr>Měření rektální teploty</vt:lpstr>
      <vt:lpstr>Zasychání</vt:lpstr>
      <vt:lpstr>Posmrtné skvrny a hypostáza (livores mortis)</vt:lpstr>
      <vt:lpstr>Posmrtné skvrny a hypostáza</vt:lpstr>
      <vt:lpstr>Posmrtné skvrny a hypostáza</vt:lpstr>
      <vt:lpstr>Posmrtná difúze tekutin a plynů</vt:lpstr>
      <vt:lpstr>Posmrtná ztuhlost (rigor mortis)</vt:lpstr>
      <vt:lpstr>Posmrtná ztuhlost</vt:lpstr>
      <vt:lpstr>Posmrtná ztuhlost</vt:lpstr>
      <vt:lpstr>Fermentativní autolýza</vt:lpstr>
      <vt:lpstr>Posmrtná fauna</vt:lpstr>
      <vt:lpstr>Hniloba </vt:lpstr>
      <vt:lpstr>Hniloba</vt:lpstr>
      <vt:lpstr>Hniloba</vt:lpstr>
      <vt:lpstr>Adipocire </vt:lpstr>
      <vt:lpstr>Adipocire</vt:lpstr>
      <vt:lpstr>Mumifikace</vt:lpstr>
    </vt:vector>
  </TitlesOfParts>
  <Company>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Krajsa</dc:creator>
  <cp:lastModifiedBy>Jan Krajsa</cp:lastModifiedBy>
  <cp:revision>18</cp:revision>
  <cp:lastPrinted>1601-01-01T00:00:00Z</cp:lastPrinted>
  <dcterms:created xsi:type="dcterms:W3CDTF">2020-02-12T11:44:43Z</dcterms:created>
  <dcterms:modified xsi:type="dcterms:W3CDTF">2020-10-10T13:46:19Z</dcterms:modified>
</cp:coreProperties>
</file>