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48"/>
  </p:notesMasterIdLst>
  <p:handoutMasterIdLst>
    <p:handoutMasterId r:id="rId49"/>
  </p:handoutMasterIdLst>
  <p:sldIdLst>
    <p:sldId id="256" r:id="rId2"/>
    <p:sldId id="303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754" autoAdjust="0"/>
  </p:normalViewPr>
  <p:slideViewPr>
    <p:cSldViewPr snapToGrid="0">
      <p:cViewPr varScale="1">
        <p:scale>
          <a:sx n="65" d="100"/>
          <a:sy n="65" d="100"/>
        </p:scale>
        <p:origin x="66" y="23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5407DC-6247-4961-9540-B4BA7597DB5C}" type="slidenum">
              <a:rPr lang="cs-CZ"/>
              <a:pPr/>
              <a:t>29</a:t>
            </a:fld>
            <a:endParaRPr lang="cs-CZ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Klinika (ústav) Fakultní nemocnice u sv. Anny v Brně a Lékařské fakulty Masarykovy univerzity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345497F-647D-476C-BEEB-3E41563F85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00" y="414000"/>
            <a:ext cx="3079104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Klinika (ústav) Fakultní nemocnice u sv. Anny v Brně a Lékařské fakulty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95AB825-C890-4457-8474-521B6934D6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95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Klinika (ústav) Fakultní nemocnice u sv. Anny v Brně a Lékařské fakulty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30C80A7-82D5-439D-BF26-1161E5E6E5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95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Klinika (ústav) Fakultní nemocnice u sv. Anny v Brně a Lékařské fakulty Masarykovy univerzity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98944DF-309C-4C7E-9845-03E39C6259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5B0CCBB-D2E4-4DE7-870F-D73ACF1DD0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800" y="2013912"/>
            <a:ext cx="8150400" cy="283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0974C9-B8B1-4437-8363-D4A052967899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2369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7F4DC8-C0DA-4204-A55B-64D60759CDB8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91624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FC633EA9-4D94-4102-83A4-B9ECE47835AB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7216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6905DA-63DC-437B-A5BF-8CA17AB0BBF9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2487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F20A5D93-D174-400B-B987-A3E251B7131E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3181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 – inverz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Klinika (ústav) Fakultní nemocnice u sv. Anny v Brně a Lékařské fakulty Masarykovy univerzity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65B8ECF-FF9C-47F9-BB08-B3A2602D9D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00" y="414000"/>
            <a:ext cx="3079104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79327B9F-7061-467A-A242-7C978F3C6BBB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1181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 dirty="0"/>
              <a:t>Klinika (ústav) Fakultní nemocnice u sv. Anny v Brně a Lékařské fakulty Masarykovy univerzity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A9BC651-8E14-468B-AB99-D4BEBD0944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95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 dirty="0"/>
              <a:t>Klinika (ústav) Fakultní nemocnice u sv. Anny v Brně a Lékařské fakulty Masarykovy univerzity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5CCDB5F-2DD7-4118-AA1A-D1BB137824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95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Klinika (ústav) Fakultní nemocnice u sv. Anny v Brně a Lékařské fakulty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3EAA922C-B845-4226-A4A7-D5E213E447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95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Klinika (ústav) Fakultní nemocnice u sv. Anny v Brně a Lékařské fakulty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AAA944FD-F73D-4DCA-84FF-ED90721BA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95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Klinika (ústav) Fakultní nemocnice u sv. Anny v Brně a Lékařské fakulty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7384AB57-E615-42F9-989C-27AD8E2DE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95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Klinika (ústav) Fakultní nemocnice u sv. Anny v Brně a Lékařské fakulty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2816A28C-3AEC-4E96-96DD-C003E52099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95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Klinika (ústav) Fakultní nemocnice u sv. Anny v Brně a Lékařské fakulty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DE133DD-2E97-437B-8D99-B7F2049B8A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95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/>
              <a:t>Klinika (ústav) Fakultní nemocnice u sv. Anny v Brně a Lékařské fakulty Masarykovy univerzity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2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5.png"/><Relationship Id="rId2" Type="http://schemas.microsoft.com/office/2007/relationships/media" Target="../media/media14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15.m4a"/><Relationship Id="rId7" Type="http://schemas.openxmlformats.org/officeDocument/2006/relationships/oleObject" Target="../embeddings/oleObject4.bin"/><Relationship Id="rId2" Type="http://schemas.microsoft.com/office/2007/relationships/media" Target="../media/media15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5.pn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5.pn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5.png"/><Relationship Id="rId3" Type="http://schemas.openxmlformats.org/officeDocument/2006/relationships/audio" Target="../media/media26.m4a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9.png"/><Relationship Id="rId2" Type="http://schemas.microsoft.com/office/2007/relationships/media" Target="../media/media26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16.png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19.xml"/><Relationship Id="rId9" Type="http://schemas.openxmlformats.org/officeDocument/2006/relationships/oleObject" Target="../embeddings/oleObject7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27.m4a"/><Relationship Id="rId7" Type="http://schemas.openxmlformats.org/officeDocument/2006/relationships/oleObject" Target="../embeddings/oleObject10.bin"/><Relationship Id="rId2" Type="http://schemas.microsoft.com/office/2007/relationships/media" Target="../media/media27.m4a"/><Relationship Id="rId1" Type="http://schemas.openxmlformats.org/officeDocument/2006/relationships/vmlDrawing" Target="../drawings/vmlDrawing5.vml"/><Relationship Id="rId6" Type="http://schemas.openxmlformats.org/officeDocument/2006/relationships/image" Target="../media/image20.png"/><Relationship Id="rId11" Type="http://schemas.openxmlformats.org/officeDocument/2006/relationships/image" Target="../media/image5.png"/><Relationship Id="rId5" Type="http://schemas.openxmlformats.org/officeDocument/2006/relationships/oleObject" Target="../embeddings/oleObject9.bin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20.xml"/><Relationship Id="rId9" Type="http://schemas.openxmlformats.org/officeDocument/2006/relationships/oleObject" Target="../embeddings/oleObject11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/><Relationship Id="rId7" Type="http://schemas.openxmlformats.org/officeDocument/2006/relationships/image" Target="../media/image5.png"/><Relationship Id="rId2" Type="http://schemas.microsoft.com/office/2007/relationships/media" Target="../media/media32.m4a"/><Relationship Id="rId1" Type="http://schemas.openxmlformats.org/officeDocument/2006/relationships/vmlDrawing" Target="../drawings/vmlDrawing6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12.bin"/><Relationship Id="rId4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37.m4a"/><Relationship Id="rId7" Type="http://schemas.openxmlformats.org/officeDocument/2006/relationships/oleObject" Target="../embeddings/oleObject14.bin"/><Relationship Id="rId2" Type="http://schemas.microsoft.com/office/2007/relationships/media" Target="../media/media37.m4a"/><Relationship Id="rId1" Type="http://schemas.openxmlformats.org/officeDocument/2006/relationships/vmlDrawing" Target="../drawings/vmlDrawing7.vml"/><Relationship Id="rId6" Type="http://schemas.openxmlformats.org/officeDocument/2006/relationships/image" Target="../media/image24.png"/><Relationship Id="rId11" Type="http://schemas.openxmlformats.org/officeDocument/2006/relationships/image" Target="../media/image5.png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20.xml"/><Relationship Id="rId9" Type="http://schemas.openxmlformats.org/officeDocument/2006/relationships/oleObject" Target="../embeddings/oleObject15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38.m4a"/><Relationship Id="rId7" Type="http://schemas.openxmlformats.org/officeDocument/2006/relationships/oleObject" Target="../embeddings/oleObject17.bin"/><Relationship Id="rId2" Type="http://schemas.microsoft.com/office/2007/relationships/media" Target="../media/media38.m4a"/><Relationship Id="rId1" Type="http://schemas.openxmlformats.org/officeDocument/2006/relationships/vmlDrawing" Target="../drawings/vmlDrawing8.vml"/><Relationship Id="rId6" Type="http://schemas.openxmlformats.org/officeDocument/2006/relationships/image" Target="../media/image27.png"/><Relationship Id="rId11" Type="http://schemas.openxmlformats.org/officeDocument/2006/relationships/image" Target="../media/image5.png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20.xml"/><Relationship Id="rId9" Type="http://schemas.openxmlformats.org/officeDocument/2006/relationships/oleObject" Target="../embeddings/oleObject18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1.m4a"/><Relationship Id="rId7" Type="http://schemas.openxmlformats.org/officeDocument/2006/relationships/image" Target="../media/image5.png"/><Relationship Id="rId2" Type="http://schemas.microsoft.com/office/2007/relationships/media" Target="../media/media41.m4a"/><Relationship Id="rId1" Type="http://schemas.openxmlformats.org/officeDocument/2006/relationships/vmlDrawing" Target="../drawings/vmlDrawing9.vml"/><Relationship Id="rId6" Type="http://schemas.openxmlformats.org/officeDocument/2006/relationships/image" Target="../media/image30.emf"/><Relationship Id="rId5" Type="http://schemas.openxmlformats.org/officeDocument/2006/relationships/oleObject" Target="../embeddings/oleObject19.bin"/><Relationship Id="rId4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media42.m4a"/><Relationship Id="rId7" Type="http://schemas.openxmlformats.org/officeDocument/2006/relationships/oleObject" Target="../embeddings/oleObject21.bin"/><Relationship Id="rId2" Type="http://schemas.microsoft.com/office/2007/relationships/media" Target="../media/media42.m4a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1.png"/><Relationship Id="rId11" Type="http://schemas.openxmlformats.org/officeDocument/2006/relationships/image" Target="../media/image5.png"/><Relationship Id="rId5" Type="http://schemas.openxmlformats.org/officeDocument/2006/relationships/oleObject" Target="../embeddings/oleObject20.bin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20.xml"/><Relationship Id="rId9" Type="http://schemas.openxmlformats.org/officeDocument/2006/relationships/oleObject" Target="../embeddings/oleObject22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5.m4a"/><Relationship Id="rId7" Type="http://schemas.openxmlformats.org/officeDocument/2006/relationships/image" Target="../media/image5.png"/><Relationship Id="rId2" Type="http://schemas.microsoft.com/office/2007/relationships/media" Target="../media/media45.m4a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4.emf"/><Relationship Id="rId5" Type="http://schemas.openxmlformats.org/officeDocument/2006/relationships/oleObject" Target="../embeddings/oleObject23.bin"/><Relationship Id="rId4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5.png"/><Relationship Id="rId2" Type="http://schemas.microsoft.com/office/2007/relationships/media" Target="../media/media8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8105FFA-C143-4FBD-830F-95352491B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5463" y="6240031"/>
            <a:ext cx="7920000" cy="252000"/>
          </a:xfrm>
        </p:spPr>
        <p:txBody>
          <a:bodyPr/>
          <a:lstStyle/>
          <a:p>
            <a:r>
              <a:rPr lang="cs-CZ" dirty="0"/>
              <a:t>Ústav soudního lékařství Fakultní nemocnice u sv. Anny v Brně a Lékařské fakulty Masarykovy univerzity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7B5FDC1-CC90-4608-9188-6DFDF554DC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EF73C08-3914-4F3A-9B34-E6B9CE69C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Systematická toxikologická analýza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2B55404D-66CD-4795-90BA-45A6F606C3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Andrea Brzobohatá</a:t>
            </a:r>
          </a:p>
        </p:txBody>
      </p:sp>
      <p:pic>
        <p:nvPicPr>
          <p:cNvPr id="14" name="Zvuk 13">
            <a:hlinkClick r:id="" action="ppaction://media"/>
            <a:extLst>
              <a:ext uri="{FF2B5EF4-FFF2-40B4-BE49-F238E27FC236}">
                <a16:creationId xmlns:a16="http://schemas.microsoft.com/office/drawing/2014/main" id="{D85DC411-8908-4497-AE62-DD561AE74F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24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84"/>
    </mc:Choice>
    <mc:Fallback>
      <p:transition spd="slow" advTm="6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406400" y="0"/>
            <a:ext cx="11480800" cy="7171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3600" b="1" i="0" dirty="0">
                <a:solidFill>
                  <a:srgbClr val="0000DC"/>
                </a:solidFill>
              </a:rPr>
              <a:t>Výpočet hladiny alkoholu v čase </a:t>
            </a:r>
            <a:r>
              <a:rPr lang="cs-CZ" sz="3600" b="1" dirty="0">
                <a:solidFill>
                  <a:srgbClr val="0000DC"/>
                </a:solidFill>
              </a:rPr>
              <a:t>t</a:t>
            </a:r>
            <a:endParaRPr lang="cs-CZ" dirty="0">
              <a:solidFill>
                <a:srgbClr val="0000DC"/>
              </a:solidFill>
            </a:endParaRPr>
          </a:p>
          <a:p>
            <a:pPr algn="ctr"/>
            <a:endParaRPr lang="cs-CZ" i="0" dirty="0">
              <a:solidFill>
                <a:srgbClr val="0000DC"/>
              </a:solidFill>
            </a:endParaRPr>
          </a:p>
          <a:p>
            <a:r>
              <a:rPr lang="cs-CZ" i="0" dirty="0">
                <a:solidFill>
                  <a:srgbClr val="0000DC"/>
                </a:solidFill>
              </a:rPr>
              <a:t>                                                a - d</a:t>
            </a:r>
          </a:p>
          <a:p>
            <a:pPr algn="ctr"/>
            <a:r>
              <a:rPr lang="cs-CZ" i="0" dirty="0" err="1">
                <a:solidFill>
                  <a:srgbClr val="0000DC"/>
                </a:solidFill>
              </a:rPr>
              <a:t>C</a:t>
            </a:r>
            <a:r>
              <a:rPr lang="cs-CZ" i="0" baseline="-25000" dirty="0" err="1">
                <a:solidFill>
                  <a:srgbClr val="0000DC"/>
                </a:solidFill>
              </a:rPr>
              <a:t>t</a:t>
            </a:r>
            <a:r>
              <a:rPr lang="cs-CZ" i="0" dirty="0">
                <a:solidFill>
                  <a:srgbClr val="0000DC"/>
                </a:solidFill>
              </a:rPr>
              <a:t> = ( --------- )  -  </a:t>
            </a:r>
            <a:r>
              <a:rPr lang="cs-CZ" i="0" dirty="0">
                <a:solidFill>
                  <a:srgbClr val="0000DC"/>
                </a:solidFill>
                <a:latin typeface="Symbol" pitchFamily="18" charset="2"/>
              </a:rPr>
              <a:t>b</a:t>
            </a:r>
            <a:r>
              <a:rPr lang="cs-CZ" i="0" baseline="-25000" dirty="0">
                <a:solidFill>
                  <a:srgbClr val="0000DC"/>
                </a:solidFill>
              </a:rPr>
              <a:t>60</a:t>
            </a:r>
            <a:r>
              <a:rPr lang="cs-CZ" i="0" dirty="0">
                <a:solidFill>
                  <a:srgbClr val="0000DC"/>
                </a:solidFill>
              </a:rPr>
              <a:t> </a:t>
            </a:r>
            <a:r>
              <a:rPr lang="cs-CZ" sz="1600" i="0" dirty="0">
                <a:solidFill>
                  <a:srgbClr val="0000DC"/>
                </a:solidFill>
              </a:rPr>
              <a:t>x</a:t>
            </a:r>
            <a:r>
              <a:rPr lang="cs-CZ" i="0" dirty="0">
                <a:solidFill>
                  <a:srgbClr val="0000DC"/>
                </a:solidFill>
              </a:rPr>
              <a:t> t</a:t>
            </a:r>
          </a:p>
          <a:p>
            <a:r>
              <a:rPr lang="cs-CZ" i="0" dirty="0">
                <a:solidFill>
                  <a:srgbClr val="0000DC"/>
                </a:solidFill>
              </a:rPr>
              <a:t>                                                m </a:t>
            </a:r>
            <a:r>
              <a:rPr lang="cs-CZ" sz="1600" i="0" dirty="0">
                <a:solidFill>
                  <a:srgbClr val="0000DC"/>
                </a:solidFill>
              </a:rPr>
              <a:t>x</a:t>
            </a:r>
            <a:r>
              <a:rPr lang="cs-CZ" i="0" dirty="0">
                <a:solidFill>
                  <a:srgbClr val="0000DC"/>
                </a:solidFill>
              </a:rPr>
              <a:t> r</a:t>
            </a:r>
          </a:p>
          <a:p>
            <a:pPr algn="ctr"/>
            <a:endParaRPr lang="cs-CZ" i="0" dirty="0">
              <a:solidFill>
                <a:srgbClr val="0000DC"/>
              </a:solidFill>
            </a:endParaRPr>
          </a:p>
          <a:p>
            <a:r>
              <a:rPr lang="cs-CZ" i="0" dirty="0">
                <a:solidFill>
                  <a:srgbClr val="0000DC"/>
                </a:solidFill>
              </a:rPr>
              <a:t>kde  a … požité množství alkoholu v g</a:t>
            </a:r>
          </a:p>
          <a:p>
            <a:r>
              <a:rPr lang="cs-CZ" i="0" dirty="0">
                <a:solidFill>
                  <a:srgbClr val="0000DC"/>
                </a:solidFill>
              </a:rPr>
              <a:t>        d … deficitní koeficient - nevstřebaný alkohol (10-30%)</a:t>
            </a:r>
          </a:p>
          <a:p>
            <a:r>
              <a:rPr lang="cs-CZ" i="0" dirty="0">
                <a:solidFill>
                  <a:srgbClr val="0000DC"/>
                </a:solidFill>
              </a:rPr>
              <a:t>       m … tělesná hmotnost jedince v kg</a:t>
            </a:r>
          </a:p>
          <a:p>
            <a:r>
              <a:rPr lang="cs-CZ" i="0" dirty="0">
                <a:solidFill>
                  <a:srgbClr val="0000DC"/>
                </a:solidFill>
              </a:rPr>
              <a:t>        r … redukční faktor (muži 0,7; ženy 0,6)</a:t>
            </a:r>
          </a:p>
          <a:p>
            <a:pPr algn="ctr"/>
            <a:r>
              <a:rPr lang="cs-CZ" i="0" dirty="0">
                <a:solidFill>
                  <a:srgbClr val="0000DC"/>
                </a:solidFill>
              </a:rPr>
              <a:t> </a:t>
            </a:r>
          </a:p>
          <a:p>
            <a:pPr algn="ctr"/>
            <a:r>
              <a:rPr lang="cs-CZ" i="0" dirty="0">
                <a:solidFill>
                  <a:srgbClr val="0000DC"/>
                </a:solidFill>
              </a:rPr>
              <a:t>     g  </a:t>
            </a:r>
            <a:r>
              <a:rPr lang="cs-CZ" i="0" dirty="0" err="1">
                <a:solidFill>
                  <a:srgbClr val="0000DC"/>
                </a:solidFill>
              </a:rPr>
              <a:t>EtOH</a:t>
            </a:r>
            <a:endParaRPr lang="cs-CZ" i="0" dirty="0">
              <a:solidFill>
                <a:srgbClr val="0000DC"/>
              </a:solidFill>
            </a:endParaRPr>
          </a:p>
          <a:p>
            <a:pPr algn="ctr"/>
            <a:r>
              <a:rPr lang="cs-CZ" sz="2800" i="0" dirty="0">
                <a:solidFill>
                  <a:srgbClr val="0000DC"/>
                </a:solidFill>
              </a:rPr>
              <a:t>‰</a:t>
            </a:r>
            <a:r>
              <a:rPr lang="cs-CZ" i="0" dirty="0">
                <a:solidFill>
                  <a:srgbClr val="0000DC"/>
                </a:solidFill>
              </a:rPr>
              <a:t> = -----------------------</a:t>
            </a:r>
          </a:p>
          <a:p>
            <a:pPr algn="ctr"/>
            <a:r>
              <a:rPr lang="cs-CZ" i="0" dirty="0">
                <a:solidFill>
                  <a:srgbClr val="0000DC"/>
                </a:solidFill>
              </a:rPr>
              <a:t>         </a:t>
            </a:r>
            <a:r>
              <a:rPr lang="cs-CZ" i="0" dirty="0" err="1">
                <a:solidFill>
                  <a:srgbClr val="0000DC"/>
                </a:solidFill>
              </a:rPr>
              <a:t>red</a:t>
            </a:r>
            <a:r>
              <a:rPr lang="cs-CZ" i="0" dirty="0">
                <a:solidFill>
                  <a:srgbClr val="0000DC"/>
                </a:solidFill>
              </a:rPr>
              <a:t>. hmotnost v kg</a:t>
            </a:r>
          </a:p>
          <a:p>
            <a:endParaRPr lang="cs-CZ" i="0" dirty="0">
              <a:solidFill>
                <a:srgbClr val="0000DC"/>
              </a:solidFill>
            </a:endParaRPr>
          </a:p>
          <a:p>
            <a:r>
              <a:rPr lang="cs-CZ" i="0" dirty="0">
                <a:solidFill>
                  <a:srgbClr val="0000DC"/>
                </a:solidFill>
                <a:latin typeface="Symbol" pitchFamily="18" charset="2"/>
              </a:rPr>
              <a:t>b</a:t>
            </a:r>
            <a:r>
              <a:rPr lang="cs-CZ" i="0" baseline="-25000" dirty="0">
                <a:solidFill>
                  <a:srgbClr val="0000DC"/>
                </a:solidFill>
              </a:rPr>
              <a:t>60</a:t>
            </a:r>
            <a:r>
              <a:rPr lang="cs-CZ" i="0" dirty="0">
                <a:solidFill>
                  <a:srgbClr val="0000DC"/>
                </a:solidFill>
              </a:rPr>
              <a:t> </a:t>
            </a:r>
            <a:r>
              <a:rPr lang="cs-CZ" i="0" dirty="0" err="1">
                <a:solidFill>
                  <a:srgbClr val="0000DC"/>
                </a:solidFill>
              </a:rPr>
              <a:t>max</a:t>
            </a:r>
            <a:r>
              <a:rPr lang="cs-CZ" i="0" dirty="0">
                <a:solidFill>
                  <a:srgbClr val="0000DC"/>
                </a:solidFill>
              </a:rPr>
              <a:t> = 0,20 g/kg </a:t>
            </a:r>
            <a:r>
              <a:rPr lang="cs-CZ" sz="1600" i="0" dirty="0">
                <a:solidFill>
                  <a:srgbClr val="0000DC"/>
                </a:solidFill>
              </a:rPr>
              <a:t>x</a:t>
            </a:r>
            <a:r>
              <a:rPr lang="cs-CZ" i="0" dirty="0">
                <a:solidFill>
                  <a:srgbClr val="0000DC"/>
                </a:solidFill>
              </a:rPr>
              <a:t> hod</a:t>
            </a:r>
          </a:p>
          <a:p>
            <a:r>
              <a:rPr lang="cs-CZ" i="0" dirty="0">
                <a:solidFill>
                  <a:srgbClr val="0000DC"/>
                </a:solidFill>
                <a:latin typeface="Symbol" pitchFamily="18" charset="2"/>
              </a:rPr>
              <a:t>b</a:t>
            </a:r>
            <a:r>
              <a:rPr lang="cs-CZ" i="0" baseline="-25000" dirty="0">
                <a:solidFill>
                  <a:srgbClr val="0000DC"/>
                </a:solidFill>
              </a:rPr>
              <a:t>60</a:t>
            </a:r>
            <a:r>
              <a:rPr lang="cs-CZ" i="0" dirty="0">
                <a:solidFill>
                  <a:srgbClr val="0000DC"/>
                </a:solidFill>
              </a:rPr>
              <a:t> min = 0,12</a:t>
            </a:r>
          </a:p>
          <a:p>
            <a:pPr>
              <a:spcBef>
                <a:spcPct val="50000"/>
              </a:spcBef>
            </a:pPr>
            <a:endParaRPr lang="cs-CZ" i="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834C1DC-2D51-44E0-B61C-7FC4078F88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558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168"/>
    </mc:Choice>
    <mc:Fallback>
      <p:transition spd="slow" advTm="57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0" y="0"/>
            <a:ext cx="12192000" cy="840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3200" b="1" i="0" dirty="0">
                <a:solidFill>
                  <a:srgbClr val="0000DC"/>
                </a:solidFill>
              </a:rPr>
              <a:t>Hodnocení alkoholu</a:t>
            </a:r>
            <a:endParaRPr lang="cs-CZ" b="1" i="0" dirty="0">
              <a:solidFill>
                <a:srgbClr val="0000DC"/>
              </a:solidFill>
            </a:endParaRPr>
          </a:p>
          <a:p>
            <a:endParaRPr lang="cs-CZ" sz="2000" b="1" i="0" dirty="0">
              <a:solidFill>
                <a:srgbClr val="0000DC"/>
              </a:solidFill>
            </a:endParaRPr>
          </a:p>
          <a:p>
            <a:r>
              <a:rPr lang="cs-CZ" sz="2000" b="1" i="0" dirty="0">
                <a:solidFill>
                  <a:srgbClr val="0000DC"/>
                </a:solidFill>
              </a:rPr>
              <a:t>                  0,03  -  0,10 g/kg	  fyziologická hladina alkoholu v krvi</a:t>
            </a:r>
          </a:p>
          <a:p>
            <a:pPr algn="ctr"/>
            <a:endParaRPr lang="cs-CZ" sz="2000" b="1" i="0" dirty="0">
              <a:solidFill>
                <a:srgbClr val="0000DC"/>
              </a:solidFill>
            </a:endParaRPr>
          </a:p>
          <a:p>
            <a:pPr algn="just"/>
            <a:r>
              <a:rPr lang="cs-CZ" sz="2000" b="1" i="0" dirty="0">
                <a:solidFill>
                  <a:srgbClr val="0000DC"/>
                </a:solidFill>
              </a:rPr>
              <a:t>                     do 0,20 g/kg 		  GC - hodnota se považuje za neprůkaznou</a:t>
            </a:r>
          </a:p>
          <a:p>
            <a:pPr algn="just"/>
            <a:endParaRPr lang="cs-CZ" sz="2000" b="1" i="0" dirty="0">
              <a:solidFill>
                <a:srgbClr val="0000DC"/>
              </a:solidFill>
            </a:endParaRPr>
          </a:p>
          <a:p>
            <a:pPr algn="just"/>
            <a:r>
              <a:rPr lang="cs-CZ" sz="2000" b="1" i="0" dirty="0">
                <a:solidFill>
                  <a:srgbClr val="0000DC"/>
                </a:solidFill>
              </a:rPr>
              <a:t>                  0,21  -  0,30 g/kg      	  hladina není pro silniční  provoz  významná     </a:t>
            </a:r>
          </a:p>
          <a:p>
            <a:pPr algn="just"/>
            <a:endParaRPr lang="cs-CZ" sz="2000" b="1" i="0" dirty="0">
              <a:solidFill>
                <a:srgbClr val="0000DC"/>
              </a:solidFill>
            </a:endParaRPr>
          </a:p>
          <a:p>
            <a:pPr algn="just"/>
            <a:r>
              <a:rPr lang="cs-CZ" sz="2000" b="1" i="0" dirty="0">
                <a:solidFill>
                  <a:srgbClr val="0000DC"/>
                </a:solidFill>
              </a:rPr>
              <a:t>                  0,31  -  0,49 g/kg	  požil, ale prakticky neovlivněn</a:t>
            </a:r>
          </a:p>
          <a:p>
            <a:pPr algn="just"/>
            <a:endParaRPr lang="cs-CZ" sz="2000" b="1" i="0" dirty="0">
              <a:solidFill>
                <a:srgbClr val="0000DC"/>
              </a:solidFill>
            </a:endParaRPr>
          </a:p>
          <a:p>
            <a:pPr algn="just"/>
            <a:r>
              <a:rPr lang="cs-CZ" sz="2000" b="1" i="0" dirty="0">
                <a:solidFill>
                  <a:srgbClr val="0000DC"/>
                </a:solidFill>
              </a:rPr>
              <a:t>                  0,50  -  0,99 g/kg	  zcela mírná podnapilost</a:t>
            </a:r>
          </a:p>
          <a:p>
            <a:pPr algn="just"/>
            <a:endParaRPr lang="cs-CZ" sz="2000" b="1" i="0" dirty="0">
              <a:solidFill>
                <a:srgbClr val="0000DC"/>
              </a:solidFill>
            </a:endParaRPr>
          </a:p>
          <a:p>
            <a:pPr algn="just"/>
            <a:r>
              <a:rPr lang="cs-CZ" sz="2000" b="1" i="0" dirty="0">
                <a:solidFill>
                  <a:srgbClr val="0000DC"/>
                </a:solidFill>
              </a:rPr>
              <a:t>                  1,00  -  1,49 g/kg	  mírná opilost	</a:t>
            </a:r>
          </a:p>
          <a:p>
            <a:pPr algn="just"/>
            <a:endParaRPr lang="cs-CZ" sz="2000" b="1" i="0" dirty="0">
              <a:solidFill>
                <a:srgbClr val="0000DC"/>
              </a:solidFill>
            </a:endParaRPr>
          </a:p>
          <a:p>
            <a:pPr algn="just"/>
            <a:r>
              <a:rPr lang="cs-CZ" sz="2000" b="1" i="0" dirty="0">
                <a:solidFill>
                  <a:srgbClr val="0000DC"/>
                </a:solidFill>
              </a:rPr>
              <a:t>                  1,50  - 1,99 g/kg	  střední opilost</a:t>
            </a:r>
          </a:p>
          <a:p>
            <a:pPr algn="just"/>
            <a:endParaRPr lang="cs-CZ" sz="2000" b="1" i="0" dirty="0">
              <a:solidFill>
                <a:srgbClr val="0000DC"/>
              </a:solidFill>
            </a:endParaRPr>
          </a:p>
          <a:p>
            <a:pPr algn="just"/>
            <a:r>
              <a:rPr lang="cs-CZ" sz="2000" b="1" i="0" dirty="0">
                <a:solidFill>
                  <a:srgbClr val="0000DC"/>
                </a:solidFill>
              </a:rPr>
              <a:t>                  2,00  -  2,99 g/kg	  těžká opilost</a:t>
            </a:r>
          </a:p>
          <a:p>
            <a:pPr algn="just"/>
            <a:endParaRPr lang="cs-CZ" sz="2000" b="1" i="0" dirty="0">
              <a:solidFill>
                <a:srgbClr val="0000DC"/>
              </a:solidFill>
            </a:endParaRPr>
          </a:p>
          <a:p>
            <a:pPr algn="just"/>
            <a:r>
              <a:rPr lang="cs-CZ" sz="2000" b="1" i="0" dirty="0">
                <a:solidFill>
                  <a:srgbClr val="0000DC"/>
                </a:solidFill>
              </a:rPr>
              <a:t>                  3,00  - 3,99  g/kg	  vážná otrava alkoholem</a:t>
            </a:r>
          </a:p>
          <a:p>
            <a:pPr algn="just"/>
            <a:endParaRPr lang="cs-CZ" sz="2000" b="1" i="0" dirty="0">
              <a:solidFill>
                <a:srgbClr val="0000DC"/>
              </a:solidFill>
            </a:endParaRPr>
          </a:p>
          <a:p>
            <a:pPr algn="just"/>
            <a:r>
              <a:rPr lang="cs-CZ" sz="2000" b="1" i="0" dirty="0">
                <a:solidFill>
                  <a:srgbClr val="0000DC"/>
                </a:solidFill>
              </a:rPr>
              <a:t>                  4,00  - a více g/kg	  smrtelná otrava alkoholem</a:t>
            </a:r>
          </a:p>
          <a:p>
            <a:pPr algn="just"/>
            <a:endParaRPr lang="cs-CZ" b="1" i="0" dirty="0">
              <a:solidFill>
                <a:srgbClr val="FFFF66"/>
              </a:solidFill>
            </a:endParaRPr>
          </a:p>
          <a:p>
            <a:pPr algn="just"/>
            <a:endParaRPr lang="cs-CZ" b="1" i="0" dirty="0">
              <a:solidFill>
                <a:srgbClr val="000000"/>
              </a:solidFill>
            </a:endParaRPr>
          </a:p>
          <a:p>
            <a:pPr algn="just"/>
            <a:endParaRPr lang="cs-CZ" b="1" i="0" dirty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</a:pPr>
            <a:endParaRPr lang="cs-CZ" i="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44D27C5-D3EC-4E0B-9960-5B3C788EB0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98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095"/>
    </mc:Choice>
    <mc:Fallback>
      <p:transition spd="slow" advTm="67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 Box 1026"/>
          <p:cNvSpPr txBox="1">
            <a:spLocks noChangeArrowheads="1"/>
          </p:cNvSpPr>
          <p:nvPr/>
        </p:nvSpPr>
        <p:spPr bwMode="auto">
          <a:xfrm>
            <a:off x="690034" y="323851"/>
            <a:ext cx="7374135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dirty="0">
                <a:solidFill>
                  <a:srgbClr val="0000DC"/>
                </a:solidFill>
              </a:rPr>
              <a:t>Metabolismus alkoholů: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dirty="0">
                <a:solidFill>
                  <a:srgbClr val="0000DC"/>
                </a:solidFill>
              </a:rPr>
              <a:t>	</a:t>
            </a:r>
            <a:r>
              <a:rPr lang="cs-CZ" altLang="cs-CZ" sz="2000" dirty="0">
                <a:solidFill>
                  <a:srgbClr val="0000DC"/>
                </a:solidFill>
              </a:rPr>
              <a:t>      ADH</a:t>
            </a:r>
            <a:r>
              <a:rPr lang="cs-CZ" altLang="cs-CZ" dirty="0">
                <a:solidFill>
                  <a:srgbClr val="0000DC"/>
                </a:solidFill>
              </a:rPr>
              <a:t>			 </a:t>
            </a:r>
            <a:r>
              <a:rPr lang="cs-CZ" altLang="cs-CZ" sz="2000" dirty="0">
                <a:solidFill>
                  <a:srgbClr val="0000DC"/>
                </a:solidFill>
              </a:rPr>
              <a:t>ALDH</a:t>
            </a:r>
            <a:r>
              <a:rPr lang="cs-CZ" altLang="cs-CZ" dirty="0">
                <a:solidFill>
                  <a:srgbClr val="0000DC"/>
                </a:solidFill>
              </a:rPr>
              <a:t> 	</a:t>
            </a:r>
            <a:endParaRPr lang="cs-CZ" altLang="cs-CZ" sz="2000" dirty="0">
              <a:solidFill>
                <a:srgbClr val="0000DC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 dirty="0" err="1">
                <a:solidFill>
                  <a:srgbClr val="0000DC"/>
                </a:solidFill>
              </a:rPr>
              <a:t>Methanol</a:t>
            </a:r>
            <a:r>
              <a:rPr lang="cs-CZ" altLang="cs-CZ" sz="2000" dirty="0">
                <a:solidFill>
                  <a:srgbClr val="0000DC"/>
                </a:solidFill>
              </a:rPr>
              <a:t> 		formaldehyd		</a:t>
            </a:r>
            <a:r>
              <a:rPr lang="cs-CZ" altLang="cs-CZ" sz="2000" dirty="0" err="1">
                <a:solidFill>
                  <a:srgbClr val="0000DC"/>
                </a:solidFill>
              </a:rPr>
              <a:t>kys</a:t>
            </a:r>
            <a:r>
              <a:rPr lang="cs-CZ" altLang="cs-CZ" sz="2000" dirty="0">
                <a:solidFill>
                  <a:srgbClr val="0000DC"/>
                </a:solidFill>
              </a:rPr>
              <a:t>. mravenčí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000" dirty="0">
              <a:solidFill>
                <a:srgbClr val="0000DC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 dirty="0">
                <a:solidFill>
                  <a:srgbClr val="0000DC"/>
                </a:solidFill>
              </a:rPr>
              <a:t>	     ADH1,2,3			ALDH1,2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 dirty="0" err="1">
                <a:solidFill>
                  <a:srgbClr val="0000DC"/>
                </a:solidFill>
              </a:rPr>
              <a:t>Ethanol</a:t>
            </a:r>
            <a:r>
              <a:rPr lang="cs-CZ" altLang="cs-CZ" sz="2000" dirty="0">
                <a:solidFill>
                  <a:srgbClr val="0000DC"/>
                </a:solidFill>
              </a:rPr>
              <a:t> 		acetaldehyd		</a:t>
            </a:r>
            <a:r>
              <a:rPr lang="cs-CZ" altLang="cs-CZ" sz="2000" dirty="0" err="1">
                <a:solidFill>
                  <a:srgbClr val="0000DC"/>
                </a:solidFill>
              </a:rPr>
              <a:t>kys</a:t>
            </a:r>
            <a:r>
              <a:rPr lang="cs-CZ" altLang="cs-CZ" sz="2000" dirty="0">
                <a:solidFill>
                  <a:srgbClr val="0000DC"/>
                </a:solidFill>
              </a:rPr>
              <a:t>. octová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000" dirty="0">
              <a:solidFill>
                <a:srgbClr val="0000DC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000" dirty="0">
              <a:solidFill>
                <a:srgbClr val="0000DC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000" dirty="0">
              <a:solidFill>
                <a:srgbClr val="0000DC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 dirty="0">
                <a:solidFill>
                  <a:srgbClr val="0000DC"/>
                </a:solidFill>
              </a:rPr>
              <a:t>ADH – alkohol dehydrogenáza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 dirty="0">
                <a:solidFill>
                  <a:srgbClr val="0000DC"/>
                </a:solidFill>
              </a:rPr>
              <a:t>ADLH – aldehyd dehydrogenáza	</a:t>
            </a:r>
          </a:p>
        </p:txBody>
      </p:sp>
      <p:sp>
        <p:nvSpPr>
          <p:cNvPr id="129027" name="AutoShape 1027"/>
          <p:cNvSpPr>
            <a:spLocks noChangeArrowheads="1"/>
          </p:cNvSpPr>
          <p:nvPr/>
        </p:nvSpPr>
        <p:spPr bwMode="auto">
          <a:xfrm>
            <a:off x="2743200" y="1524000"/>
            <a:ext cx="1422400" cy="76200"/>
          </a:xfrm>
          <a:prstGeom prst="leftRightArrow">
            <a:avLst>
              <a:gd name="adj1" fmla="val 50000"/>
              <a:gd name="adj2" fmla="val 28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000"/>
          </a:p>
        </p:txBody>
      </p:sp>
      <p:sp>
        <p:nvSpPr>
          <p:cNvPr id="129028" name="AutoShape 1028"/>
          <p:cNvSpPr>
            <a:spLocks noChangeArrowheads="1"/>
          </p:cNvSpPr>
          <p:nvPr/>
        </p:nvSpPr>
        <p:spPr bwMode="auto">
          <a:xfrm>
            <a:off x="6807200" y="1524000"/>
            <a:ext cx="1117600" cy="76200"/>
          </a:xfrm>
          <a:prstGeom prst="leftRightArrow">
            <a:avLst>
              <a:gd name="adj1" fmla="val 50000"/>
              <a:gd name="adj2" fmla="val 22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000"/>
          </a:p>
        </p:txBody>
      </p:sp>
      <p:sp>
        <p:nvSpPr>
          <p:cNvPr id="129029" name="AutoShape 1029"/>
          <p:cNvSpPr>
            <a:spLocks noChangeArrowheads="1"/>
          </p:cNvSpPr>
          <p:nvPr/>
        </p:nvSpPr>
        <p:spPr bwMode="auto">
          <a:xfrm>
            <a:off x="2540000" y="2667000"/>
            <a:ext cx="1625600" cy="76200"/>
          </a:xfrm>
          <a:prstGeom prst="leftRightArrow">
            <a:avLst>
              <a:gd name="adj1" fmla="val 50000"/>
              <a:gd name="adj2" fmla="val 32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000"/>
          </a:p>
        </p:txBody>
      </p:sp>
      <p:sp>
        <p:nvSpPr>
          <p:cNvPr id="129030" name="AutoShape 1030"/>
          <p:cNvSpPr>
            <a:spLocks noChangeArrowheads="1"/>
          </p:cNvSpPr>
          <p:nvPr/>
        </p:nvSpPr>
        <p:spPr bwMode="auto">
          <a:xfrm>
            <a:off x="6807200" y="2590800"/>
            <a:ext cx="1117600" cy="76200"/>
          </a:xfrm>
          <a:prstGeom prst="leftRightArrow">
            <a:avLst>
              <a:gd name="adj1" fmla="val 50000"/>
              <a:gd name="adj2" fmla="val 22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0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A167B17-9DEA-48AC-802B-7471992878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59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18"/>
    </mc:Choice>
    <mc:Fallback>
      <p:transition spd="slow" advTm="21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24417" y="0"/>
            <a:ext cx="10972800" cy="1143000"/>
          </a:xfrm>
        </p:spPr>
        <p:txBody>
          <a:bodyPr/>
          <a:lstStyle/>
          <a:p>
            <a:pPr>
              <a:defRPr/>
            </a:pPr>
            <a:r>
              <a:rPr lang="cs-CZ" altLang="cs-CZ" dirty="0">
                <a:solidFill>
                  <a:srgbClr val="0000DC"/>
                </a:solidFill>
              </a:rPr>
              <a:t>METHANOL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9185" y="692150"/>
            <a:ext cx="11358033" cy="5689600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endParaRPr lang="cs-CZ" altLang="cs-CZ" sz="1600" dirty="0"/>
          </a:p>
          <a:p>
            <a:pPr>
              <a:lnSpc>
                <a:spcPct val="80000"/>
              </a:lnSpc>
              <a:defRPr/>
            </a:pPr>
            <a:r>
              <a:rPr lang="cs-CZ" altLang="cs-CZ" sz="1600" b="1" dirty="0" err="1">
                <a:solidFill>
                  <a:srgbClr val="0000DC"/>
                </a:solidFill>
              </a:rPr>
              <a:t>Methanol</a:t>
            </a:r>
            <a:endParaRPr lang="cs-CZ" altLang="cs-CZ" sz="1600" b="1" dirty="0">
              <a:solidFill>
                <a:srgbClr val="0000DC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rgbClr val="0000DC"/>
                </a:solidFill>
              </a:rPr>
              <a:t>nejčastěji bývá požit záměnou za </a:t>
            </a:r>
            <a:r>
              <a:rPr lang="cs-CZ" altLang="cs-CZ" sz="1600" b="1" dirty="0" err="1">
                <a:solidFill>
                  <a:srgbClr val="0000DC"/>
                </a:solidFill>
              </a:rPr>
              <a:t>ethanol</a:t>
            </a:r>
            <a:r>
              <a:rPr lang="cs-CZ" altLang="cs-CZ" sz="1600" b="1" dirty="0">
                <a:solidFill>
                  <a:srgbClr val="0000DC"/>
                </a:solidFill>
              </a:rPr>
              <a:t>. Vstřebává se dobře kůží,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rgbClr val="0000DC"/>
                </a:solidFill>
              </a:rPr>
              <a:t>plicemi, tyto expozice mohou vést k závažným intoxikacím. Vydechuje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rgbClr val="0000DC"/>
                </a:solidFill>
              </a:rPr>
              <a:t>se nezměněn plicemi 30 –60 %, zbytek se oxiduje na formaldehyd a na kyselinu mravenčí. Detoxikace pomocí kyseliny listové je individuálně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rgbClr val="0000DC"/>
                </a:solidFill>
              </a:rPr>
              <a:t>rozdílná, oxidace na konečné produkty oxid uhličitý a vodu je pomalá,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rgbClr val="0000DC"/>
                </a:solidFill>
              </a:rPr>
              <a:t>hrozí kumulace kyseliny mravenčí. Nastává těžká metabolická acidóza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rgbClr val="0000DC"/>
                </a:solidFill>
              </a:rPr>
              <a:t>způsobená kyselinou mravenčí napadající oční nerv. Poruchy vidění se projeví s latencí 24 hod. mlhavým viděním, 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rgbClr val="0000DC"/>
                </a:solidFill>
              </a:rPr>
              <a:t>světelnými záblesky, pocity oslnění nebo změnami barevného vidění.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rgbClr val="0000DC"/>
                </a:solidFill>
              </a:rPr>
              <a:t>Na očním pozadí nastává hyperémie a edém. Mravenčany poškozují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rgbClr val="0000DC"/>
                </a:solidFill>
              </a:rPr>
              <a:t>buňky sítnice snížením aktivity </a:t>
            </a:r>
            <a:r>
              <a:rPr lang="cs-CZ" altLang="cs-CZ" sz="1600" b="1" dirty="0" err="1">
                <a:solidFill>
                  <a:srgbClr val="0000DC"/>
                </a:solidFill>
              </a:rPr>
              <a:t>cytochromoxidázy</a:t>
            </a:r>
            <a:r>
              <a:rPr lang="cs-CZ" altLang="cs-CZ" sz="1600" b="1" dirty="0">
                <a:solidFill>
                  <a:srgbClr val="0000DC"/>
                </a:solidFill>
              </a:rPr>
              <a:t> a tím zásobování 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rgbClr val="0000DC"/>
                </a:solidFill>
              </a:rPr>
              <a:t>sítnice kyslíkem. Slepota je popsána po požití 15 ml </a:t>
            </a:r>
            <a:r>
              <a:rPr lang="cs-CZ" altLang="cs-CZ" sz="1600" b="1" dirty="0" err="1">
                <a:solidFill>
                  <a:srgbClr val="0000DC"/>
                </a:solidFill>
              </a:rPr>
              <a:t>methanolu</a:t>
            </a:r>
            <a:r>
              <a:rPr lang="cs-CZ" altLang="cs-CZ" sz="1600" b="1" dirty="0">
                <a:solidFill>
                  <a:srgbClr val="0000DC"/>
                </a:solidFill>
              </a:rPr>
              <a:t>,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rgbClr val="0000DC"/>
                </a:solidFill>
              </a:rPr>
              <a:t>smrt  po 30 –240 ml. Metabolismus u </a:t>
            </a:r>
            <a:r>
              <a:rPr lang="cs-CZ" altLang="cs-CZ" sz="1600" b="1" dirty="0" err="1">
                <a:solidFill>
                  <a:srgbClr val="0000DC"/>
                </a:solidFill>
              </a:rPr>
              <a:t>methanolu</a:t>
            </a:r>
            <a:r>
              <a:rPr lang="cs-CZ" altLang="cs-CZ" sz="1600" b="1" dirty="0">
                <a:solidFill>
                  <a:srgbClr val="0000DC"/>
                </a:solidFill>
              </a:rPr>
              <a:t> je asi 6x pomalejší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rgbClr val="0000DC"/>
                </a:solidFill>
              </a:rPr>
              <a:t>než u </a:t>
            </a:r>
            <a:r>
              <a:rPr lang="cs-CZ" altLang="cs-CZ" sz="1600" b="1" dirty="0" err="1">
                <a:solidFill>
                  <a:srgbClr val="0000DC"/>
                </a:solidFill>
              </a:rPr>
              <a:t>ethanolu</a:t>
            </a:r>
            <a:r>
              <a:rPr lang="cs-CZ" altLang="cs-CZ" sz="1600" b="1" dirty="0">
                <a:solidFill>
                  <a:srgbClr val="0000DC"/>
                </a:solidFill>
              </a:rPr>
              <a:t>. Eliminační poločas </a:t>
            </a:r>
            <a:r>
              <a:rPr lang="cs-CZ" altLang="cs-CZ" sz="1600" b="1" dirty="0" err="1">
                <a:solidFill>
                  <a:srgbClr val="0000DC"/>
                </a:solidFill>
              </a:rPr>
              <a:t>methanolu</a:t>
            </a:r>
            <a:r>
              <a:rPr lang="cs-CZ" altLang="cs-CZ" sz="1600" b="1" dirty="0">
                <a:solidFill>
                  <a:srgbClr val="0000DC"/>
                </a:solidFill>
              </a:rPr>
              <a:t> je 8 – 18 hod., při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rgbClr val="0000DC"/>
                </a:solidFill>
              </a:rPr>
              <a:t>léčbě </a:t>
            </a:r>
            <a:r>
              <a:rPr lang="cs-CZ" altLang="cs-CZ" sz="1600" b="1" dirty="0" err="1">
                <a:solidFill>
                  <a:srgbClr val="0000DC"/>
                </a:solidFill>
              </a:rPr>
              <a:t>ethanolem</a:t>
            </a:r>
            <a:r>
              <a:rPr lang="cs-CZ" altLang="cs-CZ" sz="1600" b="1" dirty="0">
                <a:solidFill>
                  <a:srgbClr val="0000DC"/>
                </a:solidFill>
              </a:rPr>
              <a:t> se prodlužuje na 30 hod., při hemodialýze se 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rgbClr val="0000DC"/>
                </a:solidFill>
              </a:rPr>
              <a:t>zkracuje na 2 hod.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600" b="1" u="sng" dirty="0">
                <a:solidFill>
                  <a:srgbClr val="0000DC"/>
                </a:solidFill>
              </a:rPr>
              <a:t>Léčba</a:t>
            </a:r>
            <a:r>
              <a:rPr lang="cs-CZ" altLang="cs-CZ" sz="1600" b="1" dirty="0">
                <a:solidFill>
                  <a:srgbClr val="0000DC"/>
                </a:solidFill>
              </a:rPr>
              <a:t>: </a:t>
            </a:r>
            <a:r>
              <a:rPr lang="cs-CZ" altLang="cs-CZ" sz="1600" b="1" dirty="0" err="1">
                <a:solidFill>
                  <a:srgbClr val="0000DC"/>
                </a:solidFill>
              </a:rPr>
              <a:t>antidotum</a:t>
            </a:r>
            <a:r>
              <a:rPr lang="cs-CZ" altLang="cs-CZ" sz="1600" b="1" dirty="0">
                <a:solidFill>
                  <a:srgbClr val="0000DC"/>
                </a:solidFill>
              </a:rPr>
              <a:t> </a:t>
            </a:r>
            <a:r>
              <a:rPr lang="cs-CZ" altLang="cs-CZ" sz="1600" b="1" dirty="0" err="1">
                <a:solidFill>
                  <a:srgbClr val="0000DC"/>
                </a:solidFill>
              </a:rPr>
              <a:t>ethanol</a:t>
            </a:r>
            <a:r>
              <a:rPr lang="cs-CZ" altLang="cs-CZ" sz="1600" b="1" dirty="0">
                <a:solidFill>
                  <a:srgbClr val="0000DC"/>
                </a:solidFill>
              </a:rPr>
              <a:t>, podávaný per os (první pomoc 40 –80 ml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600" b="1" dirty="0" err="1">
                <a:solidFill>
                  <a:srgbClr val="0000DC"/>
                </a:solidFill>
              </a:rPr>
              <a:t>ethanolu</a:t>
            </a:r>
            <a:r>
              <a:rPr lang="cs-CZ" altLang="cs-CZ" sz="1600" b="1" dirty="0">
                <a:solidFill>
                  <a:srgbClr val="0000DC"/>
                </a:solidFill>
              </a:rPr>
              <a:t>) nebo v 5% koncentraci </a:t>
            </a:r>
            <a:r>
              <a:rPr lang="cs-CZ" altLang="cs-CZ" sz="1600" b="1" dirty="0" err="1">
                <a:solidFill>
                  <a:srgbClr val="0000DC"/>
                </a:solidFill>
              </a:rPr>
              <a:t>i.v</a:t>
            </a:r>
            <a:r>
              <a:rPr lang="cs-CZ" altLang="cs-CZ" sz="1600" b="1" dirty="0">
                <a:solidFill>
                  <a:srgbClr val="0000DC"/>
                </a:solidFill>
              </a:rPr>
              <a:t>. v infuzi glukózy, hladina se 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rgbClr val="0000DC"/>
                </a:solidFill>
              </a:rPr>
              <a:t>udržuje  1 – 1.5 promile. Podává se  kyselina listová, která urychluje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rgbClr val="0000DC"/>
                </a:solidFill>
              </a:rPr>
              <a:t>rozklad kyseliny mravenčí. Při hladině </a:t>
            </a:r>
            <a:r>
              <a:rPr lang="cs-CZ" altLang="cs-CZ" sz="1600" b="1" dirty="0" err="1">
                <a:solidFill>
                  <a:srgbClr val="0000DC"/>
                </a:solidFill>
              </a:rPr>
              <a:t>methanolu</a:t>
            </a:r>
            <a:r>
              <a:rPr lang="cs-CZ" altLang="cs-CZ" sz="1600" b="1" dirty="0">
                <a:solidFill>
                  <a:srgbClr val="0000DC"/>
                </a:solidFill>
              </a:rPr>
              <a:t> v krvi nad 0.4 promile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rgbClr val="0000DC"/>
                </a:solidFill>
              </a:rPr>
              <a:t>nebo kyseliny mravenčí nad 200 mg/l je indikována hemodialýza. 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600" b="1" dirty="0" err="1">
                <a:solidFill>
                  <a:srgbClr val="0000DC"/>
                </a:solidFill>
              </a:rPr>
              <a:t>Antidotum</a:t>
            </a:r>
            <a:r>
              <a:rPr lang="cs-CZ" altLang="cs-CZ" sz="1600" b="1" dirty="0">
                <a:solidFill>
                  <a:srgbClr val="0000DC"/>
                </a:solidFill>
              </a:rPr>
              <a:t> je </a:t>
            </a:r>
            <a:r>
              <a:rPr lang="cs-CZ" altLang="cs-CZ" sz="1600" b="1" dirty="0" err="1">
                <a:solidFill>
                  <a:srgbClr val="0000DC"/>
                </a:solidFill>
              </a:rPr>
              <a:t>fomepizol</a:t>
            </a:r>
            <a:r>
              <a:rPr lang="cs-CZ" altLang="cs-CZ" sz="1600" b="1" dirty="0">
                <a:solidFill>
                  <a:srgbClr val="0000DC"/>
                </a:solidFill>
              </a:rPr>
              <a:t>(4 – </a:t>
            </a:r>
            <a:r>
              <a:rPr lang="cs-CZ" altLang="cs-CZ" sz="1600" b="1" dirty="0" err="1">
                <a:solidFill>
                  <a:srgbClr val="0000DC"/>
                </a:solidFill>
              </a:rPr>
              <a:t>methylpyrazol</a:t>
            </a:r>
            <a:r>
              <a:rPr lang="cs-CZ" altLang="cs-CZ" sz="1600" b="1" dirty="0">
                <a:solidFill>
                  <a:srgbClr val="0000DC"/>
                </a:solidFill>
              </a:rPr>
              <a:t>, </a:t>
            </a:r>
            <a:r>
              <a:rPr lang="cs-CZ" altLang="cs-CZ" sz="1600" b="1" dirty="0" err="1">
                <a:solidFill>
                  <a:srgbClr val="0000DC"/>
                </a:solidFill>
              </a:rPr>
              <a:t>Antizol</a:t>
            </a:r>
            <a:r>
              <a:rPr lang="cs-CZ" altLang="cs-CZ" sz="1600" b="1" dirty="0">
                <a:solidFill>
                  <a:srgbClr val="0000DC"/>
                </a:solidFill>
              </a:rPr>
              <a:t>) </a:t>
            </a:r>
            <a:r>
              <a:rPr lang="cs-CZ" altLang="cs-CZ" sz="1600" b="1" dirty="0" err="1">
                <a:solidFill>
                  <a:srgbClr val="0000DC"/>
                </a:solidFill>
              </a:rPr>
              <a:t>ihibující</a:t>
            </a:r>
            <a:r>
              <a:rPr lang="cs-CZ" altLang="cs-CZ" sz="1600" b="1" dirty="0">
                <a:solidFill>
                  <a:srgbClr val="0000DC"/>
                </a:solidFill>
              </a:rPr>
              <a:t> </a:t>
            </a:r>
            <a:r>
              <a:rPr lang="cs-CZ" altLang="cs-CZ" sz="1600" b="1" dirty="0" err="1">
                <a:solidFill>
                  <a:srgbClr val="0000DC"/>
                </a:solidFill>
              </a:rPr>
              <a:t>alkoholdehydrogenázu</a:t>
            </a:r>
            <a:r>
              <a:rPr lang="cs-CZ" altLang="cs-CZ" sz="1600" b="1" dirty="0">
                <a:solidFill>
                  <a:srgbClr val="0000DC"/>
                </a:solidFill>
              </a:rPr>
              <a:t>, vysoká cena.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C1CE90D-A98D-46D4-9370-DBB1FCCD9A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53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163"/>
    </mc:Choice>
    <mc:Fallback>
      <p:transition spd="slow" advTm="42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9" name="Object 3"/>
          <p:cNvGraphicFramePr>
            <a:graphicFrameLocks noGrp="1" noChangeAspect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149861425"/>
              </p:ext>
            </p:extLst>
          </p:nvPr>
        </p:nvGraphicFramePr>
        <p:xfrm>
          <a:off x="3167480" y="120316"/>
          <a:ext cx="6686550" cy="662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Document" r:id="rId5" imgW="8116510" imgH="8043986" progId="Word.Document.8">
                  <p:embed/>
                </p:oleObj>
              </mc:Choice>
              <mc:Fallback>
                <p:oleObj name="Document" r:id="rId5" imgW="8116510" imgH="8043986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7480" y="120316"/>
                        <a:ext cx="6686550" cy="6626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54B227B-D615-43B2-8D81-C3781D7A65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65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657"/>
    </mc:Choice>
    <mc:Fallback>
      <p:transition spd="slow" advTm="51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51203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6096001" y="4365626"/>
          <a:ext cx="4703233" cy="1535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Rastrový obrázek" r:id="rId5" imgW="1905266" imgH="828791" progId="Paint.Picture">
                  <p:embed/>
                </p:oleObj>
              </mc:Choice>
              <mc:Fallback>
                <p:oleObj name="Rastrový obrázek" r:id="rId5" imgW="1905266" imgH="82879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1" y="4365626"/>
                        <a:ext cx="4703233" cy="1535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6" name="Object 6"/>
          <p:cNvGraphicFramePr>
            <a:graphicFrameLocks noGrp="1" noChangeAspect="1"/>
          </p:cNvGraphicFramePr>
          <p:nvPr>
            <p:ph sz="half" idx="2"/>
          </p:nvPr>
        </p:nvGraphicFramePr>
        <p:xfrm>
          <a:off x="1102785" y="666750"/>
          <a:ext cx="5954183" cy="298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Rastrový obrázek" r:id="rId7" imgW="3448531" imgH="2305372" progId="Paint.Picture">
                  <p:embed/>
                </p:oleObj>
              </mc:Choice>
              <mc:Fallback>
                <p:oleObj name="Rastrový obrázek" r:id="rId7" imgW="3448531" imgH="230537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2785" y="666750"/>
                        <a:ext cx="5954183" cy="2986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0D0F6FD-74C9-42ED-818F-B9960DBF78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86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737"/>
    </mc:Choice>
    <mc:Fallback>
      <p:transition spd="slow" advTm="70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64" name="Picture 4" descr="tajemna (1)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719667" y="549275"/>
            <a:ext cx="10945284" cy="5759450"/>
          </a:xfrm>
          <a:noFill/>
          <a:ln/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5030303-635A-4B04-8BE7-7931DA0FFC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86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574"/>
    </mc:Choice>
    <mc:Fallback>
      <p:transition spd="slow" advTm="37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3012" name="Picture 4" descr="kopinata 02 (1)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814918" y="620713"/>
            <a:ext cx="10562167" cy="5688012"/>
          </a:xfrm>
          <a:noFill/>
          <a:ln/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E21A91F-E8A6-4A76-A1AB-47038B8510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016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77"/>
    </mc:Choice>
    <mc:Fallback>
      <p:transition spd="slow" advTm="21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5060" name="Picture 4" descr="kopinata 01 (1)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912285" y="620713"/>
            <a:ext cx="10367433" cy="5688012"/>
          </a:xfrm>
          <a:noFill/>
          <a:ln/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C4EEB88-3DAC-4102-A8A6-BAC111E05F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1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29"/>
    </mc:Choice>
    <mc:Fallback>
      <p:transition spd="slow" advTm="5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7108" name="Picture 4" descr="Bohemica 02 (1)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719668" y="549275"/>
            <a:ext cx="10657417" cy="5759450"/>
          </a:xfrm>
          <a:noFill/>
          <a:ln/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29153F6-EBD6-4C22-8633-ECC42D7B8C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549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0"/>
    </mc:Choice>
    <mc:Fallback>
      <p:transition spd="slow" advTm="1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0" y="0"/>
            <a:ext cx="12192000" cy="4016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b="1" i="0" dirty="0">
                <a:solidFill>
                  <a:srgbClr val="0000DC"/>
                </a:solidFill>
              </a:rPr>
              <a:t>Uplatnění   A N A L Y T I C K É     toxikologie</a:t>
            </a:r>
          </a:p>
          <a:p>
            <a:endParaRPr lang="cs-CZ" i="0" dirty="0">
              <a:solidFill>
                <a:srgbClr val="FFFF66"/>
              </a:solidFill>
            </a:endParaRPr>
          </a:p>
          <a:p>
            <a:r>
              <a:rPr lang="cs-CZ" i="0" dirty="0">
                <a:solidFill>
                  <a:srgbClr val="FFFF66"/>
                </a:solidFill>
              </a:rPr>
              <a:t>           </a:t>
            </a:r>
            <a:r>
              <a:rPr lang="cs-CZ" b="1" i="0" u="sng" dirty="0">
                <a:solidFill>
                  <a:srgbClr val="0000DC"/>
                </a:solidFill>
              </a:rPr>
              <a:t>forenzní</a:t>
            </a:r>
            <a:r>
              <a:rPr lang="cs-CZ" i="0" dirty="0">
                <a:solidFill>
                  <a:srgbClr val="0000DC"/>
                </a:solidFill>
              </a:rPr>
              <a:t>    -   fatální intoxikace</a:t>
            </a:r>
          </a:p>
          <a:p>
            <a:r>
              <a:rPr lang="cs-CZ" i="0" dirty="0">
                <a:solidFill>
                  <a:srgbClr val="0000DC"/>
                </a:solidFill>
              </a:rPr>
              <a:t>                                  posuzování ovlivnění  (drogy, trestné činy..)</a:t>
            </a:r>
          </a:p>
          <a:p>
            <a:r>
              <a:rPr lang="cs-CZ" i="0" dirty="0">
                <a:solidFill>
                  <a:srgbClr val="0000DC"/>
                </a:solidFill>
              </a:rPr>
              <a:t>                                  nevhodné a zakázané látky   </a:t>
            </a:r>
            <a:endParaRPr lang="cs-CZ" i="0" u="sng" dirty="0">
              <a:solidFill>
                <a:srgbClr val="0000DC"/>
              </a:solidFill>
            </a:endParaRPr>
          </a:p>
          <a:p>
            <a:endParaRPr lang="cs-CZ" i="0" dirty="0">
              <a:solidFill>
                <a:srgbClr val="0000DC"/>
              </a:solidFill>
            </a:endParaRPr>
          </a:p>
          <a:p>
            <a:endParaRPr lang="cs-CZ" i="0" dirty="0">
              <a:solidFill>
                <a:srgbClr val="0000DC"/>
              </a:solidFill>
            </a:endParaRPr>
          </a:p>
          <a:p>
            <a:r>
              <a:rPr lang="cs-CZ" i="0" dirty="0">
                <a:solidFill>
                  <a:srgbClr val="0000DC"/>
                </a:solidFill>
              </a:rPr>
              <a:t>          </a:t>
            </a:r>
            <a:r>
              <a:rPr lang="cs-CZ" b="1" i="0" u="sng" dirty="0">
                <a:solidFill>
                  <a:srgbClr val="0000DC"/>
                </a:solidFill>
              </a:rPr>
              <a:t>klinická  </a:t>
            </a:r>
            <a:r>
              <a:rPr lang="cs-CZ" b="1" i="0" dirty="0">
                <a:solidFill>
                  <a:srgbClr val="0000DC"/>
                </a:solidFill>
              </a:rPr>
              <a:t> </a:t>
            </a:r>
            <a:r>
              <a:rPr lang="cs-CZ" i="0" dirty="0">
                <a:solidFill>
                  <a:srgbClr val="0000DC"/>
                </a:solidFill>
              </a:rPr>
              <a:t>  -   akutní otravy</a:t>
            </a:r>
          </a:p>
          <a:p>
            <a:r>
              <a:rPr lang="cs-CZ" i="0" dirty="0">
                <a:solidFill>
                  <a:srgbClr val="0000DC"/>
                </a:solidFill>
              </a:rPr>
              <a:t>                                 monitorování lékové terapie  (TDM)</a:t>
            </a:r>
          </a:p>
          <a:p>
            <a:r>
              <a:rPr lang="cs-CZ" i="0" dirty="0">
                <a:solidFill>
                  <a:srgbClr val="0000DC"/>
                </a:solidFill>
              </a:rPr>
              <a:t>                                 laboratorní průkaz drog   : diagnostika závislosti</a:t>
            </a:r>
          </a:p>
          <a:p>
            <a:r>
              <a:rPr lang="cs-CZ" i="0" dirty="0">
                <a:solidFill>
                  <a:srgbClr val="0000DC"/>
                </a:solidFill>
              </a:rPr>
              <a:t>                                                                            kontrola léčby</a:t>
            </a:r>
          </a:p>
          <a:p>
            <a:r>
              <a:rPr lang="cs-CZ" i="0" dirty="0">
                <a:solidFill>
                  <a:srgbClr val="0000DC"/>
                </a:solidFill>
              </a:rPr>
              <a:t>                                 profesní testy (pracovníci dopravy, zahraničí)</a:t>
            </a:r>
          </a:p>
          <a:p>
            <a:endParaRPr lang="cs-CZ" i="0" dirty="0">
              <a:solidFill>
                <a:srgbClr val="0000DC"/>
              </a:solidFill>
            </a:endParaRPr>
          </a:p>
          <a:p>
            <a:r>
              <a:rPr lang="cs-CZ" i="0" dirty="0">
                <a:solidFill>
                  <a:srgbClr val="0000DC"/>
                </a:solidFill>
              </a:rPr>
              <a:t>       </a:t>
            </a:r>
            <a:r>
              <a:rPr lang="cs-CZ" b="1" i="0" u="sng" dirty="0">
                <a:solidFill>
                  <a:srgbClr val="0000DC"/>
                </a:solidFill>
              </a:rPr>
              <a:t>průmyslová</a:t>
            </a:r>
            <a:r>
              <a:rPr lang="cs-CZ" b="1" i="0" dirty="0">
                <a:solidFill>
                  <a:srgbClr val="0000DC"/>
                </a:solidFill>
              </a:rPr>
              <a:t> </a:t>
            </a:r>
            <a:r>
              <a:rPr lang="cs-CZ" i="0" dirty="0">
                <a:solidFill>
                  <a:srgbClr val="0000DC"/>
                </a:solidFill>
              </a:rPr>
              <a:t> -  biologické expoziční testy  (BET)</a:t>
            </a:r>
          </a:p>
          <a:p>
            <a:endParaRPr lang="cs-CZ" i="0" dirty="0">
              <a:solidFill>
                <a:srgbClr val="0000DC"/>
              </a:solidFill>
            </a:endParaRPr>
          </a:p>
          <a:p>
            <a:endParaRPr lang="cs-CZ" i="0" dirty="0">
              <a:solidFill>
                <a:srgbClr val="0000DC"/>
              </a:solidFill>
            </a:endParaRPr>
          </a:p>
          <a:p>
            <a:r>
              <a:rPr lang="cs-CZ" i="0" dirty="0">
                <a:solidFill>
                  <a:srgbClr val="0000DC"/>
                </a:solidFill>
              </a:rPr>
              <a:t>  </a:t>
            </a:r>
            <a:r>
              <a:rPr lang="cs-CZ" b="1" i="0" u="sng" dirty="0">
                <a:solidFill>
                  <a:srgbClr val="0000DC"/>
                </a:solidFill>
              </a:rPr>
              <a:t>dopingové zkoušky</a:t>
            </a:r>
            <a:r>
              <a:rPr lang="cs-CZ" i="0" dirty="0">
                <a:solidFill>
                  <a:srgbClr val="0000DC"/>
                </a:solidFill>
              </a:rPr>
              <a:t> </a:t>
            </a:r>
          </a:p>
          <a:p>
            <a:r>
              <a:rPr lang="cs-CZ" i="0" dirty="0"/>
              <a:t> </a:t>
            </a:r>
          </a:p>
          <a:p>
            <a:endParaRPr lang="cs-CZ" i="0" dirty="0"/>
          </a:p>
          <a:p>
            <a:endParaRPr lang="cs-CZ" i="0" dirty="0"/>
          </a:p>
          <a:p>
            <a:endParaRPr lang="cs-CZ" i="0" dirty="0"/>
          </a:p>
          <a:p>
            <a:endParaRPr lang="cs-CZ" i="0" dirty="0"/>
          </a:p>
          <a:p>
            <a:endParaRPr lang="cs-CZ" i="0" dirty="0"/>
          </a:p>
          <a:p>
            <a:endParaRPr lang="cs-CZ" i="0" dirty="0"/>
          </a:p>
          <a:p>
            <a:endParaRPr lang="cs-CZ" i="0" dirty="0"/>
          </a:p>
          <a:p>
            <a:endParaRPr lang="cs-CZ" i="0" dirty="0"/>
          </a:p>
          <a:p>
            <a:endParaRPr lang="cs-CZ" i="0" dirty="0"/>
          </a:p>
          <a:p>
            <a:endParaRPr lang="cs-CZ" i="0" dirty="0"/>
          </a:p>
          <a:p>
            <a:endParaRPr lang="cs-CZ" i="0" dirty="0"/>
          </a:p>
          <a:p>
            <a:endParaRPr lang="cs-CZ" i="0" dirty="0"/>
          </a:p>
          <a:p>
            <a:endParaRPr lang="cs-CZ" i="0" dirty="0"/>
          </a:p>
          <a:p>
            <a:endParaRPr lang="cs-CZ" i="0" dirty="0"/>
          </a:p>
          <a:p>
            <a:endParaRPr lang="cs-CZ" i="0" dirty="0"/>
          </a:p>
          <a:p>
            <a:endParaRPr lang="cs-CZ" i="0" dirty="0"/>
          </a:p>
          <a:p>
            <a:endParaRPr lang="cs-CZ" i="0" dirty="0"/>
          </a:p>
          <a:p>
            <a:endParaRPr lang="cs-CZ" i="0" dirty="0"/>
          </a:p>
          <a:p>
            <a:endParaRPr lang="cs-CZ" b="1" i="0" dirty="0"/>
          </a:p>
          <a:p>
            <a:endParaRPr lang="cs-CZ" b="1" i="0" dirty="0"/>
          </a:p>
          <a:p>
            <a:endParaRPr lang="cs-CZ" b="1" i="0" dirty="0"/>
          </a:p>
          <a:p>
            <a:endParaRPr lang="cs-CZ" b="1" i="0" dirty="0"/>
          </a:p>
          <a:p>
            <a:endParaRPr lang="cs-CZ" b="1" i="0" dirty="0"/>
          </a:p>
          <a:p>
            <a:endParaRPr lang="cs-CZ" b="1" i="0" dirty="0"/>
          </a:p>
          <a:p>
            <a:endParaRPr lang="cs-CZ" b="1" i="0" dirty="0"/>
          </a:p>
          <a:p>
            <a:endParaRPr lang="cs-CZ" b="1" i="0" dirty="0"/>
          </a:p>
          <a:p>
            <a:endParaRPr lang="cs-CZ" b="1" i="0" dirty="0"/>
          </a:p>
          <a:p>
            <a:r>
              <a:rPr lang="cs-CZ" b="1" i="0" dirty="0"/>
              <a:t>ROZDĚLENÍ   TOXICKÝCH   LÁTEK</a:t>
            </a:r>
          </a:p>
          <a:p>
            <a:pPr algn="ctr"/>
            <a:r>
              <a:rPr lang="cs-CZ" b="1" i="0" dirty="0"/>
              <a:t>(podle izolace)</a:t>
            </a:r>
          </a:p>
          <a:p>
            <a:endParaRPr lang="cs-CZ" b="1" i="0" dirty="0"/>
          </a:p>
          <a:p>
            <a:endParaRPr lang="cs-CZ" b="1" i="0" dirty="0"/>
          </a:p>
          <a:p>
            <a:r>
              <a:rPr lang="cs-CZ" b="1" i="0" u="sng" dirty="0"/>
              <a:t>Těkavé</a:t>
            </a:r>
            <a:r>
              <a:rPr lang="cs-CZ" b="1" i="0" dirty="0"/>
              <a:t>  : etanol, </a:t>
            </a:r>
          </a:p>
          <a:p>
            <a:r>
              <a:rPr lang="cs-CZ" b="1" i="0" dirty="0"/>
              <a:t>               rozpouštědla (toluen, aceton..)  metabolity v moči</a:t>
            </a:r>
          </a:p>
          <a:p>
            <a:r>
              <a:rPr lang="cs-CZ" b="1" i="0" dirty="0"/>
              <a:t>               </a:t>
            </a:r>
            <a:r>
              <a:rPr lang="cs-CZ" b="1" i="0" dirty="0" err="1"/>
              <a:t>ethylen</a:t>
            </a:r>
            <a:r>
              <a:rPr lang="cs-CZ" b="1" i="0" dirty="0"/>
              <a:t> glykol (</a:t>
            </a:r>
            <a:r>
              <a:rPr lang="cs-CZ" b="1" i="0" dirty="0" err="1"/>
              <a:t>Fridex</a:t>
            </a:r>
            <a:r>
              <a:rPr lang="cs-CZ" b="1" i="0" dirty="0"/>
              <a:t>)</a:t>
            </a:r>
          </a:p>
          <a:p>
            <a:endParaRPr lang="cs-CZ" b="1" i="0" dirty="0"/>
          </a:p>
          <a:p>
            <a:endParaRPr lang="cs-CZ" b="1" i="0" dirty="0"/>
          </a:p>
          <a:p>
            <a:r>
              <a:rPr lang="cs-CZ" b="1" i="0" u="sng" dirty="0"/>
              <a:t>Anorganické jedy :</a:t>
            </a:r>
            <a:r>
              <a:rPr lang="cs-CZ" b="1" i="0" dirty="0"/>
              <a:t>   kovy</a:t>
            </a:r>
          </a:p>
          <a:p>
            <a:r>
              <a:rPr lang="cs-CZ" b="1" i="0" dirty="0"/>
              <a:t>                                kyanidy  (CN</a:t>
            </a:r>
            <a:r>
              <a:rPr lang="cs-CZ" b="1" i="0" baseline="30000" dirty="0"/>
              <a:t>-</a:t>
            </a:r>
            <a:r>
              <a:rPr lang="cs-CZ" b="1" i="0" dirty="0"/>
              <a:t>)</a:t>
            </a:r>
          </a:p>
          <a:p>
            <a:r>
              <a:rPr lang="cs-CZ" b="1" i="0" dirty="0"/>
              <a:t>                                oxid uhelnatý</a:t>
            </a:r>
          </a:p>
          <a:p>
            <a:endParaRPr lang="cs-CZ" b="1" i="0" dirty="0"/>
          </a:p>
          <a:p>
            <a:endParaRPr lang="cs-CZ" b="1" i="0" dirty="0"/>
          </a:p>
          <a:p>
            <a:r>
              <a:rPr lang="cs-CZ" b="1" i="0" u="sng" dirty="0"/>
              <a:t>Extraktivní látky :  </a:t>
            </a:r>
            <a:r>
              <a:rPr lang="cs-CZ" b="1" i="0" dirty="0"/>
              <a:t> LÉČIVA </a:t>
            </a:r>
          </a:p>
          <a:p>
            <a:endParaRPr lang="cs-CZ" b="1" i="0" dirty="0"/>
          </a:p>
          <a:p>
            <a:r>
              <a:rPr lang="cs-CZ" b="1" i="0" dirty="0"/>
              <a:t>                               NÁVYKOVÉ  LÁTKY  (drogy)</a:t>
            </a:r>
          </a:p>
          <a:p>
            <a:endParaRPr lang="cs-CZ" b="1" i="0" dirty="0"/>
          </a:p>
          <a:p>
            <a:r>
              <a:rPr lang="cs-CZ" b="1" i="0" dirty="0"/>
              <a:t>                               AGROCHEMIKÁLIE </a:t>
            </a:r>
            <a:endParaRPr lang="cs-CZ" b="1" i="0" u="sng" dirty="0"/>
          </a:p>
          <a:p>
            <a:endParaRPr lang="cs-CZ" b="1" i="0" u="sng" dirty="0"/>
          </a:p>
          <a:p>
            <a:endParaRPr lang="cs-CZ" b="1" i="0" dirty="0"/>
          </a:p>
          <a:p>
            <a:endParaRPr lang="cs-CZ" b="1" i="0" dirty="0"/>
          </a:p>
          <a:p>
            <a:endParaRPr lang="cs-CZ" b="1" i="0" dirty="0"/>
          </a:p>
          <a:p>
            <a:r>
              <a:rPr lang="cs-CZ" b="1" i="0" dirty="0"/>
              <a:t>  </a:t>
            </a:r>
          </a:p>
          <a:p>
            <a:endParaRPr lang="cs-CZ" b="1" i="0" dirty="0"/>
          </a:p>
          <a:p>
            <a:endParaRPr lang="cs-CZ" b="1" i="0" dirty="0"/>
          </a:p>
          <a:p>
            <a:endParaRPr lang="cs-CZ" b="1" i="0" dirty="0"/>
          </a:p>
          <a:p>
            <a:endParaRPr lang="cs-CZ" b="1" i="0" dirty="0"/>
          </a:p>
          <a:p>
            <a:endParaRPr lang="cs-CZ" b="1" i="0" dirty="0"/>
          </a:p>
          <a:p>
            <a:endParaRPr lang="cs-CZ" b="1" i="0" dirty="0"/>
          </a:p>
          <a:p>
            <a:endParaRPr lang="cs-CZ" b="1" i="0" dirty="0"/>
          </a:p>
          <a:p>
            <a:endParaRPr lang="cs-CZ" b="1" i="0" dirty="0"/>
          </a:p>
          <a:p>
            <a:endParaRPr lang="cs-CZ" b="1" i="0" dirty="0"/>
          </a:p>
          <a:p>
            <a:endParaRPr lang="cs-CZ" b="1" i="0" dirty="0"/>
          </a:p>
          <a:p>
            <a:endParaRPr lang="cs-CZ" b="1" i="0" dirty="0"/>
          </a:p>
          <a:p>
            <a:r>
              <a:rPr lang="cs-CZ" b="1" i="0" dirty="0"/>
              <a:t>LÉČIVA :</a:t>
            </a:r>
          </a:p>
          <a:p>
            <a:endParaRPr lang="cs-CZ" b="1" i="0" dirty="0"/>
          </a:p>
          <a:p>
            <a:r>
              <a:rPr lang="cs-CZ" b="1" i="0" dirty="0"/>
              <a:t>Hypnotika, sedativa</a:t>
            </a:r>
          </a:p>
          <a:p>
            <a:pPr lvl="2">
              <a:buFont typeface="Symbol" pitchFamily="18" charset="2"/>
              <a:buChar char="·"/>
            </a:pPr>
            <a:r>
              <a:rPr lang="cs-CZ" b="1" i="0" dirty="0"/>
              <a:t>barbiturátová (</a:t>
            </a:r>
            <a:r>
              <a:rPr lang="cs-CZ" b="1" i="0" dirty="0" err="1"/>
              <a:t>phenobarbital</a:t>
            </a:r>
            <a:r>
              <a:rPr lang="cs-CZ" b="1" i="0" dirty="0"/>
              <a:t>, </a:t>
            </a:r>
            <a:r>
              <a:rPr lang="cs-CZ" b="1" i="0" dirty="0" err="1"/>
              <a:t>thiopental</a:t>
            </a:r>
            <a:r>
              <a:rPr lang="cs-CZ" b="1" i="0" dirty="0"/>
              <a:t>, pentobarbital) </a:t>
            </a:r>
          </a:p>
          <a:p>
            <a:endParaRPr lang="cs-CZ" b="1" i="0" dirty="0"/>
          </a:p>
          <a:p>
            <a:pPr lvl="2">
              <a:buFont typeface="Symbol" pitchFamily="18" charset="2"/>
              <a:buChar char="·"/>
            </a:pPr>
            <a:r>
              <a:rPr lang="cs-CZ" b="1" i="0" dirty="0"/>
              <a:t>benzodiazepiny   - diazepam, oxazepam, nitrazepam                    </a:t>
            </a:r>
          </a:p>
          <a:p>
            <a:r>
              <a:rPr lang="cs-CZ" b="1" i="0" dirty="0"/>
              <a:t>                                         </a:t>
            </a:r>
            <a:r>
              <a:rPr lang="cs-CZ" b="1" i="0" dirty="0" err="1"/>
              <a:t>flunitrazepam</a:t>
            </a:r>
            <a:r>
              <a:rPr lang="cs-CZ" b="1" i="0" dirty="0"/>
              <a:t> (</a:t>
            </a:r>
            <a:r>
              <a:rPr lang="cs-CZ" b="1" i="0" dirty="0" err="1"/>
              <a:t>Rohypnol</a:t>
            </a:r>
            <a:r>
              <a:rPr lang="cs-CZ" b="1" i="0" dirty="0"/>
              <a:t>)</a:t>
            </a:r>
          </a:p>
          <a:p>
            <a:r>
              <a:rPr lang="cs-CZ" b="1" i="0" dirty="0"/>
              <a:t>                                         </a:t>
            </a:r>
            <a:r>
              <a:rPr lang="cs-CZ" b="1" i="0" dirty="0" err="1"/>
              <a:t>bromazepam</a:t>
            </a:r>
            <a:r>
              <a:rPr lang="cs-CZ" b="1" i="0" dirty="0"/>
              <a:t> (</a:t>
            </a:r>
            <a:r>
              <a:rPr lang="cs-CZ" b="1" i="0" dirty="0" err="1"/>
              <a:t>Lexaurin</a:t>
            </a:r>
            <a:r>
              <a:rPr lang="cs-CZ" b="1" i="0" dirty="0"/>
              <a:t>)</a:t>
            </a:r>
          </a:p>
          <a:p>
            <a:r>
              <a:rPr lang="cs-CZ" b="1" i="0" dirty="0"/>
              <a:t>                                         chlordiazepoxid (</a:t>
            </a:r>
            <a:r>
              <a:rPr lang="cs-CZ" b="1" i="0" dirty="0" err="1"/>
              <a:t>Defobin</a:t>
            </a:r>
            <a:r>
              <a:rPr lang="cs-CZ" b="1" i="0" dirty="0"/>
              <a:t>)</a:t>
            </a:r>
          </a:p>
          <a:p>
            <a:r>
              <a:rPr lang="cs-CZ" b="1" i="0" dirty="0"/>
              <a:t>                                         triazolam, alprazolam</a:t>
            </a:r>
          </a:p>
          <a:p>
            <a:r>
              <a:rPr lang="cs-CZ" b="1" i="0" dirty="0"/>
              <a:t>Analgetika</a:t>
            </a:r>
          </a:p>
          <a:p>
            <a:pPr lvl="2">
              <a:buFont typeface="Symbol" pitchFamily="18" charset="2"/>
              <a:buChar char="·"/>
            </a:pPr>
            <a:r>
              <a:rPr lang="cs-CZ" b="1" i="0" dirty="0"/>
              <a:t>antipyretika  (paracetamol, k. acetyl salicylová, </a:t>
            </a:r>
            <a:r>
              <a:rPr lang="cs-CZ" b="1" i="0" dirty="0" err="1"/>
              <a:t>aminophenazon</a:t>
            </a:r>
            <a:r>
              <a:rPr lang="cs-CZ" b="1" i="0" dirty="0"/>
              <a:t> a </a:t>
            </a:r>
            <a:r>
              <a:rPr lang="cs-CZ" b="1" i="0" dirty="0" err="1"/>
              <a:t>metabol</a:t>
            </a:r>
            <a:r>
              <a:rPr lang="cs-CZ" b="1" i="0" dirty="0"/>
              <a:t>. -/</a:t>
            </a:r>
            <a:r>
              <a:rPr lang="cs-CZ" b="1" i="0" dirty="0" err="1"/>
              <a:t>Algifen</a:t>
            </a:r>
            <a:r>
              <a:rPr lang="cs-CZ" b="1" i="0" dirty="0"/>
              <a:t>/</a:t>
            </a:r>
          </a:p>
          <a:p>
            <a:pPr lvl="2">
              <a:buFont typeface="Symbol" pitchFamily="18" charset="2"/>
              <a:buChar char="·"/>
            </a:pPr>
            <a:r>
              <a:rPr lang="cs-CZ" b="1" i="0" dirty="0" err="1"/>
              <a:t>spazmoanalgetika</a:t>
            </a:r>
            <a:endParaRPr lang="cs-CZ" b="1" i="0" dirty="0"/>
          </a:p>
          <a:p>
            <a:endParaRPr lang="cs-CZ" b="1" i="0" dirty="0"/>
          </a:p>
          <a:p>
            <a:r>
              <a:rPr lang="cs-CZ" b="1" i="0" dirty="0"/>
              <a:t>Psychofarmaka  </a:t>
            </a:r>
          </a:p>
          <a:p>
            <a:pPr lvl="2">
              <a:buFont typeface="Symbol" pitchFamily="18" charset="2"/>
              <a:buChar char="·"/>
            </a:pPr>
            <a:r>
              <a:rPr lang="cs-CZ" b="1" i="0" dirty="0"/>
              <a:t>antidepresiva, anxiolytika  - TCA,  benzodiazepiny</a:t>
            </a:r>
          </a:p>
          <a:p>
            <a:pPr lvl="2">
              <a:buFont typeface="Symbol" pitchFamily="18" charset="2"/>
              <a:buChar char="·"/>
            </a:pPr>
            <a:r>
              <a:rPr lang="cs-CZ" b="1" i="0" dirty="0"/>
              <a:t>neuroleptika  - </a:t>
            </a:r>
            <a:r>
              <a:rPr lang="cs-CZ" b="1" i="0" dirty="0" err="1"/>
              <a:t>phenothiaziny</a:t>
            </a:r>
            <a:endParaRPr lang="cs-CZ" b="1" i="0" dirty="0"/>
          </a:p>
          <a:p>
            <a:pPr lvl="2">
              <a:buFont typeface="Symbol" pitchFamily="18" charset="2"/>
              <a:buChar char="·"/>
            </a:pPr>
            <a:r>
              <a:rPr lang="cs-CZ" b="1" i="0" dirty="0" err="1"/>
              <a:t>psychostimulancia</a:t>
            </a:r>
            <a:endParaRPr lang="cs-CZ" b="1" i="0" dirty="0"/>
          </a:p>
          <a:p>
            <a:endParaRPr lang="cs-CZ" b="1" i="0" dirty="0"/>
          </a:p>
          <a:p>
            <a:r>
              <a:rPr lang="cs-CZ" b="1" i="0" dirty="0"/>
              <a:t>Antiepileptika (DPH, </a:t>
            </a:r>
            <a:r>
              <a:rPr lang="cs-CZ" b="1" i="0" dirty="0" err="1"/>
              <a:t>primidon</a:t>
            </a:r>
            <a:r>
              <a:rPr lang="cs-CZ" b="1" i="0" dirty="0"/>
              <a:t>, </a:t>
            </a:r>
            <a:r>
              <a:rPr lang="cs-CZ" b="1" i="0" dirty="0" err="1"/>
              <a:t>valproát</a:t>
            </a:r>
            <a:r>
              <a:rPr lang="cs-CZ" b="1" i="0" dirty="0"/>
              <a:t>.. monitorování)</a:t>
            </a:r>
          </a:p>
          <a:p>
            <a:endParaRPr lang="cs-CZ" b="1" i="0" dirty="0"/>
          </a:p>
          <a:p>
            <a:r>
              <a:rPr lang="cs-CZ" b="1" i="0" dirty="0" err="1"/>
              <a:t>Antiparkinsonika</a:t>
            </a:r>
            <a:r>
              <a:rPr lang="cs-CZ" b="1" i="0" dirty="0"/>
              <a:t> (</a:t>
            </a:r>
            <a:r>
              <a:rPr lang="cs-CZ" b="1" i="0" dirty="0" err="1"/>
              <a:t>biperiden</a:t>
            </a:r>
            <a:r>
              <a:rPr lang="cs-CZ" b="1" i="0" dirty="0"/>
              <a:t>=</a:t>
            </a:r>
            <a:r>
              <a:rPr lang="cs-CZ" b="1" i="0" dirty="0" err="1"/>
              <a:t>Akineton</a:t>
            </a:r>
            <a:r>
              <a:rPr lang="cs-CZ" b="1" i="0" dirty="0"/>
              <a:t>, </a:t>
            </a:r>
            <a:r>
              <a:rPr lang="cs-CZ" b="1" i="0" dirty="0" err="1"/>
              <a:t>Triphenidyl</a:t>
            </a:r>
            <a:r>
              <a:rPr lang="cs-CZ" b="1" i="0" dirty="0"/>
              <a:t>..)</a:t>
            </a:r>
          </a:p>
          <a:p>
            <a:endParaRPr lang="cs-CZ" b="1" i="0" dirty="0"/>
          </a:p>
          <a:p>
            <a:r>
              <a:rPr lang="cs-CZ" b="1" i="0" dirty="0"/>
              <a:t>beta-blokátory</a:t>
            </a:r>
          </a:p>
          <a:p>
            <a:endParaRPr lang="cs-CZ" b="1" i="0" dirty="0"/>
          </a:p>
          <a:p>
            <a:r>
              <a:rPr lang="cs-CZ" b="1" i="0" dirty="0" err="1"/>
              <a:t>Antitussika</a:t>
            </a:r>
            <a:r>
              <a:rPr lang="cs-CZ" b="1" i="0" dirty="0"/>
              <a:t>  - opiáty (kodein, folkodin)</a:t>
            </a:r>
          </a:p>
          <a:p>
            <a:pPr>
              <a:spcBef>
                <a:spcPct val="50000"/>
              </a:spcBef>
            </a:pPr>
            <a:endParaRPr lang="cs-CZ" i="0" dirty="0"/>
          </a:p>
        </p:txBody>
      </p:sp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5C1D11FB-23B9-491C-9F16-C7CFAB9AB2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38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852"/>
    </mc:Choice>
    <mc:Fallback>
      <p:transition spd="slow" advTm="135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9156" name="Picture 4" descr="Bohemica 01 (1)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912284" y="620714"/>
            <a:ext cx="10464800" cy="5616575"/>
          </a:xfrm>
          <a:noFill/>
          <a:ln/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115FA1C-FBBB-48FC-823C-FF3D683F39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51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0"/>
    </mc:Choice>
    <mc:Fallback>
      <p:transition spd="slow" advTm="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1" y="1"/>
            <a:ext cx="11182351" cy="1484313"/>
          </a:xfrm>
        </p:spPr>
        <p:txBody>
          <a:bodyPr/>
          <a:lstStyle/>
          <a:p>
            <a:pPr>
              <a:defRPr/>
            </a:pPr>
            <a:r>
              <a:rPr lang="cs-CZ" altLang="cs-CZ" dirty="0">
                <a:solidFill>
                  <a:srgbClr val="0000DC"/>
                </a:solidFill>
                <a:latin typeface="Arial" charset="0"/>
              </a:rPr>
              <a:t>LSD a </a:t>
            </a:r>
            <a:r>
              <a:rPr lang="cs-CZ" altLang="cs-CZ" dirty="0" err="1">
                <a:solidFill>
                  <a:srgbClr val="0000DC"/>
                </a:solidFill>
                <a:latin typeface="Arial" charset="0"/>
              </a:rPr>
              <a:t>psilocybin</a:t>
            </a:r>
            <a:r>
              <a:rPr lang="cs-CZ" altLang="cs-CZ" dirty="0">
                <a:solidFill>
                  <a:srgbClr val="0000DC"/>
                </a:solidFill>
                <a:latin typeface="Arial" charset="0"/>
              </a:rPr>
              <a:t> – podobné účinky</a:t>
            </a:r>
          </a:p>
        </p:txBody>
      </p:sp>
      <p:sp>
        <p:nvSpPr>
          <p:cNvPr id="28057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527051" y="1628776"/>
            <a:ext cx="11267016" cy="4968875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cs-CZ" altLang="cs-CZ" sz="2400" dirty="0">
                <a:solidFill>
                  <a:srgbClr val="0000DC"/>
                </a:solidFill>
              </a:rPr>
              <a:t>Forma </a:t>
            </a:r>
            <a:r>
              <a:rPr lang="cs-CZ" altLang="cs-CZ" sz="2400" dirty="0" err="1">
                <a:solidFill>
                  <a:srgbClr val="0000DC"/>
                </a:solidFill>
              </a:rPr>
              <a:t>tripů</a:t>
            </a:r>
            <a:r>
              <a:rPr lang="cs-CZ" altLang="cs-CZ" sz="2400" dirty="0">
                <a:solidFill>
                  <a:srgbClr val="0000DC"/>
                </a:solidFill>
              </a:rPr>
              <a:t> (známek) či krystalů (tmavomodré či zelené). Perorální užití postupným rozpouštěním.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400" dirty="0">
                <a:solidFill>
                  <a:srgbClr val="0000DC"/>
                </a:solidFill>
              </a:rPr>
              <a:t>V současnosti užívání vázané na subkulturní prostředí.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400" dirty="0">
                <a:solidFill>
                  <a:srgbClr val="0000DC"/>
                </a:solidFill>
              </a:rPr>
              <a:t>Nástup účinků po krátké době latence, vázaný na množství užité drogy, doprovázen pocity chvění, neschopnosti ovládat pohyby, závrať i nevolnost.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400" dirty="0">
                <a:solidFill>
                  <a:srgbClr val="0000DC"/>
                </a:solidFill>
              </a:rPr>
              <a:t>Nižší dávky – iluze a </a:t>
            </a:r>
            <a:r>
              <a:rPr lang="cs-CZ" altLang="cs-CZ" sz="2400" dirty="0" err="1">
                <a:solidFill>
                  <a:srgbClr val="0000DC"/>
                </a:solidFill>
              </a:rPr>
              <a:t>pseudohalucinace</a:t>
            </a:r>
            <a:r>
              <a:rPr lang="cs-CZ" altLang="cs-CZ" sz="2400" dirty="0">
                <a:solidFill>
                  <a:srgbClr val="0000DC"/>
                </a:solidFill>
              </a:rPr>
              <a:t>, sklon k </a:t>
            </a:r>
            <a:r>
              <a:rPr lang="cs-CZ" altLang="cs-CZ" sz="2400" dirty="0" err="1">
                <a:solidFill>
                  <a:srgbClr val="0000DC"/>
                </a:solidFill>
              </a:rPr>
              <a:t>ornamentalizaci</a:t>
            </a:r>
            <a:r>
              <a:rPr lang="cs-CZ" altLang="cs-CZ" sz="2400" dirty="0">
                <a:solidFill>
                  <a:srgbClr val="0000DC"/>
                </a:solidFill>
              </a:rPr>
              <a:t>, výskyt barevných kaleidoskopických obrazců, mírná euforie, dobrá nálada. Možnost i nepohody, úzkosti.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400" dirty="0">
                <a:solidFill>
                  <a:srgbClr val="0000DC"/>
                </a:solidFill>
              </a:rPr>
              <a:t>Vyšší dávky- intenzivní halucinace bez možnosti ovlivnění vůlí, možnost jevů depersonalizace (možnost i pocitu chybění končetiny)  a derealizace (odcizení vlastního těla)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5CD4C21-5750-4ED6-8B91-A7EE7B93C5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47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94"/>
    </mc:Choice>
    <mc:Fallback>
      <p:transition spd="slow" advTm="29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2"/>
          <p:cNvSpPr txBox="1">
            <a:spLocks noChangeArrowheads="1"/>
          </p:cNvSpPr>
          <p:nvPr/>
        </p:nvSpPr>
        <p:spPr bwMode="auto">
          <a:xfrm>
            <a:off x="527051" y="1"/>
            <a:ext cx="11277600" cy="612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cs-CZ" altLang="cs-CZ" sz="2800" b="1" dirty="0">
                <a:solidFill>
                  <a:srgbClr val="0000DC"/>
                </a:solidFill>
              </a:rPr>
              <a:t>GHB (g-</a:t>
            </a:r>
            <a:r>
              <a:rPr lang="cs-CZ" altLang="cs-CZ" sz="2800" b="1" dirty="0" err="1">
                <a:solidFill>
                  <a:srgbClr val="0000DC"/>
                </a:solidFill>
              </a:rPr>
              <a:t>hydroxybutyric</a:t>
            </a:r>
            <a:r>
              <a:rPr lang="cs-CZ" altLang="cs-CZ" sz="2800" b="1" dirty="0">
                <a:solidFill>
                  <a:srgbClr val="0000DC"/>
                </a:solidFill>
              </a:rPr>
              <a:t> acid) = </a:t>
            </a:r>
          </a:p>
          <a:p>
            <a:pPr>
              <a:spcBef>
                <a:spcPct val="50000"/>
              </a:spcBef>
              <a:buClrTx/>
              <a:buFontTx/>
              <a:buNone/>
            </a:pPr>
            <a:r>
              <a:rPr lang="cs-CZ" altLang="cs-CZ" sz="2800" b="1" dirty="0">
                <a:solidFill>
                  <a:srgbClr val="0000DC"/>
                </a:solidFill>
              </a:rPr>
              <a:t>TEKUTÁ EXTÁZE</a:t>
            </a:r>
          </a:p>
          <a:p>
            <a:pPr>
              <a:spcBef>
                <a:spcPct val="50000"/>
              </a:spcBef>
              <a:buClrTx/>
              <a:buFontTx/>
              <a:buNone/>
            </a:pPr>
            <a:endParaRPr lang="cs-CZ" altLang="cs-CZ" sz="2800" b="1" dirty="0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  <a:buClrTx/>
              <a:buFontTx/>
              <a:buChar char="-"/>
            </a:pPr>
            <a:r>
              <a:rPr lang="cs-CZ" altLang="cs-CZ" sz="2000" b="1" dirty="0">
                <a:solidFill>
                  <a:srgbClr val="0000DC"/>
                </a:solidFill>
              </a:rPr>
              <a:t>uživatelská synonyma: </a:t>
            </a:r>
            <a:r>
              <a:rPr lang="cs-CZ" altLang="cs-CZ" sz="2000" b="1" dirty="0" err="1">
                <a:solidFill>
                  <a:srgbClr val="0000DC"/>
                </a:solidFill>
              </a:rPr>
              <a:t>liquid</a:t>
            </a:r>
            <a:r>
              <a:rPr lang="cs-CZ" altLang="cs-CZ" sz="2000" b="1" dirty="0">
                <a:solidFill>
                  <a:srgbClr val="0000DC"/>
                </a:solidFill>
              </a:rPr>
              <a:t> X, </a:t>
            </a:r>
            <a:r>
              <a:rPr lang="cs-CZ" altLang="cs-CZ" sz="2000" b="1" dirty="0" err="1">
                <a:solidFill>
                  <a:srgbClr val="0000DC"/>
                </a:solidFill>
              </a:rPr>
              <a:t>liquid</a:t>
            </a:r>
            <a:r>
              <a:rPr lang="cs-CZ" altLang="cs-CZ" sz="2000" b="1" dirty="0">
                <a:solidFill>
                  <a:srgbClr val="0000DC"/>
                </a:solidFill>
              </a:rPr>
              <a:t> E, </a:t>
            </a:r>
          </a:p>
          <a:p>
            <a:pPr>
              <a:spcBef>
                <a:spcPct val="50000"/>
              </a:spcBef>
              <a:buClrTx/>
              <a:buFontTx/>
              <a:buChar char="-"/>
            </a:pPr>
            <a:r>
              <a:rPr lang="cs-CZ" altLang="cs-CZ" sz="2000" b="1" dirty="0" err="1">
                <a:solidFill>
                  <a:srgbClr val="0000DC"/>
                </a:solidFill>
              </a:rPr>
              <a:t>liquid</a:t>
            </a:r>
            <a:r>
              <a:rPr lang="cs-CZ" altLang="cs-CZ" sz="2000" b="1" dirty="0">
                <a:solidFill>
                  <a:srgbClr val="0000DC"/>
                </a:solidFill>
              </a:rPr>
              <a:t> </a:t>
            </a:r>
            <a:r>
              <a:rPr lang="cs-CZ" altLang="cs-CZ" sz="2000" b="1" dirty="0" err="1">
                <a:solidFill>
                  <a:srgbClr val="0000DC"/>
                </a:solidFill>
              </a:rPr>
              <a:t>Ecstasy</a:t>
            </a:r>
            <a:r>
              <a:rPr lang="cs-CZ" altLang="cs-CZ" sz="2000" b="1" dirty="0">
                <a:solidFill>
                  <a:srgbClr val="0000DC"/>
                </a:solidFill>
              </a:rPr>
              <a:t>, Gaba, Gábina, </a:t>
            </a:r>
            <a:r>
              <a:rPr lang="cs-CZ" altLang="cs-CZ" sz="2000" b="1" dirty="0" err="1">
                <a:solidFill>
                  <a:srgbClr val="0000DC"/>
                </a:solidFill>
              </a:rPr>
              <a:t>Easy</a:t>
            </a:r>
            <a:r>
              <a:rPr lang="cs-CZ" altLang="cs-CZ" sz="2000" b="1" dirty="0">
                <a:solidFill>
                  <a:srgbClr val="0000DC"/>
                </a:solidFill>
              </a:rPr>
              <a:t> </a:t>
            </a:r>
            <a:r>
              <a:rPr lang="cs-CZ" altLang="cs-CZ" sz="2000" b="1" dirty="0" err="1">
                <a:solidFill>
                  <a:srgbClr val="0000DC"/>
                </a:solidFill>
              </a:rPr>
              <a:t>Lay</a:t>
            </a:r>
            <a:r>
              <a:rPr lang="cs-CZ" altLang="cs-CZ" sz="2000" b="1" dirty="0">
                <a:solidFill>
                  <a:srgbClr val="0000DC"/>
                </a:solidFill>
              </a:rPr>
              <a:t>, prase, čuně, mýdlo, </a:t>
            </a:r>
            <a:r>
              <a:rPr lang="cs-CZ" altLang="cs-CZ" sz="2000" b="1" dirty="0" err="1">
                <a:solidFill>
                  <a:srgbClr val="0000DC"/>
                </a:solidFill>
              </a:rPr>
              <a:t>scoop</a:t>
            </a:r>
            <a:endParaRPr lang="cs-CZ" altLang="cs-CZ" sz="2000" dirty="0">
              <a:solidFill>
                <a:srgbClr val="0000DC"/>
              </a:solidFill>
            </a:endParaRPr>
          </a:p>
          <a:p>
            <a:pPr>
              <a:spcBef>
                <a:spcPct val="50000"/>
              </a:spcBef>
              <a:buClrTx/>
              <a:buFontTx/>
              <a:buNone/>
            </a:pPr>
            <a:r>
              <a:rPr lang="cs-CZ" altLang="cs-CZ" sz="2000" dirty="0">
                <a:solidFill>
                  <a:srgbClr val="0000DC"/>
                </a:solidFill>
              </a:rPr>
              <a:t>- </a:t>
            </a:r>
            <a:r>
              <a:rPr lang="cs-CZ" altLang="cs-CZ" sz="2000" b="1" dirty="0">
                <a:solidFill>
                  <a:srgbClr val="0000DC"/>
                </a:solidFill>
              </a:rPr>
              <a:t>biologický prekurzor GBL (g-</a:t>
            </a:r>
            <a:r>
              <a:rPr lang="cs-CZ" altLang="cs-CZ" sz="2000" b="1" dirty="0" err="1">
                <a:solidFill>
                  <a:srgbClr val="0000DC"/>
                </a:solidFill>
              </a:rPr>
              <a:t>hydroxybutyrolakton</a:t>
            </a:r>
            <a:r>
              <a:rPr lang="cs-CZ" altLang="cs-CZ" sz="2000" b="1" dirty="0">
                <a:solidFill>
                  <a:srgbClr val="0000DC"/>
                </a:solidFill>
              </a:rPr>
              <a:t>)</a:t>
            </a:r>
            <a:r>
              <a:rPr lang="cs-CZ" altLang="cs-CZ" sz="2000" dirty="0">
                <a:solidFill>
                  <a:srgbClr val="0000DC"/>
                </a:solidFill>
              </a:rPr>
              <a:t>   - </a:t>
            </a:r>
            <a:r>
              <a:rPr lang="cs-CZ" altLang="cs-CZ" sz="2000" b="1" dirty="0">
                <a:solidFill>
                  <a:srgbClr val="0000DC"/>
                </a:solidFill>
              </a:rPr>
              <a:t>potravinové</a:t>
            </a:r>
            <a:r>
              <a:rPr lang="cs-CZ" altLang="cs-CZ" sz="2000" dirty="0">
                <a:solidFill>
                  <a:srgbClr val="0000DC"/>
                </a:solidFill>
              </a:rPr>
              <a:t> </a:t>
            </a:r>
            <a:r>
              <a:rPr lang="cs-CZ" altLang="cs-CZ" sz="2000" b="1" dirty="0">
                <a:solidFill>
                  <a:srgbClr val="0000DC"/>
                </a:solidFill>
              </a:rPr>
              <a:t>doplňky</a:t>
            </a:r>
            <a:r>
              <a:rPr lang="cs-CZ" altLang="cs-CZ" sz="2000" dirty="0">
                <a:solidFill>
                  <a:srgbClr val="0000DC"/>
                </a:solidFill>
              </a:rPr>
              <a:t> </a:t>
            </a:r>
            <a:r>
              <a:rPr lang="cs-CZ" altLang="cs-CZ" sz="2000" u="sng" dirty="0">
                <a:solidFill>
                  <a:srgbClr val="0000DC"/>
                </a:solidFill>
              </a:rPr>
              <a:t>pro sportovce, především kulturisty (GHB se jako „aktivátor“ HGH</a:t>
            </a:r>
            <a:r>
              <a:rPr lang="cs-CZ" altLang="cs-CZ" sz="2000" dirty="0">
                <a:solidFill>
                  <a:srgbClr val="0000DC"/>
                </a:solidFill>
              </a:rPr>
              <a:t> </a:t>
            </a:r>
            <a:r>
              <a:rPr lang="cs-CZ" altLang="cs-CZ" sz="2000" u="sng" dirty="0">
                <a:solidFill>
                  <a:srgbClr val="0000DC"/>
                </a:solidFill>
              </a:rPr>
              <a:t>/lidského růstového hormonu</a:t>
            </a:r>
            <a:r>
              <a:rPr lang="cs-CZ" altLang="cs-CZ" sz="2000" dirty="0">
                <a:solidFill>
                  <a:srgbClr val="0000DC"/>
                </a:solidFill>
              </a:rPr>
              <a:t>/ pro svůj podpůrný účinek růstu svalové hmoty, a má schopnost odbourávat tuky)</a:t>
            </a:r>
          </a:p>
          <a:p>
            <a:pPr>
              <a:spcBef>
                <a:spcPct val="50000"/>
              </a:spcBef>
              <a:buClrTx/>
              <a:buFontTx/>
              <a:buNone/>
            </a:pPr>
            <a:r>
              <a:rPr lang="cs-CZ" altLang="cs-CZ" sz="2000" b="1" dirty="0">
                <a:solidFill>
                  <a:srgbClr val="0000DC"/>
                </a:solidFill>
              </a:rPr>
              <a:t>- „taneční“ droga s anestetickým účinkem, jejíž požití vyvolává euforické  a halucinogenní stavy </a:t>
            </a:r>
          </a:p>
          <a:p>
            <a:pPr>
              <a:spcBef>
                <a:spcPct val="50000"/>
              </a:spcBef>
              <a:buClrTx/>
              <a:buFontTx/>
              <a:buNone/>
            </a:pPr>
            <a:r>
              <a:rPr lang="cs-CZ" altLang="cs-CZ" sz="2000" b="1" dirty="0">
                <a:solidFill>
                  <a:srgbClr val="0000DC"/>
                </a:solidFill>
              </a:rPr>
              <a:t>- bílý prášek s výraznou slanou chutí, bez zápachu, ve formě tablet a kapslí, dnes převážně jako čirá kapalina (tzv. tekutá extáze) aplikovaná nejčastěji přidáním do nealkoholického nápoje především na diskotékách, v nočních klubech a na rave-</a:t>
            </a:r>
            <a:r>
              <a:rPr lang="cs-CZ" altLang="cs-CZ" sz="2000" b="1" dirty="0" err="1">
                <a:solidFill>
                  <a:srgbClr val="0000DC"/>
                </a:solidFill>
              </a:rPr>
              <a:t>párty</a:t>
            </a:r>
            <a:endParaRPr lang="cs-CZ" altLang="cs-CZ" sz="2000" b="1" dirty="0">
              <a:solidFill>
                <a:srgbClr val="0000DC"/>
              </a:solidFill>
            </a:endParaRPr>
          </a:p>
          <a:p>
            <a:pPr>
              <a:spcBef>
                <a:spcPct val="50000"/>
              </a:spcBef>
              <a:buClrTx/>
              <a:buFontTx/>
              <a:buNone/>
            </a:pPr>
            <a:endParaRPr lang="cs-CZ" altLang="cs-CZ" sz="2000" dirty="0"/>
          </a:p>
        </p:txBody>
      </p:sp>
      <p:pic>
        <p:nvPicPr>
          <p:cNvPr id="1208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52400"/>
            <a:ext cx="3454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310ABFA-8EBF-49F8-8B5D-9EEF6381D3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05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886"/>
    </mc:Choice>
    <mc:Fallback>
      <p:transition spd="slow" advTm="41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304800" y="0"/>
            <a:ext cx="11438021" cy="8802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endParaRPr lang="cs-CZ" b="1" i="0" dirty="0">
              <a:solidFill>
                <a:srgbClr val="FFFF66"/>
              </a:solidFill>
            </a:endParaRPr>
          </a:p>
          <a:p>
            <a:pPr algn="ctr"/>
            <a:r>
              <a:rPr lang="cs-CZ" sz="2800" b="1" i="0" dirty="0">
                <a:solidFill>
                  <a:srgbClr val="0000DC"/>
                </a:solidFill>
              </a:rPr>
              <a:t>ZÁVISLOST   na drogách  TYPU HAŠIŠE</a:t>
            </a:r>
            <a:endParaRPr lang="cs-CZ" b="1" i="0" dirty="0">
              <a:solidFill>
                <a:srgbClr val="0000DC"/>
              </a:solidFill>
            </a:endParaRPr>
          </a:p>
          <a:p>
            <a:pPr algn="ctr"/>
            <a:r>
              <a:rPr lang="cs-CZ" b="1" i="0" dirty="0">
                <a:solidFill>
                  <a:srgbClr val="0000DC"/>
                </a:solidFill>
              </a:rPr>
              <a:t>  (</a:t>
            </a:r>
            <a:r>
              <a:rPr lang="cs-CZ" b="1" i="0" dirty="0" err="1">
                <a:solidFill>
                  <a:srgbClr val="0000DC"/>
                </a:solidFill>
              </a:rPr>
              <a:t>kanabinoidy</a:t>
            </a:r>
            <a:r>
              <a:rPr lang="cs-CZ" b="1" i="0" dirty="0">
                <a:solidFill>
                  <a:srgbClr val="0000DC"/>
                </a:solidFill>
              </a:rPr>
              <a:t> )</a:t>
            </a:r>
          </a:p>
          <a:p>
            <a:endParaRPr lang="cs-CZ" sz="1800" b="1" i="0" dirty="0">
              <a:solidFill>
                <a:srgbClr val="FFFF66"/>
              </a:solidFill>
            </a:endParaRPr>
          </a:p>
          <a:p>
            <a:r>
              <a:rPr lang="cs-CZ" sz="2200" b="1" i="0" dirty="0">
                <a:solidFill>
                  <a:srgbClr val="0000DC"/>
                </a:solidFill>
              </a:rPr>
              <a:t>zdroj: konopí seté (dvoudomá rostlina)</a:t>
            </a:r>
          </a:p>
          <a:p>
            <a:r>
              <a:rPr lang="cs-CZ" sz="2200" b="1" i="0" dirty="0" err="1">
                <a:solidFill>
                  <a:srgbClr val="0000DC"/>
                </a:solidFill>
              </a:rPr>
              <a:t>složky:cannabinol</a:t>
            </a:r>
            <a:r>
              <a:rPr lang="cs-CZ" sz="2200" b="1" i="0" dirty="0">
                <a:solidFill>
                  <a:srgbClr val="0000DC"/>
                </a:solidFill>
              </a:rPr>
              <a:t>, </a:t>
            </a:r>
            <a:r>
              <a:rPr lang="cs-CZ" sz="2200" b="1" i="0" dirty="0" err="1">
                <a:solidFill>
                  <a:srgbClr val="0000DC"/>
                </a:solidFill>
              </a:rPr>
              <a:t>cannabidiol</a:t>
            </a:r>
            <a:r>
              <a:rPr lang="cs-CZ" sz="2200" b="1" i="0" dirty="0">
                <a:solidFill>
                  <a:srgbClr val="0000DC"/>
                </a:solidFill>
              </a:rPr>
              <a:t>, </a:t>
            </a:r>
            <a:r>
              <a:rPr lang="cs-CZ" sz="2200" b="1" i="0" u="sng" dirty="0">
                <a:solidFill>
                  <a:srgbClr val="0000DC"/>
                </a:solidFill>
              </a:rPr>
              <a:t>THC-</a:t>
            </a:r>
            <a:r>
              <a:rPr lang="cs-CZ" sz="2200" b="1" i="0" u="sng" dirty="0" err="1">
                <a:solidFill>
                  <a:srgbClr val="0000DC"/>
                </a:solidFill>
              </a:rPr>
              <a:t>tetrahydrocannabinoly</a:t>
            </a:r>
            <a:endParaRPr lang="cs-CZ" sz="2200" b="1" i="0" u="sng" dirty="0">
              <a:solidFill>
                <a:srgbClr val="0000DC"/>
              </a:solidFill>
            </a:endParaRPr>
          </a:p>
          <a:p>
            <a:r>
              <a:rPr lang="cs-CZ" sz="2200" b="1" i="0" dirty="0" err="1">
                <a:solidFill>
                  <a:srgbClr val="0000DC"/>
                </a:solidFill>
              </a:rPr>
              <a:t>cannabigerol</a:t>
            </a:r>
            <a:r>
              <a:rPr lang="cs-CZ" sz="2200" b="1" i="0" dirty="0">
                <a:solidFill>
                  <a:srgbClr val="0000DC"/>
                </a:solidFill>
              </a:rPr>
              <a:t>, </a:t>
            </a:r>
            <a:r>
              <a:rPr lang="cs-CZ" sz="2200" b="1" i="0" dirty="0" err="1">
                <a:solidFill>
                  <a:srgbClr val="0000DC"/>
                </a:solidFill>
              </a:rPr>
              <a:t>cannabichromen</a:t>
            </a:r>
            <a:r>
              <a:rPr lang="cs-CZ" sz="2200" b="1" i="0" dirty="0">
                <a:solidFill>
                  <a:srgbClr val="0000DC"/>
                </a:solidFill>
              </a:rPr>
              <a:t> =bezdusíkaté fenolové látky</a:t>
            </a:r>
          </a:p>
          <a:p>
            <a:r>
              <a:rPr lang="cs-CZ" sz="2200" b="1" dirty="0">
                <a:solidFill>
                  <a:srgbClr val="0000DC"/>
                </a:solidFill>
              </a:rPr>
              <a:t>marihuana</a:t>
            </a:r>
            <a:r>
              <a:rPr lang="cs-CZ" sz="2200" b="1" i="0" dirty="0">
                <a:solidFill>
                  <a:srgbClr val="0000DC"/>
                </a:solidFill>
              </a:rPr>
              <a:t> - sušené části rostlin (proměnlivé složení)</a:t>
            </a:r>
          </a:p>
          <a:p>
            <a:r>
              <a:rPr lang="cs-CZ" sz="2200" b="1" dirty="0">
                <a:solidFill>
                  <a:srgbClr val="0000DC"/>
                </a:solidFill>
              </a:rPr>
              <a:t>hašiš</a:t>
            </a:r>
            <a:r>
              <a:rPr lang="cs-CZ" sz="2200" b="1" i="0" dirty="0">
                <a:solidFill>
                  <a:srgbClr val="0000DC"/>
                </a:solidFill>
              </a:rPr>
              <a:t> - pryskyřice</a:t>
            </a:r>
          </a:p>
          <a:p>
            <a:r>
              <a:rPr lang="cs-CZ" sz="2200" b="1" dirty="0" err="1">
                <a:solidFill>
                  <a:srgbClr val="0000DC"/>
                </a:solidFill>
              </a:rPr>
              <a:t>ganja</a:t>
            </a:r>
            <a:r>
              <a:rPr lang="cs-CZ" sz="2200" b="1" i="0" dirty="0">
                <a:solidFill>
                  <a:srgbClr val="0000DC"/>
                </a:solidFill>
              </a:rPr>
              <a:t> - kvetoucí vršky samičích rostlin </a:t>
            </a:r>
            <a:r>
              <a:rPr lang="cs-CZ" sz="2200" b="1" i="0" dirty="0" err="1">
                <a:solidFill>
                  <a:srgbClr val="0000DC"/>
                </a:solidFill>
              </a:rPr>
              <a:t>spec</a:t>
            </a:r>
            <a:r>
              <a:rPr lang="cs-CZ" sz="2200" b="1" i="0" dirty="0">
                <a:solidFill>
                  <a:srgbClr val="0000DC"/>
                </a:solidFill>
              </a:rPr>
              <a:t>. pěstovaných</a:t>
            </a:r>
          </a:p>
          <a:p>
            <a:r>
              <a:rPr lang="cs-CZ" sz="2200" b="1" dirty="0" err="1">
                <a:solidFill>
                  <a:srgbClr val="0000DC"/>
                </a:solidFill>
              </a:rPr>
              <a:t>bhang</a:t>
            </a:r>
            <a:r>
              <a:rPr lang="cs-CZ" sz="2200" b="1" i="0" dirty="0">
                <a:solidFill>
                  <a:srgbClr val="0000DC"/>
                </a:solidFill>
              </a:rPr>
              <a:t> - sušené samičí rostliny</a:t>
            </a:r>
          </a:p>
          <a:p>
            <a:endParaRPr lang="cs-CZ" sz="2200" b="1" i="0" dirty="0">
              <a:solidFill>
                <a:srgbClr val="0000DC"/>
              </a:solidFill>
            </a:endParaRPr>
          </a:p>
          <a:p>
            <a:r>
              <a:rPr lang="cs-CZ" sz="2200" b="1" i="0" u="sng" dirty="0">
                <a:solidFill>
                  <a:srgbClr val="0000DC"/>
                </a:solidFill>
              </a:rPr>
              <a:t>charakteristika závislosti :</a:t>
            </a:r>
            <a:r>
              <a:rPr lang="cs-CZ" sz="2200" b="1" i="0" dirty="0">
                <a:solidFill>
                  <a:srgbClr val="0000DC"/>
                </a:solidFill>
              </a:rPr>
              <a:t> psychická závislost </a:t>
            </a:r>
          </a:p>
          <a:p>
            <a:r>
              <a:rPr lang="cs-CZ" sz="2200" b="1" i="0" dirty="0">
                <a:solidFill>
                  <a:srgbClr val="0000DC"/>
                </a:solidFill>
              </a:rPr>
              <a:t> </a:t>
            </a:r>
          </a:p>
          <a:p>
            <a:r>
              <a:rPr lang="cs-CZ" sz="2200" b="1" i="0" u="sng" dirty="0">
                <a:solidFill>
                  <a:srgbClr val="0000DC"/>
                </a:solidFill>
              </a:rPr>
              <a:t>aplikace :</a:t>
            </a:r>
            <a:r>
              <a:rPr lang="cs-CZ" sz="2200" b="1" i="0" dirty="0">
                <a:solidFill>
                  <a:srgbClr val="0000DC"/>
                </a:solidFill>
              </a:rPr>
              <a:t> kouření marihuany, šňupání hašiše</a:t>
            </a:r>
          </a:p>
          <a:p>
            <a:r>
              <a:rPr lang="cs-CZ" sz="2200" b="1" i="0" dirty="0">
                <a:solidFill>
                  <a:srgbClr val="0000DC"/>
                </a:solidFill>
              </a:rPr>
              <a:t>                  konzumace potravin tj. salátů, pečiva, koktejlů</a:t>
            </a:r>
          </a:p>
          <a:p>
            <a:endParaRPr lang="cs-CZ" sz="2200" b="1" i="0" dirty="0">
              <a:solidFill>
                <a:srgbClr val="0000DC"/>
              </a:solidFill>
            </a:endParaRPr>
          </a:p>
          <a:p>
            <a:r>
              <a:rPr lang="cs-CZ" sz="2200" b="1" i="0" dirty="0">
                <a:solidFill>
                  <a:srgbClr val="0000DC"/>
                </a:solidFill>
              </a:rPr>
              <a:t>Euforie : pocity úniku a úlevy s příznačnou bezstarostností </a:t>
            </a:r>
          </a:p>
          <a:p>
            <a:r>
              <a:rPr lang="cs-CZ" sz="2200" b="1" i="0" dirty="0">
                <a:solidFill>
                  <a:srgbClr val="0000DC"/>
                </a:solidFill>
              </a:rPr>
              <a:t>                (</a:t>
            </a:r>
            <a:r>
              <a:rPr lang="cs-CZ" sz="2200" b="1" i="0" dirty="0" err="1">
                <a:solidFill>
                  <a:srgbClr val="0000DC"/>
                </a:solidFill>
              </a:rPr>
              <a:t>vysmátost</a:t>
            </a:r>
            <a:r>
              <a:rPr lang="cs-CZ" sz="2200" b="1" i="0" dirty="0">
                <a:solidFill>
                  <a:srgbClr val="0000DC"/>
                </a:solidFill>
              </a:rPr>
              <a:t>), veselostí, družností. Změny smyslového vnímání,</a:t>
            </a:r>
          </a:p>
          <a:p>
            <a:r>
              <a:rPr lang="cs-CZ" sz="2200" b="1" i="0" dirty="0">
                <a:solidFill>
                  <a:srgbClr val="0000DC"/>
                </a:solidFill>
              </a:rPr>
              <a:t>                desorientace, halucinace</a:t>
            </a:r>
          </a:p>
          <a:p>
            <a:endParaRPr lang="cs-CZ" sz="1800" b="1" i="0" dirty="0">
              <a:solidFill>
                <a:srgbClr val="FFFF66"/>
              </a:solidFill>
            </a:endParaRPr>
          </a:p>
          <a:p>
            <a:endParaRPr lang="cs-CZ" sz="1800" b="1" i="0" dirty="0"/>
          </a:p>
          <a:p>
            <a:endParaRPr lang="cs-CZ" b="1" i="0" dirty="0"/>
          </a:p>
          <a:p>
            <a:endParaRPr lang="cs-CZ" i="0" dirty="0"/>
          </a:p>
          <a:p>
            <a:pPr>
              <a:spcBef>
                <a:spcPct val="50000"/>
              </a:spcBef>
            </a:pPr>
            <a:endParaRPr lang="cs-CZ" i="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E2DD728-40A1-4192-B379-062DB81B28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79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30"/>
    </mc:Choice>
    <mc:Fallback>
      <p:transition spd="slow" advTm="30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0" y="457200"/>
            <a:ext cx="121920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2200" b="1" i="0" dirty="0">
                <a:solidFill>
                  <a:srgbClr val="0000DC"/>
                </a:solidFill>
              </a:rPr>
              <a:t>Negativní jevy : ztráta soudnosti, úzkost, agresivita, toxická</a:t>
            </a:r>
          </a:p>
          <a:p>
            <a:r>
              <a:rPr lang="cs-CZ" sz="2200" b="1" i="0" dirty="0">
                <a:solidFill>
                  <a:srgbClr val="0000DC"/>
                </a:solidFill>
              </a:rPr>
              <a:t>                            psychóza.</a:t>
            </a:r>
          </a:p>
          <a:p>
            <a:r>
              <a:rPr lang="cs-CZ" sz="2200" b="1" i="0" dirty="0">
                <a:solidFill>
                  <a:srgbClr val="0000DC"/>
                </a:solidFill>
              </a:rPr>
              <a:t>zhoršení motorických schopností: odhadu, koordinace  pohybů </a:t>
            </a:r>
          </a:p>
          <a:p>
            <a:r>
              <a:rPr lang="cs-CZ" sz="2200" b="1" i="0" dirty="0">
                <a:solidFill>
                  <a:srgbClr val="0000DC"/>
                </a:solidFill>
              </a:rPr>
              <a:t>                                                          a schopnost rychle reagovat.</a:t>
            </a:r>
          </a:p>
          <a:p>
            <a:r>
              <a:rPr lang="cs-CZ" sz="2200" b="1" i="0" u="sng" dirty="0">
                <a:solidFill>
                  <a:srgbClr val="0000DC"/>
                </a:solidFill>
              </a:rPr>
              <a:t>Marihuana</a:t>
            </a:r>
            <a:r>
              <a:rPr lang="cs-CZ" sz="2200" b="1" i="0" dirty="0">
                <a:solidFill>
                  <a:srgbClr val="0000DC"/>
                </a:solidFill>
              </a:rPr>
              <a:t> narušuje krátkodobou paměť, negativně ovlivňuje hladinu </a:t>
            </a:r>
          </a:p>
          <a:p>
            <a:r>
              <a:rPr lang="cs-CZ" sz="2200" b="1" i="0" dirty="0">
                <a:solidFill>
                  <a:srgbClr val="0000DC"/>
                </a:solidFill>
              </a:rPr>
              <a:t>                     hormonů v organismu.</a:t>
            </a:r>
          </a:p>
          <a:p>
            <a:r>
              <a:rPr lang="cs-CZ" sz="2200" b="1" i="0" dirty="0">
                <a:solidFill>
                  <a:srgbClr val="0000DC"/>
                </a:solidFill>
              </a:rPr>
              <a:t>                     U mladých žen může vyvolat poruchy menstruačního cyklu.</a:t>
            </a:r>
          </a:p>
          <a:p>
            <a:r>
              <a:rPr lang="cs-CZ" sz="2200" b="1" i="0" dirty="0">
                <a:solidFill>
                  <a:srgbClr val="0000DC"/>
                </a:solidFill>
              </a:rPr>
              <a:t>                     Ovlivnění činnosti mozku a poškozuje plíce </a:t>
            </a:r>
          </a:p>
          <a:p>
            <a:r>
              <a:rPr lang="cs-CZ" sz="2200" b="1" i="0" dirty="0">
                <a:solidFill>
                  <a:srgbClr val="0000DC"/>
                </a:solidFill>
              </a:rPr>
              <a:t>                     Vstupní droga pro další závislosti</a:t>
            </a:r>
          </a:p>
          <a:p>
            <a:pPr>
              <a:spcBef>
                <a:spcPct val="50000"/>
              </a:spcBef>
            </a:pPr>
            <a:endParaRPr lang="cs-CZ" sz="2200" b="1" i="0" dirty="0">
              <a:solidFill>
                <a:srgbClr val="0000DC"/>
              </a:solidFill>
            </a:endParaRPr>
          </a:p>
          <a:p>
            <a:pPr>
              <a:spcBef>
                <a:spcPct val="50000"/>
              </a:spcBef>
            </a:pPr>
            <a:r>
              <a:rPr lang="cs-CZ" sz="2200" b="1" i="0" u="sng" dirty="0">
                <a:solidFill>
                  <a:srgbClr val="0000DC"/>
                </a:solidFill>
              </a:rPr>
              <a:t>farmakokinetika </a:t>
            </a:r>
            <a:r>
              <a:rPr lang="cs-CZ" sz="2200" b="1" i="0" u="sng" dirty="0">
                <a:solidFill>
                  <a:srgbClr val="0000DC"/>
                </a:solidFill>
                <a:latin typeface="Symbol" pitchFamily="18" charset="2"/>
              </a:rPr>
              <a:t>D</a:t>
            </a:r>
            <a:r>
              <a:rPr lang="cs-CZ" sz="2200" b="1" i="0" u="sng" dirty="0">
                <a:solidFill>
                  <a:srgbClr val="0000DC"/>
                </a:solidFill>
              </a:rPr>
              <a:t>-9-THC:</a:t>
            </a:r>
            <a:endParaRPr lang="cs-CZ" sz="2200" b="1" i="0" dirty="0">
              <a:solidFill>
                <a:srgbClr val="0000DC"/>
              </a:solidFill>
            </a:endParaRPr>
          </a:p>
          <a:p>
            <a:pPr>
              <a:spcBef>
                <a:spcPct val="50000"/>
              </a:spcBef>
            </a:pPr>
            <a:r>
              <a:rPr lang="cs-CZ" sz="2200" b="1" i="0" dirty="0">
                <a:solidFill>
                  <a:srgbClr val="0000DC"/>
                </a:solidFill>
              </a:rPr>
              <a:t>T</a:t>
            </a:r>
            <a:r>
              <a:rPr lang="cs-CZ" sz="2200" b="1" i="0" baseline="-25000" dirty="0">
                <a:solidFill>
                  <a:srgbClr val="0000DC"/>
                </a:solidFill>
              </a:rPr>
              <a:t>1/2</a:t>
            </a:r>
            <a:r>
              <a:rPr lang="cs-CZ" sz="2200" b="1" i="0" dirty="0">
                <a:solidFill>
                  <a:srgbClr val="0000DC"/>
                </a:solidFill>
              </a:rPr>
              <a:t> = 14 - 38 hod.</a:t>
            </a:r>
          </a:p>
          <a:p>
            <a:pPr>
              <a:spcBef>
                <a:spcPct val="50000"/>
              </a:spcBef>
            </a:pPr>
            <a:r>
              <a:rPr lang="cs-CZ" sz="2200" b="1" i="0" dirty="0">
                <a:solidFill>
                  <a:srgbClr val="0000DC"/>
                </a:solidFill>
              </a:rPr>
              <a:t>v moči po jednorázové aplikaci: 1-3 dny                                                                                                                                                                                                                                     při chronickém užívání: střední doba 27 dnů     </a:t>
            </a:r>
            <a:endParaRPr lang="cs-CZ" dirty="0">
              <a:solidFill>
                <a:srgbClr val="0000DC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4DBC294-F22E-41BE-84A3-6F26B29129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20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736"/>
    </mc:Choice>
    <mc:Fallback>
      <p:transition spd="slow" advTm="99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1" y="244475"/>
            <a:ext cx="11182351" cy="9525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 dirty="0">
                <a:solidFill>
                  <a:srgbClr val="0000DC"/>
                </a:solidFill>
                <a:latin typeface="Arial" charset="0"/>
              </a:rPr>
              <a:t>SPICE – syntetické </a:t>
            </a:r>
            <a:r>
              <a:rPr lang="cs-CZ" altLang="cs-CZ" sz="3600" dirty="0" err="1">
                <a:solidFill>
                  <a:srgbClr val="0000DC"/>
                </a:solidFill>
                <a:latin typeface="Arial" charset="0"/>
              </a:rPr>
              <a:t>cannabinoidy</a:t>
            </a:r>
            <a:endParaRPr lang="cs-CZ" altLang="cs-CZ" sz="3600" dirty="0">
              <a:solidFill>
                <a:srgbClr val="0000DC"/>
              </a:solidFill>
              <a:latin typeface="Arial" charset="0"/>
            </a:endParaRPr>
          </a:p>
        </p:txBody>
      </p:sp>
      <p:sp>
        <p:nvSpPr>
          <p:cNvPr id="21504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527051" y="1412875"/>
            <a:ext cx="11252200" cy="48387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>
                <a:solidFill>
                  <a:srgbClr val="0000DC"/>
                </a:solidFill>
              </a:rPr>
              <a:t>Jsou to látky účinkující podobně </a:t>
            </a:r>
            <a:r>
              <a:rPr lang="cs-CZ" altLang="cs-CZ" sz="2400" dirty="0" err="1">
                <a:solidFill>
                  <a:srgbClr val="0000DC"/>
                </a:solidFill>
              </a:rPr>
              <a:t>jakoTHC</a:t>
            </a:r>
            <a:endParaRPr lang="cs-CZ" altLang="cs-CZ" sz="2400" dirty="0">
              <a:solidFill>
                <a:srgbClr val="0000DC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>
                <a:solidFill>
                  <a:srgbClr val="0000DC"/>
                </a:solidFill>
              </a:rPr>
              <a:t>JWH-073, JWH-018, JWH-081,JWH-122, JWH-200,HU-250, JWH-398, AM-694, 2201, CP-47, 497…( novela zákona č. 167/1998 z 2011) Jsou rozpustné v tucích a některé potentnější než THC, chemicky jsou velmi odlišné, těžko prokazatelné (laboratoře nedisponují jejich spektry ani standardy), nemají korektní farmakolog. a </a:t>
            </a:r>
            <a:r>
              <a:rPr lang="cs-CZ" altLang="cs-CZ" sz="2400" dirty="0" err="1">
                <a:solidFill>
                  <a:srgbClr val="0000DC"/>
                </a:solidFill>
              </a:rPr>
              <a:t>toxi</a:t>
            </a:r>
            <a:r>
              <a:rPr lang="cs-CZ" altLang="cs-CZ" sz="2400" dirty="0">
                <a:solidFill>
                  <a:srgbClr val="0000DC"/>
                </a:solidFill>
              </a:rPr>
              <a:t>. výzkumy.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>
                <a:solidFill>
                  <a:srgbClr val="0000DC"/>
                </a:solidFill>
              </a:rPr>
              <a:t>Dle experimentu na dobrovolnících po 1 cigaretě „</a:t>
            </a:r>
            <a:r>
              <a:rPr lang="cs-CZ" altLang="cs-CZ" sz="2400" dirty="0" err="1">
                <a:solidFill>
                  <a:srgbClr val="0000DC"/>
                </a:solidFill>
              </a:rPr>
              <a:t>Spice</a:t>
            </a:r>
            <a:r>
              <a:rPr lang="cs-CZ" altLang="cs-CZ" sz="2400" dirty="0">
                <a:solidFill>
                  <a:srgbClr val="0000DC"/>
                </a:solidFill>
              </a:rPr>
              <a:t> </a:t>
            </a:r>
            <a:r>
              <a:rPr lang="cs-CZ" altLang="cs-CZ" sz="2400" dirty="0" err="1">
                <a:solidFill>
                  <a:srgbClr val="0000DC"/>
                </a:solidFill>
              </a:rPr>
              <a:t>Diamond</a:t>
            </a:r>
            <a:r>
              <a:rPr lang="cs-CZ" altLang="cs-CZ" sz="2400" dirty="0">
                <a:solidFill>
                  <a:srgbClr val="0000DC"/>
                </a:solidFill>
              </a:rPr>
              <a:t>“ došlo k zarudnutí spojivek, zvýšená tepová frekvence, sucho v ústech a změna vnímání a </a:t>
            </a:r>
            <a:r>
              <a:rPr lang="cs-CZ" altLang="cs-CZ" sz="2400" dirty="0" err="1">
                <a:solidFill>
                  <a:srgbClr val="0000DC"/>
                </a:solidFill>
              </a:rPr>
              <a:t>nálady.V</a:t>
            </a:r>
            <a:r>
              <a:rPr lang="cs-CZ" altLang="cs-CZ" sz="2400" dirty="0">
                <a:solidFill>
                  <a:srgbClr val="0000DC"/>
                </a:solidFill>
              </a:rPr>
              <a:t> psychomotorických testech nebyly změny viditelné, ale dobrovolníci tvrdili, že cítí zhoršení. Hlavní účinky odezněly po 6 hod.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>
                <a:solidFill>
                  <a:srgbClr val="0000DC"/>
                </a:solidFill>
              </a:rPr>
              <a:t>Tyto látky nedávají pozitivní testy na </a:t>
            </a:r>
            <a:r>
              <a:rPr lang="cs-CZ" altLang="cs-CZ" sz="2400" dirty="0" err="1">
                <a:solidFill>
                  <a:srgbClr val="0000DC"/>
                </a:solidFill>
              </a:rPr>
              <a:t>cannabinoidy</a:t>
            </a:r>
            <a:r>
              <a:rPr lang="cs-CZ" altLang="cs-CZ" sz="2400" dirty="0">
                <a:solidFill>
                  <a:srgbClr val="0000DC"/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BE434BB-E33B-40BD-95A3-1DB08621C5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7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831"/>
    </mc:Choice>
    <mc:Fallback>
      <p:transition spd="slow" advTm="51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84" name="Rectangle 36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53278" name="Object 30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34434" y="3068639"/>
          <a:ext cx="2978151" cy="356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4" name="Rastrový obrázek" r:id="rId5" imgW="1400000" imgH="2095793" progId="Paint.Picture">
                  <p:embed/>
                </p:oleObj>
              </mc:Choice>
              <mc:Fallback>
                <p:oleObj name="Rastrový obrázek" r:id="rId5" imgW="1400000" imgH="209579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434" y="3068639"/>
                        <a:ext cx="2978151" cy="3565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66" name="Object 18"/>
          <p:cNvGraphicFramePr>
            <a:graphicFrameLocks noChangeAspect="1"/>
          </p:cNvGraphicFramePr>
          <p:nvPr/>
        </p:nvGraphicFramePr>
        <p:xfrm>
          <a:off x="3600451" y="2370138"/>
          <a:ext cx="8591549" cy="4487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5" name="Rastrový obrázek" r:id="rId7" imgW="9409524" imgH="6552381" progId="Paint.Picture">
                  <p:embed/>
                </p:oleObj>
              </mc:Choice>
              <mc:Fallback>
                <p:oleObj name="Rastrový obrázek" r:id="rId7" imgW="9409524" imgH="655238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0451" y="2370138"/>
                        <a:ext cx="8591549" cy="4487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68" name="Object 20"/>
          <p:cNvGraphicFramePr>
            <a:graphicFrameLocks noChangeAspect="1"/>
          </p:cNvGraphicFramePr>
          <p:nvPr/>
        </p:nvGraphicFramePr>
        <p:xfrm>
          <a:off x="1" y="0"/>
          <a:ext cx="5135033" cy="2751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6" name="Rastrový obrázek" r:id="rId9" imgW="2095793" imgH="1571844" progId="Paint.Picture">
                  <p:embed/>
                </p:oleObj>
              </mc:Choice>
              <mc:Fallback>
                <p:oleObj name="Rastrový obrázek" r:id="rId9" imgW="2095793" imgH="157184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0"/>
                        <a:ext cx="5135033" cy="2751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83" name="Object 35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5615518" y="260350"/>
          <a:ext cx="6049433" cy="252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" name="Rastrový obrázek" r:id="rId11" imgW="2095793" imgH="1571844" progId="Paint.Picture">
                  <p:embed/>
                </p:oleObj>
              </mc:Choice>
              <mc:Fallback>
                <p:oleObj name="Rastrový obrázek" r:id="rId11" imgW="2095793" imgH="157184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5518" y="260350"/>
                        <a:ext cx="6049433" cy="252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D56A4FC-F9AE-481B-9D1D-188D3C76D2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80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73"/>
    </mc:Choice>
    <mc:Fallback>
      <p:transition spd="slow" advTm="20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7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80900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3600451" y="260350"/>
          <a:ext cx="5080000" cy="287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9" name="Rastrový obrázek" r:id="rId5" imgW="15542857" imgH="11736438" progId="Paint.Picture">
                  <p:embed/>
                </p:oleObj>
              </mc:Choice>
              <mc:Fallback>
                <p:oleObj name="Rastrový obrázek" r:id="rId5" imgW="15542857" imgH="1173643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0451" y="260350"/>
                        <a:ext cx="5080000" cy="2876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3" name="Object 7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34434" y="2781301"/>
          <a:ext cx="3852333" cy="385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0" name="Rastrový obrázek" r:id="rId7" imgW="5714286" imgH="7621064" progId="Paint.Picture">
                  <p:embed/>
                </p:oleObj>
              </mc:Choice>
              <mc:Fallback>
                <p:oleObj name="Rastrový obrázek" r:id="rId7" imgW="5714286" imgH="762106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434" y="2781301"/>
                        <a:ext cx="3852333" cy="385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6" name="Object 10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8030634" y="2781301"/>
          <a:ext cx="3801533" cy="378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1" name="Rastrový obrázek" r:id="rId9" imgW="4563112" imgH="6047619" progId="Paint.Picture">
                  <p:embed/>
                </p:oleObj>
              </mc:Choice>
              <mc:Fallback>
                <p:oleObj name="Rastrový obrázek" r:id="rId9" imgW="4563112" imgH="604761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30634" y="2781301"/>
                        <a:ext cx="3801533" cy="3781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ED059F4-6367-4135-A560-2B8EC93E25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56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51"/>
    </mc:Choice>
    <mc:Fallback>
      <p:transition spd="slow" advTm="20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0" y="0"/>
            <a:ext cx="12079705" cy="7048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endParaRPr lang="cs-CZ" sz="2800" b="1" i="0" dirty="0">
              <a:solidFill>
                <a:srgbClr val="FFFF66"/>
              </a:solidFill>
            </a:endParaRPr>
          </a:p>
          <a:p>
            <a:pPr algn="ctr"/>
            <a:r>
              <a:rPr lang="cs-CZ" sz="2800" b="1" i="0" dirty="0">
                <a:solidFill>
                  <a:srgbClr val="0000DC"/>
                </a:solidFill>
              </a:rPr>
              <a:t>ZÁVISLOST   AMFETAMINOVÉHO   TYPU  </a:t>
            </a:r>
          </a:p>
          <a:p>
            <a:pPr algn="ctr"/>
            <a:r>
              <a:rPr lang="cs-CZ" sz="2800" b="1" i="0" dirty="0">
                <a:solidFill>
                  <a:srgbClr val="0000DC"/>
                </a:solidFill>
              </a:rPr>
              <a:t>(syntetické drogy)</a:t>
            </a:r>
            <a:endParaRPr lang="cs-CZ" b="1" i="0" dirty="0">
              <a:solidFill>
                <a:srgbClr val="0000DC"/>
              </a:solidFill>
            </a:endParaRPr>
          </a:p>
          <a:p>
            <a:endParaRPr lang="cs-CZ" b="1" i="0" dirty="0">
              <a:solidFill>
                <a:srgbClr val="0000DC"/>
              </a:solidFill>
            </a:endParaRPr>
          </a:p>
          <a:p>
            <a:r>
              <a:rPr lang="cs-CZ" sz="2200" b="1" i="0" u="sng" dirty="0">
                <a:solidFill>
                  <a:srgbClr val="0000DC"/>
                </a:solidFill>
              </a:rPr>
              <a:t>charakteristika závislosti :</a:t>
            </a:r>
            <a:r>
              <a:rPr lang="cs-CZ" sz="2200" b="1" i="0" dirty="0">
                <a:solidFill>
                  <a:srgbClr val="0000DC"/>
                </a:solidFill>
              </a:rPr>
              <a:t> psychická závislost </a:t>
            </a:r>
          </a:p>
          <a:p>
            <a:r>
              <a:rPr lang="cs-CZ" sz="2200" b="1" i="0" dirty="0">
                <a:solidFill>
                  <a:srgbClr val="0000DC"/>
                </a:solidFill>
              </a:rPr>
              <a:t>                                              tolerance</a:t>
            </a:r>
          </a:p>
          <a:p>
            <a:endParaRPr lang="cs-CZ" sz="2200" b="1" i="0" dirty="0">
              <a:solidFill>
                <a:srgbClr val="0000DC"/>
              </a:solidFill>
            </a:endParaRPr>
          </a:p>
          <a:p>
            <a:r>
              <a:rPr lang="cs-CZ" sz="2200" b="1" i="0" dirty="0">
                <a:solidFill>
                  <a:srgbClr val="0000DC"/>
                </a:solidFill>
              </a:rPr>
              <a:t>amfetamin (dříve lék </a:t>
            </a:r>
            <a:r>
              <a:rPr lang="cs-CZ" sz="2200" b="1" i="0" dirty="0" err="1">
                <a:solidFill>
                  <a:srgbClr val="0000DC"/>
                </a:solidFill>
              </a:rPr>
              <a:t>Psychoton</a:t>
            </a:r>
            <a:r>
              <a:rPr lang="cs-CZ" sz="2200" b="1" i="0" dirty="0">
                <a:solidFill>
                  <a:srgbClr val="0000DC"/>
                </a:solidFill>
              </a:rPr>
              <a:t>)</a:t>
            </a:r>
          </a:p>
          <a:p>
            <a:r>
              <a:rPr lang="cs-CZ" sz="2200" b="1" i="0" dirty="0">
                <a:solidFill>
                  <a:srgbClr val="0000DC"/>
                </a:solidFill>
              </a:rPr>
              <a:t>metamfetamin (Pervitin)</a:t>
            </a:r>
          </a:p>
          <a:p>
            <a:r>
              <a:rPr lang="cs-CZ" sz="2200" b="1" i="0" dirty="0" err="1">
                <a:solidFill>
                  <a:srgbClr val="0000DC"/>
                </a:solidFill>
              </a:rPr>
              <a:t>methylendioxyamfetaminy</a:t>
            </a:r>
            <a:r>
              <a:rPr lang="cs-CZ" sz="2200" b="1" i="0" dirty="0">
                <a:solidFill>
                  <a:srgbClr val="0000DC"/>
                </a:solidFill>
              </a:rPr>
              <a:t> (Extáze) MDA, MDMA, MDE, MMDA, MBDB, BDB, ... </a:t>
            </a:r>
          </a:p>
          <a:p>
            <a:r>
              <a:rPr lang="cs-CZ" sz="2200" b="1" i="0" dirty="0" err="1">
                <a:solidFill>
                  <a:srgbClr val="0000DC"/>
                </a:solidFill>
              </a:rPr>
              <a:t>thio</a:t>
            </a:r>
            <a:r>
              <a:rPr lang="cs-CZ" sz="2200" b="1" i="0" dirty="0">
                <a:solidFill>
                  <a:srgbClr val="0000DC"/>
                </a:solidFill>
              </a:rPr>
              <a:t>-   4-MTA</a:t>
            </a:r>
          </a:p>
          <a:p>
            <a:endParaRPr lang="cs-CZ" sz="2200" b="1" i="0" dirty="0">
              <a:solidFill>
                <a:srgbClr val="0000DC"/>
              </a:solidFill>
            </a:endParaRPr>
          </a:p>
          <a:p>
            <a:r>
              <a:rPr lang="cs-CZ" sz="2200" b="1" i="0" u="sng" dirty="0" err="1">
                <a:solidFill>
                  <a:srgbClr val="0000DC"/>
                </a:solidFill>
              </a:rPr>
              <a:t>psychostimulační</a:t>
            </a:r>
            <a:r>
              <a:rPr lang="cs-CZ" sz="2200" b="1" i="0" u="sng" dirty="0">
                <a:solidFill>
                  <a:srgbClr val="0000DC"/>
                </a:solidFill>
              </a:rPr>
              <a:t> účinky (dávka 7,5 - 15 mg)</a:t>
            </a:r>
            <a:r>
              <a:rPr lang="cs-CZ" sz="2200" b="1" i="0" dirty="0">
                <a:solidFill>
                  <a:srgbClr val="0000DC"/>
                </a:solidFill>
              </a:rPr>
              <a:t> : pocit dobrého zdravotního stavu, zvýšení koncentrace,  potlačení únavy, snížení potřeby spánku, jídla, sebedůvěra, tachykardie, nespavost, zčervenání v obličeji</a:t>
            </a:r>
          </a:p>
          <a:p>
            <a:endParaRPr lang="cs-CZ" sz="2200" b="1" i="0" dirty="0">
              <a:solidFill>
                <a:srgbClr val="0000DC"/>
              </a:solidFill>
            </a:endParaRPr>
          </a:p>
          <a:p>
            <a:r>
              <a:rPr lang="cs-CZ" sz="2200" b="1" i="0" dirty="0">
                <a:solidFill>
                  <a:srgbClr val="0000DC"/>
                </a:solidFill>
              </a:rPr>
              <a:t>tolerance : zvyšování dávek až na </a:t>
            </a:r>
            <a:r>
              <a:rPr lang="cs-CZ" sz="2200" b="1" i="0" u="sng" dirty="0">
                <a:solidFill>
                  <a:srgbClr val="0000DC"/>
                </a:solidFill>
              </a:rPr>
              <a:t>g</a:t>
            </a:r>
          </a:p>
          <a:p>
            <a:endParaRPr lang="cs-CZ" sz="2200" b="1" i="0" dirty="0">
              <a:solidFill>
                <a:srgbClr val="FFFF66"/>
              </a:solidFill>
            </a:endParaRPr>
          </a:p>
          <a:p>
            <a:pPr>
              <a:spcBef>
                <a:spcPct val="50000"/>
              </a:spcBef>
            </a:pPr>
            <a:endParaRPr lang="cs-CZ" i="0" dirty="0">
              <a:solidFill>
                <a:srgbClr val="FFFF66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30DEAE7-FB4E-4A4C-9F87-AC69B32D3C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81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370"/>
    </mc:Choice>
    <mc:Fallback>
      <p:transition spd="slow" advTm="74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10363200" cy="533400"/>
          </a:xfrm>
        </p:spPr>
        <p:txBody>
          <a:bodyPr/>
          <a:lstStyle/>
          <a:p>
            <a:r>
              <a:rPr lang="cs-CZ" sz="3200" dirty="0">
                <a:solidFill>
                  <a:srgbClr val="0000DC"/>
                </a:solidFill>
              </a:rPr>
              <a:t>Deriváty amfetaminu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384800" y="1524001"/>
            <a:ext cx="243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 b="1" i="0"/>
              <a:t>Amfetamin</a:t>
            </a:r>
            <a:endParaRPr lang="cs-CZ" i="0"/>
          </a:p>
        </p:txBody>
      </p:sp>
      <p:sp>
        <p:nvSpPr>
          <p:cNvPr id="28742" name="Rectangle 70"/>
          <p:cNvSpPr>
            <a:spLocks noChangeArrowheads="1"/>
          </p:cNvSpPr>
          <p:nvPr/>
        </p:nvSpPr>
        <p:spPr bwMode="auto">
          <a:xfrm>
            <a:off x="7027334" y="762000"/>
            <a:ext cx="1202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N</a:t>
            </a:r>
            <a:endParaRPr lang="cs-CZ"/>
          </a:p>
        </p:txBody>
      </p:sp>
      <p:sp>
        <p:nvSpPr>
          <p:cNvPr id="28743" name="Rectangle 71"/>
          <p:cNvSpPr>
            <a:spLocks noChangeArrowheads="1"/>
          </p:cNvSpPr>
          <p:nvPr/>
        </p:nvSpPr>
        <p:spPr bwMode="auto">
          <a:xfrm>
            <a:off x="7177618" y="762000"/>
            <a:ext cx="1202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H</a:t>
            </a:r>
            <a:endParaRPr lang="cs-CZ"/>
          </a:p>
        </p:txBody>
      </p:sp>
      <p:sp>
        <p:nvSpPr>
          <p:cNvPr id="28744" name="Rectangle 72"/>
          <p:cNvSpPr>
            <a:spLocks noChangeArrowheads="1"/>
          </p:cNvSpPr>
          <p:nvPr/>
        </p:nvSpPr>
        <p:spPr bwMode="auto">
          <a:xfrm>
            <a:off x="7319433" y="862014"/>
            <a:ext cx="64120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900" i="0">
                <a:latin typeface="Arial" charset="0"/>
              </a:rPr>
              <a:t>2</a:t>
            </a:r>
            <a:endParaRPr lang="cs-CZ"/>
          </a:p>
        </p:txBody>
      </p:sp>
      <p:sp>
        <p:nvSpPr>
          <p:cNvPr id="28745" name="Rectangle 73"/>
          <p:cNvSpPr>
            <a:spLocks noChangeArrowheads="1"/>
          </p:cNvSpPr>
          <p:nvPr/>
        </p:nvSpPr>
        <p:spPr bwMode="auto">
          <a:xfrm>
            <a:off x="6673851" y="1254125"/>
            <a:ext cx="1202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C</a:t>
            </a:r>
            <a:endParaRPr lang="cs-CZ"/>
          </a:p>
        </p:txBody>
      </p:sp>
      <p:sp>
        <p:nvSpPr>
          <p:cNvPr id="28746" name="Rectangle 74"/>
          <p:cNvSpPr>
            <a:spLocks noChangeArrowheads="1"/>
          </p:cNvSpPr>
          <p:nvPr/>
        </p:nvSpPr>
        <p:spPr bwMode="auto">
          <a:xfrm>
            <a:off x="6824134" y="1254125"/>
            <a:ext cx="1202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H</a:t>
            </a:r>
            <a:endParaRPr lang="cs-CZ"/>
          </a:p>
        </p:txBody>
      </p:sp>
      <p:sp>
        <p:nvSpPr>
          <p:cNvPr id="28747" name="Rectangle 75"/>
          <p:cNvSpPr>
            <a:spLocks noChangeArrowheads="1"/>
          </p:cNvSpPr>
          <p:nvPr/>
        </p:nvSpPr>
        <p:spPr bwMode="auto">
          <a:xfrm>
            <a:off x="6965951" y="1354139"/>
            <a:ext cx="64120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900" i="0">
                <a:latin typeface="Arial" charset="0"/>
              </a:rPr>
              <a:t>3</a:t>
            </a:r>
            <a:endParaRPr lang="cs-CZ"/>
          </a:p>
        </p:txBody>
      </p:sp>
      <p:sp>
        <p:nvSpPr>
          <p:cNvPr id="28748" name="Line 76"/>
          <p:cNvSpPr>
            <a:spLocks noChangeShapeType="1"/>
          </p:cNvSpPr>
          <p:nvPr/>
        </p:nvSpPr>
        <p:spPr bwMode="auto">
          <a:xfrm flipH="1">
            <a:off x="5171017" y="862013"/>
            <a:ext cx="395816" cy="1571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749" name="Line 77"/>
          <p:cNvSpPr>
            <a:spLocks noChangeShapeType="1"/>
          </p:cNvSpPr>
          <p:nvPr/>
        </p:nvSpPr>
        <p:spPr bwMode="auto">
          <a:xfrm flipH="1" flipV="1">
            <a:off x="5556251" y="862013"/>
            <a:ext cx="397933" cy="1571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750" name="Line 78"/>
          <p:cNvSpPr>
            <a:spLocks noChangeShapeType="1"/>
          </p:cNvSpPr>
          <p:nvPr/>
        </p:nvSpPr>
        <p:spPr bwMode="auto">
          <a:xfrm flipV="1">
            <a:off x="5954185" y="1027113"/>
            <a:ext cx="2116" cy="3222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751" name="Line 79"/>
          <p:cNvSpPr>
            <a:spLocks noChangeShapeType="1"/>
          </p:cNvSpPr>
          <p:nvPr/>
        </p:nvSpPr>
        <p:spPr bwMode="auto">
          <a:xfrm flipV="1">
            <a:off x="5556251" y="1366839"/>
            <a:ext cx="397933" cy="1555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752" name="Line 80"/>
          <p:cNvSpPr>
            <a:spLocks noChangeShapeType="1"/>
          </p:cNvSpPr>
          <p:nvPr/>
        </p:nvSpPr>
        <p:spPr bwMode="auto">
          <a:xfrm>
            <a:off x="5171017" y="1366839"/>
            <a:ext cx="395816" cy="1555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753" name="Line 81"/>
          <p:cNvSpPr>
            <a:spLocks noChangeShapeType="1"/>
          </p:cNvSpPr>
          <p:nvPr/>
        </p:nvSpPr>
        <p:spPr bwMode="auto">
          <a:xfrm>
            <a:off x="5181600" y="1027114"/>
            <a:ext cx="2117" cy="3444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754" name="Line 82"/>
          <p:cNvSpPr>
            <a:spLocks noChangeShapeType="1"/>
          </p:cNvSpPr>
          <p:nvPr/>
        </p:nvSpPr>
        <p:spPr bwMode="auto">
          <a:xfrm flipV="1">
            <a:off x="5943600" y="862013"/>
            <a:ext cx="397933" cy="1571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755" name="Line 83"/>
          <p:cNvSpPr>
            <a:spLocks noChangeShapeType="1"/>
          </p:cNvSpPr>
          <p:nvPr/>
        </p:nvSpPr>
        <p:spPr bwMode="auto">
          <a:xfrm>
            <a:off x="6330951" y="862013"/>
            <a:ext cx="397933" cy="1571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756" name="Line 84"/>
          <p:cNvSpPr>
            <a:spLocks noChangeShapeType="1"/>
          </p:cNvSpPr>
          <p:nvPr/>
        </p:nvSpPr>
        <p:spPr bwMode="auto">
          <a:xfrm flipV="1">
            <a:off x="6720417" y="900113"/>
            <a:ext cx="294216" cy="120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757" name="Line 85"/>
          <p:cNvSpPr>
            <a:spLocks noChangeShapeType="1"/>
          </p:cNvSpPr>
          <p:nvPr/>
        </p:nvSpPr>
        <p:spPr bwMode="auto">
          <a:xfrm>
            <a:off x="6728885" y="1027113"/>
            <a:ext cx="2116" cy="227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758" name="Oval 86"/>
          <p:cNvSpPr>
            <a:spLocks noChangeArrowheads="1"/>
          </p:cNvSpPr>
          <p:nvPr/>
        </p:nvSpPr>
        <p:spPr bwMode="auto">
          <a:xfrm>
            <a:off x="5283201" y="990600"/>
            <a:ext cx="554567" cy="382588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870" name="Rectangle 198"/>
          <p:cNvSpPr>
            <a:spLocks noChangeArrowheads="1"/>
          </p:cNvSpPr>
          <p:nvPr/>
        </p:nvSpPr>
        <p:spPr bwMode="auto">
          <a:xfrm>
            <a:off x="2410884" y="3311525"/>
            <a:ext cx="1202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C</a:t>
            </a:r>
            <a:endParaRPr lang="cs-CZ" sz="1300"/>
          </a:p>
        </p:txBody>
      </p:sp>
      <p:sp>
        <p:nvSpPr>
          <p:cNvPr id="28871" name="Rectangle 199"/>
          <p:cNvSpPr>
            <a:spLocks noChangeArrowheads="1"/>
          </p:cNvSpPr>
          <p:nvPr/>
        </p:nvSpPr>
        <p:spPr bwMode="auto">
          <a:xfrm>
            <a:off x="2563284" y="3311525"/>
            <a:ext cx="1202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H</a:t>
            </a:r>
            <a:endParaRPr lang="cs-CZ" sz="1300"/>
          </a:p>
        </p:txBody>
      </p:sp>
      <p:sp>
        <p:nvSpPr>
          <p:cNvPr id="28872" name="Rectangle 200"/>
          <p:cNvSpPr>
            <a:spLocks noChangeArrowheads="1"/>
          </p:cNvSpPr>
          <p:nvPr/>
        </p:nvSpPr>
        <p:spPr bwMode="auto">
          <a:xfrm>
            <a:off x="2713567" y="3411539"/>
            <a:ext cx="92974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3</a:t>
            </a:r>
            <a:endParaRPr lang="cs-CZ" sz="1300"/>
          </a:p>
        </p:txBody>
      </p:sp>
      <p:sp>
        <p:nvSpPr>
          <p:cNvPr id="28873" name="Rectangle 201"/>
          <p:cNvSpPr>
            <a:spLocks noChangeArrowheads="1"/>
          </p:cNvSpPr>
          <p:nvPr/>
        </p:nvSpPr>
        <p:spPr bwMode="auto">
          <a:xfrm>
            <a:off x="2764367" y="2819400"/>
            <a:ext cx="1202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N</a:t>
            </a:r>
            <a:endParaRPr lang="cs-CZ" sz="1300"/>
          </a:p>
        </p:txBody>
      </p:sp>
      <p:sp>
        <p:nvSpPr>
          <p:cNvPr id="28874" name="Rectangle 202"/>
          <p:cNvSpPr>
            <a:spLocks noChangeArrowheads="1"/>
          </p:cNvSpPr>
          <p:nvPr/>
        </p:nvSpPr>
        <p:spPr bwMode="auto">
          <a:xfrm>
            <a:off x="2916767" y="2819400"/>
            <a:ext cx="1202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H</a:t>
            </a:r>
            <a:endParaRPr lang="cs-CZ" sz="1300"/>
          </a:p>
        </p:txBody>
      </p:sp>
      <p:sp>
        <p:nvSpPr>
          <p:cNvPr id="28875" name="Rectangle 203"/>
          <p:cNvSpPr>
            <a:spLocks noChangeArrowheads="1"/>
          </p:cNvSpPr>
          <p:nvPr/>
        </p:nvSpPr>
        <p:spPr bwMode="auto">
          <a:xfrm>
            <a:off x="3067051" y="2819400"/>
            <a:ext cx="1202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C</a:t>
            </a:r>
            <a:endParaRPr lang="cs-CZ" sz="1300"/>
          </a:p>
        </p:txBody>
      </p:sp>
      <p:sp>
        <p:nvSpPr>
          <p:cNvPr id="28876" name="Rectangle 204"/>
          <p:cNvSpPr>
            <a:spLocks noChangeArrowheads="1"/>
          </p:cNvSpPr>
          <p:nvPr/>
        </p:nvSpPr>
        <p:spPr bwMode="auto">
          <a:xfrm>
            <a:off x="3219451" y="2819400"/>
            <a:ext cx="1202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H</a:t>
            </a:r>
            <a:endParaRPr lang="cs-CZ" sz="1300"/>
          </a:p>
        </p:txBody>
      </p:sp>
      <p:sp>
        <p:nvSpPr>
          <p:cNvPr id="28877" name="Rectangle 205"/>
          <p:cNvSpPr>
            <a:spLocks noChangeArrowheads="1"/>
          </p:cNvSpPr>
          <p:nvPr/>
        </p:nvSpPr>
        <p:spPr bwMode="auto">
          <a:xfrm>
            <a:off x="3371851" y="2919414"/>
            <a:ext cx="92974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3</a:t>
            </a:r>
            <a:endParaRPr lang="cs-CZ" sz="1300"/>
          </a:p>
        </p:txBody>
      </p:sp>
      <p:sp>
        <p:nvSpPr>
          <p:cNvPr id="28878" name="Line 206"/>
          <p:cNvSpPr>
            <a:spLocks noChangeShapeType="1"/>
          </p:cNvSpPr>
          <p:nvPr/>
        </p:nvSpPr>
        <p:spPr bwMode="auto">
          <a:xfrm flipH="1">
            <a:off x="914401" y="2919413"/>
            <a:ext cx="387351" cy="165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879" name="Line 207"/>
          <p:cNvSpPr>
            <a:spLocks noChangeShapeType="1"/>
          </p:cNvSpPr>
          <p:nvPr/>
        </p:nvSpPr>
        <p:spPr bwMode="auto">
          <a:xfrm flipH="1" flipV="1">
            <a:off x="1301752" y="2919413"/>
            <a:ext cx="385233" cy="165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880" name="Line 208"/>
          <p:cNvSpPr>
            <a:spLocks noChangeShapeType="1"/>
          </p:cNvSpPr>
          <p:nvPr/>
        </p:nvSpPr>
        <p:spPr bwMode="auto">
          <a:xfrm flipV="1">
            <a:off x="1686985" y="3084514"/>
            <a:ext cx="2116" cy="339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881" name="Line 209"/>
          <p:cNvSpPr>
            <a:spLocks noChangeShapeType="1"/>
          </p:cNvSpPr>
          <p:nvPr/>
        </p:nvSpPr>
        <p:spPr bwMode="auto">
          <a:xfrm flipV="1">
            <a:off x="1301752" y="3424238"/>
            <a:ext cx="385233" cy="1635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882" name="Line 210"/>
          <p:cNvSpPr>
            <a:spLocks noChangeShapeType="1"/>
          </p:cNvSpPr>
          <p:nvPr/>
        </p:nvSpPr>
        <p:spPr bwMode="auto">
          <a:xfrm>
            <a:off x="914401" y="3424238"/>
            <a:ext cx="387351" cy="1635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883" name="Line 211"/>
          <p:cNvSpPr>
            <a:spLocks noChangeShapeType="1"/>
          </p:cNvSpPr>
          <p:nvPr/>
        </p:nvSpPr>
        <p:spPr bwMode="auto">
          <a:xfrm>
            <a:off x="914400" y="3084514"/>
            <a:ext cx="2117" cy="339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884" name="Line 212"/>
          <p:cNvSpPr>
            <a:spLocks noChangeShapeType="1"/>
          </p:cNvSpPr>
          <p:nvPr/>
        </p:nvSpPr>
        <p:spPr bwMode="auto">
          <a:xfrm flipV="1">
            <a:off x="1686984" y="2919413"/>
            <a:ext cx="387349" cy="165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885" name="Line 213"/>
          <p:cNvSpPr>
            <a:spLocks noChangeShapeType="1"/>
          </p:cNvSpPr>
          <p:nvPr/>
        </p:nvSpPr>
        <p:spPr bwMode="auto">
          <a:xfrm>
            <a:off x="2074334" y="2919413"/>
            <a:ext cx="387351" cy="165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886" name="Line 214"/>
          <p:cNvSpPr>
            <a:spLocks noChangeShapeType="1"/>
          </p:cNvSpPr>
          <p:nvPr/>
        </p:nvSpPr>
        <p:spPr bwMode="auto">
          <a:xfrm>
            <a:off x="2461685" y="3084513"/>
            <a:ext cx="2116" cy="2397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887" name="Line 215"/>
          <p:cNvSpPr>
            <a:spLocks noChangeShapeType="1"/>
          </p:cNvSpPr>
          <p:nvPr/>
        </p:nvSpPr>
        <p:spPr bwMode="auto">
          <a:xfrm flipV="1">
            <a:off x="2461684" y="2957513"/>
            <a:ext cx="285749" cy="127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888" name="Oval 216"/>
          <p:cNvSpPr>
            <a:spLocks noChangeArrowheads="1"/>
          </p:cNvSpPr>
          <p:nvPr/>
        </p:nvSpPr>
        <p:spPr bwMode="auto">
          <a:xfrm>
            <a:off x="1030818" y="3046414"/>
            <a:ext cx="539749" cy="40322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840" name="Rectangle 168"/>
          <p:cNvSpPr>
            <a:spLocks noChangeArrowheads="1"/>
          </p:cNvSpPr>
          <p:nvPr/>
        </p:nvSpPr>
        <p:spPr bwMode="auto">
          <a:xfrm>
            <a:off x="3496734" y="4046538"/>
            <a:ext cx="1202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N</a:t>
            </a:r>
            <a:endParaRPr lang="cs-CZ" sz="1300"/>
          </a:p>
        </p:txBody>
      </p:sp>
      <p:sp>
        <p:nvSpPr>
          <p:cNvPr id="28841" name="Rectangle 169"/>
          <p:cNvSpPr>
            <a:spLocks noChangeArrowheads="1"/>
          </p:cNvSpPr>
          <p:nvPr/>
        </p:nvSpPr>
        <p:spPr bwMode="auto">
          <a:xfrm>
            <a:off x="3653367" y="4046538"/>
            <a:ext cx="1202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H</a:t>
            </a:r>
            <a:endParaRPr lang="cs-CZ" sz="1300"/>
          </a:p>
        </p:txBody>
      </p:sp>
      <p:sp>
        <p:nvSpPr>
          <p:cNvPr id="28842" name="Rectangle 170"/>
          <p:cNvSpPr>
            <a:spLocks noChangeArrowheads="1"/>
          </p:cNvSpPr>
          <p:nvPr/>
        </p:nvSpPr>
        <p:spPr bwMode="auto">
          <a:xfrm>
            <a:off x="3807884" y="4144964"/>
            <a:ext cx="92974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2</a:t>
            </a:r>
            <a:endParaRPr lang="cs-CZ" sz="1300"/>
          </a:p>
        </p:txBody>
      </p:sp>
      <p:sp>
        <p:nvSpPr>
          <p:cNvPr id="28843" name="Rectangle 171"/>
          <p:cNvSpPr>
            <a:spLocks noChangeArrowheads="1"/>
          </p:cNvSpPr>
          <p:nvPr/>
        </p:nvSpPr>
        <p:spPr bwMode="auto">
          <a:xfrm>
            <a:off x="3136901" y="4521200"/>
            <a:ext cx="1202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C</a:t>
            </a:r>
            <a:endParaRPr lang="cs-CZ" sz="1300"/>
          </a:p>
        </p:txBody>
      </p:sp>
      <p:sp>
        <p:nvSpPr>
          <p:cNvPr id="28844" name="Rectangle 172"/>
          <p:cNvSpPr>
            <a:spLocks noChangeArrowheads="1"/>
          </p:cNvSpPr>
          <p:nvPr/>
        </p:nvSpPr>
        <p:spPr bwMode="auto">
          <a:xfrm>
            <a:off x="3291418" y="4521200"/>
            <a:ext cx="1202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H</a:t>
            </a:r>
            <a:endParaRPr lang="cs-CZ" sz="1300"/>
          </a:p>
        </p:txBody>
      </p:sp>
      <p:sp>
        <p:nvSpPr>
          <p:cNvPr id="28845" name="Rectangle 173"/>
          <p:cNvSpPr>
            <a:spLocks noChangeArrowheads="1"/>
          </p:cNvSpPr>
          <p:nvPr/>
        </p:nvSpPr>
        <p:spPr bwMode="auto">
          <a:xfrm>
            <a:off x="3445934" y="4619625"/>
            <a:ext cx="92974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3</a:t>
            </a:r>
            <a:endParaRPr lang="cs-CZ" sz="1300"/>
          </a:p>
        </p:txBody>
      </p:sp>
      <p:sp>
        <p:nvSpPr>
          <p:cNvPr id="28846" name="Rectangle 174"/>
          <p:cNvSpPr>
            <a:spLocks noChangeArrowheads="1"/>
          </p:cNvSpPr>
          <p:nvPr/>
        </p:nvSpPr>
        <p:spPr bwMode="auto">
          <a:xfrm>
            <a:off x="747184" y="4046538"/>
            <a:ext cx="1202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H</a:t>
            </a:r>
            <a:endParaRPr lang="cs-CZ" sz="1300"/>
          </a:p>
        </p:txBody>
      </p:sp>
      <p:sp>
        <p:nvSpPr>
          <p:cNvPr id="28847" name="Rectangle 175"/>
          <p:cNvSpPr>
            <a:spLocks noChangeArrowheads="1"/>
          </p:cNvSpPr>
          <p:nvPr/>
        </p:nvSpPr>
        <p:spPr bwMode="auto">
          <a:xfrm>
            <a:off x="901701" y="4144964"/>
            <a:ext cx="92974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3</a:t>
            </a:r>
            <a:endParaRPr lang="cs-CZ" sz="1300"/>
          </a:p>
        </p:txBody>
      </p:sp>
      <p:sp>
        <p:nvSpPr>
          <p:cNvPr id="28848" name="Rectangle 176"/>
          <p:cNvSpPr>
            <a:spLocks noChangeArrowheads="1"/>
          </p:cNvSpPr>
          <p:nvPr/>
        </p:nvSpPr>
        <p:spPr bwMode="auto">
          <a:xfrm>
            <a:off x="986367" y="4046538"/>
            <a:ext cx="1202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C</a:t>
            </a:r>
            <a:endParaRPr lang="cs-CZ" sz="1300"/>
          </a:p>
        </p:txBody>
      </p:sp>
      <p:sp>
        <p:nvSpPr>
          <p:cNvPr id="28849" name="Rectangle 177"/>
          <p:cNvSpPr>
            <a:spLocks noChangeArrowheads="1"/>
          </p:cNvSpPr>
          <p:nvPr/>
        </p:nvSpPr>
        <p:spPr bwMode="auto">
          <a:xfrm>
            <a:off x="1143000" y="4046538"/>
            <a:ext cx="129844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O</a:t>
            </a:r>
            <a:endParaRPr lang="cs-CZ" sz="1300"/>
          </a:p>
        </p:txBody>
      </p:sp>
      <p:sp>
        <p:nvSpPr>
          <p:cNvPr id="28850" name="Rectangle 178"/>
          <p:cNvSpPr>
            <a:spLocks noChangeArrowheads="1"/>
          </p:cNvSpPr>
          <p:nvPr/>
        </p:nvSpPr>
        <p:spPr bwMode="auto">
          <a:xfrm>
            <a:off x="2690285" y="4679950"/>
            <a:ext cx="129844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O</a:t>
            </a:r>
            <a:endParaRPr lang="cs-CZ" sz="1300"/>
          </a:p>
        </p:txBody>
      </p:sp>
      <p:sp>
        <p:nvSpPr>
          <p:cNvPr id="28851" name="Rectangle 179"/>
          <p:cNvSpPr>
            <a:spLocks noChangeArrowheads="1"/>
          </p:cNvSpPr>
          <p:nvPr/>
        </p:nvSpPr>
        <p:spPr bwMode="auto">
          <a:xfrm>
            <a:off x="2861734" y="4679950"/>
            <a:ext cx="1202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C</a:t>
            </a:r>
            <a:endParaRPr lang="cs-CZ" sz="1300"/>
          </a:p>
        </p:txBody>
      </p:sp>
      <p:sp>
        <p:nvSpPr>
          <p:cNvPr id="28852" name="Rectangle 180"/>
          <p:cNvSpPr>
            <a:spLocks noChangeArrowheads="1"/>
          </p:cNvSpPr>
          <p:nvPr/>
        </p:nvSpPr>
        <p:spPr bwMode="auto">
          <a:xfrm>
            <a:off x="3016251" y="4679950"/>
            <a:ext cx="1202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H</a:t>
            </a:r>
            <a:endParaRPr lang="cs-CZ" sz="1300"/>
          </a:p>
        </p:txBody>
      </p:sp>
      <p:sp>
        <p:nvSpPr>
          <p:cNvPr id="28853" name="Rectangle 181"/>
          <p:cNvSpPr>
            <a:spLocks noChangeArrowheads="1"/>
          </p:cNvSpPr>
          <p:nvPr/>
        </p:nvSpPr>
        <p:spPr bwMode="auto">
          <a:xfrm>
            <a:off x="3170767" y="4776789"/>
            <a:ext cx="92974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3</a:t>
            </a:r>
            <a:endParaRPr lang="cs-CZ" sz="1300"/>
          </a:p>
        </p:txBody>
      </p:sp>
      <p:sp>
        <p:nvSpPr>
          <p:cNvPr id="28854" name="Rectangle 182"/>
          <p:cNvSpPr>
            <a:spLocks noChangeArrowheads="1"/>
          </p:cNvSpPr>
          <p:nvPr/>
        </p:nvSpPr>
        <p:spPr bwMode="auto">
          <a:xfrm>
            <a:off x="1022352" y="4679950"/>
            <a:ext cx="110608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B</a:t>
            </a:r>
            <a:endParaRPr lang="cs-CZ" sz="1300"/>
          </a:p>
        </p:txBody>
      </p:sp>
      <p:sp>
        <p:nvSpPr>
          <p:cNvPr id="28855" name="Rectangle 183"/>
          <p:cNvSpPr>
            <a:spLocks noChangeArrowheads="1"/>
          </p:cNvSpPr>
          <p:nvPr/>
        </p:nvSpPr>
        <p:spPr bwMode="auto">
          <a:xfrm>
            <a:off x="1176867" y="4679950"/>
            <a:ext cx="5610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r</a:t>
            </a:r>
            <a:endParaRPr lang="cs-CZ" sz="1300"/>
          </a:p>
        </p:txBody>
      </p:sp>
      <p:sp>
        <p:nvSpPr>
          <p:cNvPr id="28856" name="Line 184"/>
          <p:cNvSpPr>
            <a:spLocks noChangeShapeType="1"/>
          </p:cNvSpPr>
          <p:nvPr/>
        </p:nvSpPr>
        <p:spPr bwMode="auto">
          <a:xfrm flipH="1">
            <a:off x="1606551" y="4144963"/>
            <a:ext cx="395816" cy="15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857" name="Line 185"/>
          <p:cNvSpPr>
            <a:spLocks noChangeShapeType="1"/>
          </p:cNvSpPr>
          <p:nvPr/>
        </p:nvSpPr>
        <p:spPr bwMode="auto">
          <a:xfrm flipH="1" flipV="1">
            <a:off x="2002368" y="4144963"/>
            <a:ext cx="395817" cy="15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858" name="Line 186"/>
          <p:cNvSpPr>
            <a:spLocks noChangeShapeType="1"/>
          </p:cNvSpPr>
          <p:nvPr/>
        </p:nvSpPr>
        <p:spPr bwMode="auto">
          <a:xfrm flipV="1">
            <a:off x="2398185" y="4303714"/>
            <a:ext cx="2116" cy="327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859" name="Line 187"/>
          <p:cNvSpPr>
            <a:spLocks noChangeShapeType="1"/>
          </p:cNvSpPr>
          <p:nvPr/>
        </p:nvSpPr>
        <p:spPr bwMode="auto">
          <a:xfrm flipV="1">
            <a:off x="2002368" y="4630738"/>
            <a:ext cx="395817" cy="15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860" name="Line 188"/>
          <p:cNvSpPr>
            <a:spLocks noChangeShapeType="1"/>
          </p:cNvSpPr>
          <p:nvPr/>
        </p:nvSpPr>
        <p:spPr bwMode="auto">
          <a:xfrm>
            <a:off x="1606551" y="4630738"/>
            <a:ext cx="395816" cy="15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861" name="Line 189"/>
          <p:cNvSpPr>
            <a:spLocks noChangeShapeType="1"/>
          </p:cNvSpPr>
          <p:nvPr/>
        </p:nvSpPr>
        <p:spPr bwMode="auto">
          <a:xfrm>
            <a:off x="1606551" y="4303714"/>
            <a:ext cx="2116" cy="327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862" name="Line 190"/>
          <p:cNvSpPr>
            <a:spLocks noChangeShapeType="1"/>
          </p:cNvSpPr>
          <p:nvPr/>
        </p:nvSpPr>
        <p:spPr bwMode="auto">
          <a:xfrm flipV="1">
            <a:off x="2398185" y="4144963"/>
            <a:ext cx="393700" cy="15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863" name="Line 191"/>
          <p:cNvSpPr>
            <a:spLocks noChangeShapeType="1"/>
          </p:cNvSpPr>
          <p:nvPr/>
        </p:nvSpPr>
        <p:spPr bwMode="auto">
          <a:xfrm>
            <a:off x="2791884" y="4144963"/>
            <a:ext cx="395816" cy="15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864" name="Line 192"/>
          <p:cNvSpPr>
            <a:spLocks noChangeShapeType="1"/>
          </p:cNvSpPr>
          <p:nvPr/>
        </p:nvSpPr>
        <p:spPr bwMode="auto">
          <a:xfrm flipV="1">
            <a:off x="3187701" y="4181475"/>
            <a:ext cx="292100" cy="1222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865" name="Line 193"/>
          <p:cNvSpPr>
            <a:spLocks noChangeShapeType="1"/>
          </p:cNvSpPr>
          <p:nvPr/>
        </p:nvSpPr>
        <p:spPr bwMode="auto">
          <a:xfrm>
            <a:off x="3187700" y="4303714"/>
            <a:ext cx="2117" cy="2301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866" name="Line 194"/>
          <p:cNvSpPr>
            <a:spLocks noChangeShapeType="1"/>
          </p:cNvSpPr>
          <p:nvPr/>
        </p:nvSpPr>
        <p:spPr bwMode="auto">
          <a:xfrm flipH="1" flipV="1">
            <a:off x="1331385" y="4194175"/>
            <a:ext cx="275167" cy="1095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867" name="Line 195"/>
          <p:cNvSpPr>
            <a:spLocks noChangeShapeType="1"/>
          </p:cNvSpPr>
          <p:nvPr/>
        </p:nvSpPr>
        <p:spPr bwMode="auto">
          <a:xfrm>
            <a:off x="2398185" y="4630739"/>
            <a:ext cx="275167" cy="1095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868" name="Line 196"/>
          <p:cNvSpPr>
            <a:spLocks noChangeShapeType="1"/>
          </p:cNvSpPr>
          <p:nvPr/>
        </p:nvSpPr>
        <p:spPr bwMode="auto">
          <a:xfrm flipH="1">
            <a:off x="1280585" y="4630739"/>
            <a:ext cx="325967" cy="1222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869" name="Oval 197"/>
          <p:cNvSpPr>
            <a:spLocks noChangeArrowheads="1"/>
          </p:cNvSpPr>
          <p:nvPr/>
        </p:nvSpPr>
        <p:spPr bwMode="auto">
          <a:xfrm>
            <a:off x="1727200" y="4267200"/>
            <a:ext cx="550333" cy="388938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816" name="Rectangle 144"/>
          <p:cNvSpPr>
            <a:spLocks noChangeArrowheads="1"/>
          </p:cNvSpPr>
          <p:nvPr/>
        </p:nvSpPr>
        <p:spPr bwMode="auto">
          <a:xfrm>
            <a:off x="2556934" y="5922964"/>
            <a:ext cx="1202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C</a:t>
            </a:r>
            <a:endParaRPr lang="cs-CZ" sz="1300"/>
          </a:p>
        </p:txBody>
      </p:sp>
      <p:sp>
        <p:nvSpPr>
          <p:cNvPr id="28817" name="Rectangle 145"/>
          <p:cNvSpPr>
            <a:spLocks noChangeArrowheads="1"/>
          </p:cNvSpPr>
          <p:nvPr/>
        </p:nvSpPr>
        <p:spPr bwMode="auto">
          <a:xfrm>
            <a:off x="2709334" y="5922964"/>
            <a:ext cx="1202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H</a:t>
            </a:r>
            <a:endParaRPr lang="cs-CZ" sz="1300"/>
          </a:p>
        </p:txBody>
      </p:sp>
      <p:sp>
        <p:nvSpPr>
          <p:cNvPr id="28818" name="Rectangle 146"/>
          <p:cNvSpPr>
            <a:spLocks noChangeArrowheads="1"/>
          </p:cNvSpPr>
          <p:nvPr/>
        </p:nvSpPr>
        <p:spPr bwMode="auto">
          <a:xfrm>
            <a:off x="2861734" y="6015039"/>
            <a:ext cx="92974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3</a:t>
            </a:r>
            <a:endParaRPr lang="cs-CZ" sz="1300"/>
          </a:p>
        </p:txBody>
      </p:sp>
      <p:sp>
        <p:nvSpPr>
          <p:cNvPr id="28819" name="Rectangle 147"/>
          <p:cNvSpPr>
            <a:spLocks noChangeArrowheads="1"/>
          </p:cNvSpPr>
          <p:nvPr/>
        </p:nvSpPr>
        <p:spPr bwMode="auto">
          <a:xfrm>
            <a:off x="2912534" y="5473700"/>
            <a:ext cx="1202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N</a:t>
            </a:r>
            <a:endParaRPr lang="cs-CZ" sz="1300"/>
          </a:p>
        </p:txBody>
      </p:sp>
      <p:sp>
        <p:nvSpPr>
          <p:cNvPr id="28820" name="Rectangle 148"/>
          <p:cNvSpPr>
            <a:spLocks noChangeArrowheads="1"/>
          </p:cNvSpPr>
          <p:nvPr/>
        </p:nvSpPr>
        <p:spPr bwMode="auto">
          <a:xfrm>
            <a:off x="3064934" y="5473700"/>
            <a:ext cx="1202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H</a:t>
            </a:r>
            <a:endParaRPr lang="cs-CZ" sz="1300"/>
          </a:p>
        </p:txBody>
      </p:sp>
      <p:sp>
        <p:nvSpPr>
          <p:cNvPr id="28821" name="Rectangle 149"/>
          <p:cNvSpPr>
            <a:spLocks noChangeArrowheads="1"/>
          </p:cNvSpPr>
          <p:nvPr/>
        </p:nvSpPr>
        <p:spPr bwMode="auto">
          <a:xfrm>
            <a:off x="3217334" y="5473700"/>
            <a:ext cx="1202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C</a:t>
            </a:r>
            <a:endParaRPr lang="cs-CZ" sz="1300"/>
          </a:p>
        </p:txBody>
      </p:sp>
      <p:sp>
        <p:nvSpPr>
          <p:cNvPr id="28822" name="Rectangle 150"/>
          <p:cNvSpPr>
            <a:spLocks noChangeArrowheads="1"/>
          </p:cNvSpPr>
          <p:nvPr/>
        </p:nvSpPr>
        <p:spPr bwMode="auto">
          <a:xfrm>
            <a:off x="3369734" y="5565775"/>
            <a:ext cx="92974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2</a:t>
            </a:r>
            <a:endParaRPr lang="cs-CZ" sz="1300"/>
          </a:p>
        </p:txBody>
      </p:sp>
      <p:sp>
        <p:nvSpPr>
          <p:cNvPr id="28823" name="Rectangle 151"/>
          <p:cNvSpPr>
            <a:spLocks noChangeArrowheads="1"/>
          </p:cNvSpPr>
          <p:nvPr/>
        </p:nvSpPr>
        <p:spPr bwMode="auto">
          <a:xfrm>
            <a:off x="3454401" y="5473700"/>
            <a:ext cx="1202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H</a:t>
            </a:r>
            <a:endParaRPr lang="cs-CZ" sz="1300"/>
          </a:p>
        </p:txBody>
      </p:sp>
      <p:sp>
        <p:nvSpPr>
          <p:cNvPr id="28824" name="Rectangle 152"/>
          <p:cNvSpPr>
            <a:spLocks noChangeArrowheads="1"/>
          </p:cNvSpPr>
          <p:nvPr/>
        </p:nvSpPr>
        <p:spPr bwMode="auto">
          <a:xfrm>
            <a:off x="3606801" y="5565775"/>
            <a:ext cx="92974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5</a:t>
            </a:r>
            <a:endParaRPr lang="cs-CZ" sz="1300"/>
          </a:p>
        </p:txBody>
      </p:sp>
      <p:sp>
        <p:nvSpPr>
          <p:cNvPr id="28825" name="Rectangle 153"/>
          <p:cNvSpPr>
            <a:spLocks noChangeArrowheads="1"/>
          </p:cNvSpPr>
          <p:nvPr/>
        </p:nvSpPr>
        <p:spPr bwMode="auto">
          <a:xfrm>
            <a:off x="1388534" y="6384925"/>
            <a:ext cx="1202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C</a:t>
            </a:r>
            <a:endParaRPr lang="cs-CZ" sz="1300"/>
          </a:p>
        </p:txBody>
      </p:sp>
      <p:sp>
        <p:nvSpPr>
          <p:cNvPr id="28826" name="Rectangle 154"/>
          <p:cNvSpPr>
            <a:spLocks noChangeArrowheads="1"/>
          </p:cNvSpPr>
          <p:nvPr/>
        </p:nvSpPr>
        <p:spPr bwMode="auto">
          <a:xfrm>
            <a:off x="1540933" y="6384925"/>
            <a:ext cx="102592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F</a:t>
            </a:r>
            <a:endParaRPr lang="cs-CZ" sz="1300"/>
          </a:p>
        </p:txBody>
      </p:sp>
      <p:sp>
        <p:nvSpPr>
          <p:cNvPr id="28827" name="Rectangle 155"/>
          <p:cNvSpPr>
            <a:spLocks noChangeArrowheads="1"/>
          </p:cNvSpPr>
          <p:nvPr/>
        </p:nvSpPr>
        <p:spPr bwMode="auto">
          <a:xfrm>
            <a:off x="1676400" y="6477000"/>
            <a:ext cx="92974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3</a:t>
            </a:r>
            <a:endParaRPr lang="cs-CZ" sz="1300"/>
          </a:p>
        </p:txBody>
      </p:sp>
      <p:sp>
        <p:nvSpPr>
          <p:cNvPr id="28828" name="Line 156"/>
          <p:cNvSpPr>
            <a:spLocks noChangeShapeType="1"/>
          </p:cNvSpPr>
          <p:nvPr/>
        </p:nvSpPr>
        <p:spPr bwMode="auto">
          <a:xfrm flipH="1">
            <a:off x="1049867" y="5565776"/>
            <a:ext cx="389467" cy="1492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829" name="Line 157"/>
          <p:cNvSpPr>
            <a:spLocks noChangeShapeType="1"/>
          </p:cNvSpPr>
          <p:nvPr/>
        </p:nvSpPr>
        <p:spPr bwMode="auto">
          <a:xfrm flipH="1" flipV="1">
            <a:off x="1439333" y="5565776"/>
            <a:ext cx="389467" cy="1492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830" name="Line 158"/>
          <p:cNvSpPr>
            <a:spLocks noChangeShapeType="1"/>
          </p:cNvSpPr>
          <p:nvPr/>
        </p:nvSpPr>
        <p:spPr bwMode="auto">
          <a:xfrm flipV="1">
            <a:off x="1828800" y="5715000"/>
            <a:ext cx="2117" cy="311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831" name="Line 159"/>
          <p:cNvSpPr>
            <a:spLocks noChangeShapeType="1"/>
          </p:cNvSpPr>
          <p:nvPr/>
        </p:nvSpPr>
        <p:spPr bwMode="auto">
          <a:xfrm flipV="1">
            <a:off x="1439333" y="6026151"/>
            <a:ext cx="389467" cy="1508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832" name="Line 160"/>
          <p:cNvSpPr>
            <a:spLocks noChangeShapeType="1"/>
          </p:cNvSpPr>
          <p:nvPr/>
        </p:nvSpPr>
        <p:spPr bwMode="auto">
          <a:xfrm>
            <a:off x="1049867" y="6026151"/>
            <a:ext cx="389467" cy="1508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833" name="Line 161"/>
          <p:cNvSpPr>
            <a:spLocks noChangeShapeType="1"/>
          </p:cNvSpPr>
          <p:nvPr/>
        </p:nvSpPr>
        <p:spPr bwMode="auto">
          <a:xfrm>
            <a:off x="1049867" y="5715000"/>
            <a:ext cx="2117" cy="311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834" name="Line 162"/>
          <p:cNvSpPr>
            <a:spLocks noChangeShapeType="1"/>
          </p:cNvSpPr>
          <p:nvPr/>
        </p:nvSpPr>
        <p:spPr bwMode="auto">
          <a:xfrm flipV="1">
            <a:off x="1828800" y="5565776"/>
            <a:ext cx="389467" cy="1492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835" name="Line 163"/>
          <p:cNvSpPr>
            <a:spLocks noChangeShapeType="1"/>
          </p:cNvSpPr>
          <p:nvPr/>
        </p:nvSpPr>
        <p:spPr bwMode="auto">
          <a:xfrm>
            <a:off x="2218267" y="5565776"/>
            <a:ext cx="389467" cy="1492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836" name="Line 164"/>
          <p:cNvSpPr>
            <a:spLocks noChangeShapeType="1"/>
          </p:cNvSpPr>
          <p:nvPr/>
        </p:nvSpPr>
        <p:spPr bwMode="auto">
          <a:xfrm>
            <a:off x="2607734" y="5715001"/>
            <a:ext cx="2117" cy="2190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837" name="Line 165"/>
          <p:cNvSpPr>
            <a:spLocks noChangeShapeType="1"/>
          </p:cNvSpPr>
          <p:nvPr/>
        </p:nvSpPr>
        <p:spPr bwMode="auto">
          <a:xfrm flipV="1">
            <a:off x="2607733" y="5599114"/>
            <a:ext cx="287867" cy="1158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838" name="Line 166"/>
          <p:cNvSpPr>
            <a:spLocks noChangeShapeType="1"/>
          </p:cNvSpPr>
          <p:nvPr/>
        </p:nvSpPr>
        <p:spPr bwMode="auto">
          <a:xfrm>
            <a:off x="1439334" y="6176964"/>
            <a:ext cx="2117" cy="2190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839" name="Oval 167"/>
          <p:cNvSpPr>
            <a:spLocks noChangeArrowheads="1"/>
          </p:cNvSpPr>
          <p:nvPr/>
        </p:nvSpPr>
        <p:spPr bwMode="auto">
          <a:xfrm>
            <a:off x="1168400" y="5680075"/>
            <a:ext cx="541867" cy="369888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940" name="Rectangle 268"/>
          <p:cNvSpPr>
            <a:spLocks noChangeArrowheads="1"/>
          </p:cNvSpPr>
          <p:nvPr/>
        </p:nvSpPr>
        <p:spPr bwMode="auto">
          <a:xfrm>
            <a:off x="11036301" y="5495925"/>
            <a:ext cx="1202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N</a:t>
            </a:r>
            <a:endParaRPr lang="cs-CZ" sz="1300"/>
          </a:p>
        </p:txBody>
      </p:sp>
      <p:sp>
        <p:nvSpPr>
          <p:cNvPr id="28941" name="Rectangle 269"/>
          <p:cNvSpPr>
            <a:spLocks noChangeArrowheads="1"/>
          </p:cNvSpPr>
          <p:nvPr/>
        </p:nvSpPr>
        <p:spPr bwMode="auto">
          <a:xfrm>
            <a:off x="11192934" y="5495925"/>
            <a:ext cx="1202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H</a:t>
            </a:r>
            <a:endParaRPr lang="cs-CZ" sz="1300"/>
          </a:p>
        </p:txBody>
      </p:sp>
      <p:sp>
        <p:nvSpPr>
          <p:cNvPr id="28942" name="Rectangle 270"/>
          <p:cNvSpPr>
            <a:spLocks noChangeArrowheads="1"/>
          </p:cNvSpPr>
          <p:nvPr/>
        </p:nvSpPr>
        <p:spPr bwMode="auto">
          <a:xfrm>
            <a:off x="11349567" y="5592764"/>
            <a:ext cx="92974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2</a:t>
            </a:r>
            <a:endParaRPr lang="cs-CZ" sz="1300"/>
          </a:p>
        </p:txBody>
      </p:sp>
      <p:sp>
        <p:nvSpPr>
          <p:cNvPr id="28943" name="Rectangle 271"/>
          <p:cNvSpPr>
            <a:spLocks noChangeArrowheads="1"/>
          </p:cNvSpPr>
          <p:nvPr/>
        </p:nvSpPr>
        <p:spPr bwMode="auto">
          <a:xfrm>
            <a:off x="10670118" y="5973764"/>
            <a:ext cx="1202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C</a:t>
            </a:r>
            <a:endParaRPr lang="cs-CZ" sz="1300"/>
          </a:p>
        </p:txBody>
      </p:sp>
      <p:sp>
        <p:nvSpPr>
          <p:cNvPr id="28944" name="Rectangle 272"/>
          <p:cNvSpPr>
            <a:spLocks noChangeArrowheads="1"/>
          </p:cNvSpPr>
          <p:nvPr/>
        </p:nvSpPr>
        <p:spPr bwMode="auto">
          <a:xfrm>
            <a:off x="10826751" y="5973764"/>
            <a:ext cx="1202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H</a:t>
            </a:r>
            <a:endParaRPr lang="cs-CZ" sz="1300"/>
          </a:p>
        </p:txBody>
      </p:sp>
      <p:sp>
        <p:nvSpPr>
          <p:cNvPr id="28945" name="Rectangle 273"/>
          <p:cNvSpPr>
            <a:spLocks noChangeArrowheads="1"/>
          </p:cNvSpPr>
          <p:nvPr/>
        </p:nvSpPr>
        <p:spPr bwMode="auto">
          <a:xfrm>
            <a:off x="10983385" y="6070600"/>
            <a:ext cx="92974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3</a:t>
            </a:r>
            <a:endParaRPr lang="cs-CZ" sz="1300"/>
          </a:p>
        </p:txBody>
      </p:sp>
      <p:sp>
        <p:nvSpPr>
          <p:cNvPr id="28946" name="Rectangle 274"/>
          <p:cNvSpPr>
            <a:spLocks noChangeArrowheads="1"/>
          </p:cNvSpPr>
          <p:nvPr/>
        </p:nvSpPr>
        <p:spPr bwMode="auto">
          <a:xfrm>
            <a:off x="8252884" y="6132514"/>
            <a:ext cx="1202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H</a:t>
            </a:r>
            <a:endParaRPr lang="cs-CZ" sz="1300"/>
          </a:p>
        </p:txBody>
      </p:sp>
      <p:sp>
        <p:nvSpPr>
          <p:cNvPr id="28947" name="Rectangle 275"/>
          <p:cNvSpPr>
            <a:spLocks noChangeArrowheads="1"/>
          </p:cNvSpPr>
          <p:nvPr/>
        </p:nvSpPr>
        <p:spPr bwMode="auto">
          <a:xfrm>
            <a:off x="8409518" y="6229350"/>
            <a:ext cx="92974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3</a:t>
            </a:r>
            <a:endParaRPr lang="cs-CZ" sz="1300"/>
          </a:p>
        </p:txBody>
      </p:sp>
      <p:sp>
        <p:nvSpPr>
          <p:cNvPr id="28948" name="Rectangle 276"/>
          <p:cNvSpPr>
            <a:spLocks noChangeArrowheads="1"/>
          </p:cNvSpPr>
          <p:nvPr/>
        </p:nvSpPr>
        <p:spPr bwMode="auto">
          <a:xfrm>
            <a:off x="8496301" y="6132514"/>
            <a:ext cx="1202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C</a:t>
            </a:r>
            <a:endParaRPr lang="cs-CZ" sz="1300"/>
          </a:p>
        </p:txBody>
      </p:sp>
      <p:sp>
        <p:nvSpPr>
          <p:cNvPr id="28949" name="Rectangle 277"/>
          <p:cNvSpPr>
            <a:spLocks noChangeArrowheads="1"/>
          </p:cNvSpPr>
          <p:nvPr/>
        </p:nvSpPr>
        <p:spPr bwMode="auto">
          <a:xfrm>
            <a:off x="8652933" y="6132514"/>
            <a:ext cx="110608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S</a:t>
            </a:r>
            <a:endParaRPr lang="cs-CZ" sz="1300"/>
          </a:p>
        </p:txBody>
      </p:sp>
      <p:sp>
        <p:nvSpPr>
          <p:cNvPr id="28950" name="Line 278"/>
          <p:cNvSpPr>
            <a:spLocks noChangeShapeType="1"/>
          </p:cNvSpPr>
          <p:nvPr/>
        </p:nvSpPr>
        <p:spPr bwMode="auto">
          <a:xfrm flipH="1">
            <a:off x="9122833" y="5592764"/>
            <a:ext cx="400051" cy="1603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951" name="Line 279"/>
          <p:cNvSpPr>
            <a:spLocks noChangeShapeType="1"/>
          </p:cNvSpPr>
          <p:nvPr/>
        </p:nvSpPr>
        <p:spPr bwMode="auto">
          <a:xfrm flipH="1" flipV="1">
            <a:off x="9522885" y="5592764"/>
            <a:ext cx="400049" cy="1603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952" name="Line 280"/>
          <p:cNvSpPr>
            <a:spLocks noChangeShapeType="1"/>
          </p:cNvSpPr>
          <p:nvPr/>
        </p:nvSpPr>
        <p:spPr bwMode="auto">
          <a:xfrm flipV="1">
            <a:off x="9922934" y="5753100"/>
            <a:ext cx="2117" cy="33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953" name="Line 281"/>
          <p:cNvSpPr>
            <a:spLocks noChangeShapeType="1"/>
          </p:cNvSpPr>
          <p:nvPr/>
        </p:nvSpPr>
        <p:spPr bwMode="auto">
          <a:xfrm flipV="1">
            <a:off x="9522885" y="6083300"/>
            <a:ext cx="400049" cy="160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954" name="Line 282"/>
          <p:cNvSpPr>
            <a:spLocks noChangeShapeType="1"/>
          </p:cNvSpPr>
          <p:nvPr/>
        </p:nvSpPr>
        <p:spPr bwMode="auto">
          <a:xfrm>
            <a:off x="9122833" y="6083300"/>
            <a:ext cx="400051" cy="160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955" name="Line 283"/>
          <p:cNvSpPr>
            <a:spLocks noChangeShapeType="1"/>
          </p:cNvSpPr>
          <p:nvPr/>
        </p:nvSpPr>
        <p:spPr bwMode="auto">
          <a:xfrm>
            <a:off x="9122834" y="5753100"/>
            <a:ext cx="2117" cy="33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956" name="Line 284"/>
          <p:cNvSpPr>
            <a:spLocks noChangeShapeType="1"/>
          </p:cNvSpPr>
          <p:nvPr/>
        </p:nvSpPr>
        <p:spPr bwMode="auto">
          <a:xfrm flipV="1">
            <a:off x="9922933" y="5592764"/>
            <a:ext cx="400051" cy="1603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957" name="Line 285"/>
          <p:cNvSpPr>
            <a:spLocks noChangeShapeType="1"/>
          </p:cNvSpPr>
          <p:nvPr/>
        </p:nvSpPr>
        <p:spPr bwMode="auto">
          <a:xfrm>
            <a:off x="10322985" y="5592764"/>
            <a:ext cx="400049" cy="1603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958" name="Line 286"/>
          <p:cNvSpPr>
            <a:spLocks noChangeShapeType="1"/>
          </p:cNvSpPr>
          <p:nvPr/>
        </p:nvSpPr>
        <p:spPr bwMode="auto">
          <a:xfrm flipV="1">
            <a:off x="10723034" y="5629276"/>
            <a:ext cx="296333" cy="1238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959" name="Line 287"/>
          <p:cNvSpPr>
            <a:spLocks noChangeShapeType="1"/>
          </p:cNvSpPr>
          <p:nvPr/>
        </p:nvSpPr>
        <p:spPr bwMode="auto">
          <a:xfrm>
            <a:off x="10723034" y="5753101"/>
            <a:ext cx="2117" cy="2317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960" name="Line 288"/>
          <p:cNvSpPr>
            <a:spLocks noChangeShapeType="1"/>
          </p:cNvSpPr>
          <p:nvPr/>
        </p:nvSpPr>
        <p:spPr bwMode="auto">
          <a:xfrm flipH="1">
            <a:off x="8826500" y="6083301"/>
            <a:ext cx="296333" cy="1111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961" name="Oval 289"/>
          <p:cNvSpPr>
            <a:spLocks noChangeArrowheads="1"/>
          </p:cNvSpPr>
          <p:nvPr/>
        </p:nvSpPr>
        <p:spPr bwMode="auto">
          <a:xfrm>
            <a:off x="9245601" y="5715000"/>
            <a:ext cx="554567" cy="3937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915" name="Rectangle 243"/>
          <p:cNvSpPr>
            <a:spLocks noChangeArrowheads="1"/>
          </p:cNvSpPr>
          <p:nvPr/>
        </p:nvSpPr>
        <p:spPr bwMode="auto">
          <a:xfrm>
            <a:off x="10456334" y="4548189"/>
            <a:ext cx="1202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C</a:t>
            </a:r>
            <a:endParaRPr lang="cs-CZ" sz="1300"/>
          </a:p>
        </p:txBody>
      </p:sp>
      <p:sp>
        <p:nvSpPr>
          <p:cNvPr id="28916" name="Rectangle 244"/>
          <p:cNvSpPr>
            <a:spLocks noChangeArrowheads="1"/>
          </p:cNvSpPr>
          <p:nvPr/>
        </p:nvSpPr>
        <p:spPr bwMode="auto">
          <a:xfrm>
            <a:off x="10612967" y="4548189"/>
            <a:ext cx="1202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H</a:t>
            </a:r>
            <a:endParaRPr lang="cs-CZ" sz="1300"/>
          </a:p>
        </p:txBody>
      </p:sp>
      <p:sp>
        <p:nvSpPr>
          <p:cNvPr id="28917" name="Rectangle 245"/>
          <p:cNvSpPr>
            <a:spLocks noChangeArrowheads="1"/>
          </p:cNvSpPr>
          <p:nvPr/>
        </p:nvSpPr>
        <p:spPr bwMode="auto">
          <a:xfrm>
            <a:off x="10769601" y="4648200"/>
            <a:ext cx="92974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3</a:t>
            </a:r>
            <a:endParaRPr lang="cs-CZ" sz="1300"/>
          </a:p>
        </p:txBody>
      </p:sp>
      <p:sp>
        <p:nvSpPr>
          <p:cNvPr id="28918" name="Rectangle 246"/>
          <p:cNvSpPr>
            <a:spLocks noChangeArrowheads="1"/>
          </p:cNvSpPr>
          <p:nvPr/>
        </p:nvSpPr>
        <p:spPr bwMode="auto">
          <a:xfrm>
            <a:off x="8377767" y="4124325"/>
            <a:ext cx="129844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O</a:t>
            </a:r>
            <a:endParaRPr lang="cs-CZ"/>
          </a:p>
        </p:txBody>
      </p:sp>
      <p:sp>
        <p:nvSpPr>
          <p:cNvPr id="28919" name="Rectangle 247"/>
          <p:cNvSpPr>
            <a:spLocks noChangeArrowheads="1"/>
          </p:cNvSpPr>
          <p:nvPr/>
        </p:nvSpPr>
        <p:spPr bwMode="auto">
          <a:xfrm>
            <a:off x="8358718" y="4637089"/>
            <a:ext cx="129844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O</a:t>
            </a:r>
            <a:endParaRPr lang="cs-CZ"/>
          </a:p>
        </p:txBody>
      </p:sp>
      <p:sp>
        <p:nvSpPr>
          <p:cNvPr id="28920" name="Rectangle 248"/>
          <p:cNvSpPr>
            <a:spLocks noChangeArrowheads="1"/>
          </p:cNvSpPr>
          <p:nvPr/>
        </p:nvSpPr>
        <p:spPr bwMode="auto">
          <a:xfrm>
            <a:off x="10822518" y="4062414"/>
            <a:ext cx="1202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N</a:t>
            </a:r>
            <a:endParaRPr lang="cs-CZ" sz="1300"/>
          </a:p>
        </p:txBody>
      </p:sp>
      <p:sp>
        <p:nvSpPr>
          <p:cNvPr id="28921" name="Rectangle 249"/>
          <p:cNvSpPr>
            <a:spLocks noChangeArrowheads="1"/>
          </p:cNvSpPr>
          <p:nvPr/>
        </p:nvSpPr>
        <p:spPr bwMode="auto">
          <a:xfrm>
            <a:off x="10979151" y="4062414"/>
            <a:ext cx="1202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H</a:t>
            </a:r>
            <a:endParaRPr lang="cs-CZ" sz="1300"/>
          </a:p>
        </p:txBody>
      </p:sp>
      <p:sp>
        <p:nvSpPr>
          <p:cNvPr id="28922" name="Rectangle 250"/>
          <p:cNvSpPr>
            <a:spLocks noChangeArrowheads="1"/>
          </p:cNvSpPr>
          <p:nvPr/>
        </p:nvSpPr>
        <p:spPr bwMode="auto">
          <a:xfrm>
            <a:off x="11137901" y="4062414"/>
            <a:ext cx="1202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C</a:t>
            </a:r>
            <a:endParaRPr lang="cs-CZ" sz="1300"/>
          </a:p>
        </p:txBody>
      </p:sp>
      <p:sp>
        <p:nvSpPr>
          <p:cNvPr id="28923" name="Rectangle 251"/>
          <p:cNvSpPr>
            <a:spLocks noChangeArrowheads="1"/>
          </p:cNvSpPr>
          <p:nvPr/>
        </p:nvSpPr>
        <p:spPr bwMode="auto">
          <a:xfrm>
            <a:off x="11294534" y="4062414"/>
            <a:ext cx="1202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H</a:t>
            </a:r>
            <a:endParaRPr lang="cs-CZ" sz="1300"/>
          </a:p>
        </p:txBody>
      </p:sp>
      <p:sp>
        <p:nvSpPr>
          <p:cNvPr id="28924" name="Rectangle 252"/>
          <p:cNvSpPr>
            <a:spLocks noChangeArrowheads="1"/>
          </p:cNvSpPr>
          <p:nvPr/>
        </p:nvSpPr>
        <p:spPr bwMode="auto">
          <a:xfrm>
            <a:off x="11451167" y="4160839"/>
            <a:ext cx="92974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3</a:t>
            </a:r>
            <a:endParaRPr lang="cs-CZ" sz="1300"/>
          </a:p>
        </p:txBody>
      </p:sp>
      <p:sp>
        <p:nvSpPr>
          <p:cNvPr id="28925" name="Line 253"/>
          <p:cNvSpPr>
            <a:spLocks noChangeShapeType="1"/>
          </p:cNvSpPr>
          <p:nvPr/>
        </p:nvSpPr>
        <p:spPr bwMode="auto">
          <a:xfrm flipH="1">
            <a:off x="8900585" y="4160839"/>
            <a:ext cx="402167" cy="1619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926" name="Line 254"/>
          <p:cNvSpPr>
            <a:spLocks noChangeShapeType="1"/>
          </p:cNvSpPr>
          <p:nvPr/>
        </p:nvSpPr>
        <p:spPr bwMode="auto">
          <a:xfrm flipH="1" flipV="1">
            <a:off x="9302751" y="4160839"/>
            <a:ext cx="402167" cy="1619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927" name="Line 255"/>
          <p:cNvSpPr>
            <a:spLocks noChangeShapeType="1"/>
          </p:cNvSpPr>
          <p:nvPr/>
        </p:nvSpPr>
        <p:spPr bwMode="auto">
          <a:xfrm flipV="1">
            <a:off x="9704918" y="4322764"/>
            <a:ext cx="2116" cy="338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928" name="Line 256"/>
          <p:cNvSpPr>
            <a:spLocks noChangeShapeType="1"/>
          </p:cNvSpPr>
          <p:nvPr/>
        </p:nvSpPr>
        <p:spPr bwMode="auto">
          <a:xfrm flipV="1">
            <a:off x="9302751" y="4660901"/>
            <a:ext cx="402167" cy="1619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929" name="Line 257"/>
          <p:cNvSpPr>
            <a:spLocks noChangeShapeType="1"/>
          </p:cNvSpPr>
          <p:nvPr/>
        </p:nvSpPr>
        <p:spPr bwMode="auto">
          <a:xfrm>
            <a:off x="8900585" y="4660901"/>
            <a:ext cx="402167" cy="1619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930" name="Line 258"/>
          <p:cNvSpPr>
            <a:spLocks noChangeShapeType="1"/>
          </p:cNvSpPr>
          <p:nvPr/>
        </p:nvSpPr>
        <p:spPr bwMode="auto">
          <a:xfrm>
            <a:off x="8900585" y="4322764"/>
            <a:ext cx="2116" cy="338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931" name="Line 259"/>
          <p:cNvSpPr>
            <a:spLocks noChangeShapeType="1"/>
          </p:cNvSpPr>
          <p:nvPr/>
        </p:nvSpPr>
        <p:spPr bwMode="auto">
          <a:xfrm flipV="1">
            <a:off x="9704918" y="4160839"/>
            <a:ext cx="402167" cy="1619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932" name="Line 260"/>
          <p:cNvSpPr>
            <a:spLocks noChangeShapeType="1"/>
          </p:cNvSpPr>
          <p:nvPr/>
        </p:nvSpPr>
        <p:spPr bwMode="auto">
          <a:xfrm>
            <a:off x="10107085" y="4160839"/>
            <a:ext cx="402167" cy="1619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933" name="Line 261"/>
          <p:cNvSpPr>
            <a:spLocks noChangeShapeType="1"/>
          </p:cNvSpPr>
          <p:nvPr/>
        </p:nvSpPr>
        <p:spPr bwMode="auto">
          <a:xfrm>
            <a:off x="10509251" y="4322764"/>
            <a:ext cx="2116" cy="2381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934" name="Line 262"/>
          <p:cNvSpPr>
            <a:spLocks noChangeShapeType="1"/>
          </p:cNvSpPr>
          <p:nvPr/>
        </p:nvSpPr>
        <p:spPr bwMode="auto">
          <a:xfrm flipH="1" flipV="1">
            <a:off x="8568267" y="4260851"/>
            <a:ext cx="332317" cy="619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935" name="Line 263"/>
          <p:cNvSpPr>
            <a:spLocks noChangeShapeType="1"/>
          </p:cNvSpPr>
          <p:nvPr/>
        </p:nvSpPr>
        <p:spPr bwMode="auto">
          <a:xfrm flipH="1">
            <a:off x="8568267" y="4660901"/>
            <a:ext cx="332317" cy="619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936" name="Line 264"/>
          <p:cNvSpPr>
            <a:spLocks noChangeShapeType="1"/>
          </p:cNvSpPr>
          <p:nvPr/>
        </p:nvSpPr>
        <p:spPr bwMode="auto">
          <a:xfrm flipH="1">
            <a:off x="8028517" y="4273551"/>
            <a:ext cx="279400" cy="200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937" name="Line 265"/>
          <p:cNvSpPr>
            <a:spLocks noChangeShapeType="1"/>
          </p:cNvSpPr>
          <p:nvPr/>
        </p:nvSpPr>
        <p:spPr bwMode="auto">
          <a:xfrm flipH="1" flipV="1">
            <a:off x="8028518" y="4473576"/>
            <a:ext cx="296333" cy="212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938" name="Line 266"/>
          <p:cNvSpPr>
            <a:spLocks noChangeShapeType="1"/>
          </p:cNvSpPr>
          <p:nvPr/>
        </p:nvSpPr>
        <p:spPr bwMode="auto">
          <a:xfrm flipV="1">
            <a:off x="10509251" y="4198939"/>
            <a:ext cx="296333" cy="1238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939" name="Oval 267"/>
          <p:cNvSpPr>
            <a:spLocks noChangeArrowheads="1"/>
          </p:cNvSpPr>
          <p:nvPr/>
        </p:nvSpPr>
        <p:spPr bwMode="auto">
          <a:xfrm>
            <a:off x="9023351" y="4286250"/>
            <a:ext cx="558800" cy="4000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889" name="Rectangle 217"/>
          <p:cNvSpPr>
            <a:spLocks noChangeArrowheads="1"/>
          </p:cNvSpPr>
          <p:nvPr/>
        </p:nvSpPr>
        <p:spPr bwMode="auto">
          <a:xfrm>
            <a:off x="10426701" y="3157539"/>
            <a:ext cx="1202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C</a:t>
            </a:r>
            <a:endParaRPr lang="cs-CZ" sz="1300"/>
          </a:p>
        </p:txBody>
      </p:sp>
      <p:sp>
        <p:nvSpPr>
          <p:cNvPr id="28890" name="Rectangle 218"/>
          <p:cNvSpPr>
            <a:spLocks noChangeArrowheads="1"/>
          </p:cNvSpPr>
          <p:nvPr/>
        </p:nvSpPr>
        <p:spPr bwMode="auto">
          <a:xfrm>
            <a:off x="10579101" y="3157539"/>
            <a:ext cx="1202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H</a:t>
            </a:r>
            <a:endParaRPr lang="cs-CZ" sz="1300"/>
          </a:p>
        </p:txBody>
      </p:sp>
      <p:sp>
        <p:nvSpPr>
          <p:cNvPr id="28891" name="Rectangle 219"/>
          <p:cNvSpPr>
            <a:spLocks noChangeArrowheads="1"/>
          </p:cNvSpPr>
          <p:nvPr/>
        </p:nvSpPr>
        <p:spPr bwMode="auto">
          <a:xfrm>
            <a:off x="10731501" y="3257550"/>
            <a:ext cx="92974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3</a:t>
            </a:r>
            <a:endParaRPr lang="cs-CZ" sz="1300"/>
          </a:p>
        </p:txBody>
      </p:sp>
      <p:sp>
        <p:nvSpPr>
          <p:cNvPr id="28892" name="Rectangle 220"/>
          <p:cNvSpPr>
            <a:spLocks noChangeArrowheads="1"/>
          </p:cNvSpPr>
          <p:nvPr/>
        </p:nvSpPr>
        <p:spPr bwMode="auto">
          <a:xfrm>
            <a:off x="8417985" y="2733675"/>
            <a:ext cx="129844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O</a:t>
            </a:r>
            <a:endParaRPr lang="cs-CZ"/>
          </a:p>
        </p:txBody>
      </p:sp>
      <p:sp>
        <p:nvSpPr>
          <p:cNvPr id="28893" name="Rectangle 221"/>
          <p:cNvSpPr>
            <a:spLocks noChangeArrowheads="1"/>
          </p:cNvSpPr>
          <p:nvPr/>
        </p:nvSpPr>
        <p:spPr bwMode="auto">
          <a:xfrm>
            <a:off x="8401052" y="3246439"/>
            <a:ext cx="129844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O</a:t>
            </a:r>
            <a:endParaRPr lang="cs-CZ"/>
          </a:p>
        </p:txBody>
      </p:sp>
      <p:sp>
        <p:nvSpPr>
          <p:cNvPr id="28894" name="Rectangle 222"/>
          <p:cNvSpPr>
            <a:spLocks noChangeArrowheads="1"/>
          </p:cNvSpPr>
          <p:nvPr/>
        </p:nvSpPr>
        <p:spPr bwMode="auto">
          <a:xfrm>
            <a:off x="10782301" y="2671764"/>
            <a:ext cx="1202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N</a:t>
            </a:r>
            <a:endParaRPr lang="cs-CZ" sz="1300"/>
          </a:p>
        </p:txBody>
      </p:sp>
      <p:sp>
        <p:nvSpPr>
          <p:cNvPr id="28895" name="Rectangle 223"/>
          <p:cNvSpPr>
            <a:spLocks noChangeArrowheads="1"/>
          </p:cNvSpPr>
          <p:nvPr/>
        </p:nvSpPr>
        <p:spPr bwMode="auto">
          <a:xfrm>
            <a:off x="10934701" y="2671764"/>
            <a:ext cx="1202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H</a:t>
            </a:r>
            <a:endParaRPr lang="cs-CZ" sz="1300"/>
          </a:p>
        </p:txBody>
      </p:sp>
      <p:sp>
        <p:nvSpPr>
          <p:cNvPr id="28896" name="Rectangle 224"/>
          <p:cNvSpPr>
            <a:spLocks noChangeArrowheads="1"/>
          </p:cNvSpPr>
          <p:nvPr/>
        </p:nvSpPr>
        <p:spPr bwMode="auto">
          <a:xfrm>
            <a:off x="11087101" y="2671764"/>
            <a:ext cx="1202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C</a:t>
            </a:r>
            <a:endParaRPr lang="cs-CZ" sz="1300"/>
          </a:p>
        </p:txBody>
      </p:sp>
      <p:sp>
        <p:nvSpPr>
          <p:cNvPr id="28897" name="Rectangle 225"/>
          <p:cNvSpPr>
            <a:spLocks noChangeArrowheads="1"/>
          </p:cNvSpPr>
          <p:nvPr/>
        </p:nvSpPr>
        <p:spPr bwMode="auto">
          <a:xfrm>
            <a:off x="11237385" y="2770189"/>
            <a:ext cx="92974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2</a:t>
            </a:r>
            <a:endParaRPr lang="cs-CZ" sz="1300"/>
          </a:p>
        </p:txBody>
      </p:sp>
      <p:sp>
        <p:nvSpPr>
          <p:cNvPr id="28898" name="Rectangle 226"/>
          <p:cNvSpPr>
            <a:spLocks noChangeArrowheads="1"/>
          </p:cNvSpPr>
          <p:nvPr/>
        </p:nvSpPr>
        <p:spPr bwMode="auto">
          <a:xfrm>
            <a:off x="11322051" y="2671764"/>
            <a:ext cx="1202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H</a:t>
            </a:r>
            <a:endParaRPr lang="cs-CZ" sz="1300"/>
          </a:p>
        </p:txBody>
      </p:sp>
      <p:sp>
        <p:nvSpPr>
          <p:cNvPr id="28899" name="Rectangle 227"/>
          <p:cNvSpPr>
            <a:spLocks noChangeArrowheads="1"/>
          </p:cNvSpPr>
          <p:nvPr/>
        </p:nvSpPr>
        <p:spPr bwMode="auto">
          <a:xfrm>
            <a:off x="11474451" y="2770189"/>
            <a:ext cx="92974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5</a:t>
            </a:r>
            <a:endParaRPr lang="cs-CZ" sz="1300"/>
          </a:p>
        </p:txBody>
      </p:sp>
      <p:sp>
        <p:nvSpPr>
          <p:cNvPr id="28900" name="Line 228"/>
          <p:cNvSpPr>
            <a:spLocks noChangeShapeType="1"/>
          </p:cNvSpPr>
          <p:nvPr/>
        </p:nvSpPr>
        <p:spPr bwMode="auto">
          <a:xfrm flipH="1">
            <a:off x="8923867" y="2770189"/>
            <a:ext cx="389467" cy="1619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901" name="Line 229"/>
          <p:cNvSpPr>
            <a:spLocks noChangeShapeType="1"/>
          </p:cNvSpPr>
          <p:nvPr/>
        </p:nvSpPr>
        <p:spPr bwMode="auto">
          <a:xfrm flipH="1" flipV="1">
            <a:off x="9313334" y="2770189"/>
            <a:ext cx="387351" cy="1619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902" name="Line 230"/>
          <p:cNvSpPr>
            <a:spLocks noChangeShapeType="1"/>
          </p:cNvSpPr>
          <p:nvPr/>
        </p:nvSpPr>
        <p:spPr bwMode="auto">
          <a:xfrm flipV="1">
            <a:off x="9700685" y="2932114"/>
            <a:ext cx="2116" cy="338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903" name="Line 231"/>
          <p:cNvSpPr>
            <a:spLocks noChangeShapeType="1"/>
          </p:cNvSpPr>
          <p:nvPr/>
        </p:nvSpPr>
        <p:spPr bwMode="auto">
          <a:xfrm flipV="1">
            <a:off x="9313334" y="3270251"/>
            <a:ext cx="387351" cy="1619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904" name="Line 232"/>
          <p:cNvSpPr>
            <a:spLocks noChangeShapeType="1"/>
          </p:cNvSpPr>
          <p:nvPr/>
        </p:nvSpPr>
        <p:spPr bwMode="auto">
          <a:xfrm>
            <a:off x="8923867" y="3270251"/>
            <a:ext cx="389467" cy="1619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905" name="Line 233"/>
          <p:cNvSpPr>
            <a:spLocks noChangeShapeType="1"/>
          </p:cNvSpPr>
          <p:nvPr/>
        </p:nvSpPr>
        <p:spPr bwMode="auto">
          <a:xfrm>
            <a:off x="8923867" y="2932114"/>
            <a:ext cx="2117" cy="338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906" name="Line 234"/>
          <p:cNvSpPr>
            <a:spLocks noChangeShapeType="1"/>
          </p:cNvSpPr>
          <p:nvPr/>
        </p:nvSpPr>
        <p:spPr bwMode="auto">
          <a:xfrm flipV="1">
            <a:off x="9700684" y="2770189"/>
            <a:ext cx="389467" cy="1619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907" name="Line 235"/>
          <p:cNvSpPr>
            <a:spLocks noChangeShapeType="1"/>
          </p:cNvSpPr>
          <p:nvPr/>
        </p:nvSpPr>
        <p:spPr bwMode="auto">
          <a:xfrm>
            <a:off x="10090151" y="2770189"/>
            <a:ext cx="387349" cy="1619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908" name="Line 236"/>
          <p:cNvSpPr>
            <a:spLocks noChangeShapeType="1"/>
          </p:cNvSpPr>
          <p:nvPr/>
        </p:nvSpPr>
        <p:spPr bwMode="auto">
          <a:xfrm>
            <a:off x="10477500" y="2932114"/>
            <a:ext cx="2117" cy="2381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909" name="Line 237"/>
          <p:cNvSpPr>
            <a:spLocks noChangeShapeType="1"/>
          </p:cNvSpPr>
          <p:nvPr/>
        </p:nvSpPr>
        <p:spPr bwMode="auto">
          <a:xfrm flipH="1" flipV="1">
            <a:off x="8602134" y="2870201"/>
            <a:ext cx="321733" cy="619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910" name="Line 238"/>
          <p:cNvSpPr>
            <a:spLocks noChangeShapeType="1"/>
          </p:cNvSpPr>
          <p:nvPr/>
        </p:nvSpPr>
        <p:spPr bwMode="auto">
          <a:xfrm flipH="1">
            <a:off x="8602134" y="3270251"/>
            <a:ext cx="321733" cy="619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911" name="Line 239"/>
          <p:cNvSpPr>
            <a:spLocks noChangeShapeType="1"/>
          </p:cNvSpPr>
          <p:nvPr/>
        </p:nvSpPr>
        <p:spPr bwMode="auto">
          <a:xfrm flipH="1">
            <a:off x="8079318" y="2882901"/>
            <a:ext cx="270933" cy="200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912" name="Line 240"/>
          <p:cNvSpPr>
            <a:spLocks noChangeShapeType="1"/>
          </p:cNvSpPr>
          <p:nvPr/>
        </p:nvSpPr>
        <p:spPr bwMode="auto">
          <a:xfrm flipH="1" flipV="1">
            <a:off x="8079317" y="3082926"/>
            <a:ext cx="287867" cy="212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913" name="Line 241"/>
          <p:cNvSpPr>
            <a:spLocks noChangeShapeType="1"/>
          </p:cNvSpPr>
          <p:nvPr/>
        </p:nvSpPr>
        <p:spPr bwMode="auto">
          <a:xfrm flipV="1">
            <a:off x="10477500" y="2808289"/>
            <a:ext cx="287867" cy="1238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914" name="Oval 242"/>
          <p:cNvSpPr>
            <a:spLocks noChangeArrowheads="1"/>
          </p:cNvSpPr>
          <p:nvPr/>
        </p:nvSpPr>
        <p:spPr bwMode="auto">
          <a:xfrm>
            <a:off x="9042401" y="2895600"/>
            <a:ext cx="539751" cy="4000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793" name="Rectangle 121"/>
          <p:cNvSpPr>
            <a:spLocks noChangeArrowheads="1"/>
          </p:cNvSpPr>
          <p:nvPr/>
        </p:nvSpPr>
        <p:spPr bwMode="auto">
          <a:xfrm>
            <a:off x="11165418" y="1306514"/>
            <a:ext cx="1202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N</a:t>
            </a:r>
            <a:endParaRPr lang="cs-CZ"/>
          </a:p>
        </p:txBody>
      </p:sp>
      <p:sp>
        <p:nvSpPr>
          <p:cNvPr id="28794" name="Rectangle 122"/>
          <p:cNvSpPr>
            <a:spLocks noChangeArrowheads="1"/>
          </p:cNvSpPr>
          <p:nvPr/>
        </p:nvSpPr>
        <p:spPr bwMode="auto">
          <a:xfrm>
            <a:off x="11322051" y="1306514"/>
            <a:ext cx="1202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H</a:t>
            </a:r>
            <a:endParaRPr lang="cs-CZ"/>
          </a:p>
        </p:txBody>
      </p:sp>
      <p:sp>
        <p:nvSpPr>
          <p:cNvPr id="28795" name="Rectangle 123"/>
          <p:cNvSpPr>
            <a:spLocks noChangeArrowheads="1"/>
          </p:cNvSpPr>
          <p:nvPr/>
        </p:nvSpPr>
        <p:spPr bwMode="auto">
          <a:xfrm>
            <a:off x="11478684" y="1404939"/>
            <a:ext cx="64120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900" i="0">
                <a:latin typeface="Arial" charset="0"/>
              </a:rPr>
              <a:t>2</a:t>
            </a:r>
            <a:endParaRPr lang="cs-CZ"/>
          </a:p>
        </p:txBody>
      </p:sp>
      <p:sp>
        <p:nvSpPr>
          <p:cNvPr id="28796" name="Rectangle 124"/>
          <p:cNvSpPr>
            <a:spLocks noChangeArrowheads="1"/>
          </p:cNvSpPr>
          <p:nvPr/>
        </p:nvSpPr>
        <p:spPr bwMode="auto">
          <a:xfrm>
            <a:off x="10799234" y="1792289"/>
            <a:ext cx="1202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C</a:t>
            </a:r>
            <a:endParaRPr lang="cs-CZ"/>
          </a:p>
        </p:txBody>
      </p:sp>
      <p:sp>
        <p:nvSpPr>
          <p:cNvPr id="28797" name="Rectangle 125"/>
          <p:cNvSpPr>
            <a:spLocks noChangeArrowheads="1"/>
          </p:cNvSpPr>
          <p:nvPr/>
        </p:nvSpPr>
        <p:spPr bwMode="auto">
          <a:xfrm>
            <a:off x="10955867" y="1792289"/>
            <a:ext cx="1202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H</a:t>
            </a:r>
            <a:endParaRPr lang="cs-CZ"/>
          </a:p>
        </p:txBody>
      </p:sp>
      <p:sp>
        <p:nvSpPr>
          <p:cNvPr id="28798" name="Rectangle 126"/>
          <p:cNvSpPr>
            <a:spLocks noChangeArrowheads="1"/>
          </p:cNvSpPr>
          <p:nvPr/>
        </p:nvSpPr>
        <p:spPr bwMode="auto">
          <a:xfrm>
            <a:off x="11112500" y="1892301"/>
            <a:ext cx="64120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900" i="0">
                <a:latin typeface="Arial" charset="0"/>
              </a:rPr>
              <a:t>3</a:t>
            </a:r>
            <a:endParaRPr lang="cs-CZ"/>
          </a:p>
        </p:txBody>
      </p:sp>
      <p:sp>
        <p:nvSpPr>
          <p:cNvPr id="28799" name="Rectangle 127"/>
          <p:cNvSpPr>
            <a:spLocks noChangeArrowheads="1"/>
          </p:cNvSpPr>
          <p:nvPr/>
        </p:nvSpPr>
        <p:spPr bwMode="auto">
          <a:xfrm>
            <a:off x="8731252" y="1368425"/>
            <a:ext cx="129844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O</a:t>
            </a:r>
            <a:endParaRPr lang="cs-CZ"/>
          </a:p>
        </p:txBody>
      </p:sp>
      <p:sp>
        <p:nvSpPr>
          <p:cNvPr id="28800" name="Rectangle 128"/>
          <p:cNvSpPr>
            <a:spLocks noChangeArrowheads="1"/>
          </p:cNvSpPr>
          <p:nvPr/>
        </p:nvSpPr>
        <p:spPr bwMode="auto">
          <a:xfrm>
            <a:off x="8712200" y="1881189"/>
            <a:ext cx="129844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O</a:t>
            </a:r>
            <a:endParaRPr lang="cs-CZ"/>
          </a:p>
        </p:txBody>
      </p:sp>
      <p:sp>
        <p:nvSpPr>
          <p:cNvPr id="28801" name="Line 129"/>
          <p:cNvSpPr>
            <a:spLocks noChangeShapeType="1"/>
          </p:cNvSpPr>
          <p:nvPr/>
        </p:nvSpPr>
        <p:spPr bwMode="auto">
          <a:xfrm flipH="1">
            <a:off x="9251952" y="1404939"/>
            <a:ext cx="400049" cy="1619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802" name="Line 130"/>
          <p:cNvSpPr>
            <a:spLocks noChangeShapeType="1"/>
          </p:cNvSpPr>
          <p:nvPr/>
        </p:nvSpPr>
        <p:spPr bwMode="auto">
          <a:xfrm flipH="1" flipV="1">
            <a:off x="9652000" y="1404939"/>
            <a:ext cx="400051" cy="1619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803" name="Line 131"/>
          <p:cNvSpPr>
            <a:spLocks noChangeShapeType="1"/>
          </p:cNvSpPr>
          <p:nvPr/>
        </p:nvSpPr>
        <p:spPr bwMode="auto">
          <a:xfrm flipV="1">
            <a:off x="10052051" y="1566863"/>
            <a:ext cx="2116" cy="338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804" name="Line 132"/>
          <p:cNvSpPr>
            <a:spLocks noChangeShapeType="1"/>
          </p:cNvSpPr>
          <p:nvPr/>
        </p:nvSpPr>
        <p:spPr bwMode="auto">
          <a:xfrm flipV="1">
            <a:off x="9652000" y="1905001"/>
            <a:ext cx="400051" cy="1619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805" name="Line 133"/>
          <p:cNvSpPr>
            <a:spLocks noChangeShapeType="1"/>
          </p:cNvSpPr>
          <p:nvPr/>
        </p:nvSpPr>
        <p:spPr bwMode="auto">
          <a:xfrm>
            <a:off x="9251952" y="1905001"/>
            <a:ext cx="400049" cy="1619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806" name="Line 134"/>
          <p:cNvSpPr>
            <a:spLocks noChangeShapeType="1"/>
          </p:cNvSpPr>
          <p:nvPr/>
        </p:nvSpPr>
        <p:spPr bwMode="auto">
          <a:xfrm>
            <a:off x="9251951" y="1566863"/>
            <a:ext cx="2116" cy="338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807" name="Line 135"/>
          <p:cNvSpPr>
            <a:spLocks noChangeShapeType="1"/>
          </p:cNvSpPr>
          <p:nvPr/>
        </p:nvSpPr>
        <p:spPr bwMode="auto">
          <a:xfrm flipV="1">
            <a:off x="10052052" y="1404939"/>
            <a:ext cx="400049" cy="1619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808" name="Line 136"/>
          <p:cNvSpPr>
            <a:spLocks noChangeShapeType="1"/>
          </p:cNvSpPr>
          <p:nvPr/>
        </p:nvSpPr>
        <p:spPr bwMode="auto">
          <a:xfrm>
            <a:off x="10452100" y="1404939"/>
            <a:ext cx="400051" cy="1619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809" name="Line 137"/>
          <p:cNvSpPr>
            <a:spLocks noChangeShapeType="1"/>
          </p:cNvSpPr>
          <p:nvPr/>
        </p:nvSpPr>
        <p:spPr bwMode="auto">
          <a:xfrm flipV="1">
            <a:off x="10852151" y="1443039"/>
            <a:ext cx="296333" cy="1238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810" name="Line 138"/>
          <p:cNvSpPr>
            <a:spLocks noChangeShapeType="1"/>
          </p:cNvSpPr>
          <p:nvPr/>
        </p:nvSpPr>
        <p:spPr bwMode="auto">
          <a:xfrm>
            <a:off x="10852151" y="1566864"/>
            <a:ext cx="2116" cy="2381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811" name="Line 139"/>
          <p:cNvSpPr>
            <a:spLocks noChangeShapeType="1"/>
          </p:cNvSpPr>
          <p:nvPr/>
        </p:nvSpPr>
        <p:spPr bwMode="auto">
          <a:xfrm flipH="1" flipV="1">
            <a:off x="8921751" y="1504951"/>
            <a:ext cx="330200" cy="619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812" name="Line 140"/>
          <p:cNvSpPr>
            <a:spLocks noChangeShapeType="1"/>
          </p:cNvSpPr>
          <p:nvPr/>
        </p:nvSpPr>
        <p:spPr bwMode="auto">
          <a:xfrm flipH="1">
            <a:off x="8921751" y="1911351"/>
            <a:ext cx="351367" cy="555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813" name="Line 141"/>
          <p:cNvSpPr>
            <a:spLocks noChangeShapeType="1"/>
          </p:cNvSpPr>
          <p:nvPr/>
        </p:nvSpPr>
        <p:spPr bwMode="auto">
          <a:xfrm flipH="1">
            <a:off x="8382000" y="1517651"/>
            <a:ext cx="279400" cy="200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814" name="Line 142"/>
          <p:cNvSpPr>
            <a:spLocks noChangeShapeType="1"/>
          </p:cNvSpPr>
          <p:nvPr/>
        </p:nvSpPr>
        <p:spPr bwMode="auto">
          <a:xfrm flipH="1" flipV="1">
            <a:off x="8382000" y="1717676"/>
            <a:ext cx="296333" cy="212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815" name="Oval 143"/>
          <p:cNvSpPr>
            <a:spLocks noChangeArrowheads="1"/>
          </p:cNvSpPr>
          <p:nvPr/>
        </p:nvSpPr>
        <p:spPr bwMode="auto">
          <a:xfrm>
            <a:off x="9374718" y="1530350"/>
            <a:ext cx="554567" cy="4000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962" name="Text Box 290"/>
          <p:cNvSpPr txBox="1">
            <a:spLocks noChangeArrowheads="1"/>
          </p:cNvSpPr>
          <p:nvPr/>
        </p:nvSpPr>
        <p:spPr bwMode="auto">
          <a:xfrm>
            <a:off x="2336800" y="6248401"/>
            <a:ext cx="243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 b="1" i="0"/>
              <a:t>Fenfluramin</a:t>
            </a:r>
            <a:endParaRPr lang="cs-CZ"/>
          </a:p>
        </p:txBody>
      </p:sp>
      <p:sp>
        <p:nvSpPr>
          <p:cNvPr id="28963" name="Text Box 291"/>
          <p:cNvSpPr txBox="1">
            <a:spLocks noChangeArrowheads="1"/>
          </p:cNvSpPr>
          <p:nvPr/>
        </p:nvSpPr>
        <p:spPr bwMode="auto">
          <a:xfrm>
            <a:off x="2032000" y="4953001"/>
            <a:ext cx="203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 b="1" i="0"/>
              <a:t>DOB</a:t>
            </a:r>
          </a:p>
        </p:txBody>
      </p:sp>
      <p:sp>
        <p:nvSpPr>
          <p:cNvPr id="28964" name="Text Box 292"/>
          <p:cNvSpPr txBox="1">
            <a:spLocks noChangeArrowheads="1"/>
          </p:cNvSpPr>
          <p:nvPr/>
        </p:nvSpPr>
        <p:spPr bwMode="auto">
          <a:xfrm>
            <a:off x="1422400" y="3581401"/>
            <a:ext cx="233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 b="1" i="0"/>
              <a:t>Metamfetamin</a:t>
            </a:r>
          </a:p>
        </p:txBody>
      </p:sp>
      <p:sp>
        <p:nvSpPr>
          <p:cNvPr id="28965" name="Text Box 293"/>
          <p:cNvSpPr txBox="1">
            <a:spLocks noChangeArrowheads="1"/>
          </p:cNvSpPr>
          <p:nvPr/>
        </p:nvSpPr>
        <p:spPr bwMode="auto">
          <a:xfrm>
            <a:off x="2336800" y="2286001"/>
            <a:ext cx="162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 b="1" i="0"/>
              <a:t>DMA</a:t>
            </a:r>
          </a:p>
        </p:txBody>
      </p:sp>
      <p:sp>
        <p:nvSpPr>
          <p:cNvPr id="28966" name="Text Box 294"/>
          <p:cNvSpPr txBox="1">
            <a:spLocks noChangeArrowheads="1"/>
          </p:cNvSpPr>
          <p:nvPr/>
        </p:nvSpPr>
        <p:spPr bwMode="auto">
          <a:xfrm>
            <a:off x="9042400" y="2057401"/>
            <a:ext cx="203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 b="1" i="0"/>
              <a:t>MDA, Adam</a:t>
            </a:r>
          </a:p>
        </p:txBody>
      </p:sp>
      <p:sp>
        <p:nvSpPr>
          <p:cNvPr id="28967" name="Text Box 295"/>
          <p:cNvSpPr txBox="1">
            <a:spLocks noChangeArrowheads="1"/>
          </p:cNvSpPr>
          <p:nvPr/>
        </p:nvSpPr>
        <p:spPr bwMode="auto">
          <a:xfrm>
            <a:off x="8534400" y="3429001"/>
            <a:ext cx="2743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 b="1" i="0"/>
              <a:t>MDE, MDEA, Eve</a:t>
            </a:r>
          </a:p>
        </p:txBody>
      </p:sp>
      <p:sp>
        <p:nvSpPr>
          <p:cNvPr id="28968" name="Text Box 296"/>
          <p:cNvSpPr txBox="1">
            <a:spLocks noChangeArrowheads="1"/>
          </p:cNvSpPr>
          <p:nvPr/>
        </p:nvSpPr>
        <p:spPr bwMode="auto">
          <a:xfrm>
            <a:off x="8432800" y="4876801"/>
            <a:ext cx="3251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 b="1" i="0"/>
              <a:t>MDMA, XTC, Ecstasy</a:t>
            </a:r>
          </a:p>
        </p:txBody>
      </p:sp>
      <p:sp>
        <p:nvSpPr>
          <p:cNvPr id="28969" name="Text Box 297"/>
          <p:cNvSpPr txBox="1">
            <a:spLocks noChangeArrowheads="1"/>
          </p:cNvSpPr>
          <p:nvPr/>
        </p:nvSpPr>
        <p:spPr bwMode="auto">
          <a:xfrm>
            <a:off x="9448800" y="6248401"/>
            <a:ext cx="233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 b="1" i="0"/>
              <a:t>4-MTA</a:t>
            </a:r>
          </a:p>
        </p:txBody>
      </p:sp>
      <p:sp>
        <p:nvSpPr>
          <p:cNvPr id="28971" name="Rectangle 299"/>
          <p:cNvSpPr>
            <a:spLocks noChangeArrowheads="1"/>
          </p:cNvSpPr>
          <p:nvPr/>
        </p:nvSpPr>
        <p:spPr bwMode="auto">
          <a:xfrm>
            <a:off x="3268134" y="1371600"/>
            <a:ext cx="1202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N</a:t>
            </a:r>
            <a:endParaRPr lang="cs-CZ" sz="1300"/>
          </a:p>
        </p:txBody>
      </p:sp>
      <p:sp>
        <p:nvSpPr>
          <p:cNvPr id="28972" name="Rectangle 300"/>
          <p:cNvSpPr>
            <a:spLocks noChangeArrowheads="1"/>
          </p:cNvSpPr>
          <p:nvPr/>
        </p:nvSpPr>
        <p:spPr bwMode="auto">
          <a:xfrm>
            <a:off x="3424767" y="1371600"/>
            <a:ext cx="1202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H</a:t>
            </a:r>
            <a:endParaRPr lang="cs-CZ" sz="1300"/>
          </a:p>
        </p:txBody>
      </p:sp>
      <p:sp>
        <p:nvSpPr>
          <p:cNvPr id="28973" name="Rectangle 301"/>
          <p:cNvSpPr>
            <a:spLocks noChangeArrowheads="1"/>
          </p:cNvSpPr>
          <p:nvPr/>
        </p:nvSpPr>
        <p:spPr bwMode="auto">
          <a:xfrm>
            <a:off x="3579285" y="1473200"/>
            <a:ext cx="92974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2</a:t>
            </a:r>
            <a:endParaRPr lang="cs-CZ" sz="1300"/>
          </a:p>
        </p:txBody>
      </p:sp>
      <p:sp>
        <p:nvSpPr>
          <p:cNvPr id="28974" name="Rectangle 302"/>
          <p:cNvSpPr>
            <a:spLocks noChangeArrowheads="1"/>
          </p:cNvSpPr>
          <p:nvPr/>
        </p:nvSpPr>
        <p:spPr bwMode="auto">
          <a:xfrm>
            <a:off x="2908301" y="1873250"/>
            <a:ext cx="1202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C</a:t>
            </a:r>
            <a:endParaRPr lang="cs-CZ" sz="1300"/>
          </a:p>
        </p:txBody>
      </p:sp>
      <p:sp>
        <p:nvSpPr>
          <p:cNvPr id="28975" name="Rectangle 303"/>
          <p:cNvSpPr>
            <a:spLocks noChangeArrowheads="1"/>
          </p:cNvSpPr>
          <p:nvPr/>
        </p:nvSpPr>
        <p:spPr bwMode="auto">
          <a:xfrm>
            <a:off x="3062818" y="1873250"/>
            <a:ext cx="1202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H</a:t>
            </a:r>
            <a:endParaRPr lang="cs-CZ" sz="1300"/>
          </a:p>
        </p:txBody>
      </p:sp>
      <p:sp>
        <p:nvSpPr>
          <p:cNvPr id="28976" name="Rectangle 304"/>
          <p:cNvSpPr>
            <a:spLocks noChangeArrowheads="1"/>
          </p:cNvSpPr>
          <p:nvPr/>
        </p:nvSpPr>
        <p:spPr bwMode="auto">
          <a:xfrm>
            <a:off x="3217334" y="1976439"/>
            <a:ext cx="92974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3</a:t>
            </a:r>
            <a:endParaRPr lang="cs-CZ" sz="1300"/>
          </a:p>
        </p:txBody>
      </p:sp>
      <p:sp>
        <p:nvSpPr>
          <p:cNvPr id="28977" name="Rectangle 305"/>
          <p:cNvSpPr>
            <a:spLocks noChangeArrowheads="1"/>
          </p:cNvSpPr>
          <p:nvPr/>
        </p:nvSpPr>
        <p:spPr bwMode="auto">
          <a:xfrm>
            <a:off x="518584" y="1371600"/>
            <a:ext cx="1202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H</a:t>
            </a:r>
            <a:endParaRPr lang="cs-CZ" sz="1300"/>
          </a:p>
        </p:txBody>
      </p:sp>
      <p:sp>
        <p:nvSpPr>
          <p:cNvPr id="28978" name="Rectangle 306"/>
          <p:cNvSpPr>
            <a:spLocks noChangeArrowheads="1"/>
          </p:cNvSpPr>
          <p:nvPr/>
        </p:nvSpPr>
        <p:spPr bwMode="auto">
          <a:xfrm>
            <a:off x="673101" y="1473200"/>
            <a:ext cx="92974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3</a:t>
            </a:r>
            <a:endParaRPr lang="cs-CZ" sz="1300"/>
          </a:p>
        </p:txBody>
      </p:sp>
      <p:sp>
        <p:nvSpPr>
          <p:cNvPr id="28979" name="Rectangle 307"/>
          <p:cNvSpPr>
            <a:spLocks noChangeArrowheads="1"/>
          </p:cNvSpPr>
          <p:nvPr/>
        </p:nvSpPr>
        <p:spPr bwMode="auto">
          <a:xfrm>
            <a:off x="757767" y="1371600"/>
            <a:ext cx="1202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C</a:t>
            </a:r>
            <a:endParaRPr lang="cs-CZ" sz="1300"/>
          </a:p>
        </p:txBody>
      </p:sp>
      <p:sp>
        <p:nvSpPr>
          <p:cNvPr id="28980" name="Rectangle 308"/>
          <p:cNvSpPr>
            <a:spLocks noChangeArrowheads="1"/>
          </p:cNvSpPr>
          <p:nvPr/>
        </p:nvSpPr>
        <p:spPr bwMode="auto">
          <a:xfrm>
            <a:off x="914400" y="1371600"/>
            <a:ext cx="129844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O</a:t>
            </a:r>
            <a:endParaRPr lang="cs-CZ" sz="1300"/>
          </a:p>
        </p:txBody>
      </p:sp>
      <p:sp>
        <p:nvSpPr>
          <p:cNvPr id="28981" name="Rectangle 309"/>
          <p:cNvSpPr>
            <a:spLocks noChangeArrowheads="1"/>
          </p:cNvSpPr>
          <p:nvPr/>
        </p:nvSpPr>
        <p:spPr bwMode="auto">
          <a:xfrm>
            <a:off x="1737785" y="2387600"/>
            <a:ext cx="129844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O</a:t>
            </a:r>
            <a:endParaRPr lang="cs-CZ" sz="1300"/>
          </a:p>
        </p:txBody>
      </p:sp>
      <p:sp>
        <p:nvSpPr>
          <p:cNvPr id="28982" name="Rectangle 310"/>
          <p:cNvSpPr>
            <a:spLocks noChangeArrowheads="1"/>
          </p:cNvSpPr>
          <p:nvPr/>
        </p:nvSpPr>
        <p:spPr bwMode="auto">
          <a:xfrm>
            <a:off x="1911351" y="2387600"/>
            <a:ext cx="1202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C</a:t>
            </a:r>
            <a:endParaRPr lang="cs-CZ" sz="1300"/>
          </a:p>
        </p:txBody>
      </p:sp>
      <p:sp>
        <p:nvSpPr>
          <p:cNvPr id="28983" name="Rectangle 311"/>
          <p:cNvSpPr>
            <a:spLocks noChangeArrowheads="1"/>
          </p:cNvSpPr>
          <p:nvPr/>
        </p:nvSpPr>
        <p:spPr bwMode="auto">
          <a:xfrm>
            <a:off x="2065867" y="2387600"/>
            <a:ext cx="12022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H</a:t>
            </a:r>
            <a:endParaRPr lang="cs-CZ" sz="1300"/>
          </a:p>
        </p:txBody>
      </p:sp>
      <p:sp>
        <p:nvSpPr>
          <p:cNvPr id="28984" name="Rectangle 312"/>
          <p:cNvSpPr>
            <a:spLocks noChangeArrowheads="1"/>
          </p:cNvSpPr>
          <p:nvPr/>
        </p:nvSpPr>
        <p:spPr bwMode="auto">
          <a:xfrm>
            <a:off x="2220385" y="2490789"/>
            <a:ext cx="92974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s-CZ" sz="1300" i="0">
                <a:latin typeface="Arial" charset="0"/>
              </a:rPr>
              <a:t>3</a:t>
            </a:r>
            <a:endParaRPr lang="cs-CZ" sz="1300"/>
          </a:p>
        </p:txBody>
      </p:sp>
      <p:sp>
        <p:nvSpPr>
          <p:cNvPr id="28985" name="Line 313"/>
          <p:cNvSpPr>
            <a:spLocks noChangeShapeType="1"/>
          </p:cNvSpPr>
          <p:nvPr/>
        </p:nvSpPr>
        <p:spPr bwMode="auto">
          <a:xfrm flipH="1">
            <a:off x="1377951" y="1473201"/>
            <a:ext cx="395816" cy="1682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986" name="Line 314"/>
          <p:cNvSpPr>
            <a:spLocks noChangeShapeType="1"/>
          </p:cNvSpPr>
          <p:nvPr/>
        </p:nvSpPr>
        <p:spPr bwMode="auto">
          <a:xfrm flipH="1" flipV="1">
            <a:off x="1773768" y="1473201"/>
            <a:ext cx="395817" cy="1682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987" name="Line 315"/>
          <p:cNvSpPr>
            <a:spLocks noChangeShapeType="1"/>
          </p:cNvSpPr>
          <p:nvPr/>
        </p:nvSpPr>
        <p:spPr bwMode="auto">
          <a:xfrm flipV="1">
            <a:off x="2169585" y="1641475"/>
            <a:ext cx="2116" cy="3476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988" name="Line 316"/>
          <p:cNvSpPr>
            <a:spLocks noChangeShapeType="1"/>
          </p:cNvSpPr>
          <p:nvPr/>
        </p:nvSpPr>
        <p:spPr bwMode="auto">
          <a:xfrm flipV="1">
            <a:off x="1773768" y="1989139"/>
            <a:ext cx="395817" cy="1666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989" name="Line 317"/>
          <p:cNvSpPr>
            <a:spLocks noChangeShapeType="1"/>
          </p:cNvSpPr>
          <p:nvPr/>
        </p:nvSpPr>
        <p:spPr bwMode="auto">
          <a:xfrm>
            <a:off x="1377951" y="1989139"/>
            <a:ext cx="395816" cy="1666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990" name="Line 318"/>
          <p:cNvSpPr>
            <a:spLocks noChangeShapeType="1"/>
          </p:cNvSpPr>
          <p:nvPr/>
        </p:nvSpPr>
        <p:spPr bwMode="auto">
          <a:xfrm>
            <a:off x="1377951" y="1641475"/>
            <a:ext cx="2116" cy="3476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991" name="Line 319"/>
          <p:cNvSpPr>
            <a:spLocks noChangeShapeType="1"/>
          </p:cNvSpPr>
          <p:nvPr/>
        </p:nvSpPr>
        <p:spPr bwMode="auto">
          <a:xfrm flipV="1">
            <a:off x="2169585" y="1473201"/>
            <a:ext cx="393700" cy="1682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992" name="Line 320"/>
          <p:cNvSpPr>
            <a:spLocks noChangeShapeType="1"/>
          </p:cNvSpPr>
          <p:nvPr/>
        </p:nvSpPr>
        <p:spPr bwMode="auto">
          <a:xfrm>
            <a:off x="2563284" y="1473201"/>
            <a:ext cx="395816" cy="1682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993" name="Line 321"/>
          <p:cNvSpPr>
            <a:spLocks noChangeShapeType="1"/>
          </p:cNvSpPr>
          <p:nvPr/>
        </p:nvSpPr>
        <p:spPr bwMode="auto">
          <a:xfrm flipV="1">
            <a:off x="2959101" y="1512889"/>
            <a:ext cx="292100" cy="128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994" name="Line 322"/>
          <p:cNvSpPr>
            <a:spLocks noChangeShapeType="1"/>
          </p:cNvSpPr>
          <p:nvPr/>
        </p:nvSpPr>
        <p:spPr bwMode="auto">
          <a:xfrm>
            <a:off x="2959100" y="1641476"/>
            <a:ext cx="2117" cy="244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995" name="Line 323"/>
          <p:cNvSpPr>
            <a:spLocks noChangeShapeType="1"/>
          </p:cNvSpPr>
          <p:nvPr/>
        </p:nvSpPr>
        <p:spPr bwMode="auto">
          <a:xfrm flipH="1" flipV="1">
            <a:off x="1102785" y="1525589"/>
            <a:ext cx="275167" cy="1158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996" name="Line 324"/>
          <p:cNvSpPr>
            <a:spLocks noChangeShapeType="1"/>
          </p:cNvSpPr>
          <p:nvPr/>
        </p:nvSpPr>
        <p:spPr bwMode="auto">
          <a:xfrm>
            <a:off x="1773767" y="2155826"/>
            <a:ext cx="2117" cy="244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997" name="Oval 325"/>
          <p:cNvSpPr>
            <a:spLocks noChangeArrowheads="1"/>
          </p:cNvSpPr>
          <p:nvPr/>
        </p:nvSpPr>
        <p:spPr bwMode="auto">
          <a:xfrm>
            <a:off x="1498600" y="1603376"/>
            <a:ext cx="550333" cy="41116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4CB5E42-A5BA-4320-A99D-AFD783009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075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517"/>
    </mc:Choice>
    <mc:Fallback>
      <p:transition spd="slow" advTm="40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536" x="5557838" y="6610350"/>
          <p14:tracePt t="15544" x="5543550" y="6610350"/>
          <p14:tracePt t="15548" x="5516563" y="6610350"/>
          <p14:tracePt t="15558" x="5489575" y="6581775"/>
          <p14:tracePt t="15596" x="5475288" y="6567488"/>
          <p14:tracePt t="15612" x="5461000" y="6567488"/>
          <p14:tracePt t="15652" x="5448300" y="6567488"/>
          <p14:tracePt t="15693" x="5419725" y="6567488"/>
          <p14:tracePt t="15701" x="5392738" y="6554788"/>
          <p14:tracePt t="15712" x="5337175" y="6540500"/>
          <p14:tracePt t="15724" x="5172075" y="6540500"/>
          <p14:tracePt t="15738" x="5060950" y="6540500"/>
          <p14:tracePt t="15740" x="4937125" y="6540500"/>
          <p14:tracePt t="15748" x="4786313" y="6526213"/>
          <p14:tracePt t="15756" x="4648200" y="6499225"/>
          <p14:tracePt t="15766" x="4524375" y="6472238"/>
          <p14:tracePt t="15773" x="4386263" y="6443663"/>
          <p14:tracePt t="15780" x="4275138" y="6430963"/>
          <p14:tracePt t="15793" x="4165600" y="6416675"/>
          <p14:tracePt t="15796" x="4068763" y="6402388"/>
          <p14:tracePt t="15804" x="3986213" y="6388100"/>
          <p14:tracePt t="15813" x="3930650" y="6375400"/>
          <p14:tracePt t="15820" x="3875088" y="6361113"/>
          <p14:tracePt t="15833" x="3806825" y="6346825"/>
          <p14:tracePt t="15836" x="3751263" y="6346825"/>
          <p14:tracePt t="15845" x="3668713" y="6334125"/>
          <p14:tracePt t="15852" x="3600450" y="6319838"/>
          <p14:tracePt t="15860" x="3516313" y="6305550"/>
          <p14:tracePt t="15872" x="3448050" y="6292850"/>
          <p14:tracePt t="15876" x="3351213" y="6278563"/>
          <p14:tracePt t="15885" x="3254375" y="6264275"/>
          <p14:tracePt t="15892" x="3159125" y="6237288"/>
          <p14:tracePt t="15900" x="3021013" y="6223000"/>
          <p14:tracePt t="15912" x="2895600" y="6208713"/>
          <p14:tracePt t="15916" x="2786063" y="6181725"/>
          <p14:tracePt t="15925" x="2662238" y="6140450"/>
          <p14:tracePt t="15932" x="2551113" y="6084888"/>
          <p14:tracePt t="15940" x="2454275" y="6057900"/>
          <p14:tracePt t="15951" x="2359025" y="6016625"/>
          <p14:tracePt t="15956" x="2262188" y="5975350"/>
          <p14:tracePt t="15967" x="2192338" y="5946775"/>
          <p14:tracePt t="15972" x="2109788" y="5905500"/>
          <p14:tracePt t="15980" x="2027238" y="5878513"/>
          <p14:tracePt t="15992" x="1985963" y="5849938"/>
          <p14:tracePt t="15997" x="1958975" y="5837238"/>
          <p14:tracePt t="16006" x="1917700" y="5822950"/>
          <p14:tracePt t="16012" x="1862138" y="5808663"/>
          <p14:tracePt t="16020" x="1833563" y="5795963"/>
          <p14:tracePt t="16032" x="1806575" y="5795963"/>
          <p14:tracePt t="16036" x="1779588" y="5795963"/>
          <p14:tracePt t="16045" x="1751013" y="5795963"/>
          <p14:tracePt t="16052" x="1724025" y="5781675"/>
          <p14:tracePt t="16060" x="1709738" y="5781675"/>
          <p14:tracePt t="16072" x="1697038" y="5781675"/>
          <p14:tracePt t="16220" x="1682750" y="5781675"/>
          <p14:tracePt t="16244" x="1668463" y="5808663"/>
          <p14:tracePt t="16252" x="1641475" y="5822950"/>
          <p14:tracePt t="16265" x="1627188" y="5849938"/>
          <p14:tracePt t="16269" x="1612900" y="5864225"/>
          <p14:tracePt t="16279" x="1585913" y="5892800"/>
          <p14:tracePt t="16284" x="1571625" y="5934075"/>
          <p14:tracePt t="16292" x="1558925" y="5975350"/>
          <p14:tracePt t="16300" x="1544638" y="5975350"/>
          <p14:tracePt t="16312" x="1544638" y="5988050"/>
          <p14:tracePt t="16316" x="1544638" y="6002338"/>
          <p14:tracePt t="16326" x="1544638" y="6016625"/>
          <p14:tracePt t="16332" x="1544638" y="6043613"/>
          <p14:tracePt t="16340" x="1544638" y="6057900"/>
          <p14:tracePt t="16353" x="1544638" y="6072188"/>
          <p14:tracePt t="16356" x="1544638" y="6099175"/>
          <p14:tracePt t="16367" x="1558925" y="6113463"/>
          <p14:tracePt t="16372" x="1558925" y="6126163"/>
          <p14:tracePt t="16380" x="1571625" y="6154738"/>
          <p14:tracePt t="16392" x="1600200" y="6167438"/>
          <p14:tracePt t="16396" x="1612900" y="6196013"/>
          <p14:tracePt t="16406" x="1641475" y="6208713"/>
          <p14:tracePt t="16412" x="1668463" y="6223000"/>
          <p14:tracePt t="16420" x="1682750" y="6251575"/>
          <p14:tracePt t="16433" x="1724025" y="6278563"/>
          <p14:tracePt t="16436" x="1765300" y="6305550"/>
          <p14:tracePt t="16446" x="1792288" y="6319838"/>
          <p14:tracePt t="16452" x="1833563" y="6361113"/>
          <p14:tracePt t="16460" x="1903413" y="6388100"/>
          <p14:tracePt t="16473" x="1971675" y="6416675"/>
          <p14:tracePt t="16476" x="2082800" y="6457950"/>
          <p14:tracePt t="16486" x="2151063" y="6484938"/>
          <p14:tracePt t="16492" x="2220913" y="6499225"/>
          <p14:tracePt t="16500" x="2274888" y="6526213"/>
          <p14:tracePt t="16513" x="2317750" y="6526213"/>
          <p14:tracePt t="16516" x="2359025" y="6526213"/>
          <p14:tracePt t="16526" x="2400300" y="6526213"/>
          <p14:tracePt t="16532" x="2441575" y="6526213"/>
          <p14:tracePt t="16540" x="2468563" y="6526213"/>
          <p14:tracePt t="16553" x="2524125" y="6526213"/>
          <p14:tracePt t="16556" x="2579688" y="6526213"/>
          <p14:tracePt t="16567" x="2606675" y="6526213"/>
          <p14:tracePt t="16572" x="2647950" y="6526213"/>
          <p14:tracePt t="16580" x="2703513" y="6526213"/>
          <p14:tracePt t="16592" x="2759075" y="6526213"/>
          <p14:tracePt t="16596" x="2813050" y="6526213"/>
          <p14:tracePt t="16606" x="2868613" y="6526213"/>
          <p14:tracePt t="16612" x="2951163" y="6526213"/>
          <p14:tracePt t="16620" x="3006725" y="6526213"/>
          <p14:tracePt t="16633" x="3062288" y="6526213"/>
          <p14:tracePt t="16636" x="3144838" y="6499225"/>
          <p14:tracePt t="16647" x="3213100" y="6484938"/>
          <p14:tracePt t="16652" x="3295650" y="6472238"/>
          <p14:tracePt t="16660" x="3379788" y="6472238"/>
          <p14:tracePt t="16668" x="3448050" y="6457950"/>
          <p14:tracePt t="16676" x="3530600" y="6416675"/>
          <p14:tracePt t="16686" x="3600450" y="6375400"/>
          <p14:tracePt t="16692" x="3641725" y="6346825"/>
          <p14:tracePt t="16700" x="3668713" y="6334125"/>
          <p14:tracePt t="16713" x="3695700" y="6305550"/>
          <p14:tracePt t="16716" x="3709988" y="6278563"/>
          <p14:tracePt t="16726" x="3736975" y="6237288"/>
          <p14:tracePt t="16732" x="3751263" y="6196013"/>
          <p14:tracePt t="16740" x="3751263" y="6154738"/>
          <p14:tracePt t="16748" x="3751263" y="6126163"/>
          <p14:tracePt t="16756" x="3751263" y="6113463"/>
          <p14:tracePt t="16768" x="3751263" y="6099175"/>
          <p14:tracePt t="16788" x="3751263" y="6084888"/>
          <p14:tracePt t="16796" x="3751263" y="6072188"/>
          <p14:tracePt t="16806" x="3751263" y="6057900"/>
          <p14:tracePt t="16812" x="3751263" y="6029325"/>
          <p14:tracePt t="16820" x="3751263" y="5988050"/>
          <p14:tracePt t="16833" x="3751263" y="5961063"/>
          <p14:tracePt t="16836" x="3751263" y="5919788"/>
          <p14:tracePt t="16846" x="3751263" y="5878513"/>
          <p14:tracePt t="16852" x="3736975" y="5837238"/>
          <p14:tracePt t="16860" x="3724275" y="5808663"/>
          <p14:tracePt t="16869" x="3695700" y="5781675"/>
          <p14:tracePt t="16876" x="3668713" y="5726113"/>
          <p14:tracePt t="16887" x="3654425" y="5699125"/>
          <p14:tracePt t="16892" x="3613150" y="5657850"/>
          <p14:tracePt t="16900" x="3571875" y="5602288"/>
          <p14:tracePt t="16909" x="3503613" y="5575300"/>
          <p14:tracePt t="16916" x="3448050" y="5546725"/>
          <p14:tracePt t="16926" x="3392488" y="5491163"/>
          <p14:tracePt t="16932" x="3351213" y="5449888"/>
          <p14:tracePt t="16940" x="3282950" y="5437188"/>
          <p14:tracePt t="16948" x="3227388" y="5408613"/>
          <p14:tracePt t="16956" x="3171825" y="5381625"/>
          <p14:tracePt t="16969" x="3130550" y="5354638"/>
          <p14:tracePt t="16972" x="3089275" y="5340350"/>
          <p14:tracePt t="16980" x="3048000" y="5326063"/>
          <p14:tracePt t="16988" x="3021013" y="5311775"/>
          <p14:tracePt t="16996" x="2979738" y="5284788"/>
          <p14:tracePt t="17007" x="2936875" y="5270500"/>
          <p14:tracePt t="17012" x="2895600" y="5257800"/>
          <p14:tracePt t="17021" x="2854325" y="5243513"/>
          <p14:tracePt t="17028" x="2813050" y="5243513"/>
          <p14:tracePt t="17036" x="2759075" y="5229225"/>
          <p14:tracePt t="17047" x="2716213" y="5216525"/>
          <p14:tracePt t="17052" x="2662238" y="5216525"/>
          <p14:tracePt t="17060" x="2592388" y="5216525"/>
          <p14:tracePt t="17068" x="2538413" y="5216525"/>
          <p14:tracePt t="17076" x="2495550" y="5202238"/>
          <p14:tracePt t="17087" x="2454275" y="5202238"/>
          <p14:tracePt t="17092" x="2386013" y="5202238"/>
          <p14:tracePt t="17100" x="2330450" y="5202238"/>
          <p14:tracePt t="17108" x="2274888" y="5202238"/>
          <p14:tracePt t="17116" x="2206625" y="5202238"/>
          <p14:tracePt t="17127" x="2124075" y="5202238"/>
          <p14:tracePt t="17132" x="2027238" y="5216525"/>
          <p14:tracePt t="17140" x="1930400" y="5229225"/>
          <p14:tracePt t="17148" x="1862138" y="5257800"/>
          <p14:tracePt t="17156" x="1779588" y="5257800"/>
          <p14:tracePt t="17168" x="1697038" y="5270500"/>
          <p14:tracePt t="17172" x="1612900" y="5284788"/>
          <p14:tracePt t="17181" x="1530350" y="5299075"/>
          <p14:tracePt t="17188" x="1489075" y="5311775"/>
          <p14:tracePt t="17196" x="1420813" y="5326063"/>
          <p14:tracePt t="17207" x="1365250" y="5340350"/>
          <p14:tracePt t="17212" x="1338263" y="5354638"/>
          <p14:tracePt t="17222" x="1309688" y="5367338"/>
          <p14:tracePt t="17229" x="1268413" y="5381625"/>
          <p14:tracePt t="17236" x="1255713" y="5381625"/>
          <p14:tracePt t="17247" x="1227138" y="5408613"/>
          <p14:tracePt t="17252" x="1200150" y="5422900"/>
          <p14:tracePt t="17260" x="1171575" y="5422900"/>
          <p14:tracePt t="17276" x="1158875" y="5437188"/>
          <p14:tracePt t="17292" x="1144588" y="5464175"/>
          <p14:tracePt t="17324" x="1144588" y="5478463"/>
          <p14:tracePt t="17332" x="1130300" y="5478463"/>
          <p14:tracePt t="17340" x="1117600" y="5491163"/>
          <p14:tracePt t="17348" x="1089025" y="5519738"/>
          <p14:tracePt t="17356" x="1076325" y="5546725"/>
          <p14:tracePt t="17368" x="1047750" y="5575300"/>
          <p14:tracePt t="17372" x="1035050" y="5602288"/>
          <p14:tracePt t="17381" x="1006475" y="5643563"/>
          <p14:tracePt t="17388" x="993775" y="5684838"/>
          <p14:tracePt t="17396" x="965200" y="5699125"/>
          <p14:tracePt t="17407" x="950913" y="5713413"/>
          <p14:tracePt t="17412" x="938213" y="5754688"/>
          <p14:tracePt t="17422" x="938213" y="5795963"/>
          <p14:tracePt t="17429" x="923925" y="5822950"/>
          <p14:tracePt t="17436" x="923925" y="5849938"/>
          <p14:tracePt t="17448" x="909638" y="5892800"/>
          <p14:tracePt t="17452" x="896938" y="5919788"/>
          <p14:tracePt t="17460" x="882650" y="5946775"/>
          <p14:tracePt t="17500" x="882650" y="5961063"/>
          <p14:tracePt t="17548" x="882650" y="5975350"/>
          <p14:tracePt t="17565" x="896938" y="6002338"/>
          <p14:tracePt t="17573" x="896938" y="6016625"/>
          <p14:tracePt t="17582" x="896938" y="6043613"/>
          <p14:tracePt t="17588" x="896938" y="6072188"/>
          <p14:tracePt t="17596" x="909638" y="6099175"/>
          <p14:tracePt t="17608" x="938213" y="6126163"/>
          <p14:tracePt t="17612" x="965200" y="6167438"/>
          <p14:tracePt t="17621" x="993775" y="6196013"/>
          <p14:tracePt t="17628" x="1006475" y="6237288"/>
          <p14:tracePt t="17636" x="1035050" y="6264275"/>
          <p14:tracePt t="17648" x="1062038" y="6292850"/>
          <p14:tracePt t="17652" x="1103313" y="6346825"/>
          <p14:tracePt t="17661" x="1158875" y="6402388"/>
          <p14:tracePt t="17668" x="1214438" y="6443663"/>
          <p14:tracePt t="17676" x="1268413" y="6484938"/>
          <p14:tracePt t="17687" x="1338263" y="6526213"/>
          <p14:tracePt t="17692" x="1379538" y="6554788"/>
          <p14:tracePt t="17701" x="1447800" y="6596063"/>
          <p14:tracePt t="17708" x="1517650" y="6637338"/>
          <p14:tracePt t="17716" x="1600200" y="6664325"/>
          <p14:tracePt t="17728" x="1668463" y="6678613"/>
          <p14:tracePt t="17732" x="1738313" y="6705600"/>
          <p14:tracePt t="17741" x="1792288" y="6719888"/>
          <p14:tracePt t="17748" x="1847850" y="6719888"/>
          <p14:tracePt t="17756" x="1930400" y="6734175"/>
          <p14:tracePt t="17764" x="2027238" y="6746875"/>
          <p14:tracePt t="17772" x="2124075" y="6746875"/>
          <p14:tracePt t="17781" x="2192338" y="6761163"/>
          <p14:tracePt t="17788" x="2289175" y="6775450"/>
          <p14:tracePt t="17796" x="2400300" y="6775450"/>
          <p14:tracePt t="17808" x="2495550" y="6775450"/>
          <p14:tracePt t="17812" x="2565400" y="6775450"/>
          <p14:tracePt t="17822" x="2647950" y="6775450"/>
          <p14:tracePt t="17828" x="2744788" y="6775450"/>
          <p14:tracePt t="17836" x="2813050" y="6761163"/>
          <p14:tracePt t="17848" x="2882900" y="6746875"/>
          <p14:tracePt t="17852" x="2936875" y="6746875"/>
          <p14:tracePt t="17861" x="2992438" y="6719888"/>
          <p14:tracePt t="17868" x="3062288" y="6692900"/>
          <p14:tracePt t="17876" x="3116263" y="6678613"/>
          <p14:tracePt t="17888" x="3186113" y="6651625"/>
          <p14:tracePt t="17892" x="3241675" y="6637338"/>
          <p14:tracePt t="17901" x="3324225" y="6637338"/>
          <p14:tracePt t="17908" x="3392488" y="6623050"/>
          <p14:tracePt t="17916" x="3475038" y="6610350"/>
          <p14:tracePt t="17928" x="3557588" y="6596063"/>
          <p14:tracePt t="17932" x="3641725" y="6581775"/>
          <p14:tracePt t="17942" x="3765550" y="6567488"/>
          <p14:tracePt t="17948" x="3875088" y="6554788"/>
          <p14:tracePt t="17956" x="3986213" y="6526213"/>
          <p14:tracePt t="17969" x="4083050" y="6484938"/>
          <p14:tracePt t="17972" x="4165600" y="6443663"/>
          <p14:tracePt t="17982" x="4248150" y="6402388"/>
          <p14:tracePt t="17988" x="4330700" y="6361113"/>
          <p14:tracePt t="17996" x="4413250" y="6334125"/>
          <p14:tracePt t="18008" x="4468813" y="6305550"/>
          <p14:tracePt t="18012" x="4510088" y="6278563"/>
          <p14:tracePt t="18022" x="4551363" y="6251575"/>
          <p14:tracePt t="18028" x="4565650" y="6223000"/>
          <p14:tracePt t="18036" x="4592638" y="6196013"/>
          <p14:tracePt t="18048" x="4606925" y="6181725"/>
          <p14:tracePt t="18052" x="4619625" y="6167438"/>
          <p14:tracePt t="18061" x="4648200" y="6167438"/>
          <p14:tracePt t="18068" x="4660900" y="6140450"/>
          <p14:tracePt t="18076" x="4660900" y="6126163"/>
          <p14:tracePt t="18077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0" y="4"/>
            <a:ext cx="11947358" cy="7048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endParaRPr lang="cs-CZ" b="1" i="0" dirty="0">
              <a:solidFill>
                <a:srgbClr val="FFFF66"/>
              </a:solidFill>
            </a:endParaRPr>
          </a:p>
          <a:p>
            <a:pPr algn="ctr"/>
            <a:r>
              <a:rPr lang="cs-CZ" sz="3200" b="1" i="0" dirty="0">
                <a:solidFill>
                  <a:srgbClr val="0000DC"/>
                </a:solidFill>
              </a:rPr>
              <a:t>ROZDĚLENÍ   TOXICKÝCH   LÁTEK</a:t>
            </a:r>
            <a:endParaRPr lang="cs-CZ" b="1" i="0" dirty="0">
              <a:solidFill>
                <a:srgbClr val="0000DC"/>
              </a:solidFill>
            </a:endParaRPr>
          </a:p>
          <a:p>
            <a:pPr algn="ctr"/>
            <a:r>
              <a:rPr lang="cs-CZ" b="1" i="0" dirty="0">
                <a:solidFill>
                  <a:srgbClr val="0000DC"/>
                </a:solidFill>
              </a:rPr>
              <a:t>(podle izolace)</a:t>
            </a:r>
          </a:p>
          <a:p>
            <a:endParaRPr lang="cs-CZ" b="1" i="0" dirty="0">
              <a:solidFill>
                <a:srgbClr val="0000DC"/>
              </a:solidFill>
            </a:endParaRPr>
          </a:p>
          <a:p>
            <a:r>
              <a:rPr lang="cs-CZ" i="0" dirty="0">
                <a:solidFill>
                  <a:srgbClr val="0000DC"/>
                </a:solidFill>
              </a:rPr>
              <a:t>      </a:t>
            </a:r>
            <a:r>
              <a:rPr lang="cs-CZ" b="1" i="0" u="sng" dirty="0">
                <a:solidFill>
                  <a:srgbClr val="0000DC"/>
                </a:solidFill>
              </a:rPr>
              <a:t>Těkavé</a:t>
            </a:r>
            <a:r>
              <a:rPr lang="cs-CZ" b="1" i="0" dirty="0">
                <a:solidFill>
                  <a:srgbClr val="0000DC"/>
                </a:solidFill>
              </a:rPr>
              <a:t>  : etanol, </a:t>
            </a:r>
          </a:p>
          <a:p>
            <a:r>
              <a:rPr lang="cs-CZ" b="1" i="0" dirty="0">
                <a:solidFill>
                  <a:srgbClr val="0000DC"/>
                </a:solidFill>
              </a:rPr>
              <a:t>                       rozpouštědla (toluen, aceton..)  metabolity v moči</a:t>
            </a:r>
          </a:p>
          <a:p>
            <a:r>
              <a:rPr lang="cs-CZ" b="1" i="0" dirty="0">
                <a:solidFill>
                  <a:srgbClr val="0000DC"/>
                </a:solidFill>
              </a:rPr>
              <a:t>                       </a:t>
            </a:r>
            <a:r>
              <a:rPr lang="cs-CZ" b="1" i="0" dirty="0" err="1">
                <a:solidFill>
                  <a:srgbClr val="0000DC"/>
                </a:solidFill>
              </a:rPr>
              <a:t>ethylen</a:t>
            </a:r>
            <a:r>
              <a:rPr lang="cs-CZ" b="1" i="0" dirty="0">
                <a:solidFill>
                  <a:srgbClr val="0000DC"/>
                </a:solidFill>
              </a:rPr>
              <a:t> glykol (</a:t>
            </a:r>
            <a:r>
              <a:rPr lang="cs-CZ" b="1" i="0" dirty="0" err="1">
                <a:solidFill>
                  <a:srgbClr val="0000DC"/>
                </a:solidFill>
              </a:rPr>
              <a:t>Fridex</a:t>
            </a:r>
            <a:r>
              <a:rPr lang="cs-CZ" b="1" i="0" dirty="0">
                <a:solidFill>
                  <a:srgbClr val="0000DC"/>
                </a:solidFill>
              </a:rPr>
              <a:t>)</a:t>
            </a:r>
          </a:p>
          <a:p>
            <a:endParaRPr lang="cs-CZ" b="1" i="0" dirty="0">
              <a:solidFill>
                <a:srgbClr val="0000DC"/>
              </a:solidFill>
            </a:endParaRPr>
          </a:p>
          <a:p>
            <a:r>
              <a:rPr lang="cs-CZ" i="0" dirty="0">
                <a:solidFill>
                  <a:srgbClr val="0000DC"/>
                </a:solidFill>
              </a:rPr>
              <a:t>     </a:t>
            </a:r>
            <a:r>
              <a:rPr lang="cs-CZ" b="1" i="0" u="sng" dirty="0">
                <a:solidFill>
                  <a:srgbClr val="0000DC"/>
                </a:solidFill>
              </a:rPr>
              <a:t>Anorganické jedy :</a:t>
            </a:r>
            <a:r>
              <a:rPr lang="cs-CZ" b="1" i="0" dirty="0">
                <a:solidFill>
                  <a:srgbClr val="0000DC"/>
                </a:solidFill>
              </a:rPr>
              <a:t>   kovy</a:t>
            </a:r>
          </a:p>
          <a:p>
            <a:r>
              <a:rPr lang="cs-CZ" b="1" i="0" dirty="0">
                <a:solidFill>
                  <a:srgbClr val="0000DC"/>
                </a:solidFill>
              </a:rPr>
              <a:t>                                         kyanidy  (CN</a:t>
            </a:r>
            <a:r>
              <a:rPr lang="cs-CZ" b="1" i="0" baseline="30000" dirty="0">
                <a:solidFill>
                  <a:srgbClr val="0000DC"/>
                </a:solidFill>
              </a:rPr>
              <a:t>-</a:t>
            </a:r>
            <a:r>
              <a:rPr lang="cs-CZ" b="1" i="0" dirty="0">
                <a:solidFill>
                  <a:srgbClr val="0000DC"/>
                </a:solidFill>
              </a:rPr>
              <a:t>)</a:t>
            </a:r>
          </a:p>
          <a:p>
            <a:r>
              <a:rPr lang="cs-CZ" b="1" i="0" dirty="0">
                <a:solidFill>
                  <a:srgbClr val="0000DC"/>
                </a:solidFill>
              </a:rPr>
              <a:t>                                         oxid uhelnatý</a:t>
            </a:r>
          </a:p>
          <a:p>
            <a:endParaRPr lang="cs-CZ" b="1" i="0" dirty="0">
              <a:solidFill>
                <a:srgbClr val="0000DC"/>
              </a:solidFill>
            </a:endParaRPr>
          </a:p>
          <a:p>
            <a:r>
              <a:rPr lang="cs-CZ" i="0" dirty="0">
                <a:solidFill>
                  <a:srgbClr val="0000DC"/>
                </a:solidFill>
              </a:rPr>
              <a:t>     </a:t>
            </a:r>
            <a:r>
              <a:rPr lang="cs-CZ" b="1" i="0" u="sng" dirty="0">
                <a:solidFill>
                  <a:srgbClr val="0000DC"/>
                </a:solidFill>
              </a:rPr>
              <a:t>Extraktivní látky :</a:t>
            </a:r>
            <a:r>
              <a:rPr lang="cs-CZ" b="1" i="0" dirty="0">
                <a:solidFill>
                  <a:srgbClr val="0000DC"/>
                </a:solidFill>
              </a:rPr>
              <a:t>  LÉČIVA </a:t>
            </a:r>
          </a:p>
          <a:p>
            <a:endParaRPr lang="cs-CZ" b="1" i="0" dirty="0">
              <a:solidFill>
                <a:srgbClr val="0000DC"/>
              </a:solidFill>
            </a:endParaRPr>
          </a:p>
          <a:p>
            <a:r>
              <a:rPr lang="cs-CZ" b="1" i="0" dirty="0">
                <a:solidFill>
                  <a:srgbClr val="0000DC"/>
                </a:solidFill>
              </a:rPr>
              <a:t>                                       NÁVYKOVÉ  LÁTKY  (drogy)</a:t>
            </a:r>
          </a:p>
          <a:p>
            <a:endParaRPr lang="cs-CZ" b="1" i="0" dirty="0">
              <a:solidFill>
                <a:srgbClr val="0000DC"/>
              </a:solidFill>
            </a:endParaRPr>
          </a:p>
          <a:p>
            <a:r>
              <a:rPr lang="cs-CZ" b="1" i="0" dirty="0">
                <a:solidFill>
                  <a:srgbClr val="0000DC"/>
                </a:solidFill>
              </a:rPr>
              <a:t>                                        AGROCHEMIKÁLIE </a:t>
            </a:r>
            <a:endParaRPr lang="cs-CZ" b="1" i="0" u="sng" dirty="0">
              <a:solidFill>
                <a:srgbClr val="0000DC"/>
              </a:solidFill>
            </a:endParaRPr>
          </a:p>
          <a:p>
            <a:pPr>
              <a:spcBef>
                <a:spcPct val="50000"/>
              </a:spcBef>
            </a:pPr>
            <a:endParaRPr lang="cs-CZ" i="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A03DD636-6E44-4208-B58C-59D0C163C6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486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903"/>
    </mc:Choice>
    <mc:Fallback>
      <p:transition spd="slow" advTm="312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304800" y="304801"/>
            <a:ext cx="11887200" cy="4878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2200" b="1" i="0" u="sng" dirty="0">
                <a:solidFill>
                  <a:srgbClr val="0000DC"/>
                </a:solidFill>
              </a:rPr>
              <a:t>předávkování </a:t>
            </a:r>
            <a:r>
              <a:rPr lang="cs-CZ" sz="2200" b="1" i="0" dirty="0">
                <a:solidFill>
                  <a:srgbClr val="0000DC"/>
                </a:solidFill>
              </a:rPr>
              <a:t>: psychomotorický neklid, optické a akustické halucinace,</a:t>
            </a:r>
          </a:p>
          <a:p>
            <a:r>
              <a:rPr lang="cs-CZ" sz="2200" b="1" i="0" dirty="0">
                <a:solidFill>
                  <a:srgbClr val="0000DC"/>
                </a:solidFill>
              </a:rPr>
              <a:t>                           panický strach, agresivita, pokles krevního tlaku,</a:t>
            </a:r>
          </a:p>
          <a:p>
            <a:r>
              <a:rPr lang="cs-CZ" sz="2200" b="1" i="0" dirty="0">
                <a:solidFill>
                  <a:srgbClr val="0000DC"/>
                </a:solidFill>
              </a:rPr>
              <a:t>                           poruchy srdečního rytmu, zvýšení tělesné teploty </a:t>
            </a:r>
          </a:p>
          <a:p>
            <a:endParaRPr lang="cs-CZ" sz="2200" b="1" i="0" dirty="0">
              <a:solidFill>
                <a:srgbClr val="0000DC"/>
              </a:solidFill>
            </a:endParaRPr>
          </a:p>
          <a:p>
            <a:r>
              <a:rPr lang="cs-CZ" sz="2200" b="1" i="0" dirty="0">
                <a:solidFill>
                  <a:srgbClr val="0000DC"/>
                </a:solidFill>
              </a:rPr>
              <a:t>Dlouhodobé užívání : přeceňování schopností, stav vyčerpanosti a</a:t>
            </a:r>
          </a:p>
          <a:p>
            <a:r>
              <a:rPr lang="cs-CZ" sz="2200" b="1" i="0" dirty="0">
                <a:solidFill>
                  <a:srgbClr val="0000DC"/>
                </a:solidFill>
              </a:rPr>
              <a:t>                                     postupné devastace organizmu</a:t>
            </a:r>
          </a:p>
          <a:p>
            <a:endParaRPr lang="cs-CZ" sz="2200" b="1" i="0" dirty="0">
              <a:solidFill>
                <a:srgbClr val="0000DC"/>
              </a:solidFill>
            </a:endParaRPr>
          </a:p>
          <a:p>
            <a:r>
              <a:rPr lang="cs-CZ" sz="2200" b="1" i="0" dirty="0">
                <a:solidFill>
                  <a:srgbClr val="0000DC"/>
                </a:solidFill>
              </a:rPr>
              <a:t>Extáze: pád zábran, dehydratace organizmu, přehřátí</a:t>
            </a:r>
            <a:endParaRPr lang="cs-CZ" sz="2200" i="0" dirty="0">
              <a:solidFill>
                <a:srgbClr val="0000DC"/>
              </a:solidFill>
            </a:endParaRPr>
          </a:p>
          <a:p>
            <a:pPr>
              <a:spcBef>
                <a:spcPct val="50000"/>
              </a:spcBef>
            </a:pPr>
            <a:endParaRPr lang="cs-CZ" dirty="0">
              <a:solidFill>
                <a:srgbClr val="0000DC"/>
              </a:solidFill>
            </a:endParaRPr>
          </a:p>
          <a:p>
            <a:pPr>
              <a:spcBef>
                <a:spcPct val="50000"/>
              </a:spcBef>
            </a:pPr>
            <a:r>
              <a:rPr lang="cs-CZ" sz="2200" b="1" i="0" u="sng" dirty="0" err="1">
                <a:solidFill>
                  <a:srgbClr val="0000DC"/>
                </a:solidFill>
              </a:rPr>
              <a:t>faramkokinetika</a:t>
            </a:r>
            <a:r>
              <a:rPr lang="cs-CZ" sz="2200" b="1" i="0" u="sng" dirty="0">
                <a:solidFill>
                  <a:srgbClr val="0000DC"/>
                </a:solidFill>
              </a:rPr>
              <a:t> metamfetaminu:</a:t>
            </a:r>
            <a:endParaRPr lang="cs-CZ" sz="2200" b="1" i="0" dirty="0">
              <a:solidFill>
                <a:srgbClr val="0000DC"/>
              </a:solidFill>
            </a:endParaRPr>
          </a:p>
          <a:p>
            <a:pPr>
              <a:spcBef>
                <a:spcPct val="50000"/>
              </a:spcBef>
            </a:pPr>
            <a:r>
              <a:rPr lang="cs-CZ" sz="2200" b="1" i="0" dirty="0">
                <a:solidFill>
                  <a:srgbClr val="0000DC"/>
                </a:solidFill>
              </a:rPr>
              <a:t>T</a:t>
            </a:r>
            <a:r>
              <a:rPr lang="cs-CZ" sz="2200" b="1" i="0" baseline="-25000" dirty="0">
                <a:solidFill>
                  <a:srgbClr val="0000DC"/>
                </a:solidFill>
              </a:rPr>
              <a:t>1/2</a:t>
            </a:r>
            <a:r>
              <a:rPr lang="cs-CZ" sz="2200" b="1" i="0" dirty="0">
                <a:solidFill>
                  <a:srgbClr val="0000DC"/>
                </a:solidFill>
              </a:rPr>
              <a:t> = 12 - 34 hod.</a:t>
            </a:r>
          </a:p>
          <a:p>
            <a:pPr>
              <a:spcBef>
                <a:spcPct val="50000"/>
              </a:spcBef>
            </a:pPr>
            <a:r>
              <a:rPr lang="cs-CZ" sz="2200" b="1" i="0" dirty="0">
                <a:solidFill>
                  <a:srgbClr val="0000DC"/>
                </a:solidFill>
              </a:rPr>
              <a:t>vylučování: několik dní</a:t>
            </a:r>
            <a:endParaRPr lang="cs-CZ" dirty="0">
              <a:solidFill>
                <a:srgbClr val="0000DC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87C6AAB-95E7-4705-B674-2B22F13DBB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38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758"/>
    </mc:Choice>
    <mc:Fallback>
      <p:transition spd="slow" advTm="74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0" y="1"/>
            <a:ext cx="12192000" cy="700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b="1" i="0" dirty="0">
                <a:solidFill>
                  <a:srgbClr val="0000DC"/>
                </a:solidFill>
              </a:rPr>
              <a:t>DESIGNER DRUGS  (Rave </a:t>
            </a:r>
            <a:r>
              <a:rPr lang="cs-CZ" b="1" i="0" dirty="0" err="1">
                <a:solidFill>
                  <a:srgbClr val="0000DC"/>
                </a:solidFill>
              </a:rPr>
              <a:t>drugs</a:t>
            </a:r>
            <a:r>
              <a:rPr lang="cs-CZ" b="1" i="0" dirty="0">
                <a:solidFill>
                  <a:srgbClr val="0000DC"/>
                </a:solidFill>
              </a:rPr>
              <a:t>)</a:t>
            </a:r>
          </a:p>
          <a:p>
            <a:pPr algn="ctr"/>
            <a:endParaRPr lang="cs-CZ" b="1" i="0" dirty="0">
              <a:solidFill>
                <a:srgbClr val="FFFF66"/>
              </a:solidFill>
            </a:endParaRPr>
          </a:p>
          <a:p>
            <a:pPr algn="just"/>
            <a:r>
              <a:rPr lang="cs-CZ" sz="1800" b="1" i="0" dirty="0">
                <a:solidFill>
                  <a:srgbClr val="0000DC"/>
                </a:solidFill>
              </a:rPr>
              <a:t>Co je to RAVE kultura ?</a:t>
            </a:r>
          </a:p>
          <a:p>
            <a:pPr algn="just"/>
            <a:endParaRPr lang="cs-CZ" sz="1800" b="1" i="0" dirty="0">
              <a:solidFill>
                <a:srgbClr val="0000DC"/>
              </a:solidFill>
            </a:endParaRPr>
          </a:p>
          <a:p>
            <a:pPr algn="just"/>
            <a:r>
              <a:rPr lang="cs-CZ" sz="1800" b="1" i="0" dirty="0">
                <a:solidFill>
                  <a:srgbClr val="0000DC"/>
                </a:solidFill>
              </a:rPr>
              <a:t>PLUR (</a:t>
            </a:r>
            <a:r>
              <a:rPr lang="cs-CZ" sz="1800" b="1" i="0" dirty="0" err="1">
                <a:solidFill>
                  <a:srgbClr val="0000DC"/>
                </a:solidFill>
              </a:rPr>
              <a:t>Peace</a:t>
            </a:r>
            <a:r>
              <a:rPr lang="cs-CZ" sz="1800" b="1" i="0" dirty="0">
                <a:solidFill>
                  <a:srgbClr val="0000DC"/>
                </a:solidFill>
              </a:rPr>
              <a:t>, Love, Unity, </a:t>
            </a:r>
            <a:r>
              <a:rPr lang="cs-CZ" sz="1800" b="1" i="0" dirty="0" err="1">
                <a:solidFill>
                  <a:srgbClr val="0000DC"/>
                </a:solidFill>
              </a:rPr>
              <a:t>Respect</a:t>
            </a:r>
            <a:r>
              <a:rPr lang="cs-CZ" sz="1800" b="1" i="0" dirty="0">
                <a:solidFill>
                  <a:srgbClr val="0000DC"/>
                </a:solidFill>
              </a:rPr>
              <a:t>)</a:t>
            </a:r>
          </a:p>
          <a:p>
            <a:pPr algn="just"/>
            <a:r>
              <a:rPr lang="cs-CZ" sz="1800" b="1" i="0" dirty="0">
                <a:solidFill>
                  <a:srgbClr val="0000DC"/>
                </a:solidFill>
              </a:rPr>
              <a:t>tanec celou noc, hlučná hudba s jednotvárným rytmem </a:t>
            </a:r>
          </a:p>
          <a:p>
            <a:pPr algn="just"/>
            <a:r>
              <a:rPr lang="cs-CZ" sz="1800" b="1" i="0" dirty="0">
                <a:solidFill>
                  <a:srgbClr val="0000DC"/>
                </a:solidFill>
              </a:rPr>
              <a:t>užívání RAVE tablet</a:t>
            </a:r>
          </a:p>
          <a:p>
            <a:pPr algn="ctr"/>
            <a:endParaRPr lang="cs-CZ" sz="1800" b="1" i="0" dirty="0">
              <a:solidFill>
                <a:srgbClr val="0000DC"/>
              </a:solidFill>
            </a:endParaRPr>
          </a:p>
          <a:p>
            <a:pPr lvl="2" algn="just">
              <a:buFont typeface="Symbol" pitchFamily="18" charset="2"/>
              <a:buChar char="·"/>
            </a:pPr>
            <a:r>
              <a:rPr lang="cs-CZ" sz="1800" b="1" i="0" dirty="0">
                <a:solidFill>
                  <a:srgbClr val="0000DC"/>
                </a:solidFill>
              </a:rPr>
              <a:t>amfetaminy</a:t>
            </a:r>
          </a:p>
          <a:p>
            <a:pPr lvl="2" algn="just">
              <a:buFont typeface="Symbol" pitchFamily="18" charset="2"/>
              <a:buChar char="·"/>
            </a:pPr>
            <a:r>
              <a:rPr lang="cs-CZ" sz="1800" b="1" i="0" dirty="0" err="1">
                <a:solidFill>
                  <a:srgbClr val="0000DC"/>
                </a:solidFill>
              </a:rPr>
              <a:t>methylenedioxy-phenylalkylaminy</a:t>
            </a:r>
            <a:r>
              <a:rPr lang="cs-CZ" sz="1800" b="1" i="0" dirty="0">
                <a:solidFill>
                  <a:srgbClr val="0000DC"/>
                </a:solidFill>
              </a:rPr>
              <a:t> (</a:t>
            </a:r>
            <a:r>
              <a:rPr lang="cs-CZ" sz="1800" b="1" i="0" dirty="0" err="1">
                <a:solidFill>
                  <a:srgbClr val="0000DC"/>
                </a:solidFill>
              </a:rPr>
              <a:t>ecstasy</a:t>
            </a:r>
            <a:r>
              <a:rPr lang="cs-CZ" sz="1800" b="1" i="0" dirty="0">
                <a:solidFill>
                  <a:srgbClr val="0000DC"/>
                </a:solidFill>
              </a:rPr>
              <a:t>)</a:t>
            </a:r>
          </a:p>
          <a:p>
            <a:pPr lvl="2" algn="just"/>
            <a:r>
              <a:rPr lang="cs-CZ" sz="1800" b="1" i="0" dirty="0">
                <a:solidFill>
                  <a:srgbClr val="0000DC"/>
                </a:solidFill>
              </a:rPr>
              <a:t>MDA, MDMA, MDEA, PMA, PMMA,</a:t>
            </a:r>
          </a:p>
          <a:p>
            <a:pPr lvl="2" algn="just">
              <a:buFont typeface="Symbol" pitchFamily="18" charset="2"/>
              <a:buChar char="·"/>
            </a:pPr>
            <a:r>
              <a:rPr lang="cs-CZ" sz="1800" b="1" i="0" dirty="0">
                <a:solidFill>
                  <a:srgbClr val="0000DC"/>
                </a:solidFill>
              </a:rPr>
              <a:t>piperaziny</a:t>
            </a:r>
          </a:p>
          <a:p>
            <a:pPr lvl="2" algn="just">
              <a:buFont typeface="Symbol" pitchFamily="18" charset="2"/>
              <a:buChar char="·"/>
            </a:pPr>
            <a:r>
              <a:rPr lang="cs-CZ" sz="1800" b="1" i="0" dirty="0" err="1">
                <a:solidFill>
                  <a:srgbClr val="0000DC"/>
                </a:solidFill>
              </a:rPr>
              <a:t>pyrrolidino-propio-phenony</a:t>
            </a:r>
            <a:r>
              <a:rPr lang="cs-CZ" sz="1800" b="1" i="0" dirty="0">
                <a:solidFill>
                  <a:srgbClr val="0000DC"/>
                </a:solidFill>
              </a:rPr>
              <a:t> (</a:t>
            </a:r>
            <a:r>
              <a:rPr lang="cs-CZ" sz="1800" b="1" i="0" dirty="0" err="1">
                <a:solidFill>
                  <a:srgbClr val="0000DC"/>
                </a:solidFill>
              </a:rPr>
              <a:t>PPPs</a:t>
            </a:r>
            <a:r>
              <a:rPr lang="cs-CZ" sz="1800" b="1" i="0" dirty="0">
                <a:solidFill>
                  <a:srgbClr val="0000DC"/>
                </a:solidFill>
              </a:rPr>
              <a:t>)</a:t>
            </a:r>
          </a:p>
          <a:p>
            <a:pPr lvl="2" algn="just">
              <a:buFont typeface="Symbol" pitchFamily="18" charset="2"/>
              <a:buChar char="·"/>
            </a:pPr>
            <a:r>
              <a:rPr lang="cs-CZ" sz="1800" b="1" i="0" dirty="0">
                <a:solidFill>
                  <a:srgbClr val="0000DC"/>
                </a:solidFill>
              </a:rPr>
              <a:t>GHB (gama-</a:t>
            </a:r>
            <a:r>
              <a:rPr lang="cs-CZ" sz="1800" b="1" i="0" dirty="0" err="1">
                <a:solidFill>
                  <a:srgbClr val="0000DC"/>
                </a:solidFill>
              </a:rPr>
              <a:t>hydroxy</a:t>
            </a:r>
            <a:r>
              <a:rPr lang="cs-CZ" sz="1800" b="1" i="0" dirty="0">
                <a:solidFill>
                  <a:srgbClr val="0000DC"/>
                </a:solidFill>
              </a:rPr>
              <a:t> </a:t>
            </a:r>
            <a:r>
              <a:rPr lang="cs-CZ" sz="1800" b="1" i="0" dirty="0" err="1">
                <a:solidFill>
                  <a:srgbClr val="0000DC"/>
                </a:solidFill>
              </a:rPr>
              <a:t>butyrate</a:t>
            </a:r>
            <a:r>
              <a:rPr lang="cs-CZ" sz="1800" b="1" i="0" dirty="0">
                <a:solidFill>
                  <a:srgbClr val="0000DC"/>
                </a:solidFill>
              </a:rPr>
              <a:t>, </a:t>
            </a:r>
            <a:r>
              <a:rPr lang="cs-CZ" sz="1800" b="1" i="0" dirty="0" err="1">
                <a:solidFill>
                  <a:srgbClr val="0000DC"/>
                </a:solidFill>
              </a:rPr>
              <a:t>liquid</a:t>
            </a:r>
            <a:r>
              <a:rPr lang="cs-CZ" sz="1800" b="1" i="0" dirty="0">
                <a:solidFill>
                  <a:srgbClr val="0000DC"/>
                </a:solidFill>
              </a:rPr>
              <a:t> </a:t>
            </a:r>
            <a:r>
              <a:rPr lang="cs-CZ" sz="1800" b="1" i="0" dirty="0" err="1">
                <a:solidFill>
                  <a:srgbClr val="0000DC"/>
                </a:solidFill>
              </a:rPr>
              <a:t>ecstasy</a:t>
            </a:r>
            <a:r>
              <a:rPr lang="cs-CZ" sz="1800" b="1" i="0" dirty="0">
                <a:solidFill>
                  <a:srgbClr val="0000DC"/>
                </a:solidFill>
              </a:rPr>
              <a:t>)</a:t>
            </a:r>
          </a:p>
          <a:p>
            <a:pPr lvl="2" algn="just">
              <a:buFont typeface="Symbol" pitchFamily="18" charset="2"/>
              <a:buChar char="·"/>
            </a:pPr>
            <a:r>
              <a:rPr lang="cs-CZ" sz="1800" b="1" i="0" dirty="0" err="1">
                <a:solidFill>
                  <a:srgbClr val="0000DC"/>
                </a:solidFill>
              </a:rPr>
              <a:t>ketamin</a:t>
            </a:r>
            <a:endParaRPr lang="cs-CZ" sz="1800" b="1" i="0" dirty="0">
              <a:solidFill>
                <a:srgbClr val="0000DC"/>
              </a:solidFill>
            </a:endParaRPr>
          </a:p>
          <a:p>
            <a:pPr lvl="2" algn="just">
              <a:buFont typeface="Symbol" pitchFamily="18" charset="2"/>
              <a:buChar char="·"/>
            </a:pPr>
            <a:r>
              <a:rPr lang="cs-CZ" sz="1800" b="1" i="0" dirty="0" err="1">
                <a:solidFill>
                  <a:srgbClr val="0000DC"/>
                </a:solidFill>
              </a:rPr>
              <a:t>prolintan</a:t>
            </a:r>
            <a:endParaRPr lang="cs-CZ" sz="1800" b="1" i="0" dirty="0">
              <a:solidFill>
                <a:srgbClr val="0000DC"/>
              </a:solidFill>
            </a:endParaRPr>
          </a:p>
          <a:p>
            <a:pPr lvl="2" algn="just">
              <a:buFont typeface="Symbol" pitchFamily="18" charset="2"/>
              <a:buChar char="·"/>
            </a:pPr>
            <a:r>
              <a:rPr lang="cs-CZ" sz="1800" b="1" i="0" dirty="0" err="1">
                <a:solidFill>
                  <a:srgbClr val="0000DC"/>
                </a:solidFill>
              </a:rPr>
              <a:t>tryptaminy</a:t>
            </a:r>
            <a:endParaRPr lang="cs-CZ" sz="1800" b="1" i="0" dirty="0">
              <a:solidFill>
                <a:srgbClr val="0000DC"/>
              </a:solidFill>
            </a:endParaRPr>
          </a:p>
          <a:p>
            <a:pPr lvl="2" algn="just">
              <a:buFont typeface="Symbol" pitchFamily="18" charset="2"/>
              <a:buChar char="·"/>
            </a:pPr>
            <a:r>
              <a:rPr lang="cs-CZ" sz="1800" b="1" i="0" dirty="0">
                <a:solidFill>
                  <a:srgbClr val="0000DC"/>
                </a:solidFill>
              </a:rPr>
              <a:t>PCP (</a:t>
            </a:r>
            <a:r>
              <a:rPr lang="cs-CZ" sz="1800" b="1" i="0" dirty="0" err="1">
                <a:solidFill>
                  <a:srgbClr val="0000DC"/>
                </a:solidFill>
              </a:rPr>
              <a:t>phencyclidin</a:t>
            </a:r>
            <a:r>
              <a:rPr lang="cs-CZ" sz="1800" b="1" i="0" dirty="0">
                <a:solidFill>
                  <a:srgbClr val="0000DC"/>
                </a:solidFill>
              </a:rPr>
              <a:t>, ”andělský prach”)</a:t>
            </a:r>
          </a:p>
          <a:p>
            <a:pPr lvl="2" algn="just">
              <a:buFont typeface="Symbol" pitchFamily="18" charset="2"/>
              <a:buChar char="·"/>
            </a:pPr>
            <a:r>
              <a:rPr lang="cs-CZ" sz="1800" b="1" dirty="0">
                <a:solidFill>
                  <a:srgbClr val="0000DC"/>
                </a:solidFill>
              </a:rPr>
              <a:t>N</a:t>
            </a:r>
            <a:r>
              <a:rPr lang="cs-CZ" sz="1800" b="1" baseline="-25000" dirty="0">
                <a:solidFill>
                  <a:srgbClr val="0000DC"/>
                </a:solidFill>
              </a:rPr>
              <a:t>2</a:t>
            </a:r>
            <a:r>
              <a:rPr lang="cs-CZ" sz="1800" b="1" dirty="0">
                <a:solidFill>
                  <a:srgbClr val="0000DC"/>
                </a:solidFill>
              </a:rPr>
              <a:t>O (rajský plyn, </a:t>
            </a:r>
            <a:r>
              <a:rPr lang="cs-CZ" sz="1800" b="1" dirty="0" err="1">
                <a:solidFill>
                  <a:srgbClr val="0000DC"/>
                </a:solidFill>
              </a:rPr>
              <a:t>laughing</a:t>
            </a:r>
            <a:r>
              <a:rPr lang="cs-CZ" sz="1800" b="1" dirty="0">
                <a:solidFill>
                  <a:srgbClr val="0000DC"/>
                </a:solidFill>
              </a:rPr>
              <a:t> </a:t>
            </a:r>
            <a:r>
              <a:rPr lang="cs-CZ" sz="1800" b="1" dirty="0" err="1">
                <a:solidFill>
                  <a:srgbClr val="0000DC"/>
                </a:solidFill>
              </a:rPr>
              <a:t>gas</a:t>
            </a:r>
            <a:r>
              <a:rPr lang="cs-CZ" sz="1800" b="1" dirty="0">
                <a:solidFill>
                  <a:srgbClr val="0000DC"/>
                </a:solidFill>
              </a:rPr>
              <a:t>)</a:t>
            </a:r>
          </a:p>
          <a:p>
            <a:pPr algn="just"/>
            <a:endParaRPr lang="cs-CZ" sz="1800" b="1" i="0" dirty="0">
              <a:solidFill>
                <a:srgbClr val="0000DC"/>
              </a:solidFill>
            </a:endParaRPr>
          </a:p>
          <a:p>
            <a:pPr algn="just"/>
            <a:r>
              <a:rPr lang="cs-CZ" sz="1800" b="1" i="0" dirty="0">
                <a:solidFill>
                  <a:srgbClr val="0000DC"/>
                </a:solidFill>
              </a:rPr>
              <a:t>symptomy předávkování : </a:t>
            </a:r>
          </a:p>
          <a:p>
            <a:pPr algn="just"/>
            <a:r>
              <a:rPr lang="cs-CZ" sz="1800" b="1" i="0" dirty="0">
                <a:solidFill>
                  <a:srgbClr val="0000DC"/>
                </a:solidFill>
              </a:rPr>
              <a:t>tachykardie, arytmie, hypertermie, záchvaty, </a:t>
            </a:r>
            <a:r>
              <a:rPr lang="cs-CZ" sz="1800" b="1" i="0" dirty="0" err="1">
                <a:solidFill>
                  <a:srgbClr val="0000DC"/>
                </a:solidFill>
              </a:rPr>
              <a:t>koma</a:t>
            </a:r>
            <a:r>
              <a:rPr lang="cs-CZ" sz="1800" b="1" i="0" dirty="0">
                <a:solidFill>
                  <a:srgbClr val="0000DC"/>
                </a:solidFill>
              </a:rPr>
              <a:t>, mydriáza</a:t>
            </a:r>
          </a:p>
          <a:p>
            <a:pPr algn="just"/>
            <a:r>
              <a:rPr lang="cs-CZ" sz="1800" i="0" dirty="0">
                <a:solidFill>
                  <a:srgbClr val="0000DC"/>
                </a:solidFill>
              </a:rPr>
              <a:t>rave = blouznit</a:t>
            </a:r>
            <a:endParaRPr lang="cs-CZ" sz="1800" b="1" i="0" dirty="0">
              <a:solidFill>
                <a:srgbClr val="0000DC"/>
              </a:solidFill>
            </a:endParaRPr>
          </a:p>
          <a:p>
            <a:pPr>
              <a:spcBef>
                <a:spcPct val="50000"/>
              </a:spcBef>
            </a:pPr>
            <a:endParaRPr lang="cs-CZ" sz="1800" i="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87F9C91-08BB-466F-AB85-BCB8C54A98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30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36"/>
    </mc:Choice>
    <mc:Fallback>
      <p:transition spd="slow" advTm="15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12192000" cy="1143000"/>
          </a:xfrm>
        </p:spPr>
        <p:txBody>
          <a:bodyPr/>
          <a:lstStyle/>
          <a:p>
            <a:r>
              <a:rPr lang="cs-CZ" sz="3200" dirty="0">
                <a:solidFill>
                  <a:srgbClr val="0000DC"/>
                </a:solidFill>
              </a:rPr>
              <a:t>Možné prekurzory nelegální výroby metamfetaminu</a:t>
            </a:r>
            <a:br>
              <a:rPr lang="cs-CZ" sz="3200" dirty="0">
                <a:solidFill>
                  <a:srgbClr val="0000DC"/>
                </a:solidFill>
              </a:rPr>
            </a:br>
            <a:r>
              <a:rPr lang="cs-CZ" sz="3200" dirty="0">
                <a:solidFill>
                  <a:srgbClr val="0000DC"/>
                </a:solidFill>
              </a:rPr>
              <a:t> z řad volně prodejných léčiv</a:t>
            </a:r>
            <a:endParaRPr lang="cs-CZ" dirty="0">
              <a:solidFill>
                <a:srgbClr val="0000DC"/>
              </a:solidFill>
            </a:endParaRPr>
          </a:p>
        </p:txBody>
      </p:sp>
      <p:graphicFrame>
        <p:nvGraphicFramePr>
          <p:cNvPr id="27651" name="Object 1027"/>
          <p:cNvGraphicFramePr>
            <a:graphicFrameLocks noGrp="1" noChangeAspect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001349467"/>
              </p:ext>
            </p:extLst>
          </p:nvPr>
        </p:nvGraphicFramePr>
        <p:xfrm>
          <a:off x="325438" y="1955800"/>
          <a:ext cx="11430000" cy="971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Document" r:id="rId5" imgW="9656477" imgH="8210833" progId="Word.Document.8">
                  <p:embed/>
                </p:oleObj>
              </mc:Choice>
              <mc:Fallback>
                <p:oleObj name="Document" r:id="rId5" imgW="9656477" imgH="8210833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438" y="1955800"/>
                        <a:ext cx="11430000" cy="97186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29C963C-3A6F-4249-97C2-CECE096ACA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39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92"/>
    </mc:Choice>
    <mc:Fallback>
      <p:transition spd="slow" advTm="15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1" y="244476"/>
            <a:ext cx="11182351" cy="1096963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 dirty="0">
                <a:solidFill>
                  <a:srgbClr val="0000DC"/>
                </a:solidFill>
                <a:latin typeface="Arial" charset="0"/>
              </a:rPr>
              <a:t>Extáze</a:t>
            </a:r>
          </a:p>
        </p:txBody>
      </p:sp>
      <p:sp>
        <p:nvSpPr>
          <p:cNvPr id="20992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31800" y="1268414"/>
            <a:ext cx="10676467" cy="51133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dirty="0">
                <a:solidFill>
                  <a:srgbClr val="0000DC"/>
                </a:solidFill>
              </a:rPr>
              <a:t>Od 80 let minulého století jedna z hlavních tanečních drog. Distribuovaná ve formě tablet. Účinnou látkou je </a:t>
            </a:r>
            <a:r>
              <a:rPr lang="cs-CZ" altLang="cs-CZ" sz="2400" dirty="0" err="1">
                <a:solidFill>
                  <a:srgbClr val="0000DC"/>
                </a:solidFill>
              </a:rPr>
              <a:t>metylendioxymetamfetamin</a:t>
            </a:r>
            <a:r>
              <a:rPr lang="cs-CZ" altLang="cs-CZ" sz="2400" dirty="0">
                <a:solidFill>
                  <a:srgbClr val="0000DC"/>
                </a:solidFill>
              </a:rPr>
              <a:t>. Běžná dávka je 50-150 mg a způsobuje 4-6 hodin euforie a sounáležitosti, vyvolává empatii – </a:t>
            </a:r>
            <a:r>
              <a:rPr lang="cs-CZ" altLang="cs-CZ" sz="2400" dirty="0" err="1">
                <a:solidFill>
                  <a:srgbClr val="0000DC"/>
                </a:solidFill>
              </a:rPr>
              <a:t>entaktogen</a:t>
            </a:r>
            <a:r>
              <a:rPr lang="cs-CZ" altLang="cs-CZ" sz="2400" dirty="0">
                <a:solidFill>
                  <a:srgbClr val="0000DC"/>
                </a:solidFill>
              </a:rPr>
              <a:t>. Její stimulační účinky umožňují intenzivní tanec bez pocitu únavy. V současnost jsou na trhu tablety často obsahující 10-40mg, místo původních 60-100 mg. Nevyrovnanost trhu způsobuje možné intoxikace.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dirty="0">
                <a:solidFill>
                  <a:srgbClr val="0000DC"/>
                </a:solidFill>
              </a:rPr>
              <a:t>Vyvolává pocity na zvracení, závrať, rozmazané vidění, hypertermii, dilataci zornic.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dirty="0">
                <a:solidFill>
                  <a:srgbClr val="0000DC"/>
                </a:solidFill>
              </a:rPr>
              <a:t>Je často kombinovaná s jinými drogami.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dirty="0">
                <a:solidFill>
                  <a:srgbClr val="0000DC"/>
                </a:solidFill>
              </a:rPr>
              <a:t>Eliminační poločas je 8 hodin. Reagují na ni pozitivně amfetaminové imunochemické sety.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9C374DA-6648-454A-8AB8-DD0A570F9F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942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727"/>
    </mc:Choice>
    <mc:Fallback>
      <p:transition spd="slow" advTm="42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1" y="244475"/>
            <a:ext cx="11182351" cy="9525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 dirty="0">
                <a:solidFill>
                  <a:srgbClr val="0000DC"/>
                </a:solidFill>
                <a:latin typeface="Arial" charset="0"/>
              </a:rPr>
              <a:t>FAKE EXTÁZE</a:t>
            </a:r>
          </a:p>
        </p:txBody>
      </p:sp>
      <p:sp>
        <p:nvSpPr>
          <p:cNvPr id="21401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31800" y="1484314"/>
            <a:ext cx="11362267" cy="511333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400" dirty="0">
                <a:solidFill>
                  <a:srgbClr val="0000DC"/>
                </a:solidFill>
              </a:rPr>
              <a:t>Analoga vyskytující se v tabletách vydávaných za extázi.</a:t>
            </a:r>
          </a:p>
          <a:p>
            <a:pPr eaLnBrk="1" hangingPunct="1">
              <a:defRPr/>
            </a:pPr>
            <a:r>
              <a:rPr lang="cs-CZ" altLang="cs-CZ" sz="2400" dirty="0">
                <a:solidFill>
                  <a:srgbClr val="0000DC"/>
                </a:solidFill>
              </a:rPr>
              <a:t>MDA – má více stimulačních a neurotoxických účinků než extáze.</a:t>
            </a:r>
          </a:p>
          <a:p>
            <a:pPr eaLnBrk="1" hangingPunct="1">
              <a:defRPr/>
            </a:pPr>
            <a:r>
              <a:rPr lang="cs-CZ" altLang="cs-CZ" sz="2400" dirty="0">
                <a:solidFill>
                  <a:srgbClr val="0000DC"/>
                </a:solidFill>
              </a:rPr>
              <a:t>MBDB, 2C-T-7, 2c-T-2 – více </a:t>
            </a:r>
            <a:r>
              <a:rPr lang="cs-CZ" altLang="cs-CZ" sz="2400" dirty="0" err="1">
                <a:solidFill>
                  <a:srgbClr val="0000DC"/>
                </a:solidFill>
              </a:rPr>
              <a:t>entaktogenní</a:t>
            </a:r>
            <a:r>
              <a:rPr lang="cs-CZ" altLang="cs-CZ" sz="2400" dirty="0">
                <a:solidFill>
                  <a:srgbClr val="0000DC"/>
                </a:solidFill>
              </a:rPr>
              <a:t> i halucinogenní</a:t>
            </a:r>
          </a:p>
          <a:p>
            <a:pPr eaLnBrk="1" hangingPunct="1">
              <a:defRPr/>
            </a:pPr>
            <a:r>
              <a:rPr lang="cs-CZ" altLang="cs-CZ" sz="2400" dirty="0">
                <a:solidFill>
                  <a:srgbClr val="0000DC"/>
                </a:solidFill>
              </a:rPr>
              <a:t>4-MTA, PMA, PMMA –nejnebezpečnější náhražky. Jejich užití je spojeno s rizikem rozvoje serotoninového syndromu. Mají opožděný nástup účinku.</a:t>
            </a:r>
          </a:p>
          <a:p>
            <a:pPr eaLnBrk="1" hangingPunct="1">
              <a:defRPr/>
            </a:pPr>
            <a:r>
              <a:rPr lang="cs-CZ" altLang="cs-CZ" sz="2400" dirty="0">
                <a:solidFill>
                  <a:srgbClr val="0000DC"/>
                </a:solidFill>
              </a:rPr>
              <a:t>2C-B, 2C-I – jsou na pomezí mezi </a:t>
            </a:r>
            <a:r>
              <a:rPr lang="cs-CZ" altLang="cs-CZ" sz="2400" dirty="0" err="1">
                <a:solidFill>
                  <a:srgbClr val="0000DC"/>
                </a:solidFill>
              </a:rPr>
              <a:t>entaktogeny</a:t>
            </a:r>
            <a:r>
              <a:rPr lang="cs-CZ" altLang="cs-CZ" sz="2400" dirty="0">
                <a:solidFill>
                  <a:srgbClr val="0000DC"/>
                </a:solidFill>
              </a:rPr>
              <a:t> a halucinogeny</a:t>
            </a:r>
          </a:p>
          <a:p>
            <a:pPr eaLnBrk="1" hangingPunct="1">
              <a:defRPr/>
            </a:pPr>
            <a:r>
              <a:rPr lang="cs-CZ" altLang="cs-CZ" sz="2400" dirty="0">
                <a:solidFill>
                  <a:srgbClr val="0000DC"/>
                </a:solidFill>
              </a:rPr>
              <a:t>V 80. letech min. století obsahovalo 80% tablet skutečnou extázi, v současnosti je poměr téměř opačný.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5F1FB91-CB7A-4C80-B36B-8251393F06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76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039"/>
    </mc:Choice>
    <mc:Fallback>
      <p:transition spd="slow" advTm="49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896" x="2303463" y="3297238"/>
          <p14:tracePt t="15070" x="2289175" y="3297238"/>
          <p14:tracePt t="15087" x="2274888" y="3297238"/>
          <p14:tracePt t="15126" x="2262188" y="3297238"/>
          <p14:tracePt t="15134" x="2247900" y="3297238"/>
          <p14:tracePt t="15142" x="2220913" y="3311525"/>
          <p14:tracePt t="15150" x="2206625" y="3311525"/>
          <p14:tracePt t="15158" x="2179638" y="3325813"/>
          <p14:tracePt t="15166" x="2138363" y="3340100"/>
          <p14:tracePt t="15174" x="2109788" y="3340100"/>
          <p14:tracePt t="15182" x="2082800" y="3340100"/>
          <p14:tracePt t="15190" x="2068513" y="3367088"/>
          <p14:tracePt t="15199" x="2041525" y="3381375"/>
          <p14:tracePt t="15262" x="2027238" y="3381375"/>
          <p14:tracePt t="15294" x="2012950" y="3381375"/>
          <p14:tracePt t="15319" x="2000250" y="3394075"/>
          <p14:tracePt t="15326" x="1985963" y="3394075"/>
          <p14:tracePt t="15334" x="1985963" y="3408363"/>
          <p14:tracePt t="15366" x="1971675" y="3422650"/>
          <p14:tracePt t="15374" x="1971675" y="3435350"/>
          <p14:tracePt t="15382" x="1958975" y="3435350"/>
          <p14:tracePt t="15390" x="1958975" y="3449638"/>
          <p14:tracePt t="15398" x="1958975" y="3463925"/>
          <p14:tracePt t="15406" x="1944688" y="3463925"/>
          <p14:tracePt t="15414" x="1930400" y="3476625"/>
          <p14:tracePt t="15422" x="1930400" y="3490913"/>
          <p14:tracePt t="15462" x="1930400" y="3505200"/>
          <p14:tracePt t="15494" x="1944688" y="3517900"/>
          <p14:tracePt t="15502" x="1944688" y="3532188"/>
          <p14:tracePt t="15519" x="1958975" y="3546475"/>
          <p14:tracePt t="15542" x="1971675" y="3546475"/>
          <p14:tracePt t="15550" x="1971675" y="3560763"/>
          <p14:tracePt t="15559" x="2000250" y="3560763"/>
          <p14:tracePt t="15566" x="2012950" y="3560763"/>
          <p14:tracePt t="15575" x="2027238" y="3560763"/>
          <p14:tracePt t="15582" x="2068513" y="3573463"/>
          <p14:tracePt t="15590" x="2097088" y="3573463"/>
          <p14:tracePt t="15598" x="2109788" y="3587750"/>
          <p14:tracePt t="15606" x="2124075" y="3602038"/>
          <p14:tracePt t="15614" x="2165350" y="3602038"/>
          <p14:tracePt t="15622" x="2192338" y="3614738"/>
          <p14:tracePt t="15630" x="2220913" y="3614738"/>
          <p14:tracePt t="15638" x="2262188" y="3614738"/>
          <p14:tracePt t="15646" x="2289175" y="3629025"/>
          <p14:tracePt t="15654" x="2317750" y="3643313"/>
          <p14:tracePt t="15662" x="2344738" y="3643313"/>
          <p14:tracePt t="15670" x="2386013" y="3643313"/>
          <p14:tracePt t="15679" x="2413000" y="3643313"/>
          <p14:tracePt t="15686" x="2441575" y="3643313"/>
          <p14:tracePt t="15694" x="2468563" y="3656013"/>
          <p14:tracePt t="15702" x="2509838" y="3656013"/>
          <p14:tracePt t="15710" x="2551113" y="3670300"/>
          <p14:tracePt t="15720" x="2606675" y="3684588"/>
          <p14:tracePt t="15726" x="2689225" y="3684588"/>
          <p14:tracePt t="15734" x="2744788" y="3684588"/>
          <p14:tracePt t="15742" x="2827338" y="3697288"/>
          <p14:tracePt t="15750" x="2882900" y="3697288"/>
          <p14:tracePt t="15759" x="2924175" y="3697288"/>
          <p14:tracePt t="15766" x="2979738" y="3697288"/>
          <p14:tracePt t="15775" x="3021013" y="3697288"/>
          <p14:tracePt t="15782" x="3048000" y="3697288"/>
          <p14:tracePt t="15790" x="3089275" y="3697288"/>
          <p14:tracePt t="15799" x="3116263" y="3697288"/>
          <p14:tracePt t="15806" x="3144838" y="3697288"/>
          <p14:tracePt t="15815" x="3186113" y="3697288"/>
          <p14:tracePt t="15822" x="3200400" y="3697288"/>
          <p14:tracePt t="15830" x="3227388" y="3684588"/>
          <p14:tracePt t="15839" x="3254375" y="3670300"/>
          <p14:tracePt t="15846" x="3282950" y="3670300"/>
          <p14:tracePt t="15854" x="3324225" y="3643313"/>
          <p14:tracePt t="15862" x="3351213" y="3643313"/>
          <p14:tracePt t="15870" x="3379788" y="3629025"/>
          <p14:tracePt t="15881" x="3406775" y="3602038"/>
          <p14:tracePt t="15886" x="3433763" y="3602038"/>
          <p14:tracePt t="15894" x="3462338" y="3587750"/>
          <p14:tracePt t="15902" x="3489325" y="3573463"/>
          <p14:tracePt t="15911" x="3516313" y="3560763"/>
          <p14:tracePt t="15919" x="3544888" y="3546475"/>
          <p14:tracePt t="15926" x="3557588" y="3532188"/>
          <p14:tracePt t="15934" x="3586163" y="3505200"/>
          <p14:tracePt t="15942" x="3600450" y="3490913"/>
          <p14:tracePt t="15950" x="3600450" y="3476625"/>
          <p14:tracePt t="15958" x="3613150" y="3476625"/>
          <p14:tracePt t="15966" x="3613150" y="3449638"/>
          <p14:tracePt t="15974" x="3627438" y="3435350"/>
          <p14:tracePt t="15982" x="3627438" y="3422650"/>
          <p14:tracePt t="15990" x="3641725" y="3408363"/>
          <p14:tracePt t="15998" x="3654425" y="3394075"/>
          <p14:tracePt t="16006" x="3654425" y="3381375"/>
          <p14:tracePt t="16014" x="3654425" y="3367088"/>
          <p14:tracePt t="16022" x="3654425" y="3352800"/>
          <p14:tracePt t="16046" x="3654425" y="3340100"/>
          <p14:tracePt t="16070" x="3654425" y="3325813"/>
          <p14:tracePt t="16094" x="3654425" y="3311525"/>
          <p14:tracePt t="16102" x="3641725" y="3311525"/>
          <p14:tracePt t="16110" x="3627438" y="3311525"/>
          <p14:tracePt t="16119" x="3613150" y="3297238"/>
          <p14:tracePt t="16126" x="3571875" y="3284538"/>
          <p14:tracePt t="16134" x="3530600" y="3270250"/>
          <p14:tracePt t="16142" x="3475038" y="3255963"/>
          <p14:tracePt t="16150" x="3406775" y="3228975"/>
          <p14:tracePt t="16159" x="3351213" y="3201988"/>
          <p14:tracePt t="16166" x="3282950" y="3187700"/>
          <p14:tracePt t="16174" x="3241675" y="3173413"/>
          <p14:tracePt t="16182" x="3200400" y="3173413"/>
          <p14:tracePt t="16190" x="3159125" y="3160713"/>
          <p14:tracePt t="16198" x="3130550" y="3146425"/>
          <p14:tracePt t="16206" x="3103563" y="3146425"/>
          <p14:tracePt t="16214" x="3062288" y="3146425"/>
          <p14:tracePt t="16222" x="3021013" y="3146425"/>
          <p14:tracePt t="16230" x="2992438" y="3132138"/>
          <p14:tracePt t="16238" x="2951163" y="3132138"/>
          <p14:tracePt t="16246" x="2909888" y="3132138"/>
          <p14:tracePt t="16254" x="2868613" y="3132138"/>
          <p14:tracePt t="16262" x="2841625" y="3132138"/>
          <p14:tracePt t="16270" x="2800350" y="3132138"/>
          <p14:tracePt t="16278" x="2759075" y="3132138"/>
          <p14:tracePt t="16286" x="2744788" y="3132138"/>
          <p14:tracePt t="16294" x="2730500" y="3132138"/>
          <p14:tracePt t="16302" x="2703513" y="3132138"/>
          <p14:tracePt t="16310" x="2674938" y="3132138"/>
          <p14:tracePt t="16318" x="2647950" y="3132138"/>
          <p14:tracePt t="16326" x="2620963" y="3132138"/>
          <p14:tracePt t="16334" x="2592388" y="3132138"/>
          <p14:tracePt t="16342" x="2565400" y="3132138"/>
          <p14:tracePt t="16350" x="2538413" y="3132138"/>
          <p14:tracePt t="16358" x="2509838" y="3146425"/>
          <p14:tracePt t="16366" x="2495550" y="3160713"/>
          <p14:tracePt t="16375" x="2482850" y="3160713"/>
          <p14:tracePt t="16382" x="2454275" y="3160713"/>
          <p14:tracePt t="16390" x="2441575" y="3187700"/>
          <p14:tracePt t="16398" x="2427288" y="3187700"/>
          <p14:tracePt t="16414" x="2413000" y="3201988"/>
          <p14:tracePt t="16422" x="2400300" y="3201988"/>
          <p14:tracePt t="16430" x="2371725" y="3214688"/>
          <p14:tracePt t="16438" x="2330450" y="3228975"/>
          <p14:tracePt t="16446" x="2330450" y="3243263"/>
          <p14:tracePt t="16462" x="2317750" y="3255963"/>
          <p14:tracePt t="16470" x="2289175" y="3270250"/>
          <p14:tracePt t="16510" x="2289175" y="3284538"/>
          <p14:tracePt t="16518" x="2289175" y="3297238"/>
          <p14:tracePt t="16526" x="2274888" y="3297238"/>
          <p14:tracePt t="16534" x="2262188" y="3311525"/>
          <p14:tracePt t="16542" x="2262188" y="3325813"/>
          <p14:tracePt t="16550" x="2247900" y="3340100"/>
          <p14:tracePt t="16558" x="2247900" y="3352800"/>
          <p14:tracePt t="16606" x="2247900" y="3367088"/>
          <p14:tracePt t="16622" x="2247900" y="3381375"/>
          <p14:tracePt t="16670" x="2247900" y="3394075"/>
          <p14:tracePt t="16686" x="2247900" y="3408363"/>
          <p14:tracePt t="16694" x="2247900" y="3422650"/>
          <p14:tracePt t="16702" x="2247900" y="3449638"/>
          <p14:tracePt t="16710" x="2274888" y="3476625"/>
          <p14:tracePt t="16718" x="2289175" y="3505200"/>
          <p14:tracePt t="16726" x="2317750" y="3517900"/>
          <p14:tracePt t="16735" x="2344738" y="3560763"/>
          <p14:tracePt t="16743" x="2400300" y="3587750"/>
          <p14:tracePt t="16750" x="2441575" y="3614738"/>
          <p14:tracePt t="16758" x="2482850" y="3643313"/>
          <p14:tracePt t="16766" x="2524125" y="3684588"/>
          <p14:tracePt t="16774" x="2551113" y="3697288"/>
          <p14:tracePt t="16782" x="2579688" y="3725863"/>
          <p14:tracePt t="16790" x="2606675" y="3740150"/>
          <p14:tracePt t="16798" x="2620963" y="3767138"/>
          <p14:tracePt t="16814" x="2633663" y="3781425"/>
          <p14:tracePt t="16830" x="2647950" y="3794125"/>
          <p14:tracePt t="16878" x="2647950" y="3808413"/>
          <p14:tracePt t="16934" x="2662238" y="3808413"/>
          <p14:tracePt t="16950" x="2674938" y="3822700"/>
          <p14:tracePt t="16958" x="2689225" y="3822700"/>
          <p14:tracePt t="16966" x="2689225" y="3835400"/>
          <p14:tracePt t="16975" x="2703513" y="3849688"/>
          <p14:tracePt t="16982" x="2744788" y="3863975"/>
          <p14:tracePt t="16990" x="2786063" y="3876675"/>
          <p14:tracePt t="16998" x="2827338" y="3890963"/>
          <p14:tracePt t="17006" x="2854325" y="3919538"/>
          <p14:tracePt t="17014" x="2882900" y="3919538"/>
          <p14:tracePt t="17022" x="2909888" y="3919538"/>
          <p14:tracePt t="17030" x="2936875" y="3932238"/>
          <p14:tracePt t="17046" x="2951163" y="3932238"/>
          <p14:tracePt t="17054" x="2965450" y="3932238"/>
          <p14:tracePt t="17070" x="2979738" y="3932238"/>
          <p14:tracePt t="17078" x="3006725" y="3932238"/>
          <p14:tracePt t="17086" x="3021013" y="3932238"/>
          <p14:tracePt t="17094" x="3033713" y="3932238"/>
          <p14:tracePt t="17230" x="3021013" y="3932238"/>
          <p14:tracePt t="17238" x="3006725" y="3932238"/>
          <p14:tracePt t="17246" x="2965450" y="3932238"/>
          <p14:tracePt t="17255" x="2909888" y="3932238"/>
          <p14:tracePt t="17262" x="2841625" y="3946525"/>
          <p14:tracePt t="17270" x="2730500" y="3960813"/>
          <p14:tracePt t="17278" x="2592388" y="3960813"/>
          <p14:tracePt t="17286" x="2454275" y="3960813"/>
          <p14:tracePt t="17295" x="2317750" y="3960813"/>
          <p14:tracePt t="17302" x="2206625" y="3960813"/>
          <p14:tracePt t="17311" x="2097088" y="3960813"/>
          <p14:tracePt t="17318" x="2000250" y="3960813"/>
          <p14:tracePt t="17326" x="1944688" y="3960813"/>
          <p14:tracePt t="17334" x="1889125" y="3960813"/>
          <p14:tracePt t="17342" x="1833563" y="3973513"/>
          <p14:tracePt t="17350" x="1765300" y="4002088"/>
          <p14:tracePt t="17358" x="1724025" y="4014788"/>
          <p14:tracePt t="17366" x="1709738" y="4029075"/>
          <p14:tracePt t="17375" x="1682750" y="4029075"/>
          <p14:tracePt t="17382" x="1655763" y="4029075"/>
          <p14:tracePt t="17390" x="1627188" y="4043363"/>
          <p14:tracePt t="17398" x="1600200" y="4056063"/>
          <p14:tracePt t="17407" x="1571625" y="4070350"/>
          <p14:tracePt t="17414" x="1530350" y="4084638"/>
          <p14:tracePt t="17422" x="1489075" y="4098925"/>
          <p14:tracePt t="17430" x="1447800" y="4125913"/>
          <p14:tracePt t="17438" x="1406525" y="4152900"/>
          <p14:tracePt t="17446" x="1338263" y="4167188"/>
          <p14:tracePt t="17454" x="1282700" y="4167188"/>
          <p14:tracePt t="17462" x="1241425" y="4194175"/>
          <p14:tracePt t="17470" x="1185863" y="4222750"/>
          <p14:tracePt t="17478" x="1144588" y="4235450"/>
          <p14:tracePt t="17486" x="1117600" y="4249738"/>
          <p14:tracePt t="17495" x="1103313" y="4264025"/>
          <p14:tracePt t="17606" x="1117600" y="4264025"/>
          <p14:tracePt t="17615" x="1130300" y="4264025"/>
          <p14:tracePt t="17623" x="1171575" y="4264025"/>
          <p14:tracePt t="17630" x="1255713" y="4264025"/>
          <p14:tracePt t="17638" x="1365250" y="4264025"/>
          <p14:tracePt t="17646" x="1517650" y="4278313"/>
          <p14:tracePt t="17655" x="1724025" y="4291013"/>
          <p14:tracePt t="17662" x="1917700" y="4291013"/>
          <p14:tracePt t="17670" x="2165350" y="4291013"/>
          <p14:tracePt t="17678" x="2509838" y="4291013"/>
          <p14:tracePt t="17686" x="2813050" y="4291013"/>
          <p14:tracePt t="17695" x="3144838" y="4291013"/>
          <p14:tracePt t="17702" x="3489325" y="4291013"/>
          <p14:tracePt t="17711" x="3751263" y="4291013"/>
          <p14:tracePt t="17718" x="3986213" y="4291013"/>
          <p14:tracePt t="17726" x="4151313" y="4291013"/>
          <p14:tracePt t="17735" x="4275138" y="4291013"/>
          <p14:tracePt t="17742" x="4398963" y="4291013"/>
          <p14:tracePt t="17750" x="4537075" y="4291013"/>
          <p14:tracePt t="17758" x="4675188" y="4291013"/>
          <p14:tracePt t="17766" x="4786313" y="4291013"/>
          <p14:tracePt t="17775" x="4895850" y="4291013"/>
          <p14:tracePt t="17782" x="5033963" y="4291013"/>
          <p14:tracePt t="17790" x="5145088" y="4291013"/>
          <p14:tracePt t="17798" x="5254625" y="4291013"/>
          <p14:tracePt t="17806" x="5322888" y="4291013"/>
          <p14:tracePt t="17815" x="5378450" y="4291013"/>
          <p14:tracePt t="17822" x="5419725" y="4278313"/>
          <p14:tracePt t="17830" x="5461000" y="4278313"/>
          <p14:tracePt t="17838" x="5489575" y="4264025"/>
          <p14:tracePt t="17846" x="5516563" y="4264025"/>
          <p14:tracePt t="17855" x="5543550" y="4264025"/>
          <p14:tracePt t="17862" x="5572125" y="4249738"/>
          <p14:tracePt t="17870" x="5599113" y="4235450"/>
          <p14:tracePt t="17884" x="5654675" y="4235450"/>
          <p14:tracePt t="17886" x="5710238" y="4235450"/>
          <p14:tracePt t="17895" x="5764213" y="4235450"/>
          <p14:tracePt t="17902" x="5834063" y="4235450"/>
          <p14:tracePt t="17911" x="5902325" y="4235450"/>
          <p14:tracePt t="17918" x="5930900" y="4235450"/>
          <p14:tracePt t="17926" x="5972175" y="4235450"/>
          <p14:tracePt t="17935" x="6013450" y="4235450"/>
          <p14:tracePt t="18398" x="0" y="0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1" y="0"/>
            <a:ext cx="11182351" cy="1341438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 dirty="0" err="1">
                <a:solidFill>
                  <a:srgbClr val="0000DC"/>
                </a:solidFill>
                <a:latin typeface="Arial" charset="0"/>
              </a:rPr>
              <a:t>Mefedron</a:t>
            </a:r>
            <a:endParaRPr lang="cs-CZ" altLang="cs-CZ" sz="3600" dirty="0">
              <a:solidFill>
                <a:srgbClr val="0000DC"/>
              </a:solidFill>
              <a:latin typeface="Arial" charset="0"/>
            </a:endParaRPr>
          </a:p>
        </p:txBody>
      </p:sp>
      <p:sp>
        <p:nvSpPr>
          <p:cNvPr id="21094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31800" y="1412876"/>
            <a:ext cx="11362267" cy="50403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dirty="0">
                <a:solidFill>
                  <a:srgbClr val="0000DC"/>
                </a:solidFill>
              </a:rPr>
              <a:t>Nejrozšířenější LEGAL HIGH v </a:t>
            </a:r>
            <a:r>
              <a:rPr lang="cs-CZ" altLang="cs-CZ" sz="2400" dirty="0" err="1">
                <a:solidFill>
                  <a:srgbClr val="0000DC"/>
                </a:solidFill>
              </a:rPr>
              <a:t>posl</a:t>
            </a:r>
            <a:r>
              <a:rPr lang="cs-CZ" altLang="cs-CZ" sz="2400" dirty="0">
                <a:solidFill>
                  <a:srgbClr val="0000DC"/>
                </a:solidFill>
              </a:rPr>
              <a:t>. 4 letech.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dirty="0">
                <a:solidFill>
                  <a:srgbClr val="0000DC"/>
                </a:solidFill>
              </a:rPr>
              <a:t>Je to 4-methhylmetcatthinon (4 –MMC), derivát </a:t>
            </a:r>
            <a:r>
              <a:rPr lang="cs-CZ" altLang="cs-CZ" sz="2400" dirty="0" err="1">
                <a:solidFill>
                  <a:srgbClr val="0000DC"/>
                </a:solidFill>
              </a:rPr>
              <a:t>cathinonu</a:t>
            </a:r>
            <a:r>
              <a:rPr lang="cs-CZ" altLang="cs-CZ" sz="2400" dirty="0">
                <a:solidFill>
                  <a:srgbClr val="0000DC"/>
                </a:solidFill>
              </a:rPr>
              <a:t> obsaženém v rostlině </a:t>
            </a:r>
            <a:r>
              <a:rPr lang="cs-CZ" altLang="cs-CZ" sz="2400" dirty="0" err="1">
                <a:solidFill>
                  <a:srgbClr val="0000DC"/>
                </a:solidFill>
              </a:rPr>
              <a:t>Catha</a:t>
            </a:r>
            <a:r>
              <a:rPr lang="cs-CZ" altLang="cs-CZ" sz="2400" dirty="0">
                <a:solidFill>
                  <a:srgbClr val="0000DC"/>
                </a:solidFill>
              </a:rPr>
              <a:t> </a:t>
            </a:r>
            <a:r>
              <a:rPr lang="cs-CZ" altLang="cs-CZ" sz="2400" dirty="0" err="1">
                <a:solidFill>
                  <a:srgbClr val="0000DC"/>
                </a:solidFill>
              </a:rPr>
              <a:t>Edulis</a:t>
            </a:r>
            <a:r>
              <a:rPr lang="cs-CZ" altLang="cs-CZ" sz="2400" dirty="0">
                <a:solidFill>
                  <a:srgbClr val="0000DC"/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dirty="0">
                <a:solidFill>
                  <a:srgbClr val="0000DC"/>
                </a:solidFill>
              </a:rPr>
              <a:t>Vyvolává pocit energie, euforie, zrychlené myšlení, </a:t>
            </a:r>
            <a:r>
              <a:rPr lang="cs-CZ" altLang="cs-CZ" sz="2400" dirty="0" err="1">
                <a:solidFill>
                  <a:srgbClr val="0000DC"/>
                </a:solidFill>
              </a:rPr>
              <a:t>hovonost</a:t>
            </a:r>
            <a:r>
              <a:rPr lang="cs-CZ" altLang="cs-CZ" sz="2400" dirty="0">
                <a:solidFill>
                  <a:srgbClr val="0000DC"/>
                </a:solidFill>
              </a:rPr>
              <a:t> i halucinace. Zhoršuje koncentraci, krátkodobou paměť, vyvolává deprese a panické reakce až </a:t>
            </a:r>
            <a:r>
              <a:rPr lang="cs-CZ" altLang="cs-CZ" sz="2400" dirty="0" err="1">
                <a:solidFill>
                  <a:srgbClr val="0000DC"/>
                </a:solidFill>
              </a:rPr>
              <a:t>paranoiditu</a:t>
            </a:r>
            <a:r>
              <a:rPr lang="cs-CZ" altLang="cs-CZ" sz="2400" dirty="0">
                <a:solidFill>
                  <a:srgbClr val="0000DC"/>
                </a:solidFill>
              </a:rPr>
              <a:t>. Běžná dávka je 25-250 mg při perorálním užití a účinek se projeví během 15-45 minut a trvá asi 2-3 hodiny. Po intravenózní aplikaci začíná účinkovat během 15 minut, ale jen asi 30 min. Často je užívána opakovaně v průběhu 1 večera.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dirty="0">
                <a:solidFill>
                  <a:srgbClr val="0000DC"/>
                </a:solidFill>
              </a:rPr>
              <a:t>Droga distribuována v internetových obchodech v čistotě kolem 95 % (jako hnojivo, dovoz z Číny). V ČR v novele jako nová položka č.27.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dirty="0">
                <a:solidFill>
                  <a:srgbClr val="0000DC"/>
                </a:solidFill>
              </a:rPr>
              <a:t>Průkaz pouze GC-MS nebo LC-MS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97BD25E-6116-44A0-8770-66823D0E9B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70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994"/>
    </mc:Choice>
    <mc:Fallback>
      <p:transition spd="slow" advTm="65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15889"/>
            <a:ext cx="12192000" cy="108108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300" dirty="0">
                <a:solidFill>
                  <a:srgbClr val="0000DC"/>
                </a:solidFill>
                <a:latin typeface="Arial" charset="0"/>
              </a:rPr>
              <a:t>METYLON,BUTYLON,MDPV,METCATHINON</a:t>
            </a:r>
          </a:p>
        </p:txBody>
      </p:sp>
      <p:sp>
        <p:nvSpPr>
          <p:cNvPr id="21197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34434" y="1052513"/>
            <a:ext cx="11459633" cy="54721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rgbClr val="0000DC"/>
                </a:solidFill>
              </a:rPr>
              <a:t>Většinou nekontrolované substance prodávané ve formě čistých látek i tablet v internetových obchodech. Opět Čína. Nejsou dostupné žádné relevantní farmakologické informace. Pouze popisy uživatelů.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err="1">
                <a:solidFill>
                  <a:srgbClr val="0000DC"/>
                </a:solidFill>
              </a:rPr>
              <a:t>Metylon</a:t>
            </a:r>
            <a:r>
              <a:rPr lang="cs-CZ" altLang="cs-CZ" sz="2400" dirty="0">
                <a:solidFill>
                  <a:srgbClr val="0000DC"/>
                </a:solidFill>
              </a:rPr>
              <a:t>- od r.2004 na trhu. Běžná dávka 50-300 mg. Údajně účinky podobné extázi, ale 3x slabší.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err="1">
                <a:solidFill>
                  <a:srgbClr val="0000DC"/>
                </a:solidFill>
              </a:rPr>
              <a:t>Butylon</a:t>
            </a:r>
            <a:r>
              <a:rPr lang="cs-CZ" altLang="cs-CZ" sz="2400" dirty="0">
                <a:solidFill>
                  <a:srgbClr val="0000DC"/>
                </a:solidFill>
              </a:rPr>
              <a:t>- od r.2008 na trhu. Běžná dávka 50-200 mg. Účinky opět podobné extázi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rgbClr val="0000DC"/>
                </a:solidFill>
              </a:rPr>
              <a:t>MDPV- tzv. nový </a:t>
            </a:r>
            <a:r>
              <a:rPr lang="cs-CZ" altLang="cs-CZ" sz="2400" dirty="0" err="1">
                <a:solidFill>
                  <a:srgbClr val="0000DC"/>
                </a:solidFill>
              </a:rPr>
              <a:t>mefedron</a:t>
            </a:r>
            <a:r>
              <a:rPr lang="cs-CZ" altLang="cs-CZ" sz="2400" dirty="0">
                <a:solidFill>
                  <a:srgbClr val="0000DC"/>
                </a:solidFill>
              </a:rPr>
              <a:t> Běžná dávka v jednotách max. desítkách mg. Je to mírné </a:t>
            </a:r>
            <a:r>
              <a:rPr lang="cs-CZ" altLang="cs-CZ" sz="2400" dirty="0" err="1">
                <a:solidFill>
                  <a:srgbClr val="0000DC"/>
                </a:solidFill>
              </a:rPr>
              <a:t>stimulancium</a:t>
            </a:r>
            <a:r>
              <a:rPr lang="cs-CZ" altLang="cs-CZ" sz="2400" dirty="0">
                <a:solidFill>
                  <a:srgbClr val="0000DC"/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err="1">
                <a:solidFill>
                  <a:srgbClr val="0000DC"/>
                </a:solidFill>
              </a:rPr>
              <a:t>Metcathinon</a:t>
            </a:r>
            <a:r>
              <a:rPr lang="cs-CZ" altLang="cs-CZ" sz="2400" dirty="0">
                <a:solidFill>
                  <a:srgbClr val="0000DC"/>
                </a:solidFill>
              </a:rPr>
              <a:t>- MCAT, derivát efedrinu, v EU již kontrolován. Účinky podobné metamfetaminu. Užívá se šňupáním i intravenózně. Běžná dávka 50 -300 </a:t>
            </a:r>
            <a:r>
              <a:rPr lang="cs-CZ" altLang="cs-CZ" sz="2400" dirty="0" err="1">
                <a:solidFill>
                  <a:srgbClr val="0000DC"/>
                </a:solidFill>
              </a:rPr>
              <a:t>mg.Syntetizuje</a:t>
            </a:r>
            <a:r>
              <a:rPr lang="cs-CZ" altLang="cs-CZ" sz="2400" dirty="0">
                <a:solidFill>
                  <a:srgbClr val="0000DC"/>
                </a:solidFill>
              </a:rPr>
              <a:t> se z pseudoefedrinu.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rgbClr val="0000DC"/>
                </a:solidFill>
              </a:rPr>
              <a:t>Průkaz GC-MS, LC-MS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C5097AA-76A9-42E4-B0C3-26CC264EE1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75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00"/>
    </mc:Choice>
    <mc:Fallback>
      <p:transition spd="slow" advTm="41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94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67587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1871133" y="1989138"/>
          <a:ext cx="2956984" cy="309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7" name="Rastrový obrázek" r:id="rId5" imgW="1666667" imgH="1905266" progId="Paint.Picture">
                  <p:embed/>
                </p:oleObj>
              </mc:Choice>
              <mc:Fallback>
                <p:oleObj name="Rastrový obrázek" r:id="rId5" imgW="1666667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1133" y="1989138"/>
                        <a:ext cx="2956984" cy="3097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90" name="Object 6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6479117" y="3933826"/>
          <a:ext cx="3266016" cy="213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8" name="Rastrový obrázek" r:id="rId7" imgW="1905266" imgH="1657581" progId="Paint.Picture">
                  <p:embed/>
                </p:oleObj>
              </mc:Choice>
              <mc:Fallback>
                <p:oleObj name="Rastrový obrázek" r:id="rId7" imgW="1905266" imgH="165758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9117" y="3933826"/>
                        <a:ext cx="3266016" cy="2132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93" name="Object 9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6959601" y="1412875"/>
          <a:ext cx="3596217" cy="165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9" name="Rastrový obrázek" r:id="rId9" imgW="1905266" imgH="1171429" progId="Paint.Picture">
                  <p:embed/>
                </p:oleObj>
              </mc:Choice>
              <mc:Fallback>
                <p:oleObj name="Rastrový obrázek" r:id="rId9" imgW="1905266" imgH="117142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9601" y="1412875"/>
                        <a:ext cx="3596217" cy="165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C6FDD16-D191-482B-83DA-763D577CCA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440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64"/>
    </mc:Choice>
    <mc:Fallback>
      <p:transition spd="slow" advTm="16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6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55299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6864352" y="3500439"/>
          <a:ext cx="4845049" cy="309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1" name="Rastrový obrázek" r:id="rId5" imgW="1905266" imgH="1409897" progId="Paint.Picture">
                  <p:embed/>
                </p:oleObj>
              </mc:Choice>
              <mc:Fallback>
                <p:oleObj name="Rastrový obrázek" r:id="rId5" imgW="1905266" imgH="140989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4352" y="3500439"/>
                        <a:ext cx="4845049" cy="3094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2" name="Object 6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27051" y="404813"/>
          <a:ext cx="5812367" cy="611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2" name="Rastrový obrázek" r:id="rId7" imgW="4210638" imgH="5676190" progId="Paint.Picture">
                  <p:embed/>
                </p:oleObj>
              </mc:Choice>
              <mc:Fallback>
                <p:oleObj name="Rastrový obrázek" r:id="rId7" imgW="4210638" imgH="567619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051" y="404813"/>
                        <a:ext cx="5812367" cy="6113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5" name="Object 9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7920567" y="404813"/>
          <a:ext cx="2813051" cy="273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3" name="Rastrový obrázek" r:id="rId9" imgW="1467055" imgH="1905266" progId="Paint.Picture">
                  <p:embed/>
                </p:oleObj>
              </mc:Choice>
              <mc:Fallback>
                <p:oleObj name="Rastrový obrázek" r:id="rId9" imgW="1467055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0567" y="404813"/>
                        <a:ext cx="2813051" cy="2736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344EC54-FE92-43FD-93DA-7441A3187D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4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32"/>
    </mc:Choice>
    <mc:Fallback>
      <p:transition spd="slow" advTm="17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0" y="0"/>
            <a:ext cx="12192000" cy="8710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2800" b="1" i="0" dirty="0">
                <a:solidFill>
                  <a:srgbClr val="0000DC"/>
                </a:solidFill>
              </a:rPr>
              <a:t>ZÁVISLOST   MORFINOVÉHO   TYPU</a:t>
            </a:r>
            <a:endParaRPr lang="cs-CZ" b="1" i="0" dirty="0">
              <a:solidFill>
                <a:srgbClr val="0000DC"/>
              </a:solidFill>
            </a:endParaRPr>
          </a:p>
          <a:p>
            <a:pPr algn="ctr"/>
            <a:r>
              <a:rPr lang="cs-CZ" b="1" i="0" dirty="0">
                <a:solidFill>
                  <a:srgbClr val="0000DC"/>
                </a:solidFill>
              </a:rPr>
              <a:t>  (opiáty )</a:t>
            </a:r>
          </a:p>
          <a:p>
            <a:pPr algn="ctr"/>
            <a:endParaRPr lang="cs-CZ" b="1" i="0" dirty="0">
              <a:solidFill>
                <a:srgbClr val="FFFF66"/>
              </a:solidFill>
            </a:endParaRPr>
          </a:p>
          <a:p>
            <a:r>
              <a:rPr lang="cs-CZ" sz="2200" b="1" i="0" dirty="0">
                <a:solidFill>
                  <a:srgbClr val="FFFF66"/>
                </a:solidFill>
              </a:rPr>
              <a:t>  </a:t>
            </a:r>
            <a:r>
              <a:rPr lang="cs-CZ" sz="2200" b="1" i="0" u="sng" dirty="0">
                <a:solidFill>
                  <a:srgbClr val="0000DC"/>
                </a:solidFill>
              </a:rPr>
              <a:t>charakteristika závislosti :</a:t>
            </a:r>
            <a:r>
              <a:rPr lang="cs-CZ" sz="2200" b="1" i="0" dirty="0">
                <a:solidFill>
                  <a:srgbClr val="0000DC"/>
                </a:solidFill>
              </a:rPr>
              <a:t> psychická závislost, </a:t>
            </a:r>
          </a:p>
          <a:p>
            <a:r>
              <a:rPr lang="cs-CZ" sz="2200" b="1" i="0" dirty="0">
                <a:solidFill>
                  <a:srgbClr val="0000DC"/>
                </a:solidFill>
              </a:rPr>
              <a:t>                                              rychlý rozvoj somatické závislosti</a:t>
            </a:r>
          </a:p>
          <a:p>
            <a:r>
              <a:rPr lang="cs-CZ" sz="2200" b="1" i="0" dirty="0">
                <a:solidFill>
                  <a:srgbClr val="0000DC"/>
                </a:solidFill>
              </a:rPr>
              <a:t>                                              tolerance</a:t>
            </a:r>
          </a:p>
          <a:p>
            <a:r>
              <a:rPr lang="cs-CZ" sz="2200" b="1" i="0" dirty="0">
                <a:solidFill>
                  <a:srgbClr val="0000DC"/>
                </a:solidFill>
              </a:rPr>
              <a:t>  morfin - analgetické účinky</a:t>
            </a:r>
          </a:p>
          <a:p>
            <a:r>
              <a:rPr lang="cs-CZ" sz="2200" b="1" i="0" dirty="0">
                <a:solidFill>
                  <a:srgbClr val="0000DC"/>
                </a:solidFill>
              </a:rPr>
              <a:t>  kodein (</a:t>
            </a:r>
            <a:r>
              <a:rPr lang="cs-CZ" sz="2200" b="1" i="0" dirty="0" err="1">
                <a:solidFill>
                  <a:srgbClr val="0000DC"/>
                </a:solidFill>
              </a:rPr>
              <a:t>metylmorfin</a:t>
            </a:r>
            <a:r>
              <a:rPr lang="cs-CZ" sz="2200" b="1" i="0" dirty="0">
                <a:solidFill>
                  <a:srgbClr val="0000DC"/>
                </a:solidFill>
              </a:rPr>
              <a:t>) - tlumí kašel</a:t>
            </a:r>
          </a:p>
          <a:p>
            <a:r>
              <a:rPr lang="cs-CZ" sz="2200" b="1" i="0" dirty="0">
                <a:solidFill>
                  <a:srgbClr val="0000DC"/>
                </a:solidFill>
              </a:rPr>
              <a:t>  heroin (diacetylmorfin)</a:t>
            </a:r>
          </a:p>
          <a:p>
            <a:endParaRPr lang="cs-CZ" sz="2200" b="1" i="0" dirty="0">
              <a:solidFill>
                <a:srgbClr val="0000DC"/>
              </a:solidFill>
            </a:endParaRPr>
          </a:p>
          <a:p>
            <a:r>
              <a:rPr lang="cs-CZ" sz="2200" b="1" i="0" dirty="0">
                <a:solidFill>
                  <a:srgbClr val="0000DC"/>
                </a:solidFill>
              </a:rPr>
              <a:t>  </a:t>
            </a:r>
            <a:r>
              <a:rPr lang="cs-CZ" sz="2200" b="1" i="0" dirty="0" err="1">
                <a:solidFill>
                  <a:srgbClr val="0000DC"/>
                </a:solidFill>
              </a:rPr>
              <a:t>opioidy</a:t>
            </a:r>
            <a:r>
              <a:rPr lang="cs-CZ" sz="2200" b="1" i="0" dirty="0">
                <a:solidFill>
                  <a:srgbClr val="0000DC"/>
                </a:solidFill>
              </a:rPr>
              <a:t> - </a:t>
            </a:r>
            <a:r>
              <a:rPr lang="cs-CZ" sz="2200" b="1" i="0" dirty="0" err="1">
                <a:solidFill>
                  <a:srgbClr val="0000DC"/>
                </a:solidFill>
              </a:rPr>
              <a:t>ethylmorfin</a:t>
            </a:r>
            <a:r>
              <a:rPr lang="cs-CZ" sz="2200" b="1" i="0" dirty="0">
                <a:solidFill>
                  <a:srgbClr val="0000DC"/>
                </a:solidFill>
              </a:rPr>
              <a:t> (</a:t>
            </a:r>
            <a:r>
              <a:rPr lang="cs-CZ" sz="2200" b="1" i="0" dirty="0" err="1">
                <a:solidFill>
                  <a:srgbClr val="0000DC"/>
                </a:solidFill>
              </a:rPr>
              <a:t>Diolan</a:t>
            </a:r>
            <a:r>
              <a:rPr lang="cs-CZ" sz="2200" b="1" i="0" dirty="0">
                <a:solidFill>
                  <a:srgbClr val="0000DC"/>
                </a:solidFill>
              </a:rPr>
              <a:t>), </a:t>
            </a:r>
            <a:r>
              <a:rPr lang="cs-CZ" sz="2200" b="1" i="0" dirty="0" err="1">
                <a:solidFill>
                  <a:srgbClr val="0000DC"/>
                </a:solidFill>
              </a:rPr>
              <a:t>folcodin</a:t>
            </a:r>
            <a:r>
              <a:rPr lang="cs-CZ" sz="2200" b="1" i="0" dirty="0">
                <a:solidFill>
                  <a:srgbClr val="0000DC"/>
                </a:solidFill>
              </a:rPr>
              <a:t> (</a:t>
            </a:r>
            <a:r>
              <a:rPr lang="cs-CZ" sz="2200" b="1" i="0" dirty="0" err="1">
                <a:solidFill>
                  <a:srgbClr val="0000DC"/>
                </a:solidFill>
              </a:rPr>
              <a:t>Neocodin</a:t>
            </a:r>
            <a:r>
              <a:rPr lang="cs-CZ" sz="2200" b="1" i="0" dirty="0">
                <a:solidFill>
                  <a:srgbClr val="0000DC"/>
                </a:solidFill>
              </a:rPr>
              <a:t>), dihydrokodein</a:t>
            </a:r>
          </a:p>
          <a:p>
            <a:r>
              <a:rPr lang="cs-CZ" sz="2200" b="1" i="0" dirty="0">
                <a:solidFill>
                  <a:srgbClr val="0000DC"/>
                </a:solidFill>
              </a:rPr>
              <a:t>                  (DHC </a:t>
            </a:r>
            <a:r>
              <a:rPr lang="cs-CZ" sz="2200" b="1" i="0" dirty="0" err="1">
                <a:solidFill>
                  <a:srgbClr val="0000DC"/>
                </a:solidFill>
              </a:rPr>
              <a:t>continus</a:t>
            </a:r>
            <a:r>
              <a:rPr lang="cs-CZ" sz="2200" b="1" i="0" dirty="0">
                <a:solidFill>
                  <a:srgbClr val="0000DC"/>
                </a:solidFill>
              </a:rPr>
              <a:t>), </a:t>
            </a:r>
            <a:r>
              <a:rPr lang="cs-CZ" sz="2200" b="1" i="0" dirty="0" err="1">
                <a:solidFill>
                  <a:srgbClr val="0000DC"/>
                </a:solidFill>
              </a:rPr>
              <a:t>hydrokodon</a:t>
            </a:r>
            <a:r>
              <a:rPr lang="cs-CZ" sz="2200" b="1" i="0" dirty="0">
                <a:solidFill>
                  <a:srgbClr val="0000DC"/>
                </a:solidFill>
              </a:rPr>
              <a:t>, </a:t>
            </a:r>
            <a:r>
              <a:rPr lang="cs-CZ" sz="2200" b="1" i="0" dirty="0" err="1">
                <a:solidFill>
                  <a:srgbClr val="0000DC"/>
                </a:solidFill>
              </a:rPr>
              <a:t>oxykodon</a:t>
            </a:r>
            <a:r>
              <a:rPr lang="cs-CZ" sz="2200" b="1" i="0" dirty="0">
                <a:solidFill>
                  <a:srgbClr val="0000DC"/>
                </a:solidFill>
              </a:rPr>
              <a:t> (</a:t>
            </a:r>
            <a:r>
              <a:rPr lang="cs-CZ" sz="2200" b="1" i="0" dirty="0" err="1">
                <a:solidFill>
                  <a:srgbClr val="0000DC"/>
                </a:solidFill>
              </a:rPr>
              <a:t>Oxycontin</a:t>
            </a:r>
            <a:r>
              <a:rPr lang="cs-CZ" sz="2200" b="1" i="0" dirty="0">
                <a:solidFill>
                  <a:srgbClr val="0000DC"/>
                </a:solidFill>
              </a:rPr>
              <a:t>),</a:t>
            </a:r>
          </a:p>
          <a:p>
            <a:r>
              <a:rPr lang="cs-CZ" sz="2200" b="1" i="0" dirty="0">
                <a:solidFill>
                  <a:srgbClr val="0000DC"/>
                </a:solidFill>
              </a:rPr>
              <a:t>                  </a:t>
            </a:r>
            <a:r>
              <a:rPr lang="cs-CZ" sz="2200" b="1" i="0" dirty="0" err="1">
                <a:solidFill>
                  <a:srgbClr val="0000DC"/>
                </a:solidFill>
              </a:rPr>
              <a:t>hydromorfon</a:t>
            </a:r>
            <a:endParaRPr lang="cs-CZ" sz="2200" b="1" i="0" dirty="0">
              <a:solidFill>
                <a:srgbClr val="0000DC"/>
              </a:solidFill>
            </a:endParaRPr>
          </a:p>
          <a:p>
            <a:endParaRPr lang="cs-CZ" sz="2200" b="1" i="0" dirty="0">
              <a:solidFill>
                <a:srgbClr val="0000DC"/>
              </a:solidFill>
            </a:endParaRPr>
          </a:p>
          <a:p>
            <a:r>
              <a:rPr lang="cs-CZ" sz="2200" b="1" i="0" dirty="0">
                <a:solidFill>
                  <a:srgbClr val="0000DC"/>
                </a:solidFill>
              </a:rPr>
              <a:t>  náhražky morfinu : </a:t>
            </a:r>
            <a:r>
              <a:rPr lang="cs-CZ" sz="2200" b="1" i="0" dirty="0" err="1">
                <a:solidFill>
                  <a:srgbClr val="0000DC"/>
                </a:solidFill>
              </a:rPr>
              <a:t>pethidin</a:t>
            </a:r>
            <a:r>
              <a:rPr lang="cs-CZ" sz="2200" b="1" i="0" dirty="0">
                <a:solidFill>
                  <a:srgbClr val="0000DC"/>
                </a:solidFill>
              </a:rPr>
              <a:t> (</a:t>
            </a:r>
            <a:r>
              <a:rPr lang="cs-CZ" sz="2200" b="1" i="0" dirty="0" err="1">
                <a:solidFill>
                  <a:srgbClr val="0000DC"/>
                </a:solidFill>
              </a:rPr>
              <a:t>Dolsin</a:t>
            </a:r>
            <a:r>
              <a:rPr lang="cs-CZ" sz="2200" b="1" i="0" dirty="0">
                <a:solidFill>
                  <a:srgbClr val="0000DC"/>
                </a:solidFill>
              </a:rPr>
              <a:t>), tilidin (</a:t>
            </a:r>
            <a:r>
              <a:rPr lang="cs-CZ" sz="2200" b="1" i="0" dirty="0" err="1">
                <a:solidFill>
                  <a:srgbClr val="0000DC"/>
                </a:solidFill>
              </a:rPr>
              <a:t>Valoron</a:t>
            </a:r>
            <a:r>
              <a:rPr lang="cs-CZ" sz="2200" b="1" i="0" dirty="0">
                <a:solidFill>
                  <a:srgbClr val="0000DC"/>
                </a:solidFill>
              </a:rPr>
              <a:t>), </a:t>
            </a:r>
            <a:r>
              <a:rPr lang="cs-CZ" sz="2200" b="1" i="0" dirty="0" err="1">
                <a:solidFill>
                  <a:srgbClr val="0000DC"/>
                </a:solidFill>
              </a:rPr>
              <a:t>methadon</a:t>
            </a:r>
            <a:r>
              <a:rPr lang="cs-CZ" sz="2200" b="1" i="0" dirty="0">
                <a:solidFill>
                  <a:srgbClr val="0000DC"/>
                </a:solidFill>
              </a:rPr>
              <a:t> </a:t>
            </a:r>
          </a:p>
          <a:p>
            <a:endParaRPr lang="cs-CZ" sz="2200" b="1" i="0" dirty="0">
              <a:solidFill>
                <a:srgbClr val="0000DC"/>
              </a:solidFill>
            </a:endParaRPr>
          </a:p>
          <a:p>
            <a:r>
              <a:rPr lang="cs-CZ" sz="2200" b="1" i="0" dirty="0">
                <a:solidFill>
                  <a:srgbClr val="0000DC"/>
                </a:solidFill>
              </a:rPr>
              <a:t>  BRAUN  = </a:t>
            </a:r>
            <a:r>
              <a:rPr lang="cs-CZ" sz="2200" b="1" i="0" dirty="0" err="1">
                <a:solidFill>
                  <a:srgbClr val="0000DC"/>
                </a:solidFill>
              </a:rPr>
              <a:t>hydrokodon</a:t>
            </a:r>
            <a:r>
              <a:rPr lang="cs-CZ" sz="2200" b="1" i="0" dirty="0">
                <a:solidFill>
                  <a:srgbClr val="0000DC"/>
                </a:solidFill>
              </a:rPr>
              <a:t> (po domácky vyrobený z léčiv obsah. kodein)</a:t>
            </a:r>
          </a:p>
          <a:p>
            <a:r>
              <a:rPr lang="cs-CZ" sz="2200" b="1" i="0" dirty="0">
                <a:solidFill>
                  <a:srgbClr val="0000DC"/>
                </a:solidFill>
              </a:rPr>
              <a:t>                      příměsi kodein, dihydrokodein, </a:t>
            </a:r>
            <a:r>
              <a:rPr lang="cs-CZ" sz="2200" b="1" i="0" dirty="0" err="1">
                <a:solidFill>
                  <a:srgbClr val="0000DC"/>
                </a:solidFill>
              </a:rPr>
              <a:t>hydromorfin</a:t>
            </a:r>
            <a:endParaRPr lang="cs-CZ" sz="2200" b="1" i="0" dirty="0">
              <a:solidFill>
                <a:srgbClr val="0000DC"/>
              </a:solidFill>
            </a:endParaRPr>
          </a:p>
          <a:p>
            <a:endParaRPr lang="cs-CZ" sz="2200" b="1" i="0" dirty="0">
              <a:solidFill>
                <a:srgbClr val="FFFF66"/>
              </a:solidFill>
            </a:endParaRPr>
          </a:p>
          <a:p>
            <a:endParaRPr lang="cs-CZ" b="1" i="0" dirty="0"/>
          </a:p>
          <a:p>
            <a:endParaRPr lang="cs-CZ" b="1" i="0" dirty="0"/>
          </a:p>
          <a:p>
            <a:endParaRPr lang="cs-CZ" b="1" i="0" dirty="0"/>
          </a:p>
          <a:p>
            <a:endParaRPr lang="cs-CZ" i="0" dirty="0"/>
          </a:p>
          <a:p>
            <a:pPr>
              <a:spcBef>
                <a:spcPct val="50000"/>
              </a:spcBef>
            </a:pPr>
            <a:endParaRPr lang="cs-CZ" i="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CC20021-3B8B-4B49-A7E5-61B6A0F2CE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78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072"/>
    </mc:Choice>
    <mc:Fallback>
      <p:transition spd="slow" advTm="64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0"/>
            <a:ext cx="12801600" cy="7294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b="1" i="0" dirty="0">
                <a:solidFill>
                  <a:srgbClr val="0000DC"/>
                </a:solidFill>
              </a:rPr>
              <a:t>Postup při systematické toxikologické analýze</a:t>
            </a:r>
          </a:p>
          <a:p>
            <a:endParaRPr lang="cs-CZ" i="0" dirty="0">
              <a:solidFill>
                <a:srgbClr val="0000DC"/>
              </a:solidFill>
            </a:endParaRPr>
          </a:p>
          <a:p>
            <a:r>
              <a:rPr lang="cs-CZ" sz="2000" b="1" i="0" dirty="0">
                <a:solidFill>
                  <a:srgbClr val="0000DC"/>
                </a:solidFill>
              </a:rPr>
              <a:t>          1.   </a:t>
            </a:r>
            <a:r>
              <a:rPr lang="cs-CZ" sz="2000" b="1" i="0" dirty="0" err="1">
                <a:solidFill>
                  <a:srgbClr val="0000DC"/>
                </a:solidFill>
              </a:rPr>
              <a:t>screening</a:t>
            </a:r>
            <a:r>
              <a:rPr lang="cs-CZ" sz="2000" b="1" i="0" dirty="0">
                <a:solidFill>
                  <a:srgbClr val="0000DC"/>
                </a:solidFill>
              </a:rPr>
              <a:t>  =  záchyt </a:t>
            </a:r>
            <a:endParaRPr lang="cs-CZ" sz="2000" i="0" dirty="0">
              <a:solidFill>
                <a:srgbClr val="0000DC"/>
              </a:solidFill>
            </a:endParaRPr>
          </a:p>
          <a:p>
            <a:r>
              <a:rPr lang="cs-CZ" sz="2000" i="0" dirty="0">
                <a:solidFill>
                  <a:srgbClr val="0000DC"/>
                </a:solidFill>
              </a:rPr>
              <a:t>                (</a:t>
            </a:r>
            <a:r>
              <a:rPr lang="cs-CZ" sz="2000" b="1" i="0" dirty="0">
                <a:solidFill>
                  <a:srgbClr val="0000DC"/>
                </a:solidFill>
              </a:rPr>
              <a:t>chromatografické metody</a:t>
            </a:r>
            <a:r>
              <a:rPr lang="cs-CZ" sz="2000" i="0" dirty="0">
                <a:solidFill>
                  <a:srgbClr val="0000DC"/>
                </a:solidFill>
              </a:rPr>
              <a:t>  : </a:t>
            </a:r>
            <a:r>
              <a:rPr lang="cs-CZ" sz="2000" b="1" i="0" u="sng" dirty="0">
                <a:solidFill>
                  <a:srgbClr val="0000DC"/>
                </a:solidFill>
              </a:rPr>
              <a:t>TLC</a:t>
            </a:r>
            <a:r>
              <a:rPr lang="cs-CZ" sz="2000" b="1" i="0" dirty="0">
                <a:solidFill>
                  <a:srgbClr val="0000DC"/>
                </a:solidFill>
              </a:rPr>
              <a:t>, GC, LC          PRŮKAZ</a:t>
            </a:r>
          </a:p>
          <a:p>
            <a:r>
              <a:rPr lang="cs-CZ" sz="2000" b="1" i="0" dirty="0">
                <a:solidFill>
                  <a:srgbClr val="0000DC"/>
                </a:solidFill>
              </a:rPr>
              <a:t>                imunochemické metody</a:t>
            </a:r>
            <a:endParaRPr lang="cs-CZ" sz="2000" i="0" dirty="0">
              <a:solidFill>
                <a:srgbClr val="0000DC"/>
              </a:solidFill>
            </a:endParaRPr>
          </a:p>
          <a:p>
            <a:endParaRPr lang="cs-CZ" sz="2000" i="0" dirty="0">
              <a:solidFill>
                <a:srgbClr val="0000DC"/>
              </a:solidFill>
            </a:endParaRPr>
          </a:p>
          <a:p>
            <a:r>
              <a:rPr lang="cs-CZ" sz="2000" b="1" i="0" dirty="0">
                <a:solidFill>
                  <a:srgbClr val="0000DC"/>
                </a:solidFill>
              </a:rPr>
              <a:t>          2</a:t>
            </a:r>
            <a:r>
              <a:rPr lang="cs-CZ" sz="2000" i="0" dirty="0">
                <a:solidFill>
                  <a:srgbClr val="0000DC"/>
                </a:solidFill>
              </a:rPr>
              <a:t>. </a:t>
            </a:r>
            <a:r>
              <a:rPr lang="cs-CZ" sz="2000" b="1" i="0" dirty="0">
                <a:solidFill>
                  <a:srgbClr val="0000DC"/>
                </a:solidFill>
              </a:rPr>
              <a:t>  identifikace  = potvrzení</a:t>
            </a:r>
          </a:p>
          <a:p>
            <a:r>
              <a:rPr lang="cs-CZ" sz="2000" b="1" i="0" dirty="0">
                <a:solidFill>
                  <a:srgbClr val="0000DC"/>
                </a:solidFill>
              </a:rPr>
              <a:t>                (TLC, HPLC,  </a:t>
            </a:r>
            <a:r>
              <a:rPr lang="cs-CZ" sz="2000" b="1" i="0" u="sng" dirty="0">
                <a:solidFill>
                  <a:srgbClr val="0000DC"/>
                </a:solidFill>
              </a:rPr>
              <a:t>GC-MS, </a:t>
            </a:r>
            <a:r>
              <a:rPr lang="cs-CZ" sz="2000" b="1" i="0" dirty="0">
                <a:solidFill>
                  <a:srgbClr val="0000DC"/>
                </a:solidFill>
              </a:rPr>
              <a:t>UV, IR)</a:t>
            </a:r>
          </a:p>
          <a:p>
            <a:endParaRPr lang="cs-CZ" sz="2000" b="1" i="0" dirty="0">
              <a:solidFill>
                <a:srgbClr val="0000DC"/>
              </a:solidFill>
            </a:endParaRPr>
          </a:p>
          <a:p>
            <a:r>
              <a:rPr lang="cs-CZ" sz="2000" b="1" i="0" dirty="0">
                <a:solidFill>
                  <a:srgbClr val="0000DC"/>
                </a:solidFill>
              </a:rPr>
              <a:t>          3.  stanovení  = kvantifikace  </a:t>
            </a:r>
            <a:endParaRPr lang="cs-CZ" sz="2000" i="0" dirty="0">
              <a:solidFill>
                <a:srgbClr val="0000DC"/>
              </a:solidFill>
            </a:endParaRPr>
          </a:p>
          <a:p>
            <a:r>
              <a:rPr lang="cs-CZ" sz="2000" i="0" dirty="0">
                <a:solidFill>
                  <a:srgbClr val="0000DC"/>
                </a:solidFill>
              </a:rPr>
              <a:t>               </a:t>
            </a:r>
            <a:r>
              <a:rPr lang="cs-CZ" sz="2000" b="1" i="0" dirty="0">
                <a:solidFill>
                  <a:srgbClr val="0000DC"/>
                </a:solidFill>
              </a:rPr>
              <a:t>GC- FID (</a:t>
            </a:r>
            <a:r>
              <a:rPr lang="cs-CZ" sz="2000" b="1" i="0" dirty="0" err="1">
                <a:solidFill>
                  <a:srgbClr val="0000DC"/>
                </a:solidFill>
              </a:rPr>
              <a:t>těk</a:t>
            </a:r>
            <a:r>
              <a:rPr lang="cs-CZ" sz="2000" b="1" i="0" dirty="0">
                <a:solidFill>
                  <a:srgbClr val="0000DC"/>
                </a:solidFill>
              </a:rPr>
              <a:t>. látky) NPD (N,P), ECD (halogeny), MS   </a:t>
            </a:r>
          </a:p>
          <a:p>
            <a:r>
              <a:rPr lang="cs-CZ" sz="2000" b="1" i="0" dirty="0">
                <a:solidFill>
                  <a:srgbClr val="0000DC"/>
                </a:solidFill>
              </a:rPr>
              <a:t>               HPLC  - DAD, FD, UV, MS</a:t>
            </a:r>
          </a:p>
          <a:p>
            <a:r>
              <a:rPr lang="cs-CZ" sz="2000" b="1" i="0" dirty="0">
                <a:solidFill>
                  <a:srgbClr val="0000DC"/>
                </a:solidFill>
              </a:rPr>
              <a:t>               TLC + densitometrie</a:t>
            </a:r>
          </a:p>
          <a:p>
            <a:r>
              <a:rPr lang="cs-CZ" sz="2000" b="1" i="0" dirty="0">
                <a:solidFill>
                  <a:srgbClr val="0000DC"/>
                </a:solidFill>
              </a:rPr>
              <a:t>               imunochemické metody  EMIT, FPIA, RIA</a:t>
            </a:r>
          </a:p>
          <a:p>
            <a:endParaRPr lang="cs-CZ" sz="2000" b="1" i="0" dirty="0">
              <a:solidFill>
                <a:srgbClr val="0000DC"/>
              </a:solidFill>
            </a:endParaRPr>
          </a:p>
          <a:p>
            <a:r>
              <a:rPr lang="cs-CZ" sz="2000" b="1" i="0" dirty="0">
                <a:solidFill>
                  <a:srgbClr val="0000DC"/>
                </a:solidFill>
              </a:rPr>
              <a:t>          4.  interpretace výsledků</a:t>
            </a:r>
          </a:p>
          <a:p>
            <a:endParaRPr lang="cs-CZ" sz="2000" b="1" i="0" dirty="0">
              <a:solidFill>
                <a:srgbClr val="0000DC"/>
              </a:solidFill>
            </a:endParaRPr>
          </a:p>
          <a:p>
            <a:r>
              <a:rPr lang="cs-CZ" sz="2000" b="1" i="0" dirty="0">
                <a:solidFill>
                  <a:srgbClr val="0000DC"/>
                </a:solidFill>
              </a:rPr>
              <a:t>          IZOLACE nox z biologického materiálu je součástí metod</a:t>
            </a:r>
          </a:p>
          <a:p>
            <a:r>
              <a:rPr lang="cs-CZ" sz="2000" b="1" i="0" dirty="0">
                <a:solidFill>
                  <a:srgbClr val="0000DC"/>
                </a:solidFill>
              </a:rPr>
              <a:t>          </a:t>
            </a:r>
            <a:r>
              <a:rPr lang="cs-CZ" sz="2000" b="1" i="0" dirty="0" err="1">
                <a:solidFill>
                  <a:srgbClr val="0000DC"/>
                </a:solidFill>
              </a:rPr>
              <a:t>Těk</a:t>
            </a:r>
            <a:r>
              <a:rPr lang="cs-CZ" sz="2000" b="1" i="0" dirty="0">
                <a:solidFill>
                  <a:srgbClr val="0000DC"/>
                </a:solidFill>
              </a:rPr>
              <a:t>. látky : </a:t>
            </a:r>
            <a:r>
              <a:rPr lang="cs-CZ" sz="2000" b="1" i="0" dirty="0" err="1">
                <a:solidFill>
                  <a:srgbClr val="0000DC"/>
                </a:solidFill>
              </a:rPr>
              <a:t>Head</a:t>
            </a:r>
            <a:r>
              <a:rPr lang="cs-CZ" sz="2000" b="1" i="0" dirty="0">
                <a:solidFill>
                  <a:srgbClr val="0000DC"/>
                </a:solidFill>
              </a:rPr>
              <a:t> -</a:t>
            </a:r>
            <a:r>
              <a:rPr lang="cs-CZ" sz="2000" b="1" i="0" dirty="0" err="1">
                <a:solidFill>
                  <a:srgbClr val="0000DC"/>
                </a:solidFill>
              </a:rPr>
              <a:t>space</a:t>
            </a:r>
            <a:endParaRPr lang="cs-CZ" sz="2000" b="1" i="0" dirty="0">
              <a:solidFill>
                <a:srgbClr val="0000DC"/>
              </a:solidFill>
            </a:endParaRPr>
          </a:p>
          <a:p>
            <a:r>
              <a:rPr lang="cs-CZ" sz="2000" b="1" i="0" dirty="0">
                <a:solidFill>
                  <a:srgbClr val="0000DC"/>
                </a:solidFill>
              </a:rPr>
              <a:t>          Extrakce :  L  - L</a:t>
            </a:r>
          </a:p>
          <a:p>
            <a:r>
              <a:rPr lang="cs-CZ" b="1" i="0" dirty="0">
                <a:solidFill>
                  <a:srgbClr val="0000DC"/>
                </a:solidFill>
              </a:rPr>
              <a:t>                         SPE</a:t>
            </a:r>
          </a:p>
          <a:p>
            <a:pPr>
              <a:spcBef>
                <a:spcPct val="50000"/>
              </a:spcBef>
            </a:pPr>
            <a:endParaRPr lang="cs-CZ" i="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DC83905-E771-48DE-BFAE-2F7AFAC1FA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60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210"/>
    </mc:Choice>
    <mc:Fallback>
      <p:transition spd="slow" advTm="183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0" y="1"/>
            <a:ext cx="12192000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2200" b="1" i="0" u="sng" dirty="0">
                <a:solidFill>
                  <a:srgbClr val="0000DC"/>
                </a:solidFill>
              </a:rPr>
              <a:t>účinky (heroin)</a:t>
            </a:r>
            <a:r>
              <a:rPr lang="cs-CZ" sz="2200" b="1" i="0" dirty="0">
                <a:solidFill>
                  <a:srgbClr val="0000DC"/>
                </a:solidFill>
              </a:rPr>
              <a:t>: intravenózně</a:t>
            </a:r>
          </a:p>
          <a:p>
            <a:r>
              <a:rPr lang="cs-CZ" sz="2200" b="1" i="0" u="sng" dirty="0">
                <a:solidFill>
                  <a:srgbClr val="0000DC"/>
                </a:solidFill>
              </a:rPr>
              <a:t>akutní stav:</a:t>
            </a:r>
            <a:r>
              <a:rPr lang="cs-CZ" sz="2200" b="1" i="0" dirty="0">
                <a:solidFill>
                  <a:srgbClr val="0000DC"/>
                </a:solidFill>
              </a:rPr>
              <a:t>  zvýšená frekvence dýchání, zúžené zornice, sucho v ústech, </a:t>
            </a:r>
          </a:p>
          <a:p>
            <a:r>
              <a:rPr lang="cs-CZ" sz="2200" b="1" i="0" dirty="0">
                <a:solidFill>
                  <a:srgbClr val="0000DC"/>
                </a:solidFill>
              </a:rPr>
              <a:t>                      omezená </a:t>
            </a:r>
            <a:r>
              <a:rPr lang="cs-CZ" sz="2200" b="1" i="0" dirty="0" err="1">
                <a:solidFill>
                  <a:srgbClr val="0000DC"/>
                </a:solidFill>
              </a:rPr>
              <a:t>fce</a:t>
            </a:r>
            <a:r>
              <a:rPr lang="cs-CZ" sz="2200" b="1" i="0" dirty="0">
                <a:solidFill>
                  <a:srgbClr val="0000DC"/>
                </a:solidFill>
              </a:rPr>
              <a:t> peristaltiky</a:t>
            </a:r>
          </a:p>
          <a:p>
            <a:r>
              <a:rPr lang="cs-CZ" sz="2200" b="1" i="0" dirty="0">
                <a:solidFill>
                  <a:srgbClr val="0000DC"/>
                </a:solidFill>
              </a:rPr>
              <a:t>                      po 10 - 15 min. </a:t>
            </a:r>
            <a:r>
              <a:rPr lang="cs-CZ" sz="2200" b="1" i="0" dirty="0" err="1">
                <a:solidFill>
                  <a:srgbClr val="0000DC"/>
                </a:solidFill>
              </a:rPr>
              <a:t>flash</a:t>
            </a:r>
            <a:r>
              <a:rPr lang="cs-CZ" sz="2200" b="1" i="0" dirty="0">
                <a:solidFill>
                  <a:srgbClr val="0000DC"/>
                </a:solidFill>
              </a:rPr>
              <a:t> (záblesk), intenzivní návaly radosti,</a:t>
            </a:r>
          </a:p>
          <a:p>
            <a:r>
              <a:rPr lang="cs-CZ" sz="2200" b="1" i="0" dirty="0">
                <a:solidFill>
                  <a:srgbClr val="0000DC"/>
                </a:solidFill>
              </a:rPr>
              <a:t>                      srdečnost, uvolnění, pocit dobrého zdraví </a:t>
            </a:r>
          </a:p>
          <a:p>
            <a:r>
              <a:rPr lang="cs-CZ" sz="2200" b="1" i="0" dirty="0">
                <a:solidFill>
                  <a:srgbClr val="0000DC"/>
                </a:solidFill>
              </a:rPr>
              <a:t>                      ztráta bolesti tělesné i psychické,  (euforie - ze zklidnění až</a:t>
            </a:r>
          </a:p>
          <a:p>
            <a:r>
              <a:rPr lang="cs-CZ" sz="2200" b="1" i="0" dirty="0">
                <a:solidFill>
                  <a:srgbClr val="0000DC"/>
                </a:solidFill>
              </a:rPr>
              <a:t>                      otupení, tlumení stresu, starostí, tísně, impulsy vnější i vnitřní</a:t>
            </a:r>
          </a:p>
          <a:p>
            <a:r>
              <a:rPr lang="cs-CZ" sz="2200" b="1" i="0" dirty="0">
                <a:solidFill>
                  <a:srgbClr val="0000DC"/>
                </a:solidFill>
              </a:rPr>
              <a:t>                      jsou vnímány bez naléhavosti ) </a:t>
            </a:r>
          </a:p>
          <a:p>
            <a:endParaRPr lang="cs-CZ" sz="2200" b="1" i="0" u="sng" dirty="0">
              <a:solidFill>
                <a:srgbClr val="0000DC"/>
              </a:solidFill>
            </a:endParaRPr>
          </a:p>
          <a:p>
            <a:r>
              <a:rPr lang="cs-CZ" sz="2200" b="1" i="0" u="sng" dirty="0">
                <a:solidFill>
                  <a:srgbClr val="0000DC"/>
                </a:solidFill>
              </a:rPr>
              <a:t>abstinenční příznaky:</a:t>
            </a:r>
            <a:r>
              <a:rPr lang="cs-CZ" sz="2200" b="1" i="0" dirty="0">
                <a:solidFill>
                  <a:srgbClr val="0000DC"/>
                </a:solidFill>
              </a:rPr>
              <a:t> vodnaté oči, silně rozšířené zornice, slinění,</a:t>
            </a:r>
          </a:p>
          <a:p>
            <a:r>
              <a:rPr lang="cs-CZ" sz="2200" b="1" i="0" dirty="0">
                <a:solidFill>
                  <a:srgbClr val="0000DC"/>
                </a:solidFill>
              </a:rPr>
              <a:t>                                       nevolnost, zvracení, G.I. potíže, průjmy, třes</a:t>
            </a:r>
          </a:p>
          <a:p>
            <a:r>
              <a:rPr lang="cs-CZ" sz="2200" b="1" i="0" dirty="0">
                <a:solidFill>
                  <a:srgbClr val="0000DC"/>
                </a:solidFill>
              </a:rPr>
              <a:t>Užívání heroinu - snižování potřeby jídla, sexu, křeče, u žen poruchy</a:t>
            </a:r>
          </a:p>
          <a:p>
            <a:r>
              <a:rPr lang="cs-CZ" sz="2200" b="1" i="0" dirty="0">
                <a:solidFill>
                  <a:srgbClr val="0000DC"/>
                </a:solidFill>
              </a:rPr>
              <a:t>                               menstruace.</a:t>
            </a:r>
          </a:p>
          <a:p>
            <a:r>
              <a:rPr lang="cs-CZ" sz="2200" b="1" i="0" dirty="0">
                <a:solidFill>
                  <a:srgbClr val="0000DC"/>
                </a:solidFill>
              </a:rPr>
              <a:t>Vedl. příznaky: trvalá malátnost, apatie, poruchy spánku, úpadek fyzické</a:t>
            </a:r>
          </a:p>
          <a:p>
            <a:r>
              <a:rPr lang="cs-CZ" sz="2200" b="1" i="0" dirty="0">
                <a:solidFill>
                  <a:srgbClr val="0000DC"/>
                </a:solidFill>
              </a:rPr>
              <a:t>                            kondice, mezi dávkami návaly úzkosti s </a:t>
            </a:r>
            <a:r>
              <a:rPr lang="cs-CZ" sz="2200" b="1" i="0" dirty="0" err="1">
                <a:solidFill>
                  <a:srgbClr val="0000DC"/>
                </a:solidFill>
              </a:rPr>
              <a:t>int</a:t>
            </a:r>
            <a:r>
              <a:rPr lang="cs-CZ" sz="2200" b="1" i="0" dirty="0">
                <a:solidFill>
                  <a:srgbClr val="0000DC"/>
                </a:solidFill>
              </a:rPr>
              <a:t>. emocionálními</a:t>
            </a:r>
          </a:p>
          <a:p>
            <a:r>
              <a:rPr lang="cs-CZ" sz="2200" b="1" i="0" dirty="0">
                <a:solidFill>
                  <a:srgbClr val="0000DC"/>
                </a:solidFill>
              </a:rPr>
              <a:t>                            konflikty..</a:t>
            </a:r>
          </a:p>
          <a:p>
            <a:r>
              <a:rPr lang="cs-CZ" sz="2200" b="1" i="0" u="sng" dirty="0">
                <a:solidFill>
                  <a:srgbClr val="0000DC"/>
                </a:solidFill>
              </a:rPr>
              <a:t>farmakokinetika heroinu:</a:t>
            </a:r>
            <a:endParaRPr lang="cs-CZ" sz="2200" b="1" i="0" dirty="0">
              <a:solidFill>
                <a:srgbClr val="0000DC"/>
              </a:solidFill>
            </a:endParaRPr>
          </a:p>
          <a:p>
            <a:r>
              <a:rPr lang="cs-CZ" sz="2200" b="1" i="0" dirty="0">
                <a:solidFill>
                  <a:srgbClr val="0000DC"/>
                </a:solidFill>
              </a:rPr>
              <a:t>          heroin  </a:t>
            </a:r>
            <a:r>
              <a:rPr lang="cs-CZ" sz="2200" b="1" i="0" dirty="0">
                <a:solidFill>
                  <a:srgbClr val="0000DC"/>
                </a:solidFill>
                <a:latin typeface="Symbol" pitchFamily="18" charset="2"/>
              </a:rPr>
              <a:t>®  </a:t>
            </a:r>
            <a:r>
              <a:rPr lang="cs-CZ" sz="2200" b="1" i="0" dirty="0">
                <a:solidFill>
                  <a:srgbClr val="0000DC"/>
                </a:solidFill>
              </a:rPr>
              <a:t>6-MAM</a:t>
            </a:r>
            <a:r>
              <a:rPr lang="cs-CZ" sz="2200" b="1" i="0" dirty="0">
                <a:solidFill>
                  <a:srgbClr val="0000DC"/>
                </a:solidFill>
                <a:latin typeface="Symbol" pitchFamily="18" charset="2"/>
              </a:rPr>
              <a:t>  ®  </a:t>
            </a:r>
            <a:r>
              <a:rPr lang="cs-CZ" sz="2200" b="1" i="0" dirty="0">
                <a:solidFill>
                  <a:srgbClr val="0000DC"/>
                </a:solidFill>
              </a:rPr>
              <a:t>morfin</a:t>
            </a:r>
          </a:p>
          <a:p>
            <a:r>
              <a:rPr lang="cs-CZ" sz="2200" b="1" i="0" dirty="0">
                <a:solidFill>
                  <a:srgbClr val="0000DC"/>
                </a:solidFill>
              </a:rPr>
              <a:t>T</a:t>
            </a:r>
            <a:r>
              <a:rPr lang="cs-CZ" sz="2200" b="1" i="0" baseline="-25000" dirty="0">
                <a:solidFill>
                  <a:srgbClr val="0000DC"/>
                </a:solidFill>
              </a:rPr>
              <a:t>1/2</a:t>
            </a:r>
            <a:r>
              <a:rPr lang="cs-CZ" sz="2200" b="1" i="0" dirty="0">
                <a:solidFill>
                  <a:srgbClr val="0000DC"/>
                </a:solidFill>
              </a:rPr>
              <a:t>    3 - 20´       2 - 3 hod.</a:t>
            </a:r>
          </a:p>
          <a:p>
            <a:r>
              <a:rPr lang="cs-CZ" sz="2200" b="1" i="0" dirty="0">
                <a:solidFill>
                  <a:srgbClr val="0000DC"/>
                </a:solidFill>
              </a:rPr>
              <a:t>v moči  po poslední dávce detekce 3 dny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6017ECA-979D-4CC8-8AA5-E43DD388EF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50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156"/>
    </mc:Choice>
    <mc:Fallback>
      <p:transition spd="slow" advTm="144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7" name="Object 3"/>
          <p:cNvGraphicFramePr>
            <a:graphicFrameLocks noGrp="1" noChangeAspect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31950600"/>
              </p:ext>
            </p:extLst>
          </p:nvPr>
        </p:nvGraphicFramePr>
        <p:xfrm>
          <a:off x="23813" y="23813"/>
          <a:ext cx="11803062" cy="1224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" name="Document" r:id="rId5" imgW="8931085" imgH="9249394" progId="Word.Document.8">
                  <p:embed/>
                </p:oleObj>
              </mc:Choice>
              <mc:Fallback>
                <p:oleObj name="Document" r:id="rId5" imgW="8931085" imgH="924939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13" y="23813"/>
                        <a:ext cx="11803062" cy="12249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88DDBEA-1CD7-40AC-8AB8-5017438C3C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13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85"/>
    </mc:Choice>
    <mc:Fallback>
      <p:transition spd="slow" advTm="14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4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57347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527051" y="404813"/>
          <a:ext cx="4800600" cy="6119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9" name="Rastrový obrázek" r:id="rId5" imgW="4067743" imgH="5676190" progId="Paint.Picture">
                  <p:embed/>
                </p:oleObj>
              </mc:Choice>
              <mc:Fallback>
                <p:oleObj name="Rastrový obrázek" r:id="rId5" imgW="4067743" imgH="567619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051" y="404813"/>
                        <a:ext cx="4800600" cy="6119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50" name="Object 6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808134" y="404814"/>
          <a:ext cx="5856817" cy="287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0" name="Rastrový obrázek" r:id="rId7" imgW="3333333" imgH="2257740" progId="Paint.Picture">
                  <p:embed/>
                </p:oleObj>
              </mc:Choice>
              <mc:Fallback>
                <p:oleObj name="Rastrový obrázek" r:id="rId7" imgW="3333333" imgH="225774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08134" y="404814"/>
                        <a:ext cx="5856817" cy="287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53" name="Object 9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808133" y="3619501"/>
          <a:ext cx="5952067" cy="288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1" name="Rastrový obrázek" r:id="rId9" imgW="1905266" imgH="1209524" progId="Paint.Picture">
                  <p:embed/>
                </p:oleObj>
              </mc:Choice>
              <mc:Fallback>
                <p:oleObj name="Rastrový obrázek" r:id="rId9" imgW="1905266" imgH="120952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08133" y="3619501"/>
                        <a:ext cx="5952067" cy="288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A2579EC-F4F6-4FBE-A2BD-F94EF01B01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11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12"/>
    </mc:Choice>
    <mc:Fallback>
      <p:transition spd="slow" advTm="41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0" y="0"/>
            <a:ext cx="12192000" cy="810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endParaRPr lang="cs-CZ" sz="1400" b="1" i="0" dirty="0">
              <a:solidFill>
                <a:srgbClr val="FFFF66"/>
              </a:solidFill>
            </a:endParaRPr>
          </a:p>
          <a:p>
            <a:pPr algn="ctr"/>
            <a:r>
              <a:rPr lang="cs-CZ" sz="2800" b="1" i="0" dirty="0">
                <a:solidFill>
                  <a:srgbClr val="0000DC"/>
                </a:solidFill>
              </a:rPr>
              <a:t>ZÁVISLOST   KOKAINOVÉHO   TYPU</a:t>
            </a:r>
            <a:endParaRPr lang="cs-CZ" b="1" i="0" dirty="0">
              <a:solidFill>
                <a:srgbClr val="0000DC"/>
              </a:solidFill>
            </a:endParaRPr>
          </a:p>
          <a:p>
            <a:endParaRPr lang="cs-CZ" sz="2200" b="1" i="0" dirty="0">
              <a:solidFill>
                <a:srgbClr val="0000DC"/>
              </a:solidFill>
            </a:endParaRPr>
          </a:p>
          <a:p>
            <a:r>
              <a:rPr lang="cs-CZ" sz="2200" b="1" i="0" dirty="0">
                <a:solidFill>
                  <a:srgbClr val="0000DC"/>
                </a:solidFill>
              </a:rPr>
              <a:t>kokain . </a:t>
            </a:r>
            <a:r>
              <a:rPr lang="cs-CZ" sz="2200" b="1" i="0" dirty="0" err="1">
                <a:solidFill>
                  <a:srgbClr val="0000DC"/>
                </a:solidFill>
              </a:rPr>
              <a:t>HCl</a:t>
            </a:r>
            <a:r>
              <a:rPr lang="cs-CZ" sz="2200" b="1" i="0" dirty="0">
                <a:solidFill>
                  <a:srgbClr val="0000DC"/>
                </a:solidFill>
              </a:rPr>
              <a:t> = bílý prášek (řezaný mastkem,  jasanovým cukrem, </a:t>
            </a:r>
          </a:p>
          <a:p>
            <a:r>
              <a:rPr lang="cs-CZ" sz="2200" b="1" i="0" dirty="0">
                <a:solidFill>
                  <a:srgbClr val="0000DC"/>
                </a:solidFill>
              </a:rPr>
              <a:t>(z listů koky)    amfetaminy )</a:t>
            </a:r>
          </a:p>
          <a:p>
            <a:endParaRPr lang="cs-CZ" sz="2200" b="1" i="0" dirty="0">
              <a:solidFill>
                <a:srgbClr val="0000DC"/>
              </a:solidFill>
            </a:endParaRPr>
          </a:p>
          <a:p>
            <a:r>
              <a:rPr lang="cs-CZ" sz="2200" b="1" i="0" u="sng" dirty="0">
                <a:solidFill>
                  <a:srgbClr val="0000DC"/>
                </a:solidFill>
              </a:rPr>
              <a:t>charakteristika závislosti :</a:t>
            </a:r>
            <a:r>
              <a:rPr lang="cs-CZ" sz="2200" b="1" i="0" dirty="0">
                <a:solidFill>
                  <a:srgbClr val="0000DC"/>
                </a:solidFill>
              </a:rPr>
              <a:t> silná psychická závislost </a:t>
            </a:r>
          </a:p>
          <a:p>
            <a:endParaRPr lang="cs-CZ" sz="2200" b="1" i="0" dirty="0">
              <a:solidFill>
                <a:srgbClr val="0000DC"/>
              </a:solidFill>
            </a:endParaRPr>
          </a:p>
          <a:p>
            <a:r>
              <a:rPr lang="cs-CZ" sz="2200" b="1" i="0" u="sng" dirty="0">
                <a:solidFill>
                  <a:srgbClr val="0000DC"/>
                </a:solidFill>
              </a:rPr>
              <a:t>aplikace:</a:t>
            </a:r>
            <a:r>
              <a:rPr lang="cs-CZ" sz="2200" b="1" i="0" dirty="0">
                <a:solidFill>
                  <a:srgbClr val="0000DC"/>
                </a:solidFill>
              </a:rPr>
              <a:t> šňupání, injekční (sůl </a:t>
            </a:r>
            <a:r>
              <a:rPr lang="cs-CZ" sz="2200" b="1" i="0" dirty="0" err="1">
                <a:solidFill>
                  <a:srgbClr val="0000DC"/>
                </a:solidFill>
              </a:rPr>
              <a:t>HCl</a:t>
            </a:r>
            <a:r>
              <a:rPr lang="cs-CZ" sz="2200" b="1" i="0" dirty="0">
                <a:solidFill>
                  <a:srgbClr val="0000DC"/>
                </a:solidFill>
              </a:rPr>
              <a:t> - vodný roztok)</a:t>
            </a:r>
          </a:p>
          <a:p>
            <a:r>
              <a:rPr lang="cs-CZ" sz="2200" b="1" i="0" dirty="0">
                <a:solidFill>
                  <a:srgbClr val="0000DC"/>
                </a:solidFill>
              </a:rPr>
              <a:t>                 kouření (CRACK = volná </a:t>
            </a:r>
            <a:r>
              <a:rPr lang="cs-CZ" sz="2200" b="1" i="0" dirty="0" err="1">
                <a:solidFill>
                  <a:srgbClr val="0000DC"/>
                </a:solidFill>
              </a:rPr>
              <a:t>baze</a:t>
            </a:r>
            <a:r>
              <a:rPr lang="cs-CZ" sz="2200" b="1" i="0" dirty="0">
                <a:solidFill>
                  <a:srgbClr val="0000DC"/>
                </a:solidFill>
              </a:rPr>
              <a:t> - kouření ve zvláštních dýmkách</a:t>
            </a:r>
          </a:p>
          <a:p>
            <a:r>
              <a:rPr lang="cs-CZ" sz="2200" b="1" i="0" dirty="0">
                <a:solidFill>
                  <a:srgbClr val="0000DC"/>
                </a:solidFill>
              </a:rPr>
              <a:t>                 ve  směsi s tabákem ev. marihuanou)</a:t>
            </a:r>
          </a:p>
          <a:p>
            <a:endParaRPr lang="cs-CZ" sz="2200" b="1" i="0" dirty="0">
              <a:solidFill>
                <a:srgbClr val="0000DC"/>
              </a:solidFill>
            </a:endParaRPr>
          </a:p>
          <a:p>
            <a:r>
              <a:rPr lang="cs-CZ" sz="2200" b="1" i="0" u="sng" dirty="0">
                <a:solidFill>
                  <a:srgbClr val="0000DC"/>
                </a:solidFill>
              </a:rPr>
              <a:t>účinky</a:t>
            </a:r>
            <a:r>
              <a:rPr lang="cs-CZ" sz="2200" b="1" i="0" dirty="0">
                <a:solidFill>
                  <a:srgbClr val="0000DC"/>
                </a:solidFill>
              </a:rPr>
              <a:t>: euforie = stimulační, dráždivé, zvýšená představivost, rozhodnost.</a:t>
            </a:r>
          </a:p>
          <a:p>
            <a:r>
              <a:rPr lang="cs-CZ" sz="2200" b="1" i="0" dirty="0">
                <a:solidFill>
                  <a:srgbClr val="0000DC"/>
                </a:solidFill>
              </a:rPr>
              <a:t>              tlumí pocity hladu i únavy, zvyš. psych. i fyzické výkonnosti</a:t>
            </a:r>
          </a:p>
          <a:p>
            <a:endParaRPr lang="cs-CZ" sz="2200" b="1" i="0" u="sng" dirty="0">
              <a:solidFill>
                <a:srgbClr val="0000DC"/>
              </a:solidFill>
            </a:endParaRPr>
          </a:p>
          <a:p>
            <a:r>
              <a:rPr lang="cs-CZ" sz="2200" b="1" i="0" u="sng" dirty="0">
                <a:solidFill>
                  <a:srgbClr val="0000DC"/>
                </a:solidFill>
              </a:rPr>
              <a:t>negativní účinky:</a:t>
            </a:r>
            <a:r>
              <a:rPr lang="cs-CZ" sz="2200" b="1" i="0" dirty="0">
                <a:solidFill>
                  <a:srgbClr val="0000DC"/>
                </a:solidFill>
              </a:rPr>
              <a:t> výbušné chování, agresivita, poškození tkání v místě</a:t>
            </a:r>
          </a:p>
          <a:p>
            <a:r>
              <a:rPr lang="cs-CZ" sz="2200" b="1" i="0" dirty="0">
                <a:solidFill>
                  <a:srgbClr val="0000DC"/>
                </a:solidFill>
              </a:rPr>
              <a:t>                               aplikace, podráždění (neklid, excitace), sluchové  i</a:t>
            </a:r>
          </a:p>
          <a:p>
            <a:r>
              <a:rPr lang="cs-CZ" sz="2200" b="1" i="0" dirty="0">
                <a:solidFill>
                  <a:srgbClr val="0000DC"/>
                </a:solidFill>
              </a:rPr>
              <a:t>                               zrakové halucinace</a:t>
            </a:r>
          </a:p>
          <a:p>
            <a:endParaRPr lang="cs-CZ" sz="2200" b="1" i="0" dirty="0">
              <a:solidFill>
                <a:srgbClr val="0000DC"/>
              </a:solidFill>
            </a:endParaRPr>
          </a:p>
          <a:p>
            <a:r>
              <a:rPr lang="cs-CZ" sz="2200" b="1" i="0" dirty="0">
                <a:solidFill>
                  <a:srgbClr val="0000DC"/>
                </a:solidFill>
              </a:rPr>
              <a:t>uživatel se dostává do stavu úplného fyzického vyčerpání </a:t>
            </a:r>
          </a:p>
          <a:p>
            <a:endParaRPr lang="cs-CZ" sz="2200" b="1" i="0" dirty="0">
              <a:solidFill>
                <a:srgbClr val="FFFF66"/>
              </a:solidFill>
            </a:endParaRPr>
          </a:p>
          <a:p>
            <a:endParaRPr lang="cs-CZ" sz="1600" b="1" i="0" dirty="0">
              <a:solidFill>
                <a:srgbClr val="FFFF66"/>
              </a:solidFill>
            </a:endParaRPr>
          </a:p>
          <a:p>
            <a:endParaRPr lang="cs-CZ" sz="1800" b="1" i="0" dirty="0"/>
          </a:p>
          <a:p>
            <a:pPr>
              <a:spcBef>
                <a:spcPct val="50000"/>
              </a:spcBef>
            </a:pPr>
            <a:endParaRPr lang="cs-CZ" sz="1800" i="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089FF54-530E-42E9-BE5B-E3649B9BE9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78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847"/>
    </mc:Choice>
    <mc:Fallback>
      <p:transition spd="slow" advTm="33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0" y="609601"/>
            <a:ext cx="12192000" cy="5339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2200" b="1" i="0" u="sng" dirty="0">
                <a:solidFill>
                  <a:srgbClr val="0000DC"/>
                </a:solidFill>
              </a:rPr>
              <a:t>předávkování :</a:t>
            </a:r>
            <a:r>
              <a:rPr lang="cs-CZ" sz="2200" b="1" i="0" dirty="0">
                <a:solidFill>
                  <a:srgbClr val="0000DC"/>
                </a:solidFill>
              </a:rPr>
              <a:t> </a:t>
            </a:r>
          </a:p>
          <a:p>
            <a:r>
              <a:rPr lang="cs-CZ" sz="2200" b="1" i="0" dirty="0">
                <a:solidFill>
                  <a:srgbClr val="0000DC"/>
                </a:solidFill>
              </a:rPr>
              <a:t>na psychické úrovni: podrážděnost, neschopnost se soustředit, pocity</a:t>
            </a:r>
          </a:p>
          <a:p>
            <a:r>
              <a:rPr lang="cs-CZ" sz="2200" b="1" i="0" dirty="0">
                <a:solidFill>
                  <a:srgbClr val="0000DC"/>
                </a:solidFill>
              </a:rPr>
              <a:t>                                     stresu, vzrušení, nervozita, ztráta vědomí, paměti,</a:t>
            </a:r>
          </a:p>
          <a:p>
            <a:r>
              <a:rPr lang="cs-CZ" sz="2200" b="1" i="0" dirty="0">
                <a:solidFill>
                  <a:srgbClr val="0000DC"/>
                </a:solidFill>
              </a:rPr>
              <a:t>                                     pocity zmatenosti, pronásledování halucinace</a:t>
            </a:r>
          </a:p>
          <a:p>
            <a:endParaRPr lang="cs-CZ" sz="2200" b="1" i="0" dirty="0">
              <a:solidFill>
                <a:srgbClr val="0000DC"/>
              </a:solidFill>
            </a:endParaRPr>
          </a:p>
          <a:p>
            <a:r>
              <a:rPr lang="cs-CZ" sz="2200" b="1" i="0" dirty="0">
                <a:solidFill>
                  <a:srgbClr val="0000DC"/>
                </a:solidFill>
              </a:rPr>
              <a:t>na fyzické úrovni: neobvyklé držení těla, chvění rtů a hlasu, neuróza, silné</a:t>
            </a:r>
          </a:p>
          <a:p>
            <a:r>
              <a:rPr lang="cs-CZ" sz="2200" b="1" i="0" dirty="0">
                <a:solidFill>
                  <a:srgbClr val="0000DC"/>
                </a:solidFill>
              </a:rPr>
              <a:t>                                pocení s třesem, rozšířené zorničky, nepravidelný tep,</a:t>
            </a:r>
          </a:p>
          <a:p>
            <a:r>
              <a:rPr lang="cs-CZ" sz="2200" b="1" i="0" dirty="0">
                <a:solidFill>
                  <a:srgbClr val="0000DC"/>
                </a:solidFill>
              </a:rPr>
              <a:t>                                pocity nevolnosti, nespavost, impotence, bolesti svalů</a:t>
            </a:r>
          </a:p>
          <a:p>
            <a:endParaRPr lang="cs-CZ" sz="2200" b="1" i="0" dirty="0">
              <a:solidFill>
                <a:srgbClr val="0000DC"/>
              </a:solidFill>
            </a:endParaRPr>
          </a:p>
          <a:p>
            <a:r>
              <a:rPr lang="cs-CZ" sz="2200" b="1" i="0" dirty="0">
                <a:solidFill>
                  <a:srgbClr val="0000DC"/>
                </a:solidFill>
              </a:rPr>
              <a:t>CRACK- nebezpečí předávkováni, vysoká návykovost</a:t>
            </a:r>
            <a:endParaRPr lang="cs-CZ" sz="1600" b="1" i="0" dirty="0">
              <a:solidFill>
                <a:srgbClr val="0000DC"/>
              </a:solidFill>
            </a:endParaRPr>
          </a:p>
          <a:p>
            <a:pPr>
              <a:spcBef>
                <a:spcPct val="50000"/>
              </a:spcBef>
            </a:pPr>
            <a:r>
              <a:rPr lang="cs-CZ" sz="2200" b="1" i="0" u="sng" dirty="0">
                <a:solidFill>
                  <a:srgbClr val="0000DC"/>
                </a:solidFill>
              </a:rPr>
              <a:t>farmakokinetika kokainu:</a:t>
            </a:r>
            <a:endParaRPr lang="cs-CZ" dirty="0">
              <a:solidFill>
                <a:srgbClr val="0000DC"/>
              </a:solidFill>
            </a:endParaRPr>
          </a:p>
          <a:p>
            <a:pPr>
              <a:spcBef>
                <a:spcPct val="50000"/>
              </a:spcBef>
            </a:pPr>
            <a:r>
              <a:rPr lang="cs-CZ" sz="2200" b="1" i="0" dirty="0">
                <a:solidFill>
                  <a:srgbClr val="0000DC"/>
                </a:solidFill>
              </a:rPr>
              <a:t>T</a:t>
            </a:r>
            <a:r>
              <a:rPr lang="cs-CZ" sz="2200" b="1" i="0" baseline="-25000" dirty="0">
                <a:solidFill>
                  <a:srgbClr val="0000DC"/>
                </a:solidFill>
              </a:rPr>
              <a:t>1/2</a:t>
            </a:r>
            <a:r>
              <a:rPr lang="cs-CZ" sz="2200" b="1" i="0" dirty="0">
                <a:solidFill>
                  <a:srgbClr val="0000DC"/>
                </a:solidFill>
              </a:rPr>
              <a:t> = 0,7 - 1,5 hod  (BE 5 - 8, ME 3,5 - 6 hod.)</a:t>
            </a:r>
          </a:p>
          <a:p>
            <a:pPr>
              <a:spcBef>
                <a:spcPct val="50000"/>
              </a:spcBef>
            </a:pPr>
            <a:r>
              <a:rPr lang="cs-CZ" sz="2200" b="1" i="0" dirty="0">
                <a:solidFill>
                  <a:srgbClr val="0000DC"/>
                </a:solidFill>
              </a:rPr>
              <a:t>v moči po jednorázové dávce: 3 - 6 hod.                                                                                                                                                                                                                                  při chronickém užívání: až 5 dnů</a:t>
            </a:r>
            <a:endParaRPr lang="cs-CZ" dirty="0">
              <a:solidFill>
                <a:srgbClr val="0000DC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C11C8BE-346D-4149-B669-613F5C7116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32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156"/>
    </mc:Choice>
    <mc:Fallback>
      <p:transition spd="slow" advTm="62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914400" y="685800"/>
            <a:ext cx="10363200" cy="533400"/>
          </a:xfrm>
        </p:spPr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Základní příznaky testu bdělosti</a:t>
            </a:r>
          </a:p>
        </p:txBody>
      </p:sp>
      <p:graphicFrame>
        <p:nvGraphicFramePr>
          <p:cNvPr id="87040" name="Object 1024"/>
          <p:cNvGraphicFramePr>
            <a:graphicFrameLocks noGrp="1" noChangeAspect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80652829"/>
              </p:ext>
            </p:extLst>
          </p:nvPr>
        </p:nvGraphicFramePr>
        <p:xfrm>
          <a:off x="457200" y="2060575"/>
          <a:ext cx="11682413" cy="562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5" name="Document" r:id="rId5" imgW="8836124" imgH="4254065" progId="Word.Document.8">
                  <p:embed/>
                </p:oleObj>
              </mc:Choice>
              <mc:Fallback>
                <p:oleObj name="Document" r:id="rId5" imgW="8836124" imgH="4254065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060575"/>
                        <a:ext cx="11682413" cy="5624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4D9E9B3-FA35-45B4-9941-92AE51B244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868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68"/>
    </mc:Choice>
    <mc:Fallback>
      <p:transition spd="slow" advTm="5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0" y="1752601"/>
            <a:ext cx="12192000" cy="326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4000" b="1" i="0" dirty="0">
                <a:solidFill>
                  <a:srgbClr val="0000DC"/>
                </a:solidFill>
              </a:rPr>
              <a:t>Informační toxikologická služba </a:t>
            </a:r>
          </a:p>
          <a:p>
            <a:pPr algn="ctr">
              <a:spcBef>
                <a:spcPct val="50000"/>
              </a:spcBef>
            </a:pPr>
            <a:r>
              <a:rPr lang="cs-CZ" sz="4000" b="1" i="0" dirty="0">
                <a:solidFill>
                  <a:srgbClr val="0000DC"/>
                </a:solidFill>
              </a:rPr>
              <a:t>Praha</a:t>
            </a:r>
          </a:p>
          <a:p>
            <a:pPr algn="ctr">
              <a:spcBef>
                <a:spcPct val="50000"/>
              </a:spcBef>
            </a:pPr>
            <a:r>
              <a:rPr lang="cs-CZ" sz="4000" b="1" i="0" dirty="0">
                <a:solidFill>
                  <a:srgbClr val="0000DC"/>
                </a:solidFill>
              </a:rPr>
              <a:t>tel.: 224 91 92 93</a:t>
            </a:r>
            <a:endParaRPr lang="cs-CZ" sz="3200" b="1" i="0" dirty="0">
              <a:solidFill>
                <a:srgbClr val="0000DC"/>
              </a:solidFill>
            </a:endParaRPr>
          </a:p>
          <a:p>
            <a:pPr>
              <a:spcBef>
                <a:spcPct val="50000"/>
              </a:spcBef>
            </a:pPr>
            <a:endParaRPr lang="cs-CZ" sz="3200" b="1" i="0" dirty="0">
              <a:solidFill>
                <a:srgbClr val="FFFF66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030E606-BAAD-4EE9-9C53-752E943D45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108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325"/>
    </mc:Choice>
    <mc:Fallback>
      <p:transition spd="slow" advTm="70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0" y="0"/>
            <a:ext cx="12192000" cy="732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b="1" i="0" dirty="0">
                <a:solidFill>
                  <a:srgbClr val="0000DC"/>
                </a:solidFill>
              </a:rPr>
              <a:t>LÉČIVA :</a:t>
            </a:r>
          </a:p>
          <a:p>
            <a:r>
              <a:rPr lang="cs-CZ" sz="1800" b="1" i="0" dirty="0">
                <a:solidFill>
                  <a:srgbClr val="0000DC"/>
                </a:solidFill>
              </a:rPr>
              <a:t>Hypnotika, sedativa</a:t>
            </a:r>
          </a:p>
          <a:p>
            <a:pPr lvl="2">
              <a:buFont typeface="Symbol" pitchFamily="18" charset="2"/>
              <a:buChar char="·"/>
            </a:pPr>
            <a:r>
              <a:rPr lang="cs-CZ" sz="1800" b="1" i="0" dirty="0">
                <a:solidFill>
                  <a:srgbClr val="0000DC"/>
                </a:solidFill>
              </a:rPr>
              <a:t>barbiturátová (</a:t>
            </a:r>
            <a:r>
              <a:rPr lang="cs-CZ" sz="1800" b="1" i="0" dirty="0" err="1">
                <a:solidFill>
                  <a:srgbClr val="0000DC"/>
                </a:solidFill>
              </a:rPr>
              <a:t>phenobarbital</a:t>
            </a:r>
            <a:r>
              <a:rPr lang="cs-CZ" sz="1800" b="1" i="0" dirty="0">
                <a:solidFill>
                  <a:srgbClr val="0000DC"/>
                </a:solidFill>
              </a:rPr>
              <a:t>, </a:t>
            </a:r>
            <a:r>
              <a:rPr lang="cs-CZ" sz="1800" b="1" i="0" dirty="0" err="1">
                <a:solidFill>
                  <a:srgbClr val="0000DC"/>
                </a:solidFill>
              </a:rPr>
              <a:t>thiopental</a:t>
            </a:r>
            <a:r>
              <a:rPr lang="cs-CZ" sz="1800" b="1" i="0" dirty="0">
                <a:solidFill>
                  <a:srgbClr val="0000DC"/>
                </a:solidFill>
              </a:rPr>
              <a:t>, pentobarbital)</a:t>
            </a:r>
          </a:p>
          <a:p>
            <a:pPr lvl="2">
              <a:buFont typeface="Symbol" pitchFamily="18" charset="2"/>
              <a:buChar char="·"/>
            </a:pPr>
            <a:r>
              <a:rPr lang="cs-CZ" sz="1800" b="1" i="0" dirty="0">
                <a:solidFill>
                  <a:srgbClr val="0000DC"/>
                </a:solidFill>
              </a:rPr>
              <a:t> benzodiazepiny   - diazepam, oxazepam, nitrazepam                    </a:t>
            </a:r>
          </a:p>
          <a:p>
            <a:r>
              <a:rPr lang="cs-CZ" sz="1800" b="1" i="0" dirty="0">
                <a:solidFill>
                  <a:srgbClr val="0000DC"/>
                </a:solidFill>
              </a:rPr>
              <a:t>                                                   </a:t>
            </a:r>
            <a:r>
              <a:rPr lang="cs-CZ" sz="1800" b="1" i="0" dirty="0" err="1">
                <a:solidFill>
                  <a:srgbClr val="0000DC"/>
                </a:solidFill>
              </a:rPr>
              <a:t>flunitrazepam</a:t>
            </a:r>
            <a:r>
              <a:rPr lang="cs-CZ" sz="1800" b="1" i="0" dirty="0">
                <a:solidFill>
                  <a:srgbClr val="0000DC"/>
                </a:solidFill>
              </a:rPr>
              <a:t> (</a:t>
            </a:r>
            <a:r>
              <a:rPr lang="cs-CZ" sz="1800" b="1" i="0" dirty="0" err="1">
                <a:solidFill>
                  <a:srgbClr val="0000DC"/>
                </a:solidFill>
              </a:rPr>
              <a:t>Rohypnol</a:t>
            </a:r>
            <a:r>
              <a:rPr lang="cs-CZ" sz="1800" b="1" i="0" dirty="0">
                <a:solidFill>
                  <a:srgbClr val="0000DC"/>
                </a:solidFill>
              </a:rPr>
              <a:t>)</a:t>
            </a:r>
          </a:p>
          <a:p>
            <a:r>
              <a:rPr lang="cs-CZ" sz="1800" b="1" i="0" dirty="0">
                <a:solidFill>
                  <a:srgbClr val="0000DC"/>
                </a:solidFill>
              </a:rPr>
              <a:t>                                                   </a:t>
            </a:r>
            <a:r>
              <a:rPr lang="cs-CZ" sz="1800" b="1" i="0" dirty="0" err="1">
                <a:solidFill>
                  <a:srgbClr val="0000DC"/>
                </a:solidFill>
              </a:rPr>
              <a:t>bromazepam</a:t>
            </a:r>
            <a:r>
              <a:rPr lang="cs-CZ" sz="1800" b="1" i="0" dirty="0">
                <a:solidFill>
                  <a:srgbClr val="0000DC"/>
                </a:solidFill>
              </a:rPr>
              <a:t> (</a:t>
            </a:r>
            <a:r>
              <a:rPr lang="cs-CZ" sz="1800" b="1" i="0" dirty="0" err="1">
                <a:solidFill>
                  <a:srgbClr val="0000DC"/>
                </a:solidFill>
              </a:rPr>
              <a:t>Lexaurin</a:t>
            </a:r>
            <a:r>
              <a:rPr lang="cs-CZ" sz="1800" b="1" i="0" dirty="0">
                <a:solidFill>
                  <a:srgbClr val="0000DC"/>
                </a:solidFill>
              </a:rPr>
              <a:t>)</a:t>
            </a:r>
          </a:p>
          <a:p>
            <a:r>
              <a:rPr lang="cs-CZ" sz="1800" b="1" i="0" dirty="0">
                <a:solidFill>
                  <a:srgbClr val="0000DC"/>
                </a:solidFill>
              </a:rPr>
              <a:t>                                                   chlordiazepoxid (</a:t>
            </a:r>
            <a:r>
              <a:rPr lang="cs-CZ" sz="1800" b="1" i="0" dirty="0" err="1">
                <a:solidFill>
                  <a:srgbClr val="0000DC"/>
                </a:solidFill>
              </a:rPr>
              <a:t>Defobin</a:t>
            </a:r>
            <a:r>
              <a:rPr lang="cs-CZ" sz="1800" b="1" i="0" dirty="0">
                <a:solidFill>
                  <a:srgbClr val="0000DC"/>
                </a:solidFill>
              </a:rPr>
              <a:t>)</a:t>
            </a:r>
          </a:p>
          <a:p>
            <a:r>
              <a:rPr lang="cs-CZ" sz="1800" b="1" i="0" dirty="0">
                <a:solidFill>
                  <a:srgbClr val="0000DC"/>
                </a:solidFill>
              </a:rPr>
              <a:t>                                                   triazolam, alprazolam</a:t>
            </a:r>
          </a:p>
          <a:p>
            <a:r>
              <a:rPr lang="cs-CZ" sz="1800" b="1" i="0" dirty="0">
                <a:solidFill>
                  <a:srgbClr val="0000DC"/>
                </a:solidFill>
              </a:rPr>
              <a:t>Analgetika</a:t>
            </a:r>
          </a:p>
          <a:p>
            <a:pPr lvl="2">
              <a:buFont typeface="Symbol" pitchFamily="18" charset="2"/>
              <a:buChar char="·"/>
            </a:pPr>
            <a:r>
              <a:rPr lang="cs-CZ" sz="1800" b="1" i="0" dirty="0">
                <a:solidFill>
                  <a:srgbClr val="0000DC"/>
                </a:solidFill>
              </a:rPr>
              <a:t>antipyretika  (paracetamol, k. acetyl salicylová, </a:t>
            </a:r>
            <a:r>
              <a:rPr lang="cs-CZ" sz="1800" b="1" i="0" dirty="0" err="1">
                <a:solidFill>
                  <a:srgbClr val="0000DC"/>
                </a:solidFill>
              </a:rPr>
              <a:t>aminophenazon</a:t>
            </a:r>
            <a:r>
              <a:rPr lang="cs-CZ" sz="1800" b="1" i="0" dirty="0">
                <a:solidFill>
                  <a:srgbClr val="0000DC"/>
                </a:solidFill>
              </a:rPr>
              <a:t> a </a:t>
            </a:r>
            <a:r>
              <a:rPr lang="cs-CZ" sz="1800" b="1" i="0" dirty="0" err="1">
                <a:solidFill>
                  <a:srgbClr val="0000DC"/>
                </a:solidFill>
              </a:rPr>
              <a:t>metabol</a:t>
            </a:r>
            <a:r>
              <a:rPr lang="cs-CZ" sz="1800" b="1" i="0" dirty="0">
                <a:solidFill>
                  <a:srgbClr val="0000DC"/>
                </a:solidFill>
              </a:rPr>
              <a:t>. -/</a:t>
            </a:r>
            <a:r>
              <a:rPr lang="cs-CZ" sz="1800" b="1" i="0" dirty="0" err="1">
                <a:solidFill>
                  <a:srgbClr val="0000DC"/>
                </a:solidFill>
              </a:rPr>
              <a:t>Algifen</a:t>
            </a:r>
            <a:r>
              <a:rPr lang="cs-CZ" sz="1800" b="1" i="0" dirty="0">
                <a:solidFill>
                  <a:srgbClr val="0000DC"/>
                </a:solidFill>
              </a:rPr>
              <a:t>/</a:t>
            </a:r>
          </a:p>
          <a:p>
            <a:pPr lvl="2">
              <a:buFont typeface="Symbol" pitchFamily="18" charset="2"/>
              <a:buChar char="·"/>
            </a:pPr>
            <a:r>
              <a:rPr lang="cs-CZ" sz="1800" b="1" i="0" dirty="0" err="1">
                <a:solidFill>
                  <a:srgbClr val="0000DC"/>
                </a:solidFill>
              </a:rPr>
              <a:t>spasmoanalgetika</a:t>
            </a:r>
            <a:endParaRPr lang="cs-CZ" sz="1800" b="1" i="0" dirty="0">
              <a:solidFill>
                <a:srgbClr val="0000DC"/>
              </a:solidFill>
            </a:endParaRPr>
          </a:p>
          <a:p>
            <a:r>
              <a:rPr lang="cs-CZ" sz="1800" b="1" i="0" dirty="0">
                <a:solidFill>
                  <a:srgbClr val="0000DC"/>
                </a:solidFill>
              </a:rPr>
              <a:t>Psychofarmaka  </a:t>
            </a:r>
          </a:p>
          <a:p>
            <a:pPr lvl="2">
              <a:buFont typeface="Symbol" pitchFamily="18" charset="2"/>
              <a:buChar char="·"/>
            </a:pPr>
            <a:r>
              <a:rPr lang="cs-CZ" sz="1800" b="1" i="0" dirty="0">
                <a:solidFill>
                  <a:srgbClr val="0000DC"/>
                </a:solidFill>
              </a:rPr>
              <a:t>antidepresiva, anxiolytika  - TCA,  benzodiazepiny</a:t>
            </a:r>
          </a:p>
          <a:p>
            <a:pPr lvl="2">
              <a:buFont typeface="Symbol" pitchFamily="18" charset="2"/>
              <a:buChar char="·"/>
            </a:pPr>
            <a:r>
              <a:rPr lang="cs-CZ" sz="1800" b="1" i="0" dirty="0">
                <a:solidFill>
                  <a:srgbClr val="0000DC"/>
                </a:solidFill>
              </a:rPr>
              <a:t>neuroleptika  - </a:t>
            </a:r>
            <a:r>
              <a:rPr lang="cs-CZ" sz="1800" b="1" i="0" dirty="0" err="1">
                <a:solidFill>
                  <a:srgbClr val="0000DC"/>
                </a:solidFill>
              </a:rPr>
              <a:t>phenothiaziny</a:t>
            </a:r>
            <a:endParaRPr lang="cs-CZ" sz="1800" b="1" i="0" dirty="0">
              <a:solidFill>
                <a:srgbClr val="0000DC"/>
              </a:solidFill>
            </a:endParaRPr>
          </a:p>
          <a:p>
            <a:pPr lvl="2">
              <a:buFont typeface="Symbol" pitchFamily="18" charset="2"/>
              <a:buChar char="·"/>
            </a:pPr>
            <a:r>
              <a:rPr lang="cs-CZ" sz="1800" b="1" i="0" dirty="0" err="1">
                <a:solidFill>
                  <a:srgbClr val="0000DC"/>
                </a:solidFill>
              </a:rPr>
              <a:t>psychostimulancia</a:t>
            </a:r>
            <a:endParaRPr lang="cs-CZ" sz="1800" b="1" i="0" dirty="0">
              <a:solidFill>
                <a:srgbClr val="0000DC"/>
              </a:solidFill>
            </a:endParaRPr>
          </a:p>
          <a:p>
            <a:endParaRPr lang="cs-CZ" sz="1800" b="1" i="0" dirty="0">
              <a:solidFill>
                <a:srgbClr val="0000DC"/>
              </a:solidFill>
            </a:endParaRPr>
          </a:p>
          <a:p>
            <a:r>
              <a:rPr lang="cs-CZ" sz="1800" b="1" i="0" dirty="0">
                <a:solidFill>
                  <a:srgbClr val="0000DC"/>
                </a:solidFill>
              </a:rPr>
              <a:t>Antiepileptika (DPH, </a:t>
            </a:r>
            <a:r>
              <a:rPr lang="cs-CZ" sz="1800" b="1" i="0" dirty="0" err="1">
                <a:solidFill>
                  <a:srgbClr val="0000DC"/>
                </a:solidFill>
              </a:rPr>
              <a:t>primidon</a:t>
            </a:r>
            <a:r>
              <a:rPr lang="cs-CZ" sz="1800" b="1" i="0" dirty="0">
                <a:solidFill>
                  <a:srgbClr val="0000DC"/>
                </a:solidFill>
              </a:rPr>
              <a:t>, </a:t>
            </a:r>
            <a:r>
              <a:rPr lang="cs-CZ" sz="1800" b="1" i="0" dirty="0" err="1">
                <a:solidFill>
                  <a:srgbClr val="0000DC"/>
                </a:solidFill>
              </a:rPr>
              <a:t>valproát</a:t>
            </a:r>
            <a:r>
              <a:rPr lang="cs-CZ" sz="1800" b="1" i="0" dirty="0">
                <a:solidFill>
                  <a:srgbClr val="0000DC"/>
                </a:solidFill>
              </a:rPr>
              <a:t>.. monitorování)</a:t>
            </a:r>
          </a:p>
          <a:p>
            <a:endParaRPr lang="cs-CZ" sz="1800" b="1" i="0" dirty="0">
              <a:solidFill>
                <a:srgbClr val="0000DC"/>
              </a:solidFill>
            </a:endParaRPr>
          </a:p>
          <a:p>
            <a:r>
              <a:rPr lang="cs-CZ" sz="1800" b="1" i="0" dirty="0" err="1">
                <a:solidFill>
                  <a:srgbClr val="0000DC"/>
                </a:solidFill>
              </a:rPr>
              <a:t>Antiparkinsonika</a:t>
            </a:r>
            <a:r>
              <a:rPr lang="cs-CZ" sz="1800" b="1" i="0" dirty="0">
                <a:solidFill>
                  <a:srgbClr val="0000DC"/>
                </a:solidFill>
              </a:rPr>
              <a:t> (</a:t>
            </a:r>
            <a:r>
              <a:rPr lang="cs-CZ" sz="1800" b="1" i="0" dirty="0" err="1">
                <a:solidFill>
                  <a:srgbClr val="0000DC"/>
                </a:solidFill>
              </a:rPr>
              <a:t>biperiden</a:t>
            </a:r>
            <a:r>
              <a:rPr lang="cs-CZ" sz="1800" b="1" i="0" dirty="0">
                <a:solidFill>
                  <a:srgbClr val="0000DC"/>
                </a:solidFill>
              </a:rPr>
              <a:t>=</a:t>
            </a:r>
            <a:r>
              <a:rPr lang="cs-CZ" sz="1800" b="1" i="0" dirty="0" err="1">
                <a:solidFill>
                  <a:srgbClr val="0000DC"/>
                </a:solidFill>
              </a:rPr>
              <a:t>Akineton</a:t>
            </a:r>
            <a:r>
              <a:rPr lang="cs-CZ" sz="1800" b="1" i="0" dirty="0">
                <a:solidFill>
                  <a:srgbClr val="0000DC"/>
                </a:solidFill>
              </a:rPr>
              <a:t>, </a:t>
            </a:r>
            <a:r>
              <a:rPr lang="cs-CZ" sz="1800" b="1" i="0" dirty="0" err="1">
                <a:solidFill>
                  <a:srgbClr val="0000DC"/>
                </a:solidFill>
              </a:rPr>
              <a:t>Triphenidyl</a:t>
            </a:r>
            <a:r>
              <a:rPr lang="cs-CZ" sz="1800" b="1" i="0" dirty="0">
                <a:solidFill>
                  <a:srgbClr val="0000DC"/>
                </a:solidFill>
              </a:rPr>
              <a:t>..)</a:t>
            </a:r>
          </a:p>
          <a:p>
            <a:endParaRPr lang="cs-CZ" sz="1800" b="1" i="0" dirty="0">
              <a:solidFill>
                <a:srgbClr val="0000DC"/>
              </a:solidFill>
            </a:endParaRPr>
          </a:p>
          <a:p>
            <a:r>
              <a:rPr lang="cs-CZ" sz="1800" b="1" i="0" dirty="0">
                <a:solidFill>
                  <a:srgbClr val="0000DC"/>
                </a:solidFill>
              </a:rPr>
              <a:t>beta-blokátory</a:t>
            </a:r>
          </a:p>
          <a:p>
            <a:endParaRPr lang="cs-CZ" sz="1800" b="1" i="0" dirty="0">
              <a:solidFill>
                <a:srgbClr val="0000DC"/>
              </a:solidFill>
            </a:endParaRPr>
          </a:p>
          <a:p>
            <a:r>
              <a:rPr lang="cs-CZ" sz="1800" b="1" i="0" dirty="0">
                <a:solidFill>
                  <a:srgbClr val="0000DC"/>
                </a:solidFill>
              </a:rPr>
              <a:t>Antitusika  - opiáty (kodein, folkodin)</a:t>
            </a:r>
          </a:p>
          <a:p>
            <a:pPr>
              <a:spcBef>
                <a:spcPct val="50000"/>
              </a:spcBef>
            </a:pPr>
            <a:endParaRPr lang="cs-CZ" i="0" dirty="0">
              <a:solidFill>
                <a:srgbClr val="0000DC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4B20961-BC23-4D18-9CCF-8C0BE10C4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31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742"/>
    </mc:Choice>
    <mc:Fallback>
      <p:transition spd="slow" advTm="213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10363200" cy="381000"/>
          </a:xfrm>
        </p:spPr>
        <p:txBody>
          <a:bodyPr/>
          <a:lstStyle/>
          <a:p>
            <a:r>
              <a:rPr lang="cs-CZ" sz="2800" b="1" dirty="0">
                <a:solidFill>
                  <a:srgbClr val="0000DC"/>
                </a:solidFill>
              </a:rPr>
              <a:t>Toxikologické vyšetření</a:t>
            </a:r>
            <a:endParaRPr lang="cs-CZ" dirty="0">
              <a:solidFill>
                <a:srgbClr val="0000DC"/>
              </a:solidFill>
            </a:endParaRP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0" y="685801"/>
            <a:ext cx="12192000" cy="5339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200" i="0" dirty="0">
                <a:solidFill>
                  <a:srgbClr val="0000DC"/>
                </a:solidFill>
              </a:rPr>
              <a:t>a) </a:t>
            </a:r>
            <a:r>
              <a:rPr lang="cs-CZ" sz="2200" b="1" i="0" u="sng" dirty="0">
                <a:solidFill>
                  <a:srgbClr val="0000DC"/>
                </a:solidFill>
              </a:rPr>
              <a:t>kdy:</a:t>
            </a:r>
            <a:r>
              <a:rPr lang="cs-CZ" sz="2200" i="0" dirty="0">
                <a:solidFill>
                  <a:srgbClr val="0000DC"/>
                </a:solidFill>
              </a:rPr>
              <a:t> důvod (co od výsledku očekávám)</a:t>
            </a:r>
          </a:p>
          <a:p>
            <a:pPr>
              <a:spcBef>
                <a:spcPct val="50000"/>
              </a:spcBef>
            </a:pPr>
            <a:r>
              <a:rPr lang="cs-CZ" sz="2200" i="0" dirty="0">
                <a:solidFill>
                  <a:srgbClr val="0000DC"/>
                </a:solidFill>
              </a:rPr>
              <a:t>intoxikace, vyloučení intoxikace, podezření na toxikomanii, kontrola terapie (pochybnost, zda pacient užívá terapii), pro účely orgánů činných v trestním řízení</a:t>
            </a:r>
          </a:p>
          <a:p>
            <a:pPr>
              <a:spcBef>
                <a:spcPct val="50000"/>
              </a:spcBef>
            </a:pPr>
            <a:r>
              <a:rPr lang="cs-CZ" sz="2200" i="0" dirty="0">
                <a:solidFill>
                  <a:srgbClr val="0000DC"/>
                </a:solidFill>
              </a:rPr>
              <a:t>b) </a:t>
            </a:r>
            <a:r>
              <a:rPr lang="cs-CZ" sz="2200" b="1" i="0" u="sng" dirty="0">
                <a:solidFill>
                  <a:srgbClr val="0000DC"/>
                </a:solidFill>
              </a:rPr>
              <a:t>materiál:</a:t>
            </a:r>
            <a:r>
              <a:rPr lang="cs-CZ" sz="2200" i="0" dirty="0">
                <a:solidFill>
                  <a:srgbClr val="0000DC"/>
                </a:solidFill>
              </a:rPr>
              <a:t> </a:t>
            </a:r>
            <a:r>
              <a:rPr lang="cs-CZ" sz="2200" dirty="0">
                <a:solidFill>
                  <a:srgbClr val="0000DC"/>
                </a:solidFill>
              </a:rPr>
              <a:t>odběr co nejdříve</a:t>
            </a:r>
            <a:endParaRPr lang="cs-CZ" sz="2200" i="0" dirty="0">
              <a:solidFill>
                <a:srgbClr val="0000DC"/>
              </a:solidFill>
            </a:endParaRPr>
          </a:p>
          <a:p>
            <a:pPr>
              <a:spcBef>
                <a:spcPct val="50000"/>
              </a:spcBef>
            </a:pPr>
            <a:r>
              <a:rPr lang="cs-CZ" sz="2200" i="0" dirty="0">
                <a:solidFill>
                  <a:srgbClr val="0000DC"/>
                </a:solidFill>
              </a:rPr>
              <a:t>krev: 10 ml (bez konzervačních přídavků, zkumavka uzavřená, uvést datum a</a:t>
            </a:r>
          </a:p>
          <a:p>
            <a:pPr>
              <a:spcBef>
                <a:spcPct val="50000"/>
              </a:spcBef>
            </a:pPr>
            <a:r>
              <a:rPr lang="cs-CZ" sz="2200" i="0" dirty="0">
                <a:solidFill>
                  <a:srgbClr val="0000DC"/>
                </a:solidFill>
              </a:rPr>
              <a:t>          čas odběru); těkavé látky, případně kvantita</a:t>
            </a:r>
          </a:p>
          <a:p>
            <a:pPr>
              <a:spcBef>
                <a:spcPct val="50000"/>
              </a:spcBef>
            </a:pPr>
            <a:r>
              <a:rPr lang="cs-CZ" sz="2200" i="0" dirty="0">
                <a:solidFill>
                  <a:srgbClr val="0000DC"/>
                </a:solidFill>
              </a:rPr>
              <a:t>moč: 50-100 ml (lépe však nějaká než žádná); možnost odběru i po dalším</a:t>
            </a:r>
          </a:p>
          <a:p>
            <a:pPr>
              <a:spcBef>
                <a:spcPct val="50000"/>
              </a:spcBef>
            </a:pPr>
            <a:r>
              <a:rPr lang="cs-CZ" sz="2200" i="0" dirty="0">
                <a:solidFill>
                  <a:srgbClr val="0000DC"/>
                </a:solidFill>
              </a:rPr>
              <a:t>         časovém úseku</a:t>
            </a:r>
          </a:p>
          <a:p>
            <a:pPr>
              <a:spcBef>
                <a:spcPct val="50000"/>
              </a:spcBef>
            </a:pPr>
            <a:r>
              <a:rPr lang="cs-CZ" sz="2200" i="0" dirty="0">
                <a:solidFill>
                  <a:srgbClr val="0000DC"/>
                </a:solidFill>
              </a:rPr>
              <a:t>žaludeční výplach - </a:t>
            </a:r>
            <a:r>
              <a:rPr lang="cs-CZ" sz="2200" dirty="0">
                <a:solidFill>
                  <a:srgbClr val="0000DC"/>
                </a:solidFill>
              </a:rPr>
              <a:t>první podíl</a:t>
            </a:r>
            <a:endParaRPr lang="cs-CZ" sz="2200" i="0" dirty="0">
              <a:solidFill>
                <a:srgbClr val="0000DC"/>
              </a:solidFill>
            </a:endParaRPr>
          </a:p>
          <a:p>
            <a:pPr>
              <a:spcBef>
                <a:spcPct val="50000"/>
              </a:spcBef>
            </a:pPr>
            <a:r>
              <a:rPr lang="cs-CZ" sz="2200" i="0" dirty="0">
                <a:solidFill>
                  <a:srgbClr val="0000DC"/>
                </a:solidFill>
              </a:rPr>
              <a:t>c) </a:t>
            </a:r>
            <a:r>
              <a:rPr lang="cs-CZ" sz="2200" b="1" i="0" u="sng" dirty="0">
                <a:solidFill>
                  <a:srgbClr val="0000DC"/>
                </a:solidFill>
              </a:rPr>
              <a:t>informace</a:t>
            </a:r>
            <a:endParaRPr lang="cs-CZ" sz="2200" i="0" dirty="0">
              <a:solidFill>
                <a:srgbClr val="0000DC"/>
              </a:solidFill>
            </a:endParaRPr>
          </a:p>
          <a:p>
            <a:pPr>
              <a:spcBef>
                <a:spcPct val="50000"/>
              </a:spcBef>
            </a:pPr>
            <a:r>
              <a:rPr lang="cs-CZ" sz="2200" i="0" dirty="0">
                <a:solidFill>
                  <a:srgbClr val="0000DC"/>
                </a:solidFill>
              </a:rPr>
              <a:t>diagnóza, informace o stavu pacienta, o podané či užívané terapii, doličné předměty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901CF96-1B91-4784-9635-8F019C5C5F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20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692"/>
    </mc:Choice>
    <mc:Fallback>
      <p:transition spd="slow" advTm="133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0" y="0"/>
            <a:ext cx="11785600" cy="7663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b="1" i="0" dirty="0">
                <a:solidFill>
                  <a:srgbClr val="0000DC"/>
                </a:solidFill>
              </a:rPr>
              <a:t>ODBĚR  BIOLOGICKÉHO  MATERIÁLU</a:t>
            </a:r>
          </a:p>
          <a:p>
            <a:pPr algn="ctr"/>
            <a:r>
              <a:rPr lang="cs-CZ" b="1" i="0" dirty="0">
                <a:solidFill>
                  <a:srgbClr val="0000DC"/>
                </a:solidFill>
              </a:rPr>
              <a:t>  K TOXIKOLOGICKÉMU  VYŠETŘENÍ</a:t>
            </a:r>
          </a:p>
          <a:p>
            <a:r>
              <a:rPr lang="cs-CZ" b="1" i="0" dirty="0">
                <a:solidFill>
                  <a:srgbClr val="0000DC"/>
                </a:solidFill>
              </a:rPr>
              <a:t>soudní pitvy</a:t>
            </a:r>
            <a:r>
              <a:rPr lang="cs-CZ" i="0" dirty="0">
                <a:solidFill>
                  <a:srgbClr val="0000DC"/>
                </a:solidFill>
              </a:rPr>
              <a:t> - na příkaz policie</a:t>
            </a:r>
          </a:p>
          <a:p>
            <a:r>
              <a:rPr lang="cs-CZ" b="1" i="0" dirty="0">
                <a:solidFill>
                  <a:srgbClr val="0000DC"/>
                </a:solidFill>
              </a:rPr>
              <a:t>zdravotní pitvy</a:t>
            </a:r>
            <a:r>
              <a:rPr lang="cs-CZ" i="0" dirty="0">
                <a:solidFill>
                  <a:srgbClr val="0000DC"/>
                </a:solidFill>
              </a:rPr>
              <a:t> - určuje ohledávající lékař</a:t>
            </a:r>
          </a:p>
          <a:p>
            <a:endParaRPr lang="cs-CZ" i="0" dirty="0">
              <a:solidFill>
                <a:srgbClr val="0000DC"/>
              </a:solidFill>
            </a:endParaRPr>
          </a:p>
          <a:p>
            <a:r>
              <a:rPr lang="cs-CZ" i="0" dirty="0">
                <a:solidFill>
                  <a:srgbClr val="0000DC"/>
                </a:solidFill>
              </a:rPr>
              <a:t>odběr tělních tkání a tekutin do čistých  uzavíratelných  nádob</a:t>
            </a:r>
          </a:p>
          <a:p>
            <a:endParaRPr lang="cs-CZ" i="0" dirty="0">
              <a:solidFill>
                <a:srgbClr val="0000DC"/>
              </a:solidFill>
            </a:endParaRPr>
          </a:p>
          <a:p>
            <a:r>
              <a:rPr lang="cs-CZ" i="0" dirty="0">
                <a:solidFill>
                  <a:srgbClr val="0000DC"/>
                </a:solidFill>
              </a:rPr>
              <a:t>těkavé látky : </a:t>
            </a:r>
            <a:r>
              <a:rPr lang="cs-CZ" b="1" i="0" dirty="0">
                <a:solidFill>
                  <a:srgbClr val="0000DC"/>
                </a:solidFill>
              </a:rPr>
              <a:t>krev, mozková a plicní tkáň</a:t>
            </a:r>
          </a:p>
          <a:p>
            <a:endParaRPr lang="cs-CZ" b="1" i="0" dirty="0">
              <a:solidFill>
                <a:srgbClr val="0000DC"/>
              </a:solidFill>
            </a:endParaRPr>
          </a:p>
          <a:p>
            <a:endParaRPr lang="cs-CZ" i="0" dirty="0">
              <a:solidFill>
                <a:srgbClr val="0000DC"/>
              </a:solidFill>
            </a:endParaRPr>
          </a:p>
          <a:p>
            <a:r>
              <a:rPr lang="cs-CZ" i="0" dirty="0">
                <a:solidFill>
                  <a:srgbClr val="0000DC"/>
                </a:solidFill>
              </a:rPr>
              <a:t>ostatní jedy :</a:t>
            </a:r>
            <a:r>
              <a:rPr lang="cs-CZ" b="1" i="0" dirty="0">
                <a:solidFill>
                  <a:srgbClr val="0000DC"/>
                </a:solidFill>
              </a:rPr>
              <a:t> moč, žaludeční (ev. střevní) obsah, </a:t>
            </a:r>
          </a:p>
          <a:p>
            <a:r>
              <a:rPr lang="cs-CZ" b="1" i="0" dirty="0">
                <a:solidFill>
                  <a:srgbClr val="0000DC"/>
                </a:solidFill>
              </a:rPr>
              <a:t>	         část jater a ledvina</a:t>
            </a:r>
          </a:p>
          <a:p>
            <a:r>
              <a:rPr lang="cs-CZ" b="1" i="0" dirty="0">
                <a:solidFill>
                  <a:srgbClr val="0000DC"/>
                </a:solidFill>
              </a:rPr>
              <a:t>	        </a:t>
            </a:r>
            <a:r>
              <a:rPr lang="cs-CZ" i="0" dirty="0">
                <a:solidFill>
                  <a:srgbClr val="0000DC"/>
                </a:solidFill>
              </a:rPr>
              <a:t> (alternativní materiál :</a:t>
            </a:r>
            <a:r>
              <a:rPr lang="cs-CZ" b="1" i="0" dirty="0">
                <a:solidFill>
                  <a:srgbClr val="0000DC"/>
                </a:solidFill>
              </a:rPr>
              <a:t> </a:t>
            </a:r>
            <a:r>
              <a:rPr lang="cs-CZ" i="0" dirty="0">
                <a:solidFill>
                  <a:srgbClr val="0000DC"/>
                </a:solidFill>
              </a:rPr>
              <a:t>sklivec, žluč, vlasy)</a:t>
            </a:r>
          </a:p>
          <a:p>
            <a:endParaRPr lang="cs-CZ" i="0" dirty="0">
              <a:solidFill>
                <a:srgbClr val="0000DC"/>
              </a:solidFill>
            </a:endParaRPr>
          </a:p>
          <a:p>
            <a:r>
              <a:rPr lang="cs-CZ" i="0" dirty="0">
                <a:solidFill>
                  <a:srgbClr val="0000DC"/>
                </a:solidFill>
              </a:rPr>
              <a:t>doličné předměty : např. zbytky tablet, blistry od léků,  sklenice se</a:t>
            </a:r>
          </a:p>
          <a:p>
            <a:r>
              <a:rPr lang="cs-CZ" i="0" dirty="0">
                <a:solidFill>
                  <a:srgbClr val="0000DC"/>
                </a:solidFill>
              </a:rPr>
              <a:t>                               zbytky nápojů, tekutin, </a:t>
            </a:r>
            <a:r>
              <a:rPr lang="cs-CZ" i="0" dirty="0" err="1">
                <a:solidFill>
                  <a:srgbClr val="0000DC"/>
                </a:solidFill>
              </a:rPr>
              <a:t>inj</a:t>
            </a:r>
            <a:r>
              <a:rPr lang="cs-CZ" i="0" dirty="0">
                <a:solidFill>
                  <a:srgbClr val="0000DC"/>
                </a:solidFill>
              </a:rPr>
              <a:t>. stříkačky a pod. </a:t>
            </a:r>
          </a:p>
          <a:p>
            <a:endParaRPr lang="cs-CZ" i="0" dirty="0">
              <a:solidFill>
                <a:srgbClr val="0000DC"/>
              </a:solidFill>
            </a:endParaRPr>
          </a:p>
          <a:p>
            <a:r>
              <a:rPr lang="cs-CZ" i="0" dirty="0">
                <a:solidFill>
                  <a:srgbClr val="0000DC"/>
                </a:solidFill>
              </a:rPr>
              <a:t>konzultace pitvající lékař - toxikolog</a:t>
            </a:r>
            <a:r>
              <a:rPr lang="cs-CZ" b="1" i="0" dirty="0">
                <a:solidFill>
                  <a:srgbClr val="0000DC"/>
                </a:solidFill>
              </a:rPr>
              <a:t>	</a:t>
            </a:r>
          </a:p>
          <a:p>
            <a:endParaRPr lang="cs-CZ" i="0" dirty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</a:pPr>
            <a:endParaRPr lang="cs-CZ" i="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63BBC70-6246-4C48-93C8-915AFEFB0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64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751"/>
    </mc:Choice>
    <mc:Fallback>
      <p:transition spd="slow" advTm="157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11582400" cy="838200"/>
          </a:xfrm>
        </p:spPr>
        <p:txBody>
          <a:bodyPr/>
          <a:lstStyle/>
          <a:p>
            <a:r>
              <a:rPr lang="cs-CZ" sz="3600" b="1" dirty="0">
                <a:solidFill>
                  <a:srgbClr val="0000DC"/>
                </a:solidFill>
              </a:rPr>
              <a:t>Stanovení </a:t>
            </a:r>
            <a:r>
              <a:rPr lang="cs-CZ" sz="3600" b="1" dirty="0" err="1">
                <a:solidFill>
                  <a:srgbClr val="0000DC"/>
                </a:solidFill>
              </a:rPr>
              <a:t>EtOH</a:t>
            </a:r>
            <a:r>
              <a:rPr lang="cs-CZ" sz="3600" b="1" dirty="0">
                <a:solidFill>
                  <a:srgbClr val="0000DC"/>
                </a:solidFill>
              </a:rPr>
              <a:t> plynovou chromatografií</a:t>
            </a:r>
            <a:endParaRPr lang="cs-CZ" dirty="0">
              <a:solidFill>
                <a:srgbClr val="0000DC"/>
              </a:solidFill>
            </a:endParaRP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304800" y="685800"/>
            <a:ext cx="11582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i="0" dirty="0">
                <a:solidFill>
                  <a:srgbClr val="0000DC"/>
                </a:solidFill>
              </a:rPr>
              <a:t>- specifická metoda založená na separaci jednotlivých těkavých látek ve vzorku přítomných na chromatografické koloně a postupné eluci mobilní fází do detektoru</a:t>
            </a:r>
          </a:p>
        </p:txBody>
      </p:sp>
      <p:graphicFrame>
        <p:nvGraphicFramePr>
          <p:cNvPr id="37893" name="Object 5"/>
          <p:cNvGraphicFramePr>
            <a:graphicFrameLocks noChangeAspect="1"/>
          </p:cNvGraphicFramePr>
          <p:nvPr/>
        </p:nvGraphicFramePr>
        <p:xfrm>
          <a:off x="609600" y="1981200"/>
          <a:ext cx="10972800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Rastrový obraz" r:id="rId5" imgW="17314286" imgH="13146335" progId="Obraz programu Malování">
                  <p:embed/>
                </p:oleObj>
              </mc:Choice>
              <mc:Fallback>
                <p:oleObj name="Rastrový obraz" r:id="rId5" imgW="17314286" imgH="13146335" progId="Obraz programu Malování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981200"/>
                        <a:ext cx="10972800" cy="464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F40BE55-56F3-4093-B565-ECF58CF655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09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919"/>
    </mc:Choice>
    <mc:Fallback>
      <p:transition spd="slow" advTm="84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8990" x="2965450" y="5864225"/>
          <p14:tracePt t="79103" x="2979738" y="5864225"/>
          <p14:tracePt t="79127" x="2992438" y="5849938"/>
          <p14:tracePt t="79151" x="3006725" y="5849938"/>
          <p14:tracePt t="79167" x="3021013" y="5849938"/>
          <p14:tracePt t="79176" x="3033713" y="5849938"/>
          <p14:tracePt t="79183" x="3048000" y="5837238"/>
          <p14:tracePt t="79192" x="3074988" y="5822950"/>
          <p14:tracePt t="79200" x="3103563" y="5822950"/>
          <p14:tracePt t="79207" x="3144838" y="5808663"/>
          <p14:tracePt t="79216" x="3171825" y="5808663"/>
          <p14:tracePt t="79224" x="3186113" y="5808663"/>
          <p14:tracePt t="79231" x="3213100" y="5808663"/>
          <p14:tracePt t="79287" x="3227388" y="5808663"/>
          <p14:tracePt t="79327" x="3241675" y="5808663"/>
          <p14:tracePt t="79335" x="3254375" y="5808663"/>
          <p14:tracePt t="79367" x="3268663" y="5808663"/>
          <p14:tracePt t="79383" x="3282950" y="5795963"/>
          <p14:tracePt t="79399" x="3295650" y="5795963"/>
          <p14:tracePt t="79416" x="3309938" y="5781675"/>
          <p14:tracePt t="79424" x="3324225" y="5767388"/>
          <p14:tracePt t="79455" x="3336925" y="5767388"/>
          <p14:tracePt t="79463" x="3336925" y="5754688"/>
          <p14:tracePt t="79487" x="3351213" y="5754688"/>
          <p14:tracePt t="79503" x="3351213" y="5740400"/>
          <p14:tracePt t="79543" x="3365500" y="5740400"/>
          <p14:tracePt t="79560" x="3379788" y="5726113"/>
          <p14:tracePt t="79576" x="3379788" y="5713413"/>
          <p14:tracePt t="79583" x="3392488" y="5713413"/>
          <p14:tracePt t="79592" x="3406775" y="5713413"/>
          <p14:tracePt t="79599" x="3421063" y="5699125"/>
          <p14:tracePt t="79607" x="3433763" y="5684838"/>
          <p14:tracePt t="79616" x="3448050" y="5657850"/>
          <p14:tracePt t="79624" x="3475038" y="5629275"/>
          <p14:tracePt t="79632" x="3489325" y="5616575"/>
          <p14:tracePt t="79639" x="3516313" y="5588000"/>
          <p14:tracePt t="79647" x="3530600" y="5575300"/>
          <p14:tracePt t="79656" x="3544888" y="5561013"/>
          <p14:tracePt t="79663" x="3557588" y="5534025"/>
          <p14:tracePt t="79672" x="3557588" y="5519738"/>
          <p14:tracePt t="79679" x="3557588" y="5505450"/>
          <p14:tracePt t="79687" x="3571875" y="5478463"/>
          <p14:tracePt t="79696" x="3586163" y="5464175"/>
          <p14:tracePt t="79727" x="3586163" y="5449888"/>
          <p14:tracePt t="79792" x="3600450" y="5437188"/>
          <p14:tracePt t="79824" x="3613150" y="5422900"/>
          <p14:tracePt t="79847" x="3613150" y="5408613"/>
          <p14:tracePt t="79887" x="3613150" y="5395913"/>
          <p14:tracePt t="79935" x="3613150" y="5381625"/>
          <p14:tracePt t="80103" x="3613150" y="5367338"/>
          <p14:tracePt t="80135" x="3613150" y="5381625"/>
          <p14:tracePt t="80143" x="3600450" y="5381625"/>
          <p14:tracePt t="80151" x="3600450" y="5408613"/>
          <p14:tracePt t="80159" x="3600450" y="5422900"/>
          <p14:tracePt t="80167" x="3586163" y="5449888"/>
          <p14:tracePt t="80176" x="3586163" y="5464175"/>
          <p14:tracePt t="80192" x="3586163" y="5478463"/>
          <p14:tracePt t="80255" x="3586163" y="5491163"/>
          <p14:tracePt t="80303" x="3586163" y="5505450"/>
          <p14:tracePt t="80312" x="3586163" y="5519738"/>
          <p14:tracePt t="80327" x="3586163" y="5534025"/>
          <p14:tracePt t="80336" x="3586163" y="5546725"/>
          <p14:tracePt t="80343" x="3586163" y="5561013"/>
          <p14:tracePt t="80351" x="3586163" y="5588000"/>
          <p14:tracePt t="80391" x="3586163" y="5602288"/>
          <p14:tracePt t="80399" x="3586163" y="5616575"/>
          <p14:tracePt t="80416" x="3586163" y="5643563"/>
          <p14:tracePt t="80431" x="3586163" y="5657850"/>
          <p14:tracePt t="80439" x="3571875" y="5684838"/>
          <p14:tracePt t="80447" x="3557588" y="5699125"/>
          <p14:tracePt t="80456" x="3557588" y="5713413"/>
          <p14:tracePt t="80471" x="3557588" y="5726113"/>
          <p14:tracePt t="80479" x="3544888" y="5726113"/>
          <p14:tracePt t="80487" x="3544888" y="5754688"/>
          <p14:tracePt t="80496" x="3530600" y="5767388"/>
          <p14:tracePt t="80503" x="3530600" y="5781675"/>
          <p14:tracePt t="80512" x="3516313" y="5795963"/>
          <p14:tracePt t="80743" x="3516313" y="5781675"/>
          <p14:tracePt t="80759" x="3516313" y="5754688"/>
          <p14:tracePt t="80767" x="3516313" y="5726113"/>
          <p14:tracePt t="80776" x="3516313" y="5699125"/>
          <p14:tracePt t="80783" x="3530600" y="5670550"/>
          <p14:tracePt t="80791" x="3530600" y="5643563"/>
          <p14:tracePt t="80799" x="3530600" y="5616575"/>
          <p14:tracePt t="80807" x="3530600" y="5588000"/>
          <p14:tracePt t="80816" x="3530600" y="5561013"/>
          <p14:tracePt t="80823" x="3544888" y="5534025"/>
          <p14:tracePt t="80831" x="3557588" y="5505450"/>
          <p14:tracePt t="80839" x="3557588" y="5491163"/>
          <p14:tracePt t="80848" x="3557588" y="5464175"/>
          <p14:tracePt t="80856" x="3557588" y="5449888"/>
          <p14:tracePt t="80863" x="3557588" y="5437188"/>
          <p14:tracePt t="80871" x="3557588" y="5422900"/>
          <p14:tracePt t="80903" x="3557588" y="5408613"/>
          <p14:tracePt t="80911" x="3557588" y="5395913"/>
          <p14:tracePt t="80919" x="3557588" y="5381625"/>
          <p14:tracePt t="80927" x="3571875" y="5381625"/>
          <p14:tracePt t="80935" x="3571875" y="5354638"/>
          <p14:tracePt t="80943" x="3571875" y="5340350"/>
          <p14:tracePt t="80952" x="3571875" y="5326063"/>
          <p14:tracePt t="80959" x="3571875" y="5311775"/>
          <p14:tracePt t="80967" x="3571875" y="5284788"/>
          <p14:tracePt t="80976" x="3571875" y="5270500"/>
          <p14:tracePt t="80983" x="3586163" y="5257800"/>
          <p14:tracePt t="81031" x="3586163" y="5243513"/>
          <p14:tracePt t="82055" x="3571875" y="5243513"/>
          <p14:tracePt t="82119" x="3557588" y="5243513"/>
          <p14:tracePt t="82280" x="3544888" y="5257800"/>
          <p14:tracePt t="82287" x="3544888" y="5270500"/>
          <p14:tracePt t="82359" x="3530600" y="5284788"/>
          <p14:tracePt t="82375" x="3516313" y="5284788"/>
          <p14:tracePt t="82415" x="3516313" y="5299075"/>
          <p14:tracePt t="82519" x="3516313" y="5311775"/>
          <p14:tracePt t="82551" x="3516313" y="5326063"/>
          <p14:tracePt t="83447" x="3516313" y="5340350"/>
          <p14:tracePt t="83559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0" y="1"/>
            <a:ext cx="12192000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b="1" i="0" dirty="0">
                <a:solidFill>
                  <a:srgbClr val="0000DC"/>
                </a:solidFill>
              </a:rPr>
              <a:t>OBSAH ALKOHOLU V NÁPOJÍCH</a:t>
            </a:r>
          </a:p>
          <a:p>
            <a:pPr algn="ctr"/>
            <a:endParaRPr lang="cs-CZ" sz="2000" b="1" i="0" dirty="0">
              <a:solidFill>
                <a:srgbClr val="0000DC"/>
              </a:solidFill>
            </a:endParaRPr>
          </a:p>
          <a:p>
            <a:pPr algn="ctr"/>
            <a:r>
              <a:rPr lang="cs-CZ" sz="2000" b="1" i="0" dirty="0">
                <a:solidFill>
                  <a:srgbClr val="0000DC"/>
                </a:solidFill>
              </a:rPr>
              <a:t>pivo  10</a:t>
            </a:r>
            <a:r>
              <a:rPr lang="cs-CZ" sz="2000" b="1" i="0" baseline="30000" dirty="0">
                <a:solidFill>
                  <a:srgbClr val="0000DC"/>
                </a:solidFill>
              </a:rPr>
              <a:t>o</a:t>
            </a:r>
            <a:r>
              <a:rPr lang="cs-CZ" sz="2000" b="1" i="0" dirty="0">
                <a:solidFill>
                  <a:srgbClr val="0000DC"/>
                </a:solidFill>
              </a:rPr>
              <a:t>  .....  12,9 g/0,5 l</a:t>
            </a:r>
          </a:p>
          <a:p>
            <a:pPr algn="ctr"/>
            <a:r>
              <a:rPr lang="cs-CZ" sz="2000" b="1" i="0" dirty="0">
                <a:solidFill>
                  <a:srgbClr val="0000DC"/>
                </a:solidFill>
              </a:rPr>
              <a:t>pivo  12</a:t>
            </a:r>
            <a:r>
              <a:rPr lang="cs-CZ" sz="2000" b="1" i="0" baseline="30000" dirty="0">
                <a:solidFill>
                  <a:srgbClr val="0000DC"/>
                </a:solidFill>
              </a:rPr>
              <a:t>o</a:t>
            </a:r>
            <a:r>
              <a:rPr lang="cs-CZ" sz="2000" b="1" i="0" dirty="0">
                <a:solidFill>
                  <a:srgbClr val="0000DC"/>
                </a:solidFill>
              </a:rPr>
              <a:t>  .....  15,4 g/0,5 l</a:t>
            </a:r>
          </a:p>
          <a:p>
            <a:pPr algn="ctr"/>
            <a:endParaRPr lang="cs-CZ" sz="2000" b="1" i="0" dirty="0">
              <a:solidFill>
                <a:srgbClr val="0000DC"/>
              </a:solidFill>
            </a:endParaRPr>
          </a:p>
          <a:p>
            <a:pPr algn="ctr"/>
            <a:r>
              <a:rPr lang="cs-CZ" sz="2000" b="1" i="0" dirty="0">
                <a:solidFill>
                  <a:srgbClr val="0000DC"/>
                </a:solidFill>
              </a:rPr>
              <a:t>víno         .....   7,9 g/100 ml</a:t>
            </a:r>
          </a:p>
          <a:p>
            <a:pPr algn="ctr"/>
            <a:endParaRPr lang="cs-CZ" sz="2000" b="1" i="0" dirty="0">
              <a:solidFill>
                <a:srgbClr val="0000DC"/>
              </a:solidFill>
            </a:endParaRPr>
          </a:p>
          <a:p>
            <a:pPr algn="ctr"/>
            <a:r>
              <a:rPr lang="cs-CZ" sz="2000" b="1" i="0" dirty="0">
                <a:solidFill>
                  <a:srgbClr val="0000DC"/>
                </a:solidFill>
              </a:rPr>
              <a:t>destiláty  30% </a:t>
            </a:r>
            <a:r>
              <a:rPr lang="cs-CZ" sz="2000" b="1" i="0" dirty="0" err="1">
                <a:solidFill>
                  <a:srgbClr val="0000DC"/>
                </a:solidFill>
              </a:rPr>
              <a:t>obj</a:t>
            </a:r>
            <a:r>
              <a:rPr lang="cs-CZ" sz="2000" b="1" i="0" dirty="0">
                <a:solidFill>
                  <a:srgbClr val="0000DC"/>
                </a:solidFill>
              </a:rPr>
              <a:t>. = 23,7 g/100 ml</a:t>
            </a:r>
          </a:p>
          <a:p>
            <a:pPr algn="ctr"/>
            <a:r>
              <a:rPr lang="cs-CZ" sz="2000" b="1" i="0" dirty="0">
                <a:solidFill>
                  <a:srgbClr val="0000DC"/>
                </a:solidFill>
              </a:rPr>
              <a:t>	  40%         = 31,6 g/100 ml</a:t>
            </a:r>
          </a:p>
          <a:p>
            <a:pPr algn="ctr"/>
            <a:endParaRPr lang="cs-CZ" sz="2000" b="1" i="0" dirty="0">
              <a:solidFill>
                <a:srgbClr val="0000DC"/>
              </a:solidFill>
            </a:endParaRPr>
          </a:p>
          <a:p>
            <a:r>
              <a:rPr lang="cs-CZ" sz="2000" b="1" i="0" dirty="0">
                <a:solidFill>
                  <a:srgbClr val="0000DC"/>
                </a:solidFill>
              </a:rPr>
              <a:t>                                            Objemová % = </a:t>
            </a:r>
            <a:r>
              <a:rPr lang="cs-CZ" sz="2000" i="0" dirty="0">
                <a:solidFill>
                  <a:srgbClr val="0000DC"/>
                </a:solidFill>
              </a:rPr>
              <a:t>počet</a:t>
            </a:r>
            <a:r>
              <a:rPr lang="cs-CZ" sz="2000" b="1" i="0" dirty="0">
                <a:solidFill>
                  <a:srgbClr val="0000DC"/>
                </a:solidFill>
              </a:rPr>
              <a:t> ml </a:t>
            </a:r>
            <a:r>
              <a:rPr lang="cs-CZ" sz="2000" i="0" dirty="0">
                <a:solidFill>
                  <a:srgbClr val="0000DC"/>
                </a:solidFill>
              </a:rPr>
              <a:t>látky ve</a:t>
            </a:r>
            <a:r>
              <a:rPr lang="cs-CZ" sz="2000" b="1" i="0" dirty="0">
                <a:solidFill>
                  <a:srgbClr val="0000DC"/>
                </a:solidFill>
              </a:rPr>
              <a:t> 100 ml</a:t>
            </a:r>
          </a:p>
          <a:p>
            <a:r>
              <a:rPr lang="cs-CZ" sz="2000" b="1" i="0" dirty="0">
                <a:solidFill>
                  <a:srgbClr val="0000DC"/>
                </a:solidFill>
              </a:rPr>
              <a:t>                          Váhová (hmotnostní) % = </a:t>
            </a:r>
            <a:r>
              <a:rPr lang="cs-CZ" sz="2000" i="0" dirty="0">
                <a:solidFill>
                  <a:srgbClr val="0000DC"/>
                </a:solidFill>
              </a:rPr>
              <a:t>počet</a:t>
            </a:r>
            <a:r>
              <a:rPr lang="cs-CZ" sz="2000" b="1" i="0" dirty="0">
                <a:solidFill>
                  <a:srgbClr val="0000DC"/>
                </a:solidFill>
              </a:rPr>
              <a:t> g </a:t>
            </a:r>
            <a:r>
              <a:rPr lang="cs-CZ" sz="2000" i="0" dirty="0">
                <a:solidFill>
                  <a:srgbClr val="0000DC"/>
                </a:solidFill>
              </a:rPr>
              <a:t>látky ve</a:t>
            </a:r>
            <a:r>
              <a:rPr lang="cs-CZ" sz="2000" b="1" i="0" dirty="0">
                <a:solidFill>
                  <a:srgbClr val="0000DC"/>
                </a:solidFill>
              </a:rPr>
              <a:t> 100 g</a:t>
            </a:r>
          </a:p>
          <a:p>
            <a:r>
              <a:rPr lang="cs-CZ" sz="2000" b="1" i="0" dirty="0">
                <a:solidFill>
                  <a:srgbClr val="0000DC"/>
                </a:solidFill>
              </a:rPr>
              <a:t>                                Váhově objemová % = </a:t>
            </a:r>
            <a:r>
              <a:rPr lang="cs-CZ" sz="2000" i="0" dirty="0">
                <a:solidFill>
                  <a:srgbClr val="0000DC"/>
                </a:solidFill>
              </a:rPr>
              <a:t>počet</a:t>
            </a:r>
            <a:r>
              <a:rPr lang="cs-CZ" sz="2000" b="1" i="0" dirty="0">
                <a:solidFill>
                  <a:srgbClr val="0000DC"/>
                </a:solidFill>
              </a:rPr>
              <a:t> g </a:t>
            </a:r>
            <a:r>
              <a:rPr lang="cs-CZ" sz="2000" i="0" dirty="0">
                <a:solidFill>
                  <a:srgbClr val="0000DC"/>
                </a:solidFill>
              </a:rPr>
              <a:t>látky ve</a:t>
            </a:r>
            <a:r>
              <a:rPr lang="cs-CZ" sz="2000" b="1" i="0" dirty="0">
                <a:solidFill>
                  <a:srgbClr val="0000DC"/>
                </a:solidFill>
              </a:rPr>
              <a:t> 100 ml</a:t>
            </a:r>
          </a:p>
          <a:p>
            <a:pPr algn="ctr"/>
            <a:endParaRPr lang="cs-CZ" sz="2000" b="1" i="0" dirty="0">
              <a:solidFill>
                <a:srgbClr val="0000DC"/>
              </a:solidFill>
            </a:endParaRPr>
          </a:p>
          <a:p>
            <a:r>
              <a:rPr lang="cs-CZ" sz="2000" b="1" i="0" dirty="0">
                <a:solidFill>
                  <a:srgbClr val="0000DC"/>
                </a:solidFill>
              </a:rPr>
              <a:t>                     objem %   		      </a:t>
            </a:r>
            <a:r>
              <a:rPr lang="cs-CZ" sz="2000" b="1" i="0" dirty="0" err="1">
                <a:solidFill>
                  <a:srgbClr val="0000DC"/>
                </a:solidFill>
              </a:rPr>
              <a:t>váh</a:t>
            </a:r>
            <a:r>
              <a:rPr lang="cs-CZ" sz="2000" b="1" i="0" dirty="0">
                <a:solidFill>
                  <a:srgbClr val="0000DC"/>
                </a:solidFill>
              </a:rPr>
              <a:t>. %		  g/l00 ml</a:t>
            </a:r>
          </a:p>
          <a:p>
            <a:endParaRPr lang="cs-CZ" sz="2000" b="1" i="0" dirty="0">
              <a:solidFill>
                <a:srgbClr val="0000DC"/>
              </a:solidFill>
            </a:endParaRPr>
          </a:p>
          <a:p>
            <a:r>
              <a:rPr lang="cs-CZ" sz="2000" b="1" i="0" dirty="0">
                <a:solidFill>
                  <a:srgbClr val="0000DC"/>
                </a:solidFill>
              </a:rPr>
              <a:t>                         20		        16,2		     15,8</a:t>
            </a:r>
          </a:p>
          <a:p>
            <a:r>
              <a:rPr lang="cs-CZ" sz="2000" b="1" i="0" dirty="0">
                <a:solidFill>
                  <a:srgbClr val="0000DC"/>
                </a:solidFill>
              </a:rPr>
              <a:t>                         30		        24,6		     23,7	   	</a:t>
            </a:r>
          </a:p>
          <a:p>
            <a:r>
              <a:rPr lang="cs-CZ" sz="2000" b="1" i="0" dirty="0">
                <a:solidFill>
                  <a:srgbClr val="0000DC"/>
                </a:solidFill>
              </a:rPr>
              <a:t>                         55		        47,2		     43,4</a:t>
            </a:r>
          </a:p>
          <a:p>
            <a:endParaRPr lang="cs-CZ" sz="2000" b="1" i="0" dirty="0">
              <a:solidFill>
                <a:srgbClr val="0000DC"/>
              </a:solidFill>
            </a:endParaRPr>
          </a:p>
          <a:p>
            <a:r>
              <a:rPr lang="cs-CZ" sz="2000" b="1" i="0" dirty="0">
                <a:solidFill>
                  <a:srgbClr val="0000DC"/>
                </a:solidFill>
              </a:rPr>
              <a:t>malý panák     20 ml </a:t>
            </a:r>
          </a:p>
          <a:p>
            <a:r>
              <a:rPr lang="cs-CZ" sz="2000" b="1" i="0" dirty="0">
                <a:solidFill>
                  <a:srgbClr val="0000DC"/>
                </a:solidFill>
              </a:rPr>
              <a:t>velký panák    50 ml  (40ml)</a:t>
            </a:r>
          </a:p>
          <a:p>
            <a:endParaRPr lang="cs-CZ" b="1" i="0" dirty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</a:pPr>
            <a:endParaRPr lang="cs-CZ" i="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E9B4468-0DEB-418A-8E28-B263AC447E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21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48"/>
    </mc:Choice>
    <mc:Fallback>
      <p:transition spd="slow" advTm="25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1" id="{D5D76FC2-5E85-4CB0-A15C-1C0759F52363}" vid="{98D33FCF-DD52-4FE9-8CC4-B567EB104502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prezentace-med-cz-fnusa-v03</Template>
  <TotalTime>98</TotalTime>
  <Words>3354</Words>
  <Application>Microsoft Office PowerPoint</Application>
  <PresentationFormat>Širokoúhlá obrazovka</PresentationFormat>
  <Paragraphs>616</Paragraphs>
  <Slides>46</Slides>
  <Notes>1</Notes>
  <HiddenSlides>0</HiddenSlides>
  <MMClips>46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46</vt:i4>
      </vt:variant>
    </vt:vector>
  </HeadingPairs>
  <TitlesOfParts>
    <vt:vector size="54" baseType="lpstr">
      <vt:lpstr>Arial</vt:lpstr>
      <vt:lpstr>Symbol</vt:lpstr>
      <vt:lpstr>Tahoma</vt:lpstr>
      <vt:lpstr>Wingdings</vt:lpstr>
      <vt:lpstr>Prezentace_MU_CZ</vt:lpstr>
      <vt:lpstr>Rastrový obraz</vt:lpstr>
      <vt:lpstr>Document</vt:lpstr>
      <vt:lpstr>Rastrový obrázek</vt:lpstr>
      <vt:lpstr>Systematická toxikologická analýza</vt:lpstr>
      <vt:lpstr>Prezentace aplikace PowerPoint</vt:lpstr>
      <vt:lpstr>Prezentace aplikace PowerPoint</vt:lpstr>
      <vt:lpstr>Prezentace aplikace PowerPoint</vt:lpstr>
      <vt:lpstr>Prezentace aplikace PowerPoint</vt:lpstr>
      <vt:lpstr>Toxikologické vyšetření</vt:lpstr>
      <vt:lpstr>Prezentace aplikace PowerPoint</vt:lpstr>
      <vt:lpstr>Stanovení EtOH plynovou chromatografií</vt:lpstr>
      <vt:lpstr>Prezentace aplikace PowerPoint</vt:lpstr>
      <vt:lpstr>Prezentace aplikace PowerPoint</vt:lpstr>
      <vt:lpstr>Prezentace aplikace PowerPoint</vt:lpstr>
      <vt:lpstr>Prezentace aplikace PowerPoint</vt:lpstr>
      <vt:lpstr>METHANOL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LSD a psilocybin – podobné účinky</vt:lpstr>
      <vt:lpstr>Prezentace aplikace PowerPoint</vt:lpstr>
      <vt:lpstr>Prezentace aplikace PowerPoint</vt:lpstr>
      <vt:lpstr>Prezentace aplikace PowerPoint</vt:lpstr>
      <vt:lpstr>SPICE – syntetické cannabinoidy</vt:lpstr>
      <vt:lpstr>Prezentace aplikace PowerPoint</vt:lpstr>
      <vt:lpstr>Prezentace aplikace PowerPoint</vt:lpstr>
      <vt:lpstr>Prezentace aplikace PowerPoint</vt:lpstr>
      <vt:lpstr>Deriváty amfetaminu</vt:lpstr>
      <vt:lpstr>Prezentace aplikace PowerPoint</vt:lpstr>
      <vt:lpstr>Prezentace aplikace PowerPoint</vt:lpstr>
      <vt:lpstr>Možné prekurzory nelegální výroby metamfetaminu  z řad volně prodejných léčiv</vt:lpstr>
      <vt:lpstr>Extáze</vt:lpstr>
      <vt:lpstr>FAKE EXTÁZE</vt:lpstr>
      <vt:lpstr>Mefedron</vt:lpstr>
      <vt:lpstr>METYLON,BUTYLON,MDPV,METCATHINON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Základní příznaky testu bdělosti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tématu</dc:title>
  <dc:creator>Vojtíšek</dc:creator>
  <cp:lastModifiedBy>fnusa</cp:lastModifiedBy>
  <cp:revision>10</cp:revision>
  <cp:lastPrinted>1601-01-01T00:00:00Z</cp:lastPrinted>
  <dcterms:created xsi:type="dcterms:W3CDTF">2019-06-13T14:35:11Z</dcterms:created>
  <dcterms:modified xsi:type="dcterms:W3CDTF">2020-10-15T09:08:08Z</dcterms:modified>
</cp:coreProperties>
</file>