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0" r:id="rId6"/>
    <p:sldId id="262" r:id="rId7"/>
    <p:sldId id="266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_vfNsE5Orlqw0gVC2Iz1A_YqJfPb15ICNQ69wKw0XWI/edit#gid=0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noProof="0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course </a:t>
            </a:r>
            <a:r>
              <a:rPr lang="cs-CZ" dirty="0"/>
              <a:t>(aVLTP05X)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9F187F-4CB2-4988-A518-EDCD7790F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2E6AA37-C0BC-45A6-B7FD-6FB5D268C46E}"/>
              </a:ext>
            </a:extLst>
          </p:cNvPr>
          <p:cNvSpPr txBox="1"/>
          <p:nvPr/>
        </p:nvSpPr>
        <p:spPr>
          <a:xfrm>
            <a:off x="974785" y="2973285"/>
            <a:ext cx="2182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2"/>
              </a:rPr>
              <a:t>Link</a:t>
            </a:r>
            <a:endParaRPr 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42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0B776A-DB39-465E-B055-C1746DD39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862A79-74BE-4F48-9013-950069622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course: what is it?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75h. in the laboratory</a:t>
            </a:r>
            <a:endParaRPr lang="cs-CZ" dirty="0"/>
          </a:p>
          <a:p>
            <a:r>
              <a:rPr lang="cs-CZ" dirty="0"/>
              <a:t>5 </a:t>
            </a:r>
            <a:r>
              <a:rPr lang="en-US" dirty="0"/>
              <a:t>credits</a:t>
            </a:r>
          </a:p>
          <a:p>
            <a:r>
              <a:rPr lang="en-US" dirty="0"/>
              <a:t>lectures</a:t>
            </a:r>
          </a:p>
          <a:p>
            <a:r>
              <a:rPr lang="en-US" dirty="0"/>
              <a:t>measurements</a:t>
            </a:r>
          </a:p>
          <a:p>
            <a:r>
              <a:rPr lang="en-US" dirty="0"/>
              <a:t>paper research</a:t>
            </a:r>
            <a:endParaRPr lang="cs-CZ" dirty="0"/>
          </a:p>
          <a:p>
            <a:r>
              <a:rPr lang="en-US" dirty="0"/>
              <a:t>working</a:t>
            </a:r>
            <a:r>
              <a:rPr lang="cs-CZ" dirty="0"/>
              <a:t> </a:t>
            </a:r>
            <a:r>
              <a:rPr lang="en-US" dirty="0"/>
              <a:t>with</a:t>
            </a:r>
            <a:r>
              <a:rPr lang="cs-CZ" dirty="0"/>
              <a:t> </a:t>
            </a:r>
            <a:r>
              <a:rPr lang="en-US" dirty="0"/>
              <a:t>data</a:t>
            </a:r>
            <a:endParaRPr lang="ru-RU" dirty="0"/>
          </a:p>
          <a:p>
            <a:r>
              <a:rPr lang="en-US" dirty="0"/>
              <a:t>test</a:t>
            </a:r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2E446972-B874-4D46-A0FE-43A1635FBFC8}"/>
              </a:ext>
            </a:extLst>
          </p:cNvPr>
          <p:cNvSpPr txBox="1">
            <a:spLocks/>
          </p:cNvSpPr>
          <p:nvPr/>
        </p:nvSpPr>
        <p:spPr>
          <a:xfrm>
            <a:off x="5267954" y="3264128"/>
            <a:ext cx="406053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lectures</a:t>
            </a:r>
          </a:p>
          <a:p>
            <a:r>
              <a:rPr lang="en-US" kern="0" dirty="0"/>
              <a:t>paper research</a:t>
            </a:r>
            <a:endParaRPr lang="cs-CZ" kern="0" dirty="0"/>
          </a:p>
          <a:p>
            <a:r>
              <a:rPr lang="en-US" kern="0" dirty="0"/>
              <a:t>working</a:t>
            </a:r>
            <a:r>
              <a:rPr lang="cs-CZ" kern="0" dirty="0"/>
              <a:t> </a:t>
            </a:r>
            <a:r>
              <a:rPr lang="en-US" kern="0" dirty="0"/>
              <a:t>with</a:t>
            </a:r>
            <a:r>
              <a:rPr lang="cs-CZ" kern="0" dirty="0"/>
              <a:t> </a:t>
            </a:r>
            <a:r>
              <a:rPr lang="en-US" kern="0" dirty="0"/>
              <a:t>data</a:t>
            </a:r>
            <a:endParaRPr lang="ru-RU" kern="0" dirty="0"/>
          </a:p>
          <a:p>
            <a:r>
              <a:rPr lang="en-US" kern="0" dirty="0"/>
              <a:t>test</a:t>
            </a:r>
            <a:endParaRPr lang="cs-CZ" kern="0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58A7A55-C747-4284-96CB-C58002B45838}"/>
              </a:ext>
            </a:extLst>
          </p:cNvPr>
          <p:cNvSpPr/>
          <p:nvPr/>
        </p:nvSpPr>
        <p:spPr bwMode="auto">
          <a:xfrm>
            <a:off x="3946358" y="3960001"/>
            <a:ext cx="930442" cy="91679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FC14495-E772-454F-A7C6-736B494838D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7659" y="2777622"/>
            <a:ext cx="2761118" cy="1520332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DE66D099-9521-43FC-B9C2-9171D9DFA0D7}"/>
              </a:ext>
            </a:extLst>
          </p:cNvPr>
          <p:cNvSpPr/>
          <p:nvPr/>
        </p:nvSpPr>
        <p:spPr>
          <a:xfrm>
            <a:off x="9473340" y="4358655"/>
            <a:ext cx="217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measurements</a:t>
            </a:r>
          </a:p>
        </p:txBody>
      </p:sp>
      <p:sp>
        <p:nvSpPr>
          <p:cNvPr id="15" name="Znak násobení 14">
            <a:extLst>
              <a:ext uri="{FF2B5EF4-FFF2-40B4-BE49-F238E27FC236}">
                <a16:creationId xmlns:a16="http://schemas.microsoft.com/office/drawing/2014/main" id="{1340E1BE-D553-439D-8AD1-7FDDD308118C}"/>
              </a:ext>
            </a:extLst>
          </p:cNvPr>
          <p:cNvSpPr/>
          <p:nvPr/>
        </p:nvSpPr>
        <p:spPr bwMode="auto">
          <a:xfrm>
            <a:off x="10167528" y="4236728"/>
            <a:ext cx="818147" cy="750757"/>
          </a:xfrm>
          <a:prstGeom prst="mathMultiply">
            <a:avLst/>
          </a:prstGeom>
          <a:solidFill>
            <a:srgbClr val="C00000">
              <a:alpha val="43137"/>
            </a:srgb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630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  <p:bldP spid="12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0B776A-DB39-465E-B055-C1746DD39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862A79-74BE-4F48-9013-950069622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Lectures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316" y="1662167"/>
            <a:ext cx="10753200" cy="4139998"/>
          </a:xfrm>
        </p:spPr>
        <p:txBody>
          <a:bodyPr/>
          <a:lstStyle/>
          <a:p>
            <a:r>
              <a:rPr lang="en-US" dirty="0"/>
              <a:t>Anthropometric parameters</a:t>
            </a:r>
          </a:p>
          <a:p>
            <a:r>
              <a:rPr lang="cs-CZ" dirty="0"/>
              <a:t>PWV (</a:t>
            </a:r>
            <a:r>
              <a:rPr lang="en-US" dirty="0"/>
              <a:t>applanation</a:t>
            </a:r>
            <a:r>
              <a:rPr lang="cs-CZ" dirty="0"/>
              <a:t> tonometry)</a:t>
            </a:r>
          </a:p>
          <a:p>
            <a:r>
              <a:rPr lang="cs-CZ" dirty="0"/>
              <a:t>PWA (</a:t>
            </a:r>
            <a:r>
              <a:rPr lang="en-US" dirty="0"/>
              <a:t>applanation</a:t>
            </a:r>
            <a:r>
              <a:rPr lang="cs-CZ" dirty="0"/>
              <a:t> tonometry)</a:t>
            </a:r>
          </a:p>
          <a:p>
            <a:r>
              <a:rPr lang="cs-CZ" dirty="0"/>
              <a:t>CAVI and ABI (</a:t>
            </a:r>
            <a:r>
              <a:rPr lang="cs-CZ" dirty="0" err="1"/>
              <a:t>VaSera</a:t>
            </a:r>
            <a:r>
              <a:rPr lang="cs-CZ" dirty="0"/>
              <a:t>)</a:t>
            </a:r>
            <a:r>
              <a:rPr lang="en-US" dirty="0"/>
              <a:t> </a:t>
            </a:r>
          </a:p>
          <a:p>
            <a:r>
              <a:rPr lang="en-US" dirty="0"/>
              <a:t>Baroreflex sensitivity (photoplethysmography)</a:t>
            </a:r>
          </a:p>
          <a:p>
            <a:r>
              <a:rPr lang="cs-CZ" dirty="0"/>
              <a:t>ECHO</a:t>
            </a:r>
          </a:p>
          <a:p>
            <a:r>
              <a:rPr lang="en-US" dirty="0"/>
              <a:t>How to work with data</a:t>
            </a:r>
          </a:p>
          <a:p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0FF777D-A275-4FE1-A7E4-0F256030E78E}"/>
              </a:ext>
            </a:extLst>
          </p:cNvPr>
          <p:cNvSpPr/>
          <p:nvPr/>
        </p:nvSpPr>
        <p:spPr>
          <a:xfrm>
            <a:off x="5334262" y="1770421"/>
            <a:ext cx="2787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(19.10. – 23.10.)</a:t>
            </a:r>
          </a:p>
        </p:txBody>
      </p:sp>
    </p:spTree>
    <p:extLst>
      <p:ext uri="{BB962C8B-B14F-4D97-AF65-F5344CB8AC3E}">
        <p14:creationId xmlns:p14="http://schemas.microsoft.com/office/powerpoint/2010/main" val="40451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0B776A-DB39-465E-B055-C1746DD39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862A79-74BE-4F48-9013-950069622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49E633C-518E-451B-BE83-13CC242E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I do now?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3D082FFA-401F-4D74-B7D9-7DF1A995C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</a:t>
            </a:r>
            <a:r>
              <a:rPr lang="cs-CZ" dirty="0"/>
              <a:t> </a:t>
            </a:r>
            <a:r>
              <a:rPr lang="en-US" dirty="0"/>
              <a:t>a topic</a:t>
            </a:r>
            <a:endParaRPr lang="cs-CZ" dirty="0"/>
          </a:p>
          <a:p>
            <a:r>
              <a:rPr lang="cs-CZ" dirty="0"/>
              <a:t>start </a:t>
            </a:r>
            <a:r>
              <a:rPr lang="en-US" dirty="0"/>
              <a:t>with</a:t>
            </a:r>
            <a:r>
              <a:rPr lang="cs-CZ" dirty="0"/>
              <a:t> </a:t>
            </a:r>
            <a:r>
              <a:rPr lang="en-US" dirty="0"/>
              <a:t>paper</a:t>
            </a:r>
            <a:r>
              <a:rPr lang="cs-CZ" dirty="0"/>
              <a:t> </a:t>
            </a:r>
            <a:r>
              <a:rPr lang="en-US" dirty="0"/>
              <a:t>research</a:t>
            </a:r>
          </a:p>
        </p:txBody>
      </p:sp>
    </p:spTree>
    <p:extLst>
      <p:ext uri="{BB962C8B-B14F-4D97-AF65-F5344CB8AC3E}">
        <p14:creationId xmlns:p14="http://schemas.microsoft.com/office/powerpoint/2010/main" val="32085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0573C-856A-4F67-BC6D-A69E76FA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Renal denervation</a:t>
            </a:r>
          </a:p>
          <a:p>
            <a:r>
              <a:rPr lang="en-US" dirty="0"/>
              <a:t>Asthma </a:t>
            </a:r>
            <a:r>
              <a:rPr lang="en-US" dirty="0" err="1"/>
              <a:t>bronchiale</a:t>
            </a:r>
            <a:endParaRPr lang="en-US" dirty="0"/>
          </a:p>
          <a:p>
            <a:r>
              <a:rPr lang="en-US" dirty="0" err="1"/>
              <a:t>Obesit</a:t>
            </a:r>
            <a:r>
              <a:rPr lang="cs-CZ" dirty="0"/>
              <a:t>y</a:t>
            </a:r>
            <a:endParaRPr lang="en-US" dirty="0"/>
          </a:p>
          <a:p>
            <a:r>
              <a:rPr lang="en-US" dirty="0"/>
              <a:t>Anticancer therapy</a:t>
            </a:r>
          </a:p>
          <a:p>
            <a:r>
              <a:rPr lang="en-US" dirty="0"/>
              <a:t>Hormonal contraception</a:t>
            </a:r>
          </a:p>
        </p:txBody>
      </p:sp>
    </p:spTree>
    <p:extLst>
      <p:ext uri="{BB962C8B-B14F-4D97-AF65-F5344CB8AC3E}">
        <p14:creationId xmlns:p14="http://schemas.microsoft.com/office/powerpoint/2010/main" val="131912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denervation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0573C-856A-4F67-BC6D-A69E76FA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elevated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</a:t>
            </a:r>
            <a:r>
              <a:rPr lang="cs-CZ" dirty="0" err="1"/>
              <a:t>despite</a:t>
            </a:r>
            <a:r>
              <a:rPr lang="cs-CZ" dirty="0"/>
              <a:t> 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 err="1"/>
              <a:t>optimally</a:t>
            </a:r>
            <a:r>
              <a:rPr lang="cs-CZ" dirty="0"/>
              <a:t> </a:t>
            </a:r>
            <a:r>
              <a:rPr lang="cs-CZ" dirty="0" err="1"/>
              <a:t>doses</a:t>
            </a:r>
            <a:r>
              <a:rPr lang="cs-CZ" dirty="0"/>
              <a:t> </a:t>
            </a:r>
            <a:r>
              <a:rPr lang="cs-CZ" dirty="0" err="1"/>
              <a:t>medications</a:t>
            </a:r>
            <a:r>
              <a:rPr lang="cs-CZ" dirty="0"/>
              <a:t>, </a:t>
            </a:r>
            <a:r>
              <a:rPr lang="cs-CZ" dirty="0" err="1"/>
              <a:t>typically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a </a:t>
            </a:r>
            <a:r>
              <a:rPr lang="cs-CZ" dirty="0" err="1"/>
              <a:t>diuretic</a:t>
            </a:r>
            <a:endParaRPr lang="cs-CZ" dirty="0"/>
          </a:p>
          <a:p>
            <a:pPr lvl="1"/>
            <a:r>
              <a:rPr lang="cs-CZ" dirty="0"/>
              <a:t>a </a:t>
            </a:r>
            <a:r>
              <a:rPr lang="cs-CZ" dirty="0" err="1"/>
              <a:t>calcium-channel</a:t>
            </a:r>
            <a:r>
              <a:rPr lang="cs-CZ" dirty="0"/>
              <a:t> </a:t>
            </a:r>
            <a:r>
              <a:rPr lang="cs-CZ" dirty="0" err="1"/>
              <a:t>blocker</a:t>
            </a:r>
            <a:endParaRPr lang="cs-CZ" dirty="0"/>
          </a:p>
          <a:p>
            <a:pPr lvl="1"/>
            <a:r>
              <a:rPr lang="cs-CZ" dirty="0" err="1"/>
              <a:t>an</a:t>
            </a:r>
            <a:r>
              <a:rPr lang="cs-CZ" dirty="0"/>
              <a:t> ACE inhibitor</a:t>
            </a:r>
          </a:p>
          <a:p>
            <a:r>
              <a:rPr lang="en-US" dirty="0"/>
              <a:t>renal sympathetic denervation</a:t>
            </a:r>
            <a:r>
              <a:rPr lang="cs-CZ" dirty="0"/>
              <a:t>: </a:t>
            </a:r>
            <a:r>
              <a:rPr lang="en-US" dirty="0"/>
              <a:t>endovascular catheter based procedure using radiofrequency ablation</a:t>
            </a:r>
          </a:p>
        </p:txBody>
      </p:sp>
      <p:pic>
        <p:nvPicPr>
          <p:cNvPr id="6" name="Picture 2" descr="C:\Users\Ksenia\Desktop\simplicity1.jpg">
            <a:extLst>
              <a:ext uri="{FF2B5EF4-FFF2-40B4-BE49-F238E27FC236}">
                <a16:creationId xmlns:a16="http://schemas.microsoft.com/office/drawing/2014/main" id="{06CA159B-3A6E-4E68-A5FE-68D3E1B79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354" y="1692002"/>
            <a:ext cx="2380815" cy="196899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96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 </a:t>
            </a:r>
            <a:r>
              <a:rPr lang="en-US" dirty="0" err="1"/>
              <a:t>bronchiale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0573C-856A-4F67-BC6D-A69E76FA6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29939"/>
            <a:ext cx="10753200" cy="4139998"/>
          </a:xfrm>
        </p:spPr>
        <p:txBody>
          <a:bodyPr/>
          <a:lstStyle/>
          <a:p>
            <a:r>
              <a:rPr lang="en-US" dirty="0"/>
              <a:t>a long-term inflammatory disease of the airways of the lungs</a:t>
            </a:r>
            <a:endParaRPr lang="cs-CZ" dirty="0"/>
          </a:p>
          <a:p>
            <a:r>
              <a:rPr lang="en-US" dirty="0"/>
              <a:t>symptom</a:t>
            </a:r>
            <a:r>
              <a:rPr lang="cs-CZ" dirty="0"/>
              <a:t>s:</a:t>
            </a:r>
          </a:p>
          <a:p>
            <a:pPr lvl="1"/>
            <a:r>
              <a:rPr lang="en-US" dirty="0"/>
              <a:t>reversible airflow obstruction</a:t>
            </a:r>
            <a:endParaRPr lang="cs-CZ" dirty="0"/>
          </a:p>
          <a:p>
            <a:pPr lvl="1"/>
            <a:r>
              <a:rPr lang="en-US" dirty="0"/>
              <a:t>easily triggered bronchospasms</a:t>
            </a:r>
            <a:endParaRPr lang="cs-CZ" dirty="0"/>
          </a:p>
          <a:p>
            <a:r>
              <a:rPr lang="cs-CZ" dirty="0" err="1"/>
              <a:t>medication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Long-term </a:t>
            </a:r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medications</a:t>
            </a:r>
            <a:r>
              <a:rPr lang="cs-CZ" dirty="0"/>
              <a:t>:</a:t>
            </a:r>
          </a:p>
          <a:p>
            <a:pPr lvl="2"/>
            <a:r>
              <a:rPr lang="cs-CZ" dirty="0" err="1"/>
              <a:t>inhaled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leukotriene</a:t>
            </a:r>
            <a:r>
              <a:rPr lang="cs-CZ" dirty="0"/>
              <a:t> </a:t>
            </a:r>
            <a:r>
              <a:rPr lang="cs-CZ" dirty="0" err="1"/>
              <a:t>modifiers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inhalers</a:t>
            </a:r>
            <a:endParaRPr lang="cs-CZ" dirty="0"/>
          </a:p>
          <a:p>
            <a:pPr lvl="1"/>
            <a:r>
              <a:rPr lang="en-US" dirty="0"/>
              <a:t>Quick-relief (rescue) medications</a:t>
            </a:r>
            <a:r>
              <a:rPr lang="cs-CZ" dirty="0"/>
              <a:t>: </a:t>
            </a:r>
          </a:p>
          <a:p>
            <a:pPr lvl="2"/>
            <a:r>
              <a:rPr lang="cs-CZ" dirty="0" err="1"/>
              <a:t>sh</a:t>
            </a:r>
            <a:r>
              <a:rPr lang="en-US" dirty="0"/>
              <a:t>ort-acting beta agonists</a:t>
            </a:r>
            <a:endParaRPr lang="cs-CZ" dirty="0"/>
          </a:p>
          <a:p>
            <a:pPr lvl="2"/>
            <a:r>
              <a:rPr lang="cs-CZ" dirty="0"/>
              <a:t>a</a:t>
            </a:r>
            <a:r>
              <a:rPr lang="en-US" dirty="0" err="1"/>
              <a:t>nticholinergic</a:t>
            </a:r>
            <a:r>
              <a:rPr lang="en-US" dirty="0"/>
              <a:t> agents</a:t>
            </a:r>
            <a:endParaRPr lang="cs-CZ" dirty="0"/>
          </a:p>
          <a:p>
            <a:pPr lvl="2"/>
            <a:r>
              <a:rPr lang="cs-CZ" dirty="0"/>
              <a:t>o</a:t>
            </a:r>
            <a:r>
              <a:rPr lang="en-US" dirty="0" err="1"/>
              <a:t>ral</a:t>
            </a:r>
            <a:r>
              <a:rPr lang="en-US" dirty="0"/>
              <a:t> and intravenous corticosteroids.</a:t>
            </a:r>
          </a:p>
          <a:p>
            <a:pPr lvl="1"/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7EAB00B-8788-4480-81B6-D4E5DADF510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20202"/>
              </a:clrFrom>
              <a:clrTo>
                <a:srgbClr val="02020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316" y="2129639"/>
            <a:ext cx="3335448" cy="225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0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Obesity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0573C-856A-4F67-BC6D-A69E76FA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childhood obesity is one of the most serious public health challenges of the 21st century</a:t>
            </a:r>
            <a:endParaRPr lang="cs-CZ" dirty="0"/>
          </a:p>
          <a:p>
            <a:r>
              <a:rPr lang="en-US" dirty="0"/>
              <a:t>alimentary</a:t>
            </a:r>
            <a:r>
              <a:rPr lang="cs-CZ" dirty="0"/>
              <a:t> obesity</a:t>
            </a:r>
          </a:p>
          <a:p>
            <a:r>
              <a:rPr lang="en-US" dirty="0"/>
              <a:t>one-month</a:t>
            </a:r>
            <a:r>
              <a:rPr lang="cs-CZ" dirty="0"/>
              <a:t> </a:t>
            </a:r>
            <a:r>
              <a:rPr lang="en-US" dirty="0"/>
              <a:t>stay</a:t>
            </a:r>
            <a:r>
              <a:rPr lang="cs-CZ" dirty="0"/>
              <a:t> in </a:t>
            </a:r>
            <a:r>
              <a:rPr lang="en-US" dirty="0"/>
              <a:t>children</a:t>
            </a:r>
            <a:r>
              <a:rPr lang="cs-CZ" dirty="0"/>
              <a:t> </a:t>
            </a:r>
            <a:r>
              <a:rPr lang="en-US" dirty="0"/>
              <a:t>hospital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7AE85E9-154F-478B-B53E-C37E71B20B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50" y="2705993"/>
            <a:ext cx="3923251" cy="261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9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A0E2F-64E9-4C82-B438-D947932879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79EA5F-647F-4C76-8B18-52F78425D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7A6B5C-FD05-4FC8-ACEA-B4D91F0C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el</a:t>
            </a:r>
            <a:r>
              <a:rPr lang="en-US" dirty="0"/>
              <a:t>s</a:t>
            </a:r>
            <a:r>
              <a:rPr lang="cs-CZ" dirty="0"/>
              <a:t>e?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0573C-856A-4F67-BC6D-A69E76FA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ALL</a:t>
            </a:r>
          </a:p>
          <a:p>
            <a:r>
              <a:rPr lang="cs-CZ" dirty="0" err="1"/>
              <a:t>Hormonal</a:t>
            </a:r>
            <a:r>
              <a:rPr lang="cs-CZ" dirty="0"/>
              <a:t> </a:t>
            </a:r>
            <a:r>
              <a:rPr lang="cs-CZ" dirty="0" err="1"/>
              <a:t>contraception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3091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4454</TotalTime>
  <Words>253</Words>
  <Application>Microsoft Office PowerPoint</Application>
  <PresentationFormat>Širokoúhlá obrazovka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Presentation_MU_EN</vt:lpstr>
      <vt:lpstr>Preclinical course (aVLTP05X) </vt:lpstr>
      <vt:lpstr>Preclinical course: what is it?</vt:lpstr>
      <vt:lpstr>Lectures</vt:lpstr>
      <vt:lpstr>What can I do now?</vt:lpstr>
      <vt:lpstr>Topics</vt:lpstr>
      <vt:lpstr>Renal denervation   </vt:lpstr>
      <vt:lpstr>Asthma bronchiale  </vt:lpstr>
      <vt:lpstr>Obesity   </vt:lpstr>
      <vt:lpstr>What else?</vt:lpstr>
      <vt:lpstr>Topics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Preclinical course (aVLTP05X)</dc:title>
  <dc:creator>Ksenia Budinskaya</dc:creator>
  <cp:lastModifiedBy>Ksenia Budinskaya</cp:lastModifiedBy>
  <cp:revision>26</cp:revision>
  <cp:lastPrinted>1601-01-01T00:00:00Z</cp:lastPrinted>
  <dcterms:created xsi:type="dcterms:W3CDTF">2020-10-09T09:05:29Z</dcterms:created>
  <dcterms:modified xsi:type="dcterms:W3CDTF">2020-10-13T05:51:46Z</dcterms:modified>
</cp:coreProperties>
</file>